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85" r:id="rId5"/>
    <p:sldId id="258" r:id="rId6"/>
    <p:sldId id="277" r:id="rId7"/>
    <p:sldId id="278" r:id="rId8"/>
    <p:sldId id="279" r:id="rId9"/>
    <p:sldId id="260" r:id="rId10"/>
    <p:sldId id="261" r:id="rId11"/>
    <p:sldId id="262" r:id="rId12"/>
    <p:sldId id="263" r:id="rId13"/>
    <p:sldId id="259" r:id="rId14"/>
    <p:sldId id="264" r:id="rId15"/>
    <p:sldId id="275" r:id="rId16"/>
    <p:sldId id="280" r:id="rId17"/>
    <p:sldId id="281" r:id="rId18"/>
    <p:sldId id="282" r:id="rId19"/>
    <p:sldId id="265" r:id="rId20"/>
    <p:sldId id="283" r:id="rId21"/>
    <p:sldId id="266" r:id="rId22"/>
    <p:sldId id="284" r:id="rId23"/>
    <p:sldId id="267" r:id="rId24"/>
    <p:sldId id="268" r:id="rId25"/>
    <p:sldId id="269" r:id="rId26"/>
    <p:sldId id="276" r:id="rId27"/>
    <p:sldId id="27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pPr/>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28-01-2023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pPr/>
              <a:t>28-01-2023</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pPr/>
              <a:t>‹#›</a:t>
            </a:fld>
            <a:endParaRPr lang="en-IN" dirty="0"/>
          </a:p>
        </p:txBody>
      </p:sp>
    </p:spTree>
    <p:extLst>
      <p:ext uri="{BB962C8B-B14F-4D97-AF65-F5344CB8AC3E}">
        <p14:creationId xmlns="" xmlns:p14="http://schemas.microsoft.com/office/powerpoint/2010/main"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USED CAR PRICE PREDICTION</a:t>
            </a:r>
          </a:p>
          <a:p>
            <a:endParaRPr lang="en-IN" dirty="0"/>
          </a:p>
          <a:p>
            <a:r>
              <a:rPr lang="en-IN" b="1" dirty="0" smtClean="0"/>
              <a:t>BY – RANJEET JANAGOUDA</a:t>
            </a:r>
            <a:endParaRPr lang="en-IN" b="1" dirty="0"/>
          </a:p>
        </p:txBody>
      </p:sp>
    </p:spTree>
    <p:extLst>
      <p:ext uri="{BB962C8B-B14F-4D97-AF65-F5344CB8AC3E}">
        <p14:creationId xmlns="" xmlns:p14="http://schemas.microsoft.com/office/powerpoint/2010/main"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 xmlns:a14="http://schemas.microsoft.com/office/drawing/2010/main" val="0"/>
              </a:ext>
            </a:extLst>
          </a:blip>
          <a:stretch>
            <a:fillRect/>
          </a:stretch>
        </p:blipFill>
        <p:spPr>
          <a:xfrm>
            <a:off x="1745672" y="1145309"/>
            <a:ext cx="8741220" cy="5033815"/>
          </a:xfrm>
        </p:spPr>
      </p:pic>
      <p:sp>
        <p:nvSpPr>
          <p:cNvPr id="2" name="Title 1"/>
          <p:cNvSpPr>
            <a:spLocks noGrp="1"/>
          </p:cNvSpPr>
          <p:nvPr>
            <p:ph type="title" idx="4294967295"/>
          </p:nvPr>
        </p:nvSpPr>
        <p:spPr>
          <a:xfrm>
            <a:off x="0" y="288925"/>
            <a:ext cx="9601200" cy="1304925"/>
          </a:xfrm>
        </p:spPr>
        <p:txBody>
          <a:bodyPr>
            <a:normAutofit/>
          </a:bodyPr>
          <a:lstStyle/>
          <a:p>
            <a:r>
              <a:rPr lang="en-IN" sz="3200" dirty="0" smtClean="0"/>
              <a:t>                  Load the dataset</a:t>
            </a:r>
            <a:endParaRPr lang="en-IN" sz="3200" dirty="0"/>
          </a:p>
        </p:txBody>
      </p:sp>
    </p:spTree>
    <p:extLst>
      <p:ext uri="{BB962C8B-B14F-4D97-AF65-F5344CB8AC3E}">
        <p14:creationId xmlns="" xmlns:p14="http://schemas.microsoft.com/office/powerpoint/2010/main" val="15183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59487" y="-166643"/>
            <a:ext cx="6241816" cy="1371600"/>
          </a:xfrm>
        </p:spPr>
        <p:txBody>
          <a:bodyPr/>
          <a:lstStyle/>
          <a:p>
            <a:r>
              <a:rPr lang="en-IN" dirty="0" smtClean="0"/>
              <a:t>Checking the Attributes</a:t>
            </a:r>
            <a:endParaRPr lang="en-IN" dirty="0"/>
          </a:p>
        </p:txBody>
      </p:sp>
      <p:pic>
        <p:nvPicPr>
          <p:cNvPr id="5" name="Content Placeholder 4"/>
          <p:cNvPicPr>
            <a:picLocks noGrp="1" noChangeAspect="1"/>
          </p:cNvPicPr>
          <p:nvPr>
            <p:ph type="pic" idx="1"/>
          </p:nvPr>
        </p:nvPicPr>
        <p:blipFill rotWithShape="1">
          <a:blip r:embed="rId2">
            <a:extLst>
              <a:ext uri="{28A0092B-C50C-407E-A947-70E740481C1C}">
                <a14:useLocalDpi xmlns="" xmlns:a14="http://schemas.microsoft.com/office/drawing/2010/main" val="0"/>
              </a:ext>
            </a:extLst>
          </a:blip>
          <a:srcRect l="-250" r="998"/>
          <a:stretch/>
        </p:blipFill>
        <p:spPr>
          <a:xfrm>
            <a:off x="7295105" y="985982"/>
            <a:ext cx="3964042" cy="5149270"/>
          </a:xfrm>
          <a:prstGeom prst="roundRect">
            <a:avLst>
              <a:gd name="adj" fmla="val 0"/>
            </a:avLst>
          </a:prstGeom>
          <a:ln>
            <a:solidFill>
              <a:schemeClr val="tx1"/>
            </a:solidFill>
          </a:ln>
          <a:effectLst/>
        </p:spPr>
      </p:pic>
      <p:sp>
        <p:nvSpPr>
          <p:cNvPr id="12" name="Text Placeholder 11"/>
          <p:cNvSpPr>
            <a:spLocks noGrp="1"/>
          </p:cNvSpPr>
          <p:nvPr>
            <p:ph type="body" sz="half" idx="2"/>
          </p:nvPr>
        </p:nvSpPr>
        <p:spPr>
          <a:xfrm>
            <a:off x="283443" y="1149537"/>
            <a:ext cx="6241816" cy="1828800"/>
          </a:xfrm>
        </p:spPr>
        <p:txBody>
          <a:bodyPr>
            <a:noAutofit/>
          </a:bodyPr>
          <a:lstStyle/>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First &amp; last five rows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Shape of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Columns present in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Brief info about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Datatype of each column</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Null values present in the dataset</a:t>
            </a:r>
          </a:p>
          <a:p>
            <a:pPr marL="285750" indent="-285750">
              <a:buFont typeface="Arial" panose="020B0604020202020204" pitchFamily="34" charset="0"/>
              <a:buChar char="•"/>
            </a:pPr>
            <a:r>
              <a:rPr lang="en-IN" sz="1200" dirty="0" smtClean="0">
                <a:latin typeface="Calibri" panose="020F0502020204030204" pitchFamily="34" charset="0"/>
                <a:cs typeface="Calibri" panose="020F0502020204030204" pitchFamily="34" charset="0"/>
              </a:rPr>
              <a:t>Number of unique values present in each column</a:t>
            </a:r>
            <a:endParaRPr lang="en-IN" sz="12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296847" y="3194500"/>
            <a:ext cx="4239488" cy="2940752"/>
          </a:xfrm>
          <a:prstGeom prst="rect">
            <a:avLst/>
          </a:prstGeom>
          <a:ln>
            <a:solidFill>
              <a:schemeClr val="tx1"/>
            </a:solidFill>
          </a:ln>
        </p:spPr>
      </p:pic>
    </p:spTree>
    <p:extLst>
      <p:ext uri="{BB962C8B-B14F-4D97-AF65-F5344CB8AC3E}">
        <p14:creationId xmlns="" xmlns:p14="http://schemas.microsoft.com/office/powerpoint/2010/main" val="1056346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754326"/>
          </a:xfrm>
          <a:prstGeom prst="rect">
            <a:avLst/>
          </a:prstGeom>
          <a:noFill/>
        </p:spPr>
        <p:txBody>
          <a:bodyPr wrap="square" rtlCol="0">
            <a:spAutoFit/>
          </a:bodyPr>
          <a:lstStyle/>
          <a:p>
            <a:r>
              <a:rPr lang="en-IN" dirty="0" smtClean="0"/>
              <a:t>Our dataset contain 42 null values in the type column (car is automatic or manual). As this is a categorical column which has only two values, we can find the mode of the it and fill the null values with that value.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392398" y="1570593"/>
            <a:ext cx="5967323" cy="4054352"/>
          </a:xfrm>
          <a:ln>
            <a:solidFill>
              <a:schemeClr val="tx1"/>
            </a:solidFill>
          </a:ln>
        </p:spPr>
      </p:pic>
    </p:spTree>
    <p:extLst>
      <p:ext uri="{BB962C8B-B14F-4D97-AF65-F5344CB8AC3E}">
        <p14:creationId xmlns="" xmlns:p14="http://schemas.microsoft.com/office/powerpoint/2010/main" val="1496771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8515" y="557792"/>
            <a:ext cx="9601200" cy="1303337"/>
          </a:xfrm>
        </p:spPr>
        <p:txBody>
          <a:bodyPr/>
          <a:lstStyle/>
          <a:p>
            <a:r>
              <a:rPr lang="en-IN" dirty="0" smtClean="0"/>
              <a:t>Exploratory Data Analysis</a:t>
            </a:r>
            <a:endParaRPr lang="en-IN" dirty="0"/>
          </a:p>
        </p:txBody>
      </p:sp>
      <p:pic>
        <p:nvPicPr>
          <p:cNvPr id="7" name="Content Placeholder 6"/>
          <p:cNvPicPr>
            <a:picLocks noGrp="1" noChangeAspect="1"/>
          </p:cNvPicPr>
          <p:nvPr>
            <p:ph idx="4294967295"/>
          </p:nvPr>
        </p:nvPicPr>
        <p:blipFill>
          <a:blip r:embed="rId2" cstate="print">
            <a:extLst>
              <a:ext uri="{28A0092B-C50C-407E-A947-70E740481C1C}">
                <a14:useLocalDpi xmlns="" xmlns:a14="http://schemas.microsoft.com/office/drawing/2010/main" val="0"/>
              </a:ext>
            </a:extLst>
          </a:blip>
          <a:stretch>
            <a:fillRect/>
          </a:stretch>
        </p:blipFill>
        <p:spPr>
          <a:xfrm>
            <a:off x="3195787" y="1717389"/>
            <a:ext cx="5619457" cy="4406319"/>
          </a:xfrm>
          <a:ln>
            <a:solidFill>
              <a:schemeClr val="tx1"/>
            </a:solidFill>
          </a:ln>
        </p:spPr>
      </p:pic>
    </p:spTree>
    <p:extLst>
      <p:ext uri="{BB962C8B-B14F-4D97-AF65-F5344CB8AC3E}">
        <p14:creationId xmlns="" xmlns:p14="http://schemas.microsoft.com/office/powerpoint/2010/main" val="3555633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3001818"/>
            <a:ext cx="4211782" cy="3169611"/>
          </a:xfrm>
        </p:spPr>
        <p:txBody>
          <a:bodyPr>
            <a:normAutofit fontScale="55000" lnSpcReduction="20000"/>
          </a:bodyPr>
          <a:lstStyle/>
          <a:p>
            <a:pPr marL="0" indent="0" algn="ctr">
              <a:buNone/>
            </a:pPr>
            <a:r>
              <a:rPr lang="en-IN" dirty="0" smtClean="0"/>
              <a:t>Univariate Analysis</a:t>
            </a:r>
          </a:p>
          <a:p>
            <a:pPr marL="0" indent="0">
              <a:buNone/>
            </a:pPr>
            <a:r>
              <a:rPr lang="en-IN" dirty="0" smtClean="0"/>
              <a:t>Let’s understand the each variable one by one and try to interpret about them.</a:t>
            </a:r>
          </a:p>
          <a:p>
            <a:r>
              <a:rPr lang="en-US" dirty="0"/>
              <a:t>Most of the used cars are manual type</a:t>
            </a:r>
            <a:r>
              <a:rPr lang="en-US" dirty="0" smtClean="0"/>
              <a:t>.</a:t>
            </a:r>
          </a:p>
          <a:p>
            <a:r>
              <a:rPr lang="en-US" dirty="0"/>
              <a:t>Most of </a:t>
            </a:r>
            <a:r>
              <a:rPr lang="en-US" dirty="0" smtClean="0"/>
              <a:t>them are </a:t>
            </a:r>
            <a:r>
              <a:rPr lang="en-US" dirty="0"/>
              <a:t>1st owner who are </a:t>
            </a:r>
            <a:r>
              <a:rPr lang="en-US" dirty="0" smtClean="0"/>
              <a:t>selling their </a:t>
            </a:r>
            <a:r>
              <a:rPr lang="en-US" dirty="0"/>
              <a:t>car</a:t>
            </a:r>
            <a:r>
              <a:rPr lang="en-US" dirty="0" smtClean="0"/>
              <a:t>.</a:t>
            </a:r>
          </a:p>
          <a:p>
            <a:r>
              <a:rPr lang="en-US" dirty="0"/>
              <a:t>Petrol based cars are on number one in the list followed by the </a:t>
            </a:r>
            <a:r>
              <a:rPr lang="en-US" dirty="0" smtClean="0"/>
              <a:t>diesel</a:t>
            </a:r>
          </a:p>
          <a:p>
            <a:r>
              <a:rPr lang="en-US" dirty="0"/>
              <a:t>2017 year cars have the highest number in the dataset followed by the 2018 &amp; </a:t>
            </a:r>
            <a:r>
              <a:rPr lang="en-US" dirty="0" smtClean="0"/>
              <a:t>2019</a:t>
            </a:r>
          </a:p>
          <a:p>
            <a:r>
              <a:rPr lang="en-US" dirty="0" smtClean="0"/>
              <a:t>Density of least </a:t>
            </a:r>
            <a:r>
              <a:rPr lang="en-US" dirty="0"/>
              <a:t>travelled </a:t>
            </a:r>
            <a:r>
              <a:rPr lang="en-US" dirty="0" smtClean="0"/>
              <a:t>cars is high.</a:t>
            </a:r>
          </a:p>
          <a:p>
            <a:r>
              <a:rPr lang="en-US" dirty="0" err="1"/>
              <a:t>Maruti</a:t>
            </a:r>
            <a:r>
              <a:rPr lang="en-US" dirty="0"/>
              <a:t> swift cars number is the most followed by </a:t>
            </a:r>
            <a:r>
              <a:rPr lang="en-US" dirty="0" err="1"/>
              <a:t>Maruti</a:t>
            </a:r>
            <a:r>
              <a:rPr lang="en-US" dirty="0"/>
              <a:t> </a:t>
            </a:r>
            <a:r>
              <a:rPr lang="en-US" dirty="0" err="1"/>
              <a:t>baleno</a:t>
            </a:r>
            <a:endParaRPr lang="en-IN" dirty="0" smtClean="0"/>
          </a:p>
          <a:p>
            <a:pPr marL="0" indent="0">
              <a:buNone/>
            </a:pPr>
            <a:endParaRPr lang="en-IN" dirty="0"/>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451755" y="831269"/>
            <a:ext cx="5905878" cy="5237019"/>
          </a:xfrm>
          <a:prstGeom prst="rect">
            <a:avLst/>
          </a:prstGeom>
          <a:ln>
            <a:solidFill>
              <a:schemeClr val="tx1"/>
            </a:solidFill>
          </a:ln>
        </p:spPr>
      </p:pic>
    </p:spTree>
    <p:extLst>
      <p:ext uri="{BB962C8B-B14F-4D97-AF65-F5344CB8AC3E}">
        <p14:creationId xmlns="" xmlns:p14="http://schemas.microsoft.com/office/powerpoint/2010/main" val="317679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46979" y="782624"/>
            <a:ext cx="4892675" cy="5294903"/>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57075" y="782624"/>
            <a:ext cx="5706773" cy="5294903"/>
          </a:xfrm>
          <a:prstGeom prst="rect">
            <a:avLst/>
          </a:prstGeom>
          <a:ln>
            <a:solidFill>
              <a:schemeClr val="tx1"/>
            </a:solidFill>
          </a:ln>
        </p:spPr>
      </p:pic>
    </p:spTree>
    <p:extLst>
      <p:ext uri="{BB962C8B-B14F-4D97-AF65-F5344CB8AC3E}">
        <p14:creationId xmlns="" xmlns:p14="http://schemas.microsoft.com/office/powerpoint/2010/main" val="3818986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fontScale="62500" lnSpcReduction="20000"/>
          </a:bodyPr>
          <a:lstStyle/>
          <a:p>
            <a:pPr marL="0" indent="0" algn="ctr">
              <a:buNone/>
            </a:pPr>
            <a:r>
              <a:rPr lang="en-IN" dirty="0" smtClean="0"/>
              <a:t>Bivariate Analysis</a:t>
            </a:r>
          </a:p>
          <a:p>
            <a:pPr marL="0" indent="0">
              <a:buNone/>
            </a:pPr>
            <a:r>
              <a:rPr lang="en-IN" dirty="0" smtClean="0"/>
              <a:t>Let’s understand the each variable relation with the target variable and interpret how target variable vary with the inputs.</a:t>
            </a:r>
          </a:p>
          <a:p>
            <a:r>
              <a:rPr lang="en-US" dirty="0"/>
              <a:t>Mercedes Benz C Class price is the highest followed by Hyundai </a:t>
            </a:r>
            <a:r>
              <a:rPr lang="en-US" dirty="0" err="1"/>
              <a:t>Tuscon</a:t>
            </a:r>
            <a:r>
              <a:rPr lang="en-US" dirty="0"/>
              <a:t> </a:t>
            </a:r>
            <a:r>
              <a:rPr lang="en-US" dirty="0" smtClean="0"/>
              <a:t>New</a:t>
            </a:r>
          </a:p>
          <a:p>
            <a:r>
              <a:rPr lang="en-US" dirty="0"/>
              <a:t>Automatic car price is more than the manual </a:t>
            </a:r>
            <a:r>
              <a:rPr lang="en-US" dirty="0" smtClean="0"/>
              <a:t>one</a:t>
            </a:r>
          </a:p>
          <a:p>
            <a:r>
              <a:rPr lang="en-US" dirty="0"/>
              <a:t>Diesel based car is costlier followed by </a:t>
            </a:r>
            <a:r>
              <a:rPr lang="en-US" dirty="0" smtClean="0"/>
              <a:t>Petrol</a:t>
            </a:r>
          </a:p>
          <a:p>
            <a:r>
              <a:rPr lang="en-US" dirty="0"/>
              <a:t>1st owner based car's price is more. 2nd owner based car price is also high</a:t>
            </a:r>
            <a:r>
              <a:rPr lang="en-US" dirty="0" smtClean="0"/>
              <a:t>.</a:t>
            </a:r>
          </a:p>
          <a:p>
            <a:r>
              <a:rPr lang="en-US" dirty="0"/>
              <a:t>As we go for the recent manufacturing model price will be high on the other side old cars have lower rates</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200073" y="849745"/>
            <a:ext cx="6158052" cy="5207079"/>
          </a:xfrm>
          <a:prstGeom prst="rect">
            <a:avLst/>
          </a:prstGeom>
          <a:ln>
            <a:solidFill>
              <a:schemeClr val="tx1"/>
            </a:solidFill>
          </a:ln>
        </p:spPr>
      </p:pic>
    </p:spTree>
    <p:extLst>
      <p:ext uri="{BB962C8B-B14F-4D97-AF65-F5344CB8AC3E}">
        <p14:creationId xmlns="" xmlns:p14="http://schemas.microsoft.com/office/powerpoint/2010/main" val="8386709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92728" y="652365"/>
            <a:ext cx="5106807" cy="3574765"/>
          </a:xfrm>
          <a:prstGeom prst="rect">
            <a:avLst/>
          </a:prstGeom>
          <a:ln>
            <a:solidFill>
              <a:schemeClr val="tx1"/>
            </a:solidFill>
          </a:ln>
        </p:spPr>
      </p:pic>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26463" y="3371274"/>
            <a:ext cx="5939472" cy="2783104"/>
          </a:xfrm>
          <a:prstGeom prst="rect">
            <a:avLst/>
          </a:prstGeom>
          <a:ln>
            <a:solidFill>
              <a:schemeClr val="tx1"/>
            </a:solidFill>
          </a:ln>
        </p:spPr>
      </p:pic>
      <p:pic>
        <p:nvPicPr>
          <p:cNvPr id="6" name="Picture 5"/>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5996998" y="720794"/>
            <a:ext cx="5071473" cy="2447280"/>
          </a:xfrm>
          <a:prstGeom prst="rect">
            <a:avLst/>
          </a:prstGeom>
          <a:ln>
            <a:solidFill>
              <a:schemeClr val="tx1"/>
            </a:solidFill>
          </a:ln>
        </p:spPr>
      </p:pic>
    </p:spTree>
    <p:extLst>
      <p:ext uri="{BB962C8B-B14F-4D97-AF65-F5344CB8AC3E}">
        <p14:creationId xmlns="" xmlns:p14="http://schemas.microsoft.com/office/powerpoint/2010/main" val="29197163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a:bodyPr>
          <a:lstStyle/>
          <a:p>
            <a:pPr marL="0" indent="0" algn="ctr">
              <a:buNone/>
            </a:pPr>
            <a:r>
              <a:rPr lang="en-IN" dirty="0" smtClean="0"/>
              <a:t>Multivariate Analysis</a:t>
            </a:r>
          </a:p>
          <a:p>
            <a:pPr marL="0" indent="0" algn="ctr">
              <a:buNone/>
            </a:pPr>
            <a:r>
              <a:rPr lang="en-IN" dirty="0" smtClean="0"/>
              <a:t>Using the </a:t>
            </a:r>
            <a:r>
              <a:rPr lang="en-IN" dirty="0" err="1" smtClean="0"/>
              <a:t>pairplot</a:t>
            </a:r>
            <a:r>
              <a:rPr lang="en-IN" dirty="0" smtClean="0"/>
              <a:t> function plot the each column relation with each other to have a better understanding.</a:t>
            </a:r>
          </a:p>
        </p:txBody>
      </p:sp>
      <p:pic>
        <p:nvPicPr>
          <p:cNvPr id="5" name="Picture 4"/>
          <p:cNvPicPr>
            <a:picLocks noChangeAspect="1"/>
          </p:cNvPicPr>
          <p:nvPr/>
        </p:nvPicPr>
        <p:blipFill rotWithShape="1">
          <a:blip r:embed="rId2">
            <a:extLst>
              <a:ext uri="{28A0092B-C50C-407E-A947-70E740481C1C}">
                <a14:useLocalDpi xmlns="" xmlns:a14="http://schemas.microsoft.com/office/drawing/2010/main" val="0"/>
              </a:ext>
            </a:extLst>
          </a:blip>
          <a:srcRect r="32601"/>
          <a:stretch/>
        </p:blipFill>
        <p:spPr>
          <a:xfrm>
            <a:off x="5645308" y="930369"/>
            <a:ext cx="5438328" cy="4867954"/>
          </a:xfrm>
          <a:prstGeom prst="rect">
            <a:avLst/>
          </a:prstGeom>
        </p:spPr>
      </p:pic>
    </p:spTree>
    <p:extLst>
      <p:ext uri="{BB962C8B-B14F-4D97-AF65-F5344CB8AC3E}">
        <p14:creationId xmlns="" xmlns:p14="http://schemas.microsoft.com/office/powerpoint/2010/main" val="853431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Some of the columns have object datatype, we have to convert them in </a:t>
            </a:r>
            <a:r>
              <a:rPr lang="en-IN" dirty="0" err="1" smtClean="0"/>
              <a:t>int</a:t>
            </a:r>
            <a:r>
              <a:rPr lang="en-IN" dirty="0" smtClean="0"/>
              <a:t> or float using the Label Encoder</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p>
          <a:p>
            <a:r>
              <a:rPr lang="en-IN" dirty="0" smtClean="0"/>
              <a:t>As skewness in the dataset is low we can continue with it</a:t>
            </a:r>
          </a:p>
          <a:p>
            <a:r>
              <a:rPr lang="en-IN" dirty="0" smtClean="0"/>
              <a:t>Removing the outliers.</a:t>
            </a:r>
            <a:endParaRPr lang="en-IN"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31273" y="2943251"/>
            <a:ext cx="4587395" cy="3217404"/>
          </a:xfrm>
          <a:prstGeom prst="rect">
            <a:avLst/>
          </a:prstGeom>
          <a:ln>
            <a:solidFill>
              <a:schemeClr val="tx1"/>
            </a:solidFill>
          </a:ln>
        </p:spPr>
      </p:pic>
    </p:spTree>
    <p:extLst>
      <p:ext uri="{BB962C8B-B14F-4D97-AF65-F5344CB8AC3E}">
        <p14:creationId xmlns="" xmlns:p14="http://schemas.microsoft.com/office/powerpoint/2010/main" val="2364058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3" name="Content Placeholder 2"/>
          <p:cNvSpPr>
            <a:spLocks noGrp="1"/>
          </p:cNvSpPr>
          <p:nvPr>
            <p:ph idx="1"/>
          </p:nvPr>
        </p:nvSpPr>
        <p:spPr>
          <a:xfrm>
            <a:off x="775855" y="2170545"/>
            <a:ext cx="10631053" cy="4017819"/>
          </a:xfrm>
        </p:spPr>
        <p:txBody>
          <a:bodyPr>
            <a:noAutofit/>
          </a:bodyPr>
          <a:lstStyle/>
          <a:p>
            <a:pPr marL="0" indent="0">
              <a:buNone/>
            </a:pPr>
            <a:endParaRPr lang="en-IN" sz="1000" dirty="0"/>
          </a:p>
          <a:p>
            <a:r>
              <a:rPr lang="en-US" sz="1000" dirty="0" smtClean="0">
                <a:latin typeface="Calibri" panose="020F0502020204030204" pitchFamily="34" charset="0"/>
                <a:cs typeface="Calibri" panose="020F0502020204030204" pitchFamily="34" charset="0"/>
              </a:rPr>
              <a:t>With </a:t>
            </a:r>
            <a:r>
              <a:rPr lang="en-US" sz="1000" dirty="0">
                <a:latin typeface="Calibri" panose="020F0502020204030204" pitchFamily="34" charset="0"/>
                <a:cs typeface="Calibri" panose="020F0502020204030204" pitchFamily="34" charset="0"/>
              </a:rPr>
              <a:t>the </a:t>
            </a:r>
            <a:r>
              <a:rPr lang="en-US" sz="1000" dirty="0" err="1">
                <a:latin typeface="Calibri" panose="020F0502020204030204" pitchFamily="34" charset="0"/>
                <a:cs typeface="Calibri" panose="020F0502020204030204" pitchFamily="34" charset="0"/>
              </a:rPr>
              <a:t>covid</a:t>
            </a:r>
            <a:r>
              <a:rPr lang="en-US" sz="1000" dirty="0">
                <a:latin typeface="Calibri" panose="020F0502020204030204" pitchFamily="34" charset="0"/>
                <a:cs typeface="Calibri" panose="020F0502020204030204" pitchFamily="34"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000" dirty="0" err="1">
                <a:latin typeface="Calibri" panose="020F0502020204030204" pitchFamily="34" charset="0"/>
                <a:cs typeface="Calibri" panose="020F0502020204030204" pitchFamily="34" charset="0"/>
              </a:rPr>
              <a:t>covid</a:t>
            </a:r>
            <a:r>
              <a:rPr lang="en-US" sz="1000" dirty="0">
                <a:latin typeface="Calibri" panose="020F0502020204030204" pitchFamily="34" charset="0"/>
                <a:cs typeface="Calibri" panose="020F0502020204030204" pitchFamily="34" charset="0"/>
              </a:rPr>
              <a:t> 19 impact, our client is facing problems with their previous car price valuation machine learning models. So, they are looking for new machine learning models from new data. We have to make car price valuation model. This project contains two phase- </a:t>
            </a:r>
          </a:p>
          <a:p>
            <a:r>
              <a:rPr lang="en-IN" sz="1000" b="1" dirty="0">
                <a:latin typeface="Calibri" panose="020F0502020204030204" pitchFamily="34" charset="0"/>
                <a:cs typeface="Calibri" panose="020F0502020204030204" pitchFamily="34" charset="0"/>
              </a:rPr>
              <a:t>Data Collection Phase </a:t>
            </a:r>
            <a:endParaRPr lang="en-IN" sz="1000" dirty="0">
              <a:latin typeface="Calibri" panose="020F0502020204030204" pitchFamily="34" charset="0"/>
              <a:cs typeface="Calibri" panose="020F0502020204030204" pitchFamily="34" charset="0"/>
            </a:endParaRPr>
          </a:p>
          <a:p>
            <a:pPr marL="268288" indent="0">
              <a:buNone/>
            </a:pPr>
            <a:r>
              <a:rPr lang="en-US" sz="1000" dirty="0" smtClean="0">
                <a:latin typeface="Calibri" panose="020F0502020204030204" pitchFamily="34" charset="0"/>
                <a:cs typeface="Calibri" panose="020F0502020204030204" pitchFamily="34" charset="0"/>
              </a:rPr>
              <a:t>You </a:t>
            </a:r>
            <a:r>
              <a:rPr lang="en-US" sz="1000" dirty="0">
                <a:latin typeface="Calibri" panose="020F0502020204030204" pitchFamily="34" charset="0"/>
                <a:cs typeface="Calibri" panose="020F0502020204030204" pitchFamily="34" charset="0"/>
              </a:rPr>
              <a:t>have to scrape at least 5000 used cars data. You can scrape more data as well, it’s up to you. more the data better the </a:t>
            </a:r>
            <a:r>
              <a:rPr lang="en-US" sz="1000" dirty="0" smtClean="0">
                <a:latin typeface="Calibri" panose="020F0502020204030204" pitchFamily="34" charset="0"/>
                <a:cs typeface="Calibri" panose="020F0502020204030204" pitchFamily="34" charset="0"/>
              </a:rPr>
              <a:t>model. In </a:t>
            </a:r>
            <a:r>
              <a:rPr lang="en-US" sz="1000" dirty="0">
                <a:latin typeface="Calibri" panose="020F0502020204030204" pitchFamily="34" charset="0"/>
                <a:cs typeface="Calibri" panose="020F0502020204030204" pitchFamily="34" charset="0"/>
              </a:rPr>
              <a:t>this section You need to scrape the data of used cars from websites (</a:t>
            </a:r>
            <a:r>
              <a:rPr lang="en-US" sz="1000" dirty="0" err="1">
                <a:latin typeface="Calibri" panose="020F0502020204030204" pitchFamily="34" charset="0"/>
                <a:cs typeface="Calibri" panose="020F0502020204030204" pitchFamily="34" charset="0"/>
              </a:rPr>
              <a:t>Olx</a:t>
            </a:r>
            <a:r>
              <a:rPr lang="en-US" sz="1000" dirty="0">
                <a:latin typeface="Calibri" panose="020F0502020204030204" pitchFamily="34" charset="0"/>
                <a:cs typeface="Calibri" panose="020F0502020204030204" pitchFamily="34" charset="0"/>
              </a:rPr>
              <a:t>, </a:t>
            </a:r>
            <a:r>
              <a:rPr lang="en-US" sz="1000" dirty="0" err="1" smtClean="0">
                <a:latin typeface="Calibri" panose="020F0502020204030204" pitchFamily="34" charset="0"/>
                <a:cs typeface="Calibri" panose="020F0502020204030204" pitchFamily="34" charset="0"/>
              </a:rPr>
              <a:t>cardekho</a:t>
            </a:r>
            <a:r>
              <a:rPr lang="en-US" sz="1000" dirty="0" smtClean="0">
                <a:latin typeface="Calibri" panose="020F0502020204030204" pitchFamily="34" charset="0"/>
                <a:cs typeface="Calibri" panose="020F0502020204030204" pitchFamily="34" charset="0"/>
              </a:rPr>
              <a:t>, Cars24 </a:t>
            </a:r>
            <a:r>
              <a:rPr lang="en-US" sz="1000" dirty="0">
                <a:latin typeface="Calibri" panose="020F0502020204030204" pitchFamily="34" charset="0"/>
                <a:cs typeface="Calibri" panose="020F0502020204030204" pitchFamily="34" charset="0"/>
              </a:rPr>
              <a:t>etc.) You need web scraping for this. You have to fetch data for different locations. The number of </a:t>
            </a:r>
            <a:r>
              <a:rPr lang="en-US" sz="1000" dirty="0" smtClean="0">
                <a:latin typeface="Calibri" panose="020F0502020204030204" pitchFamily="34" charset="0"/>
                <a:cs typeface="Calibri" panose="020F0502020204030204" pitchFamily="34" charset="0"/>
              </a:rPr>
              <a:t> columns </a:t>
            </a:r>
            <a:r>
              <a:rPr lang="en-US" sz="1000" dirty="0">
                <a:latin typeface="Calibri" panose="020F0502020204030204" pitchFamily="34" charset="0"/>
                <a:cs typeface="Calibri" panose="020F0502020204030204" pitchFamily="34" charset="0"/>
              </a:rPr>
              <a:t>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 </a:t>
            </a:r>
            <a:r>
              <a:rPr lang="en-US" sz="1000" dirty="0" smtClean="0">
                <a:latin typeface="Calibri" panose="020F0502020204030204" pitchFamily="34" charset="0"/>
                <a:cs typeface="Calibri" panose="020F0502020204030204" pitchFamily="34" charset="0"/>
              </a:rPr>
              <a:t>Try </a:t>
            </a:r>
            <a:r>
              <a:rPr lang="en-US" sz="1000" dirty="0">
                <a:latin typeface="Calibri" panose="020F0502020204030204" pitchFamily="34" charset="0"/>
                <a:cs typeface="Calibri" panose="020F0502020204030204" pitchFamily="34" charset="0"/>
              </a:rPr>
              <a:t>to include all types of cars in your data for example- SUV, Sedans, Coupe, minivan, Hatchback. </a:t>
            </a:r>
          </a:p>
          <a:p>
            <a:r>
              <a:rPr lang="en-IN" sz="1000" b="1" dirty="0" smtClean="0">
                <a:latin typeface="Calibri" panose="020F0502020204030204" pitchFamily="34" charset="0"/>
                <a:cs typeface="Calibri" panose="020F0502020204030204" pitchFamily="34" charset="0"/>
              </a:rPr>
              <a:t>Model </a:t>
            </a:r>
            <a:r>
              <a:rPr lang="en-IN" sz="1000" b="1" dirty="0">
                <a:latin typeface="Calibri" panose="020F0502020204030204" pitchFamily="34" charset="0"/>
                <a:cs typeface="Calibri" panose="020F0502020204030204" pitchFamily="34" charset="0"/>
              </a:rPr>
              <a:t>Building Phase </a:t>
            </a:r>
            <a:endParaRPr lang="en-IN" sz="1000" dirty="0">
              <a:latin typeface="Calibri" panose="020F0502020204030204" pitchFamily="34" charset="0"/>
              <a:cs typeface="Calibri" panose="020F0502020204030204" pitchFamily="34" charset="0"/>
            </a:endParaRPr>
          </a:p>
          <a:p>
            <a:pPr marL="268288" indent="0">
              <a:buNone/>
            </a:pPr>
            <a:r>
              <a:rPr lang="en-US" sz="1000" dirty="0" smtClean="0">
                <a:latin typeface="Calibri" panose="020F0502020204030204" pitchFamily="34" charset="0"/>
                <a:cs typeface="Calibri" panose="020F0502020204030204" pitchFamily="34" charset="0"/>
              </a:rPr>
              <a:t>After </a:t>
            </a:r>
            <a:r>
              <a:rPr lang="en-US" sz="1000" dirty="0">
                <a:latin typeface="Calibri" panose="020F0502020204030204" pitchFamily="34" charset="0"/>
                <a:cs typeface="Calibri" panose="020F0502020204030204" pitchFamily="34" charset="0"/>
              </a:rPr>
              <a:t>collecting the data, you need to build a machine learning model. Before model building do all data pre-processing steps. Try different models with different hyper parameters and select the best model. </a:t>
            </a:r>
            <a:r>
              <a:rPr lang="en-US" sz="1000" dirty="0" smtClean="0">
                <a:latin typeface="Calibri" panose="020F0502020204030204" pitchFamily="34" charset="0"/>
                <a:cs typeface="Calibri" panose="020F0502020204030204" pitchFamily="34" charset="0"/>
              </a:rPr>
              <a:t>Follow </a:t>
            </a:r>
            <a:r>
              <a:rPr lang="en-US" sz="1000" dirty="0">
                <a:latin typeface="Calibri" panose="020F0502020204030204" pitchFamily="34" charset="0"/>
                <a:cs typeface="Calibri" panose="020F0502020204030204" pitchFamily="34" charset="0"/>
              </a:rPr>
              <a:t>the complete life cycle of data science. Include all the steps like. </a:t>
            </a:r>
          </a:p>
          <a:p>
            <a:pPr marL="268288" indent="0">
              <a:spcBef>
                <a:spcPts val="0"/>
              </a:spcBef>
              <a:buNone/>
            </a:pPr>
            <a:r>
              <a:rPr lang="en-IN" sz="1000" dirty="0">
                <a:latin typeface="Calibri" panose="020F0502020204030204" pitchFamily="34" charset="0"/>
                <a:cs typeface="Calibri" panose="020F0502020204030204" pitchFamily="34" charset="0"/>
              </a:rPr>
              <a:t>1. Data Cleaning </a:t>
            </a:r>
          </a:p>
          <a:p>
            <a:pPr marL="268288" indent="0">
              <a:spcBef>
                <a:spcPts val="0"/>
              </a:spcBef>
              <a:buNone/>
            </a:pPr>
            <a:r>
              <a:rPr lang="en-IN" sz="1000" dirty="0">
                <a:latin typeface="Calibri" panose="020F0502020204030204" pitchFamily="34" charset="0"/>
                <a:cs typeface="Calibri" panose="020F0502020204030204" pitchFamily="34" charset="0"/>
              </a:rPr>
              <a:t>2. Exploratory Data Analysis </a:t>
            </a:r>
          </a:p>
          <a:p>
            <a:pPr marL="268288" indent="0">
              <a:spcBef>
                <a:spcPts val="0"/>
              </a:spcBef>
              <a:buNone/>
            </a:pPr>
            <a:r>
              <a:rPr lang="en-IN" sz="1000" dirty="0">
                <a:latin typeface="Calibri" panose="020F0502020204030204" pitchFamily="34" charset="0"/>
                <a:cs typeface="Calibri" panose="020F0502020204030204" pitchFamily="34" charset="0"/>
              </a:rPr>
              <a:t>3. Data Pre-processing </a:t>
            </a:r>
          </a:p>
          <a:p>
            <a:pPr marL="268288" indent="0">
              <a:spcBef>
                <a:spcPts val="0"/>
              </a:spcBef>
              <a:buNone/>
            </a:pPr>
            <a:r>
              <a:rPr lang="en-IN" sz="1000" dirty="0">
                <a:latin typeface="Calibri" panose="020F0502020204030204" pitchFamily="34" charset="0"/>
                <a:cs typeface="Calibri" panose="020F0502020204030204" pitchFamily="34" charset="0"/>
              </a:rPr>
              <a:t>4. Model Building </a:t>
            </a:r>
          </a:p>
          <a:p>
            <a:pPr marL="268288" indent="0">
              <a:spcBef>
                <a:spcPts val="0"/>
              </a:spcBef>
              <a:buNone/>
            </a:pPr>
            <a:r>
              <a:rPr lang="en-IN" sz="1000" dirty="0">
                <a:latin typeface="Calibri" panose="020F0502020204030204" pitchFamily="34" charset="0"/>
                <a:cs typeface="Calibri" panose="020F0502020204030204" pitchFamily="34" charset="0"/>
              </a:rPr>
              <a:t>5. Model Evaluation </a:t>
            </a:r>
          </a:p>
          <a:p>
            <a:pPr marL="268288" indent="0">
              <a:spcBef>
                <a:spcPts val="0"/>
              </a:spcBef>
              <a:buNone/>
            </a:pPr>
            <a:r>
              <a:rPr lang="en-US" sz="1000" dirty="0">
                <a:latin typeface="Calibri" panose="020F0502020204030204" pitchFamily="34" charset="0"/>
                <a:cs typeface="Calibri" panose="020F0502020204030204" pitchFamily="34" charset="0"/>
              </a:rPr>
              <a:t>6. Selecting the best model </a:t>
            </a:r>
          </a:p>
        </p:txBody>
      </p:sp>
    </p:spTree>
    <p:extLst>
      <p:ext uri="{BB962C8B-B14F-4D97-AF65-F5344CB8AC3E}">
        <p14:creationId xmlns="" xmlns:p14="http://schemas.microsoft.com/office/powerpoint/2010/main"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69527" y="1622678"/>
            <a:ext cx="5833719" cy="4482558"/>
          </a:xfrm>
          <a:prstGeom prst="rect">
            <a:avLst/>
          </a:prstGeom>
          <a:ln>
            <a:solidFill>
              <a:schemeClr val="tx1"/>
            </a:solidFill>
          </a:ln>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10959" y="770945"/>
            <a:ext cx="4401550" cy="3062271"/>
          </a:xfrm>
          <a:prstGeom prst="rect">
            <a:avLst/>
          </a:prstGeom>
          <a:ln>
            <a:solidFill>
              <a:schemeClr val="tx1"/>
            </a:solidFill>
          </a:ln>
        </p:spPr>
      </p:pic>
      <p:pic>
        <p:nvPicPr>
          <p:cNvPr id="4" name="Picture 3"/>
          <p:cNvPicPr>
            <a:picLocks noChangeAspect="1"/>
          </p:cNvPicPr>
          <p:nvPr/>
        </p:nvPicPr>
        <p:blipFill rotWithShape="1">
          <a:blip r:embed="rId4">
            <a:extLst>
              <a:ext uri="{28A0092B-C50C-407E-A947-70E740481C1C}">
                <a14:useLocalDpi xmlns="" xmlns:a14="http://schemas.microsoft.com/office/drawing/2010/main" val="0"/>
              </a:ext>
            </a:extLst>
          </a:blip>
          <a:srcRect b="7705"/>
          <a:stretch/>
        </p:blipFill>
        <p:spPr>
          <a:xfrm>
            <a:off x="832216" y="3726542"/>
            <a:ext cx="5096586" cy="2434113"/>
          </a:xfrm>
          <a:prstGeom prst="rect">
            <a:avLst/>
          </a:prstGeom>
          <a:ln>
            <a:solidFill>
              <a:schemeClr val="tx1"/>
            </a:solidFill>
          </a:ln>
        </p:spPr>
      </p:pic>
    </p:spTree>
    <p:extLst>
      <p:ext uri="{BB962C8B-B14F-4D97-AF65-F5344CB8AC3E}">
        <p14:creationId xmlns="" xmlns:p14="http://schemas.microsoft.com/office/powerpoint/2010/main" val="3809468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By looking at the output i.e. </a:t>
            </a:r>
            <a:r>
              <a:rPr lang="en-IN" dirty="0" smtClean="0"/>
              <a:t>‘Price</a:t>
            </a:r>
            <a:r>
              <a:rPr lang="en-IN" dirty="0"/>
              <a:t>’, this is a continuous data not a categorical output so we go for the regression machine learning algorithms to predict </a:t>
            </a:r>
            <a:r>
              <a:rPr lang="en-IN" dirty="0" smtClean="0"/>
              <a:t>the Price. </a:t>
            </a:r>
            <a:endParaRPr lang="en-IN" dirty="0"/>
          </a:p>
          <a:p>
            <a:r>
              <a:rPr lang="en-IN" dirty="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2884" y="3228108"/>
            <a:ext cx="4946074" cy="23691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09963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154437" y="761999"/>
            <a:ext cx="7426190" cy="5257801"/>
          </a:xfrm>
          <a:prstGeom prst="rect">
            <a:avLst/>
          </a:prstGeom>
        </p:spPr>
      </p:pic>
    </p:spTree>
    <p:extLst>
      <p:ext uri="{BB962C8B-B14F-4D97-AF65-F5344CB8AC3E}">
        <p14:creationId xmlns="" xmlns:p14="http://schemas.microsoft.com/office/powerpoint/2010/main" val="18559141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Classification Algorithms</a:t>
            </a:r>
            <a:endParaRPr lang="en-IN" dirty="0"/>
          </a:p>
        </p:txBody>
      </p:sp>
      <p:sp>
        <p:nvSpPr>
          <p:cNvPr id="3" name="Content Placeholder 2"/>
          <p:cNvSpPr>
            <a:spLocks noGrp="1"/>
          </p:cNvSpPr>
          <p:nvPr>
            <p:ph idx="1"/>
          </p:nvPr>
        </p:nvSpPr>
        <p:spPr>
          <a:xfrm>
            <a:off x="6400799" y="972894"/>
            <a:ext cx="5115407" cy="5123106"/>
          </a:xfrm>
        </p:spPr>
        <p:txBody>
          <a:bodyPr>
            <a:normAutofit fontScale="85000" lnSpcReduction="20000"/>
          </a:bodyPr>
          <a:lstStyle/>
          <a:p>
            <a:r>
              <a:rPr lang="en-IN" b="1" dirty="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a:p>
          <a:p>
            <a:r>
              <a:rPr lang="en-IN" b="1" dirty="0"/>
              <a:t>Decision Tree </a:t>
            </a:r>
            <a:r>
              <a:rPr lang="en-IN" b="1" dirty="0" err="1"/>
              <a:t>Regressor</a:t>
            </a:r>
            <a:endParaRPr lang="en-IN" b="1" dirty="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a:p>
          <a:p>
            <a:r>
              <a:rPr lang="en-IN" b="1" dirty="0"/>
              <a:t>Support Vector </a:t>
            </a:r>
            <a:r>
              <a:rPr lang="en-IN" b="1" dirty="0" err="1"/>
              <a:t>Regressor</a:t>
            </a:r>
            <a:endParaRPr lang="en-IN" b="1" dirty="0"/>
          </a:p>
          <a:p>
            <a:pPr>
              <a:buFont typeface="Wingdings" panose="05000000000000000000" pitchFamily="2" charset="2"/>
              <a:buChar char="Ø"/>
            </a:pPr>
            <a:r>
              <a:rPr lang="en-IN" dirty="0"/>
              <a:t>from </a:t>
            </a:r>
            <a:r>
              <a:rPr lang="en-IN" dirty="0" err="1"/>
              <a:t>sklearn.svm</a:t>
            </a:r>
            <a:r>
              <a:rPr lang="en-IN" dirty="0"/>
              <a:t> import SVR</a:t>
            </a:r>
          </a:p>
          <a:p>
            <a:r>
              <a:rPr lang="en-IN" b="1" dirty="0" err="1"/>
              <a:t>Kneighbor</a:t>
            </a:r>
            <a:r>
              <a:rPr lang="en-IN" b="1" dirty="0"/>
              <a:t> </a:t>
            </a:r>
            <a:r>
              <a:rPr lang="en-IN" b="1" dirty="0" err="1"/>
              <a:t>Regressor</a:t>
            </a:r>
            <a:endParaRPr lang="en-IN" b="1" dirty="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a:p>
          <a:p>
            <a:r>
              <a:rPr lang="en-IN" b="1" dirty="0"/>
              <a:t>Random Forest </a:t>
            </a:r>
            <a:r>
              <a:rPr lang="en-IN" b="1" dirty="0" err="1"/>
              <a:t>Regressor</a:t>
            </a:r>
            <a:endParaRPr lang="en-IN" b="1" dirty="0"/>
          </a:p>
          <a:p>
            <a:pPr>
              <a:buFont typeface="Wingdings" panose="05000000000000000000" pitchFamily="2" charset="2"/>
              <a:buChar char="Ø"/>
            </a:pPr>
            <a:r>
              <a:rPr lang="en-IN" dirty="0"/>
              <a:t>from </a:t>
            </a:r>
            <a:r>
              <a:rPr lang="en-IN" dirty="0" err="1"/>
              <a:t>sklearn.ensemble</a:t>
            </a:r>
            <a:r>
              <a:rPr lang="en-IN" dirty="0"/>
              <a:t> import </a:t>
            </a:r>
            <a:r>
              <a:rPr lang="en-IN" dirty="0" err="1"/>
              <a:t>RandomForestRegressor</a:t>
            </a:r>
            <a:endParaRPr lang="en-IN" dirty="0"/>
          </a:p>
        </p:txBody>
      </p:sp>
      <p:graphicFrame>
        <p:nvGraphicFramePr>
          <p:cNvPr id="5" name="Table 4"/>
          <p:cNvGraphicFramePr>
            <a:graphicFrameLocks noGrp="1"/>
          </p:cNvGraphicFramePr>
          <p:nvPr>
            <p:extLst>
              <p:ext uri="{D42A27DB-BD31-4B8C-83A1-F6EECF244321}">
                <p14:modId xmlns="" xmlns:p14="http://schemas.microsoft.com/office/powerpoint/2010/main" val="3395372921"/>
              </p:ext>
            </p:extLst>
          </p:nvPr>
        </p:nvGraphicFramePr>
        <p:xfrm>
          <a:off x="895927" y="3075707"/>
          <a:ext cx="5375564" cy="3020292"/>
        </p:xfrm>
        <a:graphic>
          <a:graphicData uri="http://schemas.openxmlformats.org/drawingml/2006/table">
            <a:tbl>
              <a:tblPr firstRow="1" bandRow="1">
                <a:tableStyleId>{5C22544A-7EE6-4342-B048-85BDC9FD1C3A}</a:tableStyleId>
              </a:tblPr>
              <a:tblGrid>
                <a:gridCol w="3023682">
                  <a:extLst>
                    <a:ext uri="{9D8B030D-6E8A-4147-A177-3AD203B41FA5}">
                      <a16:colId xmlns="" xmlns:a16="http://schemas.microsoft.com/office/drawing/2014/main" val="3146204744"/>
                    </a:ext>
                  </a:extLst>
                </a:gridCol>
                <a:gridCol w="2351882">
                  <a:extLst>
                    <a:ext uri="{9D8B030D-6E8A-4147-A177-3AD203B41FA5}">
                      <a16:colId xmlns="" xmlns:a16="http://schemas.microsoft.com/office/drawing/2014/main" val="773180206"/>
                    </a:ext>
                  </a:extLst>
                </a:gridCol>
              </a:tblGrid>
              <a:tr h="503382">
                <a:tc>
                  <a:txBody>
                    <a:bodyPr/>
                    <a:lstStyle/>
                    <a:p>
                      <a:r>
                        <a:rPr lang="en-IN" dirty="0" smtClean="0"/>
                        <a:t>MODEL</a:t>
                      </a:r>
                      <a:endParaRPr lang="en-IN" dirty="0"/>
                    </a:p>
                  </a:txBody>
                  <a:tcPr/>
                </a:tc>
                <a:tc>
                  <a:txBody>
                    <a:bodyPr/>
                    <a:lstStyle/>
                    <a:p>
                      <a:r>
                        <a:rPr lang="en-IN" dirty="0" smtClean="0"/>
                        <a:t>ACCURACY</a:t>
                      </a:r>
                      <a:endParaRPr lang="en-IN" dirty="0"/>
                    </a:p>
                  </a:txBody>
                  <a:tcPr/>
                </a:tc>
                <a:extLst>
                  <a:ext uri="{0D108BD9-81ED-4DB2-BD59-A6C34878D82A}">
                    <a16:rowId xmlns="" xmlns:a16="http://schemas.microsoft.com/office/drawing/2014/main" val="3945513861"/>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Linear Regression</a:t>
                      </a:r>
                    </a:p>
                  </a:txBody>
                  <a:tcPr/>
                </a:tc>
                <a:tc>
                  <a:txBody>
                    <a:bodyPr/>
                    <a:lstStyle/>
                    <a:p>
                      <a:r>
                        <a:rPr lang="en-IN" dirty="0" smtClean="0"/>
                        <a:t>0.4459634857166468</a:t>
                      </a:r>
                      <a:endParaRPr lang="en-IN" dirty="0"/>
                    </a:p>
                  </a:txBody>
                  <a:tcPr/>
                </a:tc>
                <a:extLst>
                  <a:ext uri="{0D108BD9-81ED-4DB2-BD59-A6C34878D82A}">
                    <a16:rowId xmlns="" xmlns:a16="http://schemas.microsoft.com/office/drawing/2014/main" val="3511112758"/>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Decision Tree </a:t>
                      </a:r>
                      <a:r>
                        <a:rPr lang="en-IN" dirty="0" err="1" smtClean="0"/>
                        <a:t>Regressor</a:t>
                      </a:r>
                      <a:endParaRPr lang="en-IN" dirty="0" smtClean="0"/>
                    </a:p>
                  </a:txBody>
                  <a:tcPr/>
                </a:tc>
                <a:tc>
                  <a:txBody>
                    <a:bodyPr/>
                    <a:lstStyle/>
                    <a:p>
                      <a:r>
                        <a:rPr lang="en-IN" dirty="0" smtClean="0"/>
                        <a:t>0.8856552523096618</a:t>
                      </a:r>
                      <a:endParaRPr lang="en-IN" dirty="0"/>
                    </a:p>
                  </a:txBody>
                  <a:tcPr/>
                </a:tc>
                <a:extLst>
                  <a:ext uri="{0D108BD9-81ED-4DB2-BD59-A6C34878D82A}">
                    <a16:rowId xmlns="" xmlns:a16="http://schemas.microsoft.com/office/drawing/2014/main" val="1418717203"/>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Support Vector </a:t>
                      </a:r>
                      <a:r>
                        <a:rPr lang="en-IN" dirty="0" err="1" smtClean="0"/>
                        <a:t>Regressor</a:t>
                      </a:r>
                      <a:endParaRPr lang="en-IN" dirty="0" smtClean="0"/>
                    </a:p>
                  </a:txBody>
                  <a:tcPr/>
                </a:tc>
                <a:tc>
                  <a:txBody>
                    <a:bodyPr/>
                    <a:lstStyle/>
                    <a:p>
                      <a:r>
                        <a:rPr lang="en-IN" dirty="0" smtClean="0"/>
                        <a:t>-0.08005490482792754</a:t>
                      </a:r>
                      <a:endParaRPr lang="en-IN" dirty="0"/>
                    </a:p>
                  </a:txBody>
                  <a:tcPr/>
                </a:tc>
                <a:extLst>
                  <a:ext uri="{0D108BD9-81ED-4DB2-BD59-A6C34878D82A}">
                    <a16:rowId xmlns="" xmlns:a16="http://schemas.microsoft.com/office/drawing/2014/main" val="2441124865"/>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err="1" smtClean="0"/>
                        <a:t>Kneighbor</a:t>
                      </a:r>
                      <a:r>
                        <a:rPr lang="en-IN" dirty="0" smtClean="0"/>
                        <a:t> </a:t>
                      </a:r>
                      <a:r>
                        <a:rPr lang="en-IN" dirty="0" err="1" smtClean="0"/>
                        <a:t>Regressor</a:t>
                      </a:r>
                      <a:endParaRPr lang="en-IN" dirty="0" smtClean="0"/>
                    </a:p>
                  </a:txBody>
                  <a:tcPr/>
                </a:tc>
                <a:tc>
                  <a:txBody>
                    <a:bodyPr/>
                    <a:lstStyle/>
                    <a:p>
                      <a:r>
                        <a:rPr lang="en-IN" dirty="0" smtClean="0"/>
                        <a:t>0.04292499937121386</a:t>
                      </a:r>
                      <a:endParaRPr lang="en-IN" dirty="0"/>
                    </a:p>
                  </a:txBody>
                  <a:tcPr/>
                </a:tc>
                <a:extLst>
                  <a:ext uri="{0D108BD9-81ED-4DB2-BD59-A6C34878D82A}">
                    <a16:rowId xmlns="" xmlns:a16="http://schemas.microsoft.com/office/drawing/2014/main" val="3770656036"/>
                  </a:ext>
                </a:extLst>
              </a:tr>
              <a:tr h="50338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dirty="0" smtClean="0"/>
                        <a:t>Random Forest </a:t>
                      </a:r>
                      <a:r>
                        <a:rPr lang="en-IN" dirty="0" err="1" smtClean="0"/>
                        <a:t>Regressor</a:t>
                      </a:r>
                      <a:endParaRPr lang="en-IN" dirty="0" smtClean="0"/>
                    </a:p>
                  </a:txBody>
                  <a:tcPr/>
                </a:tc>
                <a:tc>
                  <a:txBody>
                    <a:bodyPr/>
                    <a:lstStyle/>
                    <a:p>
                      <a:r>
                        <a:rPr lang="en-IN" dirty="0" smtClean="0"/>
                        <a:t>0.8815066126350098</a:t>
                      </a:r>
                      <a:endParaRPr lang="en-IN" dirty="0"/>
                    </a:p>
                  </a:txBody>
                  <a:tcPr/>
                </a:tc>
                <a:extLst>
                  <a:ext uri="{0D108BD9-81ED-4DB2-BD59-A6C34878D82A}">
                    <a16:rowId xmlns="" xmlns:a16="http://schemas.microsoft.com/office/drawing/2014/main" val="3334622710"/>
                  </a:ext>
                </a:extLst>
              </a:tr>
            </a:tbl>
          </a:graphicData>
        </a:graphic>
      </p:graphicFrame>
    </p:spTree>
    <p:extLst>
      <p:ext uri="{BB962C8B-B14F-4D97-AF65-F5344CB8AC3E}">
        <p14:creationId xmlns="" xmlns:p14="http://schemas.microsoft.com/office/powerpoint/2010/main" val="1433284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02328" y="703384"/>
            <a:ext cx="7675418" cy="5484980"/>
          </a:xfrm>
          <a:prstGeom prst="rect">
            <a:avLst/>
          </a:prstGeom>
        </p:spPr>
      </p:pic>
    </p:spTree>
    <p:extLst>
      <p:ext uri="{BB962C8B-B14F-4D97-AF65-F5344CB8AC3E}">
        <p14:creationId xmlns="" xmlns:p14="http://schemas.microsoft.com/office/powerpoint/2010/main" val="1072990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a:xfrm>
            <a:off x="1293811" y="3031064"/>
            <a:ext cx="3718455" cy="3074171"/>
          </a:xfrm>
        </p:spPr>
        <p:txBody>
          <a:bodyPr>
            <a:normAutofit/>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p>
          <a:p>
            <a:r>
              <a:rPr lang="en-IN" dirty="0" smtClean="0"/>
              <a:t>We found Random Forest accuracy the highest but by using the hyper parameters we get know that this model is not consistent or its accuracy is low in reality. So we will move ahead with the next model that is Decision Tree Model.</a:t>
            </a:r>
            <a:endParaRPr lang="en-IN" dirty="0"/>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347054" y="675889"/>
            <a:ext cx="6169141" cy="5050656"/>
          </a:xfrm>
          <a:prstGeom prst="rect">
            <a:avLst/>
          </a:prstGeom>
        </p:spPr>
      </p:pic>
    </p:spTree>
    <p:extLst>
      <p:ext uri="{BB962C8B-B14F-4D97-AF65-F5344CB8AC3E}">
        <p14:creationId xmlns="" xmlns:p14="http://schemas.microsoft.com/office/powerpoint/2010/main" val="1709035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Cross Val Score &amp; Hypermeter Tuning</a:t>
            </a:r>
          </a:p>
        </p:txBody>
      </p:sp>
      <p:sp>
        <p:nvSpPr>
          <p:cNvPr id="6" name="Text Placeholder 5"/>
          <p:cNvSpPr>
            <a:spLocks noGrp="1"/>
          </p:cNvSpPr>
          <p:nvPr>
            <p:ph type="body" sz="half" idx="2"/>
          </p:nvPr>
        </p:nvSpPr>
        <p:spPr/>
        <p:txBody>
          <a:bodyPr/>
          <a:lstStyle/>
          <a:p>
            <a:r>
              <a:rPr lang="en-IN" dirty="0" smtClean="0"/>
              <a:t>Now for Decision tree model we get a better accuracy so we will save this model for future predictions.</a:t>
            </a:r>
            <a:endParaRPr lang="en-IN"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883564" y="690840"/>
            <a:ext cx="5426765" cy="5434925"/>
          </a:xfrm>
          <a:prstGeom prst="rect">
            <a:avLst/>
          </a:prstGeom>
        </p:spPr>
      </p:pic>
    </p:spTree>
    <p:extLst>
      <p:ext uri="{BB962C8B-B14F-4D97-AF65-F5344CB8AC3E}">
        <p14:creationId xmlns="" xmlns:p14="http://schemas.microsoft.com/office/powerpoint/2010/main" val="32167590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357091" y="705574"/>
            <a:ext cx="5689600" cy="5385025"/>
          </a:xfrm>
        </p:spPr>
      </p:pic>
    </p:spTree>
    <p:extLst>
      <p:ext uri="{BB962C8B-B14F-4D97-AF65-F5344CB8AC3E}">
        <p14:creationId xmlns="" xmlns:p14="http://schemas.microsoft.com/office/powerpoint/2010/main" val="41283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Letter Danger: 5 Things You Should Never Include!"/>
          <p:cNvPicPr>
            <a:picLocks noGrp="1" noChangeAspect="1" noChangeArrowheads="1"/>
          </p:cNvPicPr>
          <p:nvPr>
            <p:ph idx="4294967295"/>
          </p:nvPr>
        </p:nvPicPr>
        <p:blipFill>
          <a:blip r:embed="rId2">
            <a:extLst>
              <a:ext uri="{28A0092B-C50C-407E-A947-70E740481C1C}">
                <a14:useLocalDpi xmlns="" xmlns:a14="http://schemas.microsoft.com/office/drawing/2010/main" val="0"/>
              </a:ext>
            </a:extLst>
          </a:blip>
          <a:srcRect/>
          <a:stretch>
            <a:fillRect/>
          </a:stretch>
        </p:blipFill>
        <p:spPr bwMode="auto">
          <a:xfrm>
            <a:off x="1795319" y="704272"/>
            <a:ext cx="8253845" cy="5502564"/>
          </a:xfrm>
          <a:prstGeom prst="rect">
            <a:avLst/>
          </a:prstGeom>
          <a:ln>
            <a:noFill/>
          </a:ln>
          <a:effectLst>
            <a:outerShdw blurRad="190500" algn="tl" rotWithShape="0">
              <a:srgbClr val="000000">
                <a:alpha val="70000"/>
              </a:srgbClr>
            </a:outerShdw>
          </a:effectLst>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Scrap the data like name of the car, year of manufacturing, price, model, fuel of the car etc. from any of the websites which deals in used cars selling. After doing all the data cleaning, EDA, data pre-processing then build a model to predict the price with different algorithms to find the best </a:t>
            </a:r>
            <a:r>
              <a:rPr lang="en-US" dirty="0" smtClean="0"/>
              <a:t>model.</a:t>
            </a:r>
            <a:endParaRPr lang="en-US" dirty="0"/>
          </a:p>
        </p:txBody>
      </p:sp>
    </p:spTree>
    <p:extLst>
      <p:ext uri="{BB962C8B-B14F-4D97-AF65-F5344CB8AC3E}">
        <p14:creationId xmlns="" xmlns:p14="http://schemas.microsoft.com/office/powerpoint/2010/main" val="4217453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90800" y="652463"/>
            <a:ext cx="6953250" cy="5553908"/>
          </a:xfrm>
          <a:prstGeom prst="rect">
            <a:avLst/>
          </a:prstGeom>
        </p:spPr>
      </p:pic>
    </p:spTree>
    <p:extLst>
      <p:ext uri="{BB962C8B-B14F-4D97-AF65-F5344CB8AC3E}">
        <p14:creationId xmlns="" xmlns:p14="http://schemas.microsoft.com/office/powerpoint/2010/main" val="3086553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IN" dirty="0"/>
          </a:p>
        </p:txBody>
      </p:sp>
      <p:sp>
        <p:nvSpPr>
          <p:cNvPr id="3" name="Content Placeholder 2"/>
          <p:cNvSpPr>
            <a:spLocks noGrp="1"/>
          </p:cNvSpPr>
          <p:nvPr>
            <p:ph idx="1"/>
          </p:nvPr>
        </p:nvSpPr>
        <p:spPr/>
        <p:txBody>
          <a:bodyPr>
            <a:normAutofit/>
          </a:bodyPr>
          <a:lstStyle/>
          <a:p>
            <a:pPr marL="0" indent="0" algn="ctr">
              <a:buNone/>
            </a:pPr>
            <a:r>
              <a:rPr lang="en-US" dirty="0"/>
              <a:t>Using the selenium we can scrap the data from a used car selling website. I am scraping the data from Cars24 website for different locations like Delhi, Mumbai, Bengaluru etc. With the help of selenium we can scrap the data easily. We are scraping the information such as Name of the Car, Year of Manufacturing, Type of Car: Manual or Automatic, Fuel type of Car, Price etc. After scrapping the data successfully make a </a:t>
            </a:r>
            <a:r>
              <a:rPr lang="en-US" dirty="0" err="1"/>
              <a:t>DataFrame</a:t>
            </a:r>
            <a:r>
              <a:rPr lang="en-US" dirty="0"/>
              <a:t> of that &amp; save it as csv file for future use.</a:t>
            </a:r>
          </a:p>
        </p:txBody>
      </p:sp>
    </p:spTree>
    <p:extLst>
      <p:ext uri="{BB962C8B-B14F-4D97-AF65-F5344CB8AC3E}">
        <p14:creationId xmlns="" xmlns:p14="http://schemas.microsoft.com/office/powerpoint/2010/main" val="1639212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1293811" y="3031065"/>
            <a:ext cx="3718455" cy="3027988"/>
          </a:xfrm>
        </p:spPr>
        <p:txBody>
          <a:bodyPr>
            <a:normAutofit/>
          </a:bodyPr>
          <a:lstStyle/>
          <a:p>
            <a:pPr marL="285750" indent="-285750">
              <a:buFont typeface="Arial" panose="020B0604020202020204" pitchFamily="34" charset="0"/>
              <a:buChar char="•"/>
            </a:pPr>
            <a:r>
              <a:rPr lang="en-IN" dirty="0" smtClean="0"/>
              <a:t>Import selenium and </a:t>
            </a:r>
            <a:r>
              <a:rPr lang="en-IN" dirty="0" err="1" smtClean="0"/>
              <a:t>webdriver</a:t>
            </a:r>
            <a:r>
              <a:rPr lang="en-IN" dirty="0" smtClean="0"/>
              <a:t> to initiate the chrome.</a:t>
            </a:r>
          </a:p>
          <a:p>
            <a:pPr marL="285750" indent="-285750">
              <a:buFont typeface="Arial" panose="020B0604020202020204" pitchFamily="34" charset="0"/>
              <a:buChar char="•"/>
            </a:pPr>
            <a:r>
              <a:rPr lang="en-IN" dirty="0" smtClean="0"/>
              <a:t>Get the website using </a:t>
            </a:r>
            <a:r>
              <a:rPr lang="en-IN" dirty="0" err="1" smtClean="0"/>
              <a:t>driver.get</a:t>
            </a:r>
            <a:r>
              <a:rPr lang="en-IN" dirty="0" smtClean="0"/>
              <a:t> </a:t>
            </a:r>
          </a:p>
          <a:p>
            <a:pPr marL="285750" indent="-285750">
              <a:buFont typeface="Arial" panose="020B0604020202020204" pitchFamily="34" charset="0"/>
              <a:buChar char="•"/>
            </a:pPr>
            <a:r>
              <a:rPr lang="en-IN" dirty="0" smtClean="0"/>
              <a:t>Create blank list for the attributes you want to collect</a:t>
            </a:r>
          </a:p>
          <a:p>
            <a:pPr marL="285750" indent="-285750">
              <a:buFont typeface="Arial" panose="020B0604020202020204" pitchFamily="34" charset="0"/>
              <a:buChar char="•"/>
            </a:pPr>
            <a:r>
              <a:rPr lang="en-IN" dirty="0" smtClean="0"/>
              <a:t>Execute the code for scraping the data of each attribute for different locations</a:t>
            </a:r>
          </a:p>
          <a:p>
            <a:pPr marL="285750" indent="-285750">
              <a:buFont typeface="Arial" panose="020B0604020202020204" pitchFamily="34" charset="0"/>
              <a:buChar char="•"/>
            </a:pPr>
            <a:r>
              <a:rPr lang="en-IN" dirty="0" smtClean="0"/>
              <a:t>Make a </a:t>
            </a:r>
            <a:r>
              <a:rPr lang="en-IN" dirty="0" err="1" smtClean="0"/>
              <a:t>DataFrame</a:t>
            </a:r>
            <a:r>
              <a:rPr lang="en-IN" dirty="0" smtClean="0"/>
              <a:t> of extracted data and store it in a csv file</a:t>
            </a:r>
          </a:p>
          <a:p>
            <a:pPr marL="285750" indent="-285750">
              <a:buFont typeface="Arial" panose="020B0604020202020204" pitchFamily="34" charset="0"/>
              <a:buChar char="•"/>
            </a:pPr>
            <a:endParaRPr lang="en-IN" dirty="0" smtClean="0"/>
          </a:p>
        </p:txBody>
      </p:sp>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113338" y="809188"/>
            <a:ext cx="6305624" cy="5249865"/>
          </a:xfrm>
        </p:spPr>
      </p:pic>
    </p:spTree>
    <p:extLst>
      <p:ext uri="{BB962C8B-B14F-4D97-AF65-F5344CB8AC3E}">
        <p14:creationId xmlns="" xmlns:p14="http://schemas.microsoft.com/office/powerpoint/2010/main" val="39826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5916898" y="1161391"/>
            <a:ext cx="5470525" cy="4535219"/>
          </a:xfrm>
          <a:ln>
            <a:solidFill>
              <a:schemeClr val="tx1"/>
            </a:solidFill>
          </a:ln>
        </p:spPr>
      </p:pic>
      <p:sp>
        <p:nvSpPr>
          <p:cNvPr id="4" name="Text Placeholder 3"/>
          <p:cNvSpPr>
            <a:spLocks noGrp="1"/>
          </p:cNvSpPr>
          <p:nvPr>
            <p:ph type="body" sz="half" idx="2"/>
          </p:nvPr>
        </p:nvSpPr>
        <p:spPr/>
        <p:txBody>
          <a:bodyPr/>
          <a:lstStyle/>
          <a:p>
            <a:endParaRPr lang="en-IN" dirty="0"/>
          </a:p>
        </p:txBody>
      </p:sp>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70567" y="3031065"/>
            <a:ext cx="4966815" cy="2665545"/>
          </a:xfrm>
          <a:prstGeom prst="rect">
            <a:avLst/>
          </a:prstGeom>
          <a:ln>
            <a:solidFill>
              <a:schemeClr val="tx1"/>
            </a:solidFill>
          </a:ln>
        </p:spPr>
      </p:pic>
    </p:spTree>
    <p:extLst>
      <p:ext uri="{BB962C8B-B14F-4D97-AF65-F5344CB8AC3E}">
        <p14:creationId xmlns="" xmlns:p14="http://schemas.microsoft.com/office/powerpoint/2010/main" val="118386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IN" dirty="0"/>
          </a:p>
        </p:txBody>
      </p:sp>
      <p:sp>
        <p:nvSpPr>
          <p:cNvPr id="4" name="Content Placeholder 3"/>
          <p:cNvSpPr>
            <a:spLocks noGrp="1"/>
          </p:cNvSpPr>
          <p:nvPr>
            <p:ph idx="1"/>
          </p:nvPr>
        </p:nvSpPr>
        <p:spPr/>
        <p:txBody>
          <a:bodyPr/>
          <a:lstStyle/>
          <a:p>
            <a:pPr marL="0" indent="0">
              <a:buNone/>
            </a:pPr>
            <a:r>
              <a:rPr lang="en-IN" dirty="0" smtClean="0"/>
              <a:t>Now, we have successfully scrap the data of around 5000 rows. </a:t>
            </a:r>
            <a:endParaRPr lang="en-IN" dirty="0"/>
          </a:p>
          <a:p>
            <a:pPr marL="0" indent="0" algn="ctr">
              <a:buNone/>
            </a:pPr>
            <a:r>
              <a:rPr lang="en-IN" dirty="0" smtClean="0"/>
              <a:t>Let’s go ahead with the data cleaning and EDA process. As we have the continuous data in target we will go with the regression models to predict the price. Use the different regression model to find the best model for our prediction. Use the CV score and different hyper parameters to find the best model and check the errors in the model as well. Save the best model and check the actual &amp; predicted values from your best model.</a:t>
            </a:r>
          </a:p>
        </p:txBody>
      </p:sp>
    </p:spTree>
    <p:extLst>
      <p:ext uri="{BB962C8B-B14F-4D97-AF65-F5344CB8AC3E}">
        <p14:creationId xmlns="" xmlns:p14="http://schemas.microsoft.com/office/powerpoint/2010/main" val="980684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 xmlns:p14="http://schemas.microsoft.com/office/powerpoint/2010/main" val="220114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1091</TotalTime>
  <Words>1500</Words>
  <Application>Microsoft Office PowerPoint</Application>
  <PresentationFormat>Custom</PresentationFormat>
  <Paragraphs>116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PROJECT TITLE</vt:lpstr>
      <vt:lpstr>Problem Statement</vt:lpstr>
      <vt:lpstr>Our Exercise</vt:lpstr>
      <vt:lpstr>Slide 4</vt:lpstr>
      <vt:lpstr>Data Collection Phase</vt:lpstr>
      <vt:lpstr>Let’s see the code for Data Scraping</vt:lpstr>
      <vt:lpstr>Let’s see the code for Data Scraping</vt:lpstr>
      <vt:lpstr>Model  Building Phase</vt:lpstr>
      <vt:lpstr>Steps Involved </vt:lpstr>
      <vt:lpstr>                  Load the dataset</vt:lpstr>
      <vt:lpstr>Checking the Attributes</vt:lpstr>
      <vt:lpstr> Null Values</vt:lpstr>
      <vt:lpstr>Exploratory Data Analysis</vt:lpstr>
      <vt:lpstr>EDA</vt:lpstr>
      <vt:lpstr>Slide 15</vt:lpstr>
      <vt:lpstr>EDA</vt:lpstr>
      <vt:lpstr>Slide 17</vt:lpstr>
      <vt:lpstr>EDA</vt:lpstr>
      <vt:lpstr>After Doing the EDA, let’s do the next step</vt:lpstr>
      <vt:lpstr>Slide 20</vt:lpstr>
      <vt:lpstr>Is this a Regression problem or Classification problem?</vt:lpstr>
      <vt:lpstr>Slide 22</vt:lpstr>
      <vt:lpstr>Used Classification Algorithms</vt:lpstr>
      <vt:lpstr>Slide 24</vt:lpstr>
      <vt:lpstr>Cross Val Score &amp; Hypermeter Tuning</vt:lpstr>
      <vt:lpstr>Cross Val Score &amp; Hypermeter Tuning</vt:lpstr>
      <vt:lpstr>Saving the Model</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Admin</cp:lastModifiedBy>
  <cp:revision>49</cp:revision>
  <dcterms:created xsi:type="dcterms:W3CDTF">2022-05-15T11:07:24Z</dcterms:created>
  <dcterms:modified xsi:type="dcterms:W3CDTF">2023-01-28T15:20:51Z</dcterms:modified>
</cp:coreProperties>
</file>