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29E292A-0966-4A89-BFBA-D3615D4A89E8}"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0372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a:p>
        </p:txBody>
      </p:sp>
    </p:spTree>
    <p:extLst>
      <p:ext uri="{BB962C8B-B14F-4D97-AF65-F5344CB8AC3E}">
        <p14:creationId xmlns:p14="http://schemas.microsoft.com/office/powerpoint/2010/main" xmlns="" val="397205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7780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09476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a:p>
        </p:txBody>
      </p:sp>
    </p:spTree>
    <p:extLst>
      <p:ext uri="{BB962C8B-B14F-4D97-AF65-F5344CB8AC3E}">
        <p14:creationId xmlns:p14="http://schemas.microsoft.com/office/powerpoint/2010/main" xmlns="" val="180214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31019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1857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31847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4611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a:p>
        </p:txBody>
      </p:sp>
    </p:spTree>
    <p:extLst>
      <p:ext uri="{BB962C8B-B14F-4D97-AF65-F5344CB8AC3E}">
        <p14:creationId xmlns:p14="http://schemas.microsoft.com/office/powerpoint/2010/main" xmlns="" val="140864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1654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a:p>
        </p:txBody>
      </p:sp>
    </p:spTree>
    <p:extLst>
      <p:ext uri="{BB962C8B-B14F-4D97-AF65-F5344CB8AC3E}">
        <p14:creationId xmlns:p14="http://schemas.microsoft.com/office/powerpoint/2010/main" xmlns="" val="48774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9E292A-0966-4A89-BFBA-D3615D4A89E8}"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2547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9E292A-0966-4A89-BFBA-D3615D4A89E8}"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5000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9E292A-0966-4A89-BFBA-D3615D4A89E8}" type="slidenum">
              <a:rPr lang="en-IN" smtClean="0"/>
              <a:pPr/>
              <a:t>‹#›</a:t>
            </a:fld>
            <a:endParaRPr lang="en-IN"/>
          </a:p>
        </p:txBody>
      </p:sp>
    </p:spTree>
    <p:extLst>
      <p:ext uri="{BB962C8B-B14F-4D97-AF65-F5344CB8AC3E}">
        <p14:creationId xmlns:p14="http://schemas.microsoft.com/office/powerpoint/2010/main" xmlns="" val="247265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6896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pPr/>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a:p>
        </p:txBody>
      </p:sp>
    </p:spTree>
    <p:extLst>
      <p:ext uri="{BB962C8B-B14F-4D97-AF65-F5344CB8AC3E}">
        <p14:creationId xmlns:p14="http://schemas.microsoft.com/office/powerpoint/2010/main" xmlns="" val="26372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94A1DA-E4DF-4C4D-A4C9-24C65E19B3B3}" type="datetimeFigureOut">
              <a:rPr lang="en-IN" smtClean="0"/>
              <a:pPr/>
              <a:t>19-12-2022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9E292A-0966-4A89-BFBA-D3615D4A89E8}" type="slidenum">
              <a:rPr lang="en-IN" smtClean="0"/>
              <a:pPr/>
              <a:t>‹#›</a:t>
            </a:fld>
            <a:endParaRPr lang="en-IN"/>
          </a:p>
        </p:txBody>
      </p:sp>
    </p:spTree>
    <p:extLst>
      <p:ext uri="{BB962C8B-B14F-4D97-AF65-F5344CB8AC3E}">
        <p14:creationId xmlns:p14="http://schemas.microsoft.com/office/powerpoint/2010/main" xmlns="" val="145023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132222"/>
            <a:ext cx="6815669" cy="1515533"/>
          </a:xfrm>
        </p:spPr>
        <p:txBody>
          <a:bodyPr/>
          <a:lstStyle/>
          <a:p>
            <a:r>
              <a:rPr lang="en-IN" dirty="0" smtClean="0"/>
              <a:t>PROJECT TITLE</a:t>
            </a:r>
            <a:endParaRPr lang="en-IN" dirty="0"/>
          </a:p>
        </p:txBody>
      </p:sp>
      <p:sp>
        <p:nvSpPr>
          <p:cNvPr id="3" name="Subtitle 2"/>
          <p:cNvSpPr>
            <a:spLocks noGrp="1"/>
          </p:cNvSpPr>
          <p:nvPr>
            <p:ph type="subTitle" idx="1"/>
          </p:nvPr>
        </p:nvSpPr>
        <p:spPr/>
        <p:txBody>
          <a:bodyPr>
            <a:normAutofit lnSpcReduction="10000"/>
          </a:bodyPr>
          <a:lstStyle/>
          <a:p>
            <a:r>
              <a:rPr lang="en-IN" b="1" dirty="0" smtClean="0"/>
              <a:t>HOUSE PRICE PREDICTION</a:t>
            </a:r>
          </a:p>
          <a:p>
            <a:endParaRPr lang="en-IN" dirty="0"/>
          </a:p>
          <a:p>
            <a:r>
              <a:rPr lang="en-IN" b="1" dirty="0" smtClean="0">
                <a:solidFill>
                  <a:srgbClr val="00B050"/>
                </a:solidFill>
              </a:rPr>
              <a:t>BY – </a:t>
            </a:r>
            <a:r>
              <a:rPr lang="en-IN" b="1" dirty="0" smtClean="0">
                <a:solidFill>
                  <a:srgbClr val="00B050"/>
                </a:solidFill>
              </a:rPr>
              <a:t>RANJEET JANAGOUDA</a:t>
            </a:r>
            <a:endParaRPr lang="en-IN" b="1" dirty="0">
              <a:solidFill>
                <a:srgbClr val="00B050"/>
              </a:solidFill>
            </a:endParaRPr>
          </a:p>
        </p:txBody>
      </p:sp>
    </p:spTree>
    <p:extLst>
      <p:ext uri="{BB962C8B-B14F-4D97-AF65-F5344CB8AC3E}">
        <p14:creationId xmlns:p14="http://schemas.microsoft.com/office/powerpoint/2010/main" xmlns="" val="204383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Doing the EDA, let’s do the next step</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We have some categorical data as well which has to be handled as ML model doesn’t take the string values. We will do that with the help of Label Encoding which provides a separate value to every category in each column. This has to be done with both the dataset.</a:t>
            </a:r>
          </a:p>
          <a:p>
            <a:r>
              <a:rPr lang="en-IN" dirty="0" smtClean="0"/>
              <a:t>Afterwards, using the describe function we will elaborate the statistical summary of the dataset which contains the count, min, max, standard deviation, mean etc. of every column.</a:t>
            </a:r>
          </a:p>
          <a:p>
            <a:r>
              <a:rPr lang="en-IN" dirty="0" smtClean="0"/>
              <a:t>Find the correlation between each column </a:t>
            </a:r>
          </a:p>
          <a:p>
            <a:r>
              <a:rPr lang="en-IN" dirty="0" smtClean="0"/>
              <a:t>Checking the skewness.</a:t>
            </a:r>
          </a:p>
          <a:p>
            <a:r>
              <a:rPr lang="en-IN" dirty="0" smtClean="0"/>
              <a:t>Removing the outliers.</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32873" y="2955636"/>
            <a:ext cx="4303231" cy="3269673"/>
          </a:xfrm>
          <a:prstGeom prst="rect">
            <a:avLst/>
          </a:prstGeom>
        </p:spPr>
      </p:pic>
    </p:spTree>
    <p:extLst>
      <p:ext uri="{BB962C8B-B14F-4D97-AF65-F5344CB8AC3E}">
        <p14:creationId xmlns:p14="http://schemas.microsoft.com/office/powerpoint/2010/main" xmlns="" val="2364058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this a Regression problem or Classification problem?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By looking at the output i.e. ‘Sale Price’, this is a continuous data not a categorical output so we go for the regression machine learning algorithms to predict the Sale Price. </a:t>
            </a:r>
          </a:p>
          <a:p>
            <a:r>
              <a:rPr lang="en-IN" dirty="0" smtClean="0"/>
              <a:t>What does Regression mean?</a:t>
            </a:r>
          </a:p>
          <a:p>
            <a:r>
              <a:rPr lang="en-US" dirty="0"/>
              <a:t>In Regression, the output is continuous data. In this method, we predict the trends of training data based on the features. The result does not belong to a certain category or class, but it gives a numeric output that is a real number. For example, predicting House Prices is based on certain features like </a:t>
            </a:r>
            <a:r>
              <a:rPr lang="en-US" i="1" dirty="0"/>
              <a:t>size of the house</a:t>
            </a:r>
            <a:r>
              <a:rPr lang="en-US" dirty="0"/>
              <a:t>, </a:t>
            </a:r>
            <a:r>
              <a:rPr lang="en-US" i="1" dirty="0"/>
              <a:t>location of the house</a:t>
            </a:r>
            <a:r>
              <a:rPr lang="en-US" dirty="0"/>
              <a:t>, and </a:t>
            </a:r>
            <a:r>
              <a:rPr lang="en-US" i="1" dirty="0"/>
              <a:t>no. of floors</a:t>
            </a:r>
            <a:r>
              <a:rPr lang="en-US" dirty="0"/>
              <a:t>, etc.</a:t>
            </a:r>
            <a:endParaRPr lang="en-IN" dirty="0"/>
          </a:p>
        </p:txBody>
      </p:sp>
      <p:pic>
        <p:nvPicPr>
          <p:cNvPr id="1026" name="Picture 2" descr="Linear Regression vs Logistic Regression - Javatpoi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2884" y="3228108"/>
            <a:ext cx="4946074" cy="23691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09963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Used Regression Algorithms</a:t>
            </a:r>
            <a:endParaRPr lang="en-IN" dirty="0"/>
          </a:p>
        </p:txBody>
      </p:sp>
      <p:sp>
        <p:nvSpPr>
          <p:cNvPr id="3" name="Content Placeholder 2"/>
          <p:cNvSpPr>
            <a:spLocks noGrp="1"/>
          </p:cNvSpPr>
          <p:nvPr>
            <p:ph idx="1"/>
          </p:nvPr>
        </p:nvSpPr>
        <p:spPr>
          <a:xfrm>
            <a:off x="6046741" y="972894"/>
            <a:ext cx="5469466" cy="5123106"/>
          </a:xfrm>
        </p:spPr>
        <p:txBody>
          <a:bodyPr>
            <a:normAutofit fontScale="85000" lnSpcReduction="10000"/>
          </a:bodyPr>
          <a:lstStyle/>
          <a:p>
            <a:r>
              <a:rPr lang="en-IN" b="1" dirty="0" smtClean="0"/>
              <a:t>Linear Regression</a:t>
            </a:r>
          </a:p>
          <a:p>
            <a:pPr>
              <a:buFont typeface="Wingdings" panose="05000000000000000000" pitchFamily="2" charset="2"/>
              <a:buChar char="Ø"/>
            </a:pPr>
            <a:r>
              <a:rPr lang="en-IN" dirty="0"/>
              <a:t>from </a:t>
            </a:r>
            <a:r>
              <a:rPr lang="en-IN" dirty="0" err="1"/>
              <a:t>sklearn.linear_model</a:t>
            </a:r>
            <a:r>
              <a:rPr lang="en-IN" dirty="0"/>
              <a:t> import </a:t>
            </a:r>
            <a:r>
              <a:rPr lang="en-IN" dirty="0" err="1"/>
              <a:t>LinearRegression</a:t>
            </a:r>
            <a:endParaRPr lang="en-IN" dirty="0" smtClean="0"/>
          </a:p>
          <a:p>
            <a:r>
              <a:rPr lang="en-IN" b="1" dirty="0" smtClean="0"/>
              <a:t>Decision Tree </a:t>
            </a:r>
            <a:r>
              <a:rPr lang="en-IN" b="1" dirty="0" err="1" smtClean="0"/>
              <a:t>Regressor</a:t>
            </a:r>
            <a:endParaRPr lang="en-IN" b="1" dirty="0" smtClean="0"/>
          </a:p>
          <a:p>
            <a:pPr>
              <a:buFont typeface="Wingdings" panose="05000000000000000000" pitchFamily="2" charset="2"/>
              <a:buChar char="Ø"/>
            </a:pPr>
            <a:r>
              <a:rPr lang="en-IN" dirty="0"/>
              <a:t>from </a:t>
            </a:r>
            <a:r>
              <a:rPr lang="en-IN" dirty="0" err="1"/>
              <a:t>sklearn.tree</a:t>
            </a:r>
            <a:r>
              <a:rPr lang="en-IN" dirty="0"/>
              <a:t> import </a:t>
            </a:r>
            <a:r>
              <a:rPr lang="en-IN" dirty="0" err="1"/>
              <a:t>DecisionTreeRegressor</a:t>
            </a:r>
            <a:endParaRPr lang="en-IN" dirty="0" smtClean="0"/>
          </a:p>
          <a:p>
            <a:r>
              <a:rPr lang="en-IN" b="1" dirty="0" smtClean="0"/>
              <a:t>Support Vector </a:t>
            </a:r>
            <a:r>
              <a:rPr lang="en-IN" b="1" dirty="0" err="1" smtClean="0"/>
              <a:t>Regressor</a:t>
            </a:r>
            <a:endParaRPr lang="en-IN" b="1" dirty="0" smtClean="0"/>
          </a:p>
          <a:p>
            <a:pPr>
              <a:buFont typeface="Wingdings" panose="05000000000000000000" pitchFamily="2" charset="2"/>
              <a:buChar char="Ø"/>
            </a:pPr>
            <a:r>
              <a:rPr lang="en-IN" dirty="0"/>
              <a:t>from </a:t>
            </a:r>
            <a:r>
              <a:rPr lang="en-IN" dirty="0" err="1"/>
              <a:t>sklearn.svm</a:t>
            </a:r>
            <a:r>
              <a:rPr lang="en-IN" dirty="0"/>
              <a:t> import SVR</a:t>
            </a:r>
            <a:endParaRPr lang="en-IN" dirty="0" smtClean="0"/>
          </a:p>
          <a:p>
            <a:r>
              <a:rPr lang="en-IN" b="1" dirty="0" err="1" smtClean="0"/>
              <a:t>Kneighbor</a:t>
            </a:r>
            <a:r>
              <a:rPr lang="en-IN" b="1" dirty="0" smtClean="0"/>
              <a:t> </a:t>
            </a:r>
            <a:r>
              <a:rPr lang="en-IN" b="1" dirty="0" err="1" smtClean="0"/>
              <a:t>Regressor</a:t>
            </a:r>
            <a:endParaRPr lang="en-IN" b="1" dirty="0" smtClean="0"/>
          </a:p>
          <a:p>
            <a:pPr>
              <a:buFont typeface="Wingdings" panose="05000000000000000000" pitchFamily="2" charset="2"/>
              <a:buChar char="Ø"/>
            </a:pPr>
            <a:r>
              <a:rPr lang="en-IN" dirty="0"/>
              <a:t>from </a:t>
            </a:r>
            <a:r>
              <a:rPr lang="en-IN" dirty="0" err="1"/>
              <a:t>sklearn.neighbors</a:t>
            </a:r>
            <a:r>
              <a:rPr lang="en-IN" dirty="0"/>
              <a:t> import </a:t>
            </a:r>
            <a:r>
              <a:rPr lang="en-IN" dirty="0" err="1"/>
              <a:t>KNeighborsRegressor</a:t>
            </a:r>
            <a:endParaRPr lang="en-IN" dirty="0" smtClean="0"/>
          </a:p>
          <a:p>
            <a:r>
              <a:rPr lang="en-IN" b="1" dirty="0" smtClean="0"/>
              <a:t>Random Forest </a:t>
            </a:r>
            <a:r>
              <a:rPr lang="en-IN" b="1" dirty="0" err="1" smtClean="0"/>
              <a:t>Regressor</a:t>
            </a:r>
            <a:endParaRPr lang="en-IN" b="1" dirty="0" smtClean="0"/>
          </a:p>
          <a:p>
            <a:pPr>
              <a:buFont typeface="Wingdings" panose="05000000000000000000" pitchFamily="2" charset="2"/>
              <a:buChar char="Ø"/>
            </a:pPr>
            <a:r>
              <a:rPr lang="en-IN" dirty="0"/>
              <a:t>from </a:t>
            </a:r>
            <a:r>
              <a:rPr lang="en-IN" dirty="0" err="1"/>
              <a:t>sklearn.ensemble</a:t>
            </a:r>
            <a:r>
              <a:rPr lang="en-IN" dirty="0"/>
              <a:t> import </a:t>
            </a:r>
            <a:r>
              <a:rPr lang="en-IN" dirty="0" err="1"/>
              <a:t>RandomForestRegressor</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4163004362"/>
              </p:ext>
            </p:extLst>
          </p:nvPr>
        </p:nvGraphicFramePr>
        <p:xfrm>
          <a:off x="1153365" y="3152987"/>
          <a:ext cx="4893376" cy="2713644"/>
        </p:xfrm>
        <a:graphic>
          <a:graphicData uri="http://schemas.openxmlformats.org/drawingml/2006/table">
            <a:tbl>
              <a:tblPr firstRow="1" bandRow="1">
                <a:tableStyleId>{5C22544A-7EE6-4342-B048-85BDC9FD1C3A}</a:tableStyleId>
              </a:tblPr>
              <a:tblGrid>
                <a:gridCol w="2752458">
                  <a:extLst>
                    <a:ext uri="{9D8B030D-6E8A-4147-A177-3AD203B41FA5}">
                      <a16:colId xmlns:a16="http://schemas.microsoft.com/office/drawing/2014/main" xmlns="" val="3146204744"/>
                    </a:ext>
                  </a:extLst>
                </a:gridCol>
                <a:gridCol w="2140918">
                  <a:extLst>
                    <a:ext uri="{9D8B030D-6E8A-4147-A177-3AD203B41FA5}">
                      <a16:colId xmlns:a16="http://schemas.microsoft.com/office/drawing/2014/main" xmlns="" val="773180206"/>
                    </a:ext>
                  </a:extLst>
                </a:gridCol>
              </a:tblGrid>
              <a:tr h="452274">
                <a:tc>
                  <a:txBody>
                    <a:bodyPr/>
                    <a:lstStyle/>
                    <a:p>
                      <a:r>
                        <a:rPr lang="en-IN" dirty="0" smtClean="0"/>
                        <a:t>MODEL</a:t>
                      </a:r>
                      <a:endParaRPr lang="en-IN" dirty="0"/>
                    </a:p>
                  </a:txBody>
                  <a:tcPr/>
                </a:tc>
                <a:tc>
                  <a:txBody>
                    <a:bodyPr/>
                    <a:lstStyle/>
                    <a:p>
                      <a:r>
                        <a:rPr lang="en-IN" dirty="0" smtClean="0"/>
                        <a:t>ACCURACY</a:t>
                      </a:r>
                      <a:endParaRPr lang="en-IN" dirty="0"/>
                    </a:p>
                  </a:txBody>
                  <a:tcPr/>
                </a:tc>
                <a:extLst>
                  <a:ext uri="{0D108BD9-81ED-4DB2-BD59-A6C34878D82A}">
                    <a16:rowId xmlns:a16="http://schemas.microsoft.com/office/drawing/2014/main" xmlns="" val="3945513861"/>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Linear Regression</a:t>
                      </a:r>
                    </a:p>
                  </a:txBody>
                  <a:tcPr/>
                </a:tc>
                <a:tc>
                  <a:txBody>
                    <a:bodyPr/>
                    <a:lstStyle/>
                    <a:p>
                      <a:r>
                        <a:rPr lang="en-IN" dirty="0" smtClean="0"/>
                        <a:t>0.878165525517784</a:t>
                      </a:r>
                      <a:endParaRPr lang="en-IN" dirty="0"/>
                    </a:p>
                  </a:txBody>
                  <a:tcPr/>
                </a:tc>
                <a:extLst>
                  <a:ext uri="{0D108BD9-81ED-4DB2-BD59-A6C34878D82A}">
                    <a16:rowId xmlns:a16="http://schemas.microsoft.com/office/drawing/2014/main" xmlns="" val="3511112758"/>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Decision Tree </a:t>
                      </a:r>
                      <a:r>
                        <a:rPr lang="en-IN" dirty="0" err="1" smtClean="0"/>
                        <a:t>Regressor</a:t>
                      </a:r>
                      <a:endParaRPr lang="en-IN" dirty="0" smtClean="0"/>
                    </a:p>
                  </a:txBody>
                  <a:tcPr/>
                </a:tc>
                <a:tc>
                  <a:txBody>
                    <a:bodyPr/>
                    <a:lstStyle/>
                    <a:p>
                      <a:r>
                        <a:rPr lang="en-IN" dirty="0" smtClean="0"/>
                        <a:t>0.7819521438284093</a:t>
                      </a:r>
                      <a:endParaRPr lang="en-IN" dirty="0"/>
                    </a:p>
                  </a:txBody>
                  <a:tcPr/>
                </a:tc>
                <a:extLst>
                  <a:ext uri="{0D108BD9-81ED-4DB2-BD59-A6C34878D82A}">
                    <a16:rowId xmlns:a16="http://schemas.microsoft.com/office/drawing/2014/main" xmlns="" val="1418717203"/>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Support Vector </a:t>
                      </a:r>
                      <a:r>
                        <a:rPr lang="en-IN" dirty="0" err="1" smtClean="0"/>
                        <a:t>Regressor</a:t>
                      </a:r>
                      <a:endParaRPr lang="en-IN" dirty="0" smtClean="0"/>
                    </a:p>
                  </a:txBody>
                  <a:tcPr/>
                </a:tc>
                <a:tc>
                  <a:txBody>
                    <a:bodyPr/>
                    <a:lstStyle/>
                    <a:p>
                      <a:r>
                        <a:rPr lang="en-IN" dirty="0" smtClean="0"/>
                        <a:t>-0.044480459746993</a:t>
                      </a:r>
                      <a:endParaRPr lang="en-IN" dirty="0"/>
                    </a:p>
                  </a:txBody>
                  <a:tcPr/>
                </a:tc>
                <a:extLst>
                  <a:ext uri="{0D108BD9-81ED-4DB2-BD59-A6C34878D82A}">
                    <a16:rowId xmlns:a16="http://schemas.microsoft.com/office/drawing/2014/main" xmlns="" val="2441124865"/>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err="1" smtClean="0"/>
                        <a:t>Kneighbor</a:t>
                      </a:r>
                      <a:r>
                        <a:rPr lang="en-IN" dirty="0" smtClean="0"/>
                        <a:t> </a:t>
                      </a:r>
                      <a:r>
                        <a:rPr lang="en-IN" dirty="0" err="1" smtClean="0"/>
                        <a:t>Regressor</a:t>
                      </a:r>
                      <a:endParaRPr lang="en-IN" dirty="0" smtClean="0"/>
                    </a:p>
                  </a:txBody>
                  <a:tcPr/>
                </a:tc>
                <a:tc>
                  <a:txBody>
                    <a:bodyPr/>
                    <a:lstStyle/>
                    <a:p>
                      <a:r>
                        <a:rPr lang="en-IN" dirty="0" smtClean="0"/>
                        <a:t>0.6839964008801616</a:t>
                      </a:r>
                      <a:endParaRPr lang="en-IN" dirty="0"/>
                    </a:p>
                  </a:txBody>
                  <a:tcPr/>
                </a:tc>
                <a:extLst>
                  <a:ext uri="{0D108BD9-81ED-4DB2-BD59-A6C34878D82A}">
                    <a16:rowId xmlns:a16="http://schemas.microsoft.com/office/drawing/2014/main" xmlns="" val="3770656036"/>
                  </a:ext>
                </a:extLst>
              </a:tr>
              <a:tr h="4522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Random Forest </a:t>
                      </a:r>
                      <a:r>
                        <a:rPr lang="en-IN" dirty="0" err="1" smtClean="0"/>
                        <a:t>Regressor</a:t>
                      </a:r>
                      <a:endParaRPr lang="en-IN" dirty="0" smtClean="0"/>
                    </a:p>
                  </a:txBody>
                  <a:tcPr/>
                </a:tc>
                <a:tc>
                  <a:txBody>
                    <a:bodyPr/>
                    <a:lstStyle/>
                    <a:p>
                      <a:r>
                        <a:rPr lang="en-IN" dirty="0" smtClean="0"/>
                        <a:t>0.8815066126350098</a:t>
                      </a:r>
                      <a:endParaRPr lang="en-IN" dirty="0"/>
                    </a:p>
                  </a:txBody>
                  <a:tcPr/>
                </a:tc>
                <a:extLst>
                  <a:ext uri="{0D108BD9-81ED-4DB2-BD59-A6C34878D82A}">
                    <a16:rowId xmlns:a16="http://schemas.microsoft.com/office/drawing/2014/main" xmlns="" val="3334622710"/>
                  </a:ext>
                </a:extLst>
              </a:tr>
            </a:tbl>
          </a:graphicData>
        </a:graphic>
      </p:graphicFrame>
    </p:spTree>
    <p:extLst>
      <p:ext uri="{BB962C8B-B14F-4D97-AF65-F5344CB8AC3E}">
        <p14:creationId xmlns:p14="http://schemas.microsoft.com/office/powerpoint/2010/main" xmlns="" val="1433284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91490" y="618836"/>
            <a:ext cx="9670474" cy="5624946"/>
          </a:xfrm>
          <a:prstGeom prst="rect">
            <a:avLst/>
          </a:prstGeom>
        </p:spPr>
      </p:pic>
    </p:spTree>
    <p:extLst>
      <p:ext uri="{BB962C8B-B14F-4D97-AF65-F5344CB8AC3E}">
        <p14:creationId xmlns:p14="http://schemas.microsoft.com/office/powerpoint/2010/main" xmlns="" val="1072990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 Score &amp; Hypermeter Tuning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113338" y="960583"/>
            <a:ext cx="6302807" cy="4812146"/>
          </a:xfrm>
        </p:spPr>
      </p:pic>
      <p:sp>
        <p:nvSpPr>
          <p:cNvPr id="4" name="Text Placeholder 3"/>
          <p:cNvSpPr>
            <a:spLocks noGrp="1"/>
          </p:cNvSpPr>
          <p:nvPr>
            <p:ph type="body" sz="half" idx="2"/>
          </p:nvPr>
        </p:nvSpPr>
        <p:spPr/>
        <p:txBody>
          <a:bodyPr/>
          <a:lstStyle/>
          <a:p>
            <a:r>
              <a:rPr lang="en-IN" dirty="0" smtClean="0"/>
              <a:t>Finding the cv at which the model runs the best.</a:t>
            </a:r>
          </a:p>
          <a:p>
            <a:r>
              <a:rPr lang="en-IN" dirty="0" smtClean="0"/>
              <a:t>Finding the parameters of the model whose accuracy we found the best at which it runs the best using the hypermeter tuning.</a:t>
            </a:r>
            <a:endParaRPr lang="en-IN" dirty="0"/>
          </a:p>
        </p:txBody>
      </p:sp>
    </p:spTree>
    <p:extLst>
      <p:ext uri="{BB962C8B-B14F-4D97-AF65-F5344CB8AC3E}">
        <p14:creationId xmlns:p14="http://schemas.microsoft.com/office/powerpoint/2010/main" xmlns="" val="1709035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991092" y="1200727"/>
            <a:ext cx="6369108" cy="4664364"/>
          </a:xfrm>
        </p:spPr>
      </p:pic>
      <p:sp>
        <p:nvSpPr>
          <p:cNvPr id="4" name="Text Placeholder 3"/>
          <p:cNvSpPr>
            <a:spLocks noGrp="1"/>
          </p:cNvSpPr>
          <p:nvPr>
            <p:ph type="body" sz="half" idx="2"/>
          </p:nvPr>
        </p:nvSpPr>
        <p:spPr/>
        <p:txBody>
          <a:bodyPr/>
          <a:lstStyle/>
          <a:p>
            <a:r>
              <a:rPr lang="en-IN" dirty="0" smtClean="0"/>
              <a:t>After doing all the EDA process and find our best regression algorithm we will save that model for future predictions using the pickle algorithm.</a:t>
            </a:r>
          </a:p>
          <a:p>
            <a:r>
              <a:rPr lang="en-IN" dirty="0" smtClean="0"/>
              <a:t>We will conclude after comparing the actual &amp; predicted values.</a:t>
            </a:r>
            <a:endParaRPr lang="en-IN" dirty="0"/>
          </a:p>
        </p:txBody>
      </p:sp>
    </p:spTree>
    <p:extLst>
      <p:ext uri="{BB962C8B-B14F-4D97-AF65-F5344CB8AC3E}">
        <p14:creationId xmlns:p14="http://schemas.microsoft.com/office/powerpoint/2010/main" xmlns="" val="412832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Now Let’s predict the Sale Price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012266" y="831273"/>
            <a:ext cx="6265334" cy="5228624"/>
          </a:xfrm>
        </p:spPr>
      </p:pic>
      <p:sp>
        <p:nvSpPr>
          <p:cNvPr id="4" name="Text Placeholder 3"/>
          <p:cNvSpPr>
            <a:spLocks noGrp="1"/>
          </p:cNvSpPr>
          <p:nvPr>
            <p:ph type="body" sz="half" idx="2"/>
          </p:nvPr>
        </p:nvSpPr>
        <p:spPr/>
        <p:txBody>
          <a:bodyPr/>
          <a:lstStyle/>
          <a:p>
            <a:r>
              <a:rPr lang="en-IN" dirty="0" smtClean="0"/>
              <a:t>With the help of our best machine learning model, let’s predict the sale prices of the houses based on the information provided in the test.csv dataset.</a:t>
            </a:r>
          </a:p>
          <a:p>
            <a:r>
              <a:rPr lang="en-IN" dirty="0" smtClean="0"/>
              <a:t>This prediction is not 100% accurate but yes it will provide a better vision to the company for thinking to enter into the Australian market.</a:t>
            </a:r>
            <a:endParaRPr lang="en-IN" dirty="0"/>
          </a:p>
        </p:txBody>
      </p:sp>
    </p:spTree>
    <p:extLst>
      <p:ext uri="{BB962C8B-B14F-4D97-AF65-F5344CB8AC3E}">
        <p14:creationId xmlns:p14="http://schemas.microsoft.com/office/powerpoint/2010/main" xmlns="" val="1764551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p:cNvPicPr>
            <a:picLocks noGrp="1" noChangeAspect="1" noChangeArrowheads="1"/>
          </p:cNvPicPr>
          <p:nvPr>
            <p:ph idx="4294967295"/>
          </p:nvPr>
        </p:nvPicPr>
        <p:blipFill>
          <a:blip r:embed="rId2">
            <a:extLst>
              <a:ext uri="{28A0092B-C50C-407E-A947-70E740481C1C}">
                <a14:useLocalDpi xmlns:a14="http://schemas.microsoft.com/office/drawing/2010/main" xmlns="" val="0"/>
              </a:ext>
            </a:extLst>
          </a:blip>
          <a:srcRect/>
          <a:stretch>
            <a:fillRect/>
          </a:stretch>
        </p:blipFill>
        <p:spPr bwMode="auto">
          <a:xfrm>
            <a:off x="1795319" y="704272"/>
            <a:ext cx="8253845" cy="55025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19007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1914"/>
            <a:ext cx="9601196" cy="1303867"/>
          </a:xfrm>
        </p:spPr>
        <p:txBody>
          <a:bodyPr/>
          <a:lstStyle/>
          <a:p>
            <a:r>
              <a:rPr lang="en-IN" dirty="0" smtClean="0"/>
              <a:t>Problem Statement</a:t>
            </a:r>
            <a:endParaRPr lang="en-IN" dirty="0"/>
          </a:p>
        </p:txBody>
      </p:sp>
      <p:sp>
        <p:nvSpPr>
          <p:cNvPr id="3" name="Content Placeholder 2"/>
          <p:cNvSpPr>
            <a:spLocks noGrp="1"/>
          </p:cNvSpPr>
          <p:nvPr>
            <p:ph idx="1"/>
          </p:nvPr>
        </p:nvSpPr>
        <p:spPr>
          <a:xfrm>
            <a:off x="1295400" y="2556932"/>
            <a:ext cx="10074563" cy="3631432"/>
          </a:xfrm>
        </p:spPr>
        <p:txBody>
          <a:bodyPr>
            <a:normAutofit fontScale="62500" lnSpcReduction="20000"/>
          </a:bodyPr>
          <a:lstStyle/>
          <a:p>
            <a:pPr marL="0" indent="0">
              <a:buNone/>
            </a:pPr>
            <a:r>
              <a:rPr lang="en-US" dirty="0" smtClean="0"/>
              <a:t>Houses </a:t>
            </a:r>
            <a:r>
              <a:rPr lang="en-US" dirty="0"/>
              <a:t>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marL="0" indent="0">
              <a:buNone/>
            </a:pPr>
            <a:r>
              <a:rPr lang="en-US" dirty="0"/>
              <a:t>A US-based housing company named </a:t>
            </a:r>
            <a:r>
              <a:rPr lang="en-US" b="1" dirty="0"/>
              <a:t>Surprise Housing </a:t>
            </a:r>
            <a:r>
              <a:rPr lang="en-US"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US" dirty="0"/>
              <a:t>• Which variables are important to predict the price of variable? </a:t>
            </a:r>
          </a:p>
          <a:p>
            <a:pPr marL="0" indent="0">
              <a:buNone/>
            </a:pPr>
            <a:r>
              <a:rPr lang="en-US" dirty="0"/>
              <a:t>• How do these variables describe the price of the house? </a:t>
            </a:r>
          </a:p>
          <a:p>
            <a:endParaRPr lang="en-IN" dirty="0"/>
          </a:p>
        </p:txBody>
      </p:sp>
    </p:spTree>
    <p:extLst>
      <p:ext uri="{BB962C8B-B14F-4D97-AF65-F5344CB8AC3E}">
        <p14:creationId xmlns:p14="http://schemas.microsoft.com/office/powerpoint/2010/main" xmlns="" val="2324550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Requirements</a:t>
            </a:r>
            <a:endParaRPr lang="en-IN" dirty="0"/>
          </a:p>
        </p:txBody>
      </p:sp>
      <p:sp>
        <p:nvSpPr>
          <p:cNvPr id="3" name="Content Placeholder 2"/>
          <p:cNvSpPr>
            <a:spLocks noGrp="1"/>
          </p:cNvSpPr>
          <p:nvPr>
            <p:ph idx="1"/>
          </p:nvPr>
        </p:nvSpPr>
        <p:spPr/>
        <p:txBody>
          <a:bodyPr>
            <a:normAutofit fontScale="62500" lnSpcReduction="20000"/>
          </a:bodyPr>
          <a:lstStyle/>
          <a:p>
            <a:endParaRPr lang="en-IN" dirty="0"/>
          </a:p>
          <a:p>
            <a:r>
              <a:rPr lang="en-IN" dirty="0"/>
              <a:t> </a:t>
            </a:r>
            <a:r>
              <a:rPr lang="en-US" dirty="0" smtClean="0"/>
              <a:t>Data </a:t>
            </a:r>
            <a:r>
              <a:rPr lang="en-US" dirty="0"/>
              <a:t>contains 1460 entries each having 81 variables. </a:t>
            </a:r>
          </a:p>
          <a:p>
            <a:r>
              <a:rPr lang="en-US" dirty="0" smtClean="0"/>
              <a:t> </a:t>
            </a:r>
            <a:r>
              <a:rPr lang="en-US" dirty="0"/>
              <a:t>Data contains Null values. You need to treat them using the domain knowledge and your own understanding. </a:t>
            </a:r>
          </a:p>
          <a:p>
            <a:r>
              <a:rPr lang="en-US" dirty="0" smtClean="0"/>
              <a:t> </a:t>
            </a:r>
            <a:r>
              <a:rPr lang="en-US" dirty="0"/>
              <a:t>Extensive EDA has to be performed to gain relationships of important variable and price. </a:t>
            </a:r>
          </a:p>
          <a:p>
            <a:r>
              <a:rPr lang="en-US" dirty="0" smtClean="0"/>
              <a:t> </a:t>
            </a:r>
            <a:r>
              <a:rPr lang="en-US" dirty="0"/>
              <a:t>Data contains numerical as well as categorical variable. You need to handle them accordingly. </a:t>
            </a:r>
          </a:p>
          <a:p>
            <a:r>
              <a:rPr lang="en-US" dirty="0" smtClean="0"/>
              <a:t> </a:t>
            </a:r>
            <a:r>
              <a:rPr lang="en-US" dirty="0"/>
              <a:t>You have to build Machine Learning models, apply regularization and determine the optimal values of Hyper Parameters. </a:t>
            </a:r>
          </a:p>
          <a:p>
            <a:r>
              <a:rPr lang="en-US" dirty="0" smtClean="0"/>
              <a:t> </a:t>
            </a:r>
            <a:r>
              <a:rPr lang="en-US" dirty="0"/>
              <a:t>You need to find important features which affect the price positively or negatively. </a:t>
            </a:r>
          </a:p>
          <a:p>
            <a:r>
              <a:rPr lang="en-US" dirty="0" smtClean="0"/>
              <a:t> </a:t>
            </a:r>
            <a:r>
              <a:rPr lang="en-US" dirty="0"/>
              <a:t>Two datasets are being provided to you (test.csv, train.csv). You will train on train.csv dataset and predict on test.csv file. </a:t>
            </a:r>
          </a:p>
          <a:p>
            <a:endParaRPr lang="en-IN" dirty="0"/>
          </a:p>
        </p:txBody>
      </p:sp>
    </p:spTree>
    <p:extLst>
      <p:ext uri="{BB962C8B-B14F-4D97-AF65-F5344CB8AC3E}">
        <p14:creationId xmlns:p14="http://schemas.microsoft.com/office/powerpoint/2010/main" xmlns="" val="1639212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295402" y="2557464"/>
            <a:ext cx="9601195" cy="35570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5563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Load the dataset</a:t>
            </a:r>
          </a:p>
          <a:p>
            <a:r>
              <a:rPr lang="en-IN" dirty="0" smtClean="0"/>
              <a:t>Distinguish the attributes</a:t>
            </a:r>
          </a:p>
          <a:p>
            <a:r>
              <a:rPr lang="en-IN" dirty="0" smtClean="0"/>
              <a:t>Checking the null values &amp; handled them accordingly</a:t>
            </a:r>
          </a:p>
          <a:p>
            <a:r>
              <a:rPr lang="en-IN" dirty="0" smtClean="0"/>
              <a:t>Do the EDA</a:t>
            </a:r>
          </a:p>
          <a:p>
            <a:r>
              <a:rPr lang="en-IN" dirty="0" smtClean="0"/>
              <a:t>Check the correlation &amp; removing the outliers</a:t>
            </a:r>
          </a:p>
          <a:p>
            <a:r>
              <a:rPr lang="en-IN" dirty="0" smtClean="0"/>
              <a:t>Feature Engineering – Find the best machine learning model to get the best accuracy.</a:t>
            </a:r>
          </a:p>
          <a:p>
            <a:r>
              <a:rPr lang="en-IN" dirty="0" smtClean="0"/>
              <a:t>Check the cross </a:t>
            </a:r>
            <a:r>
              <a:rPr lang="en-IN" dirty="0" err="1" smtClean="0"/>
              <a:t>val</a:t>
            </a:r>
            <a:r>
              <a:rPr lang="en-IN" dirty="0" smtClean="0"/>
              <a:t> score &amp; perform the hypermeter tuning.</a:t>
            </a:r>
          </a:p>
          <a:p>
            <a:r>
              <a:rPr lang="en-IN" dirty="0" smtClean="0"/>
              <a:t>Save the model &amp; check the predicted &amp; actual values using the best saved model.</a:t>
            </a:r>
          </a:p>
          <a:p>
            <a:r>
              <a:rPr lang="en-IN" dirty="0" smtClean="0"/>
              <a:t>Now, predict the sale price for the given dataset.</a:t>
            </a:r>
            <a:endParaRPr lang="en-IN" dirty="0"/>
          </a:p>
        </p:txBody>
      </p:sp>
    </p:spTree>
    <p:extLst>
      <p:ext uri="{BB962C8B-B14F-4D97-AF65-F5344CB8AC3E}">
        <p14:creationId xmlns:p14="http://schemas.microsoft.com/office/powerpoint/2010/main" xmlns="" val="220114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980" y="289405"/>
            <a:ext cx="9601196" cy="1303867"/>
          </a:xfrm>
        </p:spPr>
        <p:txBody>
          <a:bodyPr>
            <a:normAutofit/>
          </a:bodyPr>
          <a:lstStyle/>
          <a:p>
            <a:r>
              <a:rPr lang="en-IN" sz="3200" dirty="0" smtClean="0"/>
              <a:t>Load the dataset</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76218" y="1477818"/>
            <a:ext cx="9402618" cy="4747491"/>
          </a:xfrm>
        </p:spPr>
      </p:pic>
    </p:spTree>
    <p:extLst>
      <p:ext uri="{BB962C8B-B14F-4D97-AF65-F5344CB8AC3E}">
        <p14:creationId xmlns:p14="http://schemas.microsoft.com/office/powerpoint/2010/main" xmlns="" val="15183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smtClean="0"/>
              <a:t>Checking the Attributes</a:t>
            </a:r>
            <a:endParaRPr lang="en-IN" dirty="0"/>
          </a:p>
        </p:txBody>
      </p:sp>
      <p:pic>
        <p:nvPicPr>
          <p:cNvPr id="13" name="Content Placeholder 12"/>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141047" y="682888"/>
            <a:ext cx="3855813" cy="2725329"/>
          </a:xfrm>
        </p:spPr>
      </p:pic>
      <p:sp>
        <p:nvSpPr>
          <p:cNvPr id="12" name="Text Placeholder 11"/>
          <p:cNvSpPr>
            <a:spLocks noGrp="1"/>
          </p:cNvSpPr>
          <p:nvPr>
            <p:ph type="body" sz="half" idx="2"/>
          </p:nvPr>
        </p:nvSpPr>
        <p:spPr/>
        <p:txBody>
          <a:bodyPr/>
          <a:lstStyle/>
          <a:p>
            <a:pPr marL="285750" indent="-285750">
              <a:buFont typeface="Arial" panose="020B0604020202020204" pitchFamily="34" charset="0"/>
              <a:buChar char="•"/>
            </a:pPr>
            <a:r>
              <a:rPr lang="en-IN" dirty="0" smtClean="0"/>
              <a:t>First &amp; last five rows of both the dataset</a:t>
            </a:r>
          </a:p>
          <a:p>
            <a:pPr marL="285750" indent="-285750">
              <a:buFont typeface="Arial" panose="020B0604020202020204" pitchFamily="34" charset="0"/>
              <a:buChar char="•"/>
            </a:pPr>
            <a:r>
              <a:rPr lang="en-IN" dirty="0" smtClean="0"/>
              <a:t>Shape of the datasets</a:t>
            </a:r>
          </a:p>
          <a:p>
            <a:pPr marL="285750" indent="-285750">
              <a:buFont typeface="Arial" panose="020B0604020202020204" pitchFamily="34" charset="0"/>
              <a:buChar char="•"/>
            </a:pPr>
            <a:r>
              <a:rPr lang="en-IN" dirty="0" smtClean="0"/>
              <a:t>Columns present in the datasets</a:t>
            </a:r>
          </a:p>
          <a:p>
            <a:pPr marL="285750" indent="-285750">
              <a:buFont typeface="Arial" panose="020B0604020202020204" pitchFamily="34" charset="0"/>
              <a:buChar char="•"/>
            </a:pPr>
            <a:r>
              <a:rPr lang="en-IN" dirty="0" smtClean="0"/>
              <a:t>Brief info about the datasets</a:t>
            </a:r>
          </a:p>
          <a:p>
            <a:pPr marL="285750" indent="-285750">
              <a:buFont typeface="Arial" panose="020B0604020202020204" pitchFamily="34" charset="0"/>
              <a:buChar char="•"/>
            </a:pPr>
            <a:r>
              <a:rPr lang="en-IN" dirty="0" smtClean="0"/>
              <a:t>Null values present in both the dataset</a:t>
            </a:r>
            <a:endParaRPr lang="en-IN"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94076" y="3408217"/>
            <a:ext cx="4157293" cy="2817091"/>
          </a:xfrm>
          <a:prstGeom prst="rect">
            <a:avLst/>
          </a:prstGeom>
        </p:spPr>
      </p:pic>
    </p:spTree>
    <p:extLst>
      <p:ext uri="{BB962C8B-B14F-4D97-AF65-F5344CB8AC3E}">
        <p14:creationId xmlns:p14="http://schemas.microsoft.com/office/powerpoint/2010/main" xmlns="" val="1056346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47" y="1416243"/>
            <a:ext cx="3718455" cy="1371600"/>
          </a:xfrm>
        </p:spPr>
        <p:txBody>
          <a:bodyPr/>
          <a:lstStyle/>
          <a:p>
            <a:r>
              <a:rPr lang="en-IN" dirty="0" smtClean="0"/>
              <a:t>Dealing with the Null Values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987636" y="849745"/>
            <a:ext cx="6398087" cy="5070764"/>
          </a:xfr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43238" y="3040302"/>
            <a:ext cx="3887380" cy="3054370"/>
          </a:xfrm>
          <a:prstGeom prst="rect">
            <a:avLst/>
          </a:prstGeom>
        </p:spPr>
      </p:pic>
    </p:spTree>
    <p:extLst>
      <p:ext uri="{BB962C8B-B14F-4D97-AF65-F5344CB8AC3E}">
        <p14:creationId xmlns:p14="http://schemas.microsoft.com/office/powerpoint/2010/main" xmlns="" val="1496771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p:txBody>
          <a:bodyPr>
            <a:normAutofit fontScale="55000" lnSpcReduction="20000"/>
          </a:bodyPr>
          <a:lstStyle/>
          <a:p>
            <a:r>
              <a:rPr lang="en-US" b="1" dirty="0"/>
              <a:t>Which street house has higher price?</a:t>
            </a:r>
          </a:p>
          <a:p>
            <a:r>
              <a:rPr lang="en-US" dirty="0"/>
              <a:t>House in Pave street have higher sale </a:t>
            </a:r>
            <a:r>
              <a:rPr lang="en-US" dirty="0" smtClean="0"/>
              <a:t>price.</a:t>
            </a:r>
          </a:p>
          <a:p>
            <a:r>
              <a:rPr lang="en-US" b="1" dirty="0"/>
              <a:t>What type of Land Contour has higher sale price?</a:t>
            </a:r>
          </a:p>
          <a:p>
            <a:r>
              <a:rPr lang="en-US" dirty="0"/>
              <a:t>HLS type houses has higher sale </a:t>
            </a:r>
            <a:r>
              <a:rPr lang="en-US" dirty="0" smtClean="0"/>
              <a:t>price</a:t>
            </a:r>
          </a:p>
          <a:p>
            <a:r>
              <a:rPr lang="en-US" b="1" dirty="0"/>
              <a:t>What Lot configuration is in higher demand?</a:t>
            </a:r>
          </a:p>
          <a:p>
            <a:r>
              <a:rPr lang="en-US" dirty="0" err="1"/>
              <a:t>CulDSac</a:t>
            </a:r>
            <a:r>
              <a:rPr lang="en-US" dirty="0"/>
              <a:t> followed by FR3 lot configuration are in higher </a:t>
            </a:r>
            <a:r>
              <a:rPr lang="en-US" dirty="0" smtClean="0"/>
              <a:t>demand</a:t>
            </a:r>
          </a:p>
          <a:p>
            <a:r>
              <a:rPr lang="en-US" b="1" dirty="0"/>
              <a:t>Whose neighborhood increased the sale price?</a:t>
            </a:r>
          </a:p>
          <a:p>
            <a:r>
              <a:rPr lang="en-US" dirty="0"/>
              <a:t>The one who has </a:t>
            </a:r>
            <a:r>
              <a:rPr lang="en-US" dirty="0" err="1"/>
              <a:t>NoRidge</a:t>
            </a:r>
            <a:r>
              <a:rPr lang="en-US" dirty="0"/>
              <a:t> &amp; </a:t>
            </a:r>
            <a:r>
              <a:rPr lang="en-US" dirty="0" err="1"/>
              <a:t>NridgHt</a:t>
            </a:r>
            <a:r>
              <a:rPr lang="en-US" dirty="0"/>
              <a:t> in their neighborhood has the high sale price. The one who has </a:t>
            </a:r>
            <a:r>
              <a:rPr lang="en-US" dirty="0" err="1"/>
              <a:t>NPkVill</a:t>
            </a:r>
            <a:r>
              <a:rPr lang="en-US" dirty="0"/>
              <a:t> &amp; </a:t>
            </a:r>
            <a:r>
              <a:rPr lang="en-US" dirty="0" err="1"/>
              <a:t>Bluestee</a:t>
            </a:r>
            <a:r>
              <a:rPr lang="en-US" dirty="0"/>
              <a:t> in the </a:t>
            </a:r>
            <a:r>
              <a:rPr lang="en-US" dirty="0" err="1"/>
              <a:t>nighborhood</a:t>
            </a:r>
            <a:r>
              <a:rPr lang="en-US" dirty="0"/>
              <a:t> are on the lower </a:t>
            </a:r>
            <a:r>
              <a:rPr lang="en-US" dirty="0" smtClean="0"/>
              <a:t>side</a:t>
            </a:r>
          </a:p>
          <a:p>
            <a:r>
              <a:rPr lang="en-US" b="1" dirty="0"/>
              <a:t>Which house style has high sale price?</a:t>
            </a:r>
          </a:p>
          <a:p>
            <a:r>
              <a:rPr lang="en-US" dirty="0"/>
              <a:t>The 2.5Fin has the highest sale price followed by 2Story and 1.5Unf has the lowest sale </a:t>
            </a:r>
            <a:r>
              <a:rPr lang="en-US" dirty="0" smtClean="0"/>
              <a:t>price</a:t>
            </a:r>
          </a:p>
          <a:p>
            <a:r>
              <a:rPr lang="en-US" b="1" dirty="0"/>
              <a:t>What type of building has high sale price?</a:t>
            </a:r>
          </a:p>
          <a:p>
            <a:r>
              <a:rPr lang="en-US" dirty="0" err="1"/>
              <a:t>TwnhsE</a:t>
            </a:r>
            <a:r>
              <a:rPr lang="en-US" dirty="0"/>
              <a:t> &amp; 1Farm type buildings are on higher </a:t>
            </a:r>
            <a:r>
              <a:rPr lang="en-US" dirty="0" smtClean="0"/>
              <a:t>side</a:t>
            </a:r>
          </a:p>
          <a:p>
            <a:r>
              <a:rPr lang="en-US" b="1" dirty="0"/>
              <a:t>Which roof style &amp; material increases the price of a house?</a:t>
            </a:r>
          </a:p>
          <a:p>
            <a:r>
              <a:rPr lang="en-US" dirty="0"/>
              <a:t>A house with Gable roof style and made of </a:t>
            </a:r>
            <a:r>
              <a:rPr lang="en-US" dirty="0" err="1"/>
              <a:t>WdShngl</a:t>
            </a:r>
            <a:r>
              <a:rPr lang="en-US" dirty="0"/>
              <a:t> shown up a with higher sale price</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93811" y="2992581"/>
            <a:ext cx="3888470" cy="3078055"/>
          </a:xfrm>
          <a:prstGeom prst="rect">
            <a:avLst/>
          </a:prstGeom>
        </p:spPr>
      </p:pic>
    </p:spTree>
    <p:extLst>
      <p:ext uri="{BB962C8B-B14F-4D97-AF65-F5344CB8AC3E}">
        <p14:creationId xmlns:p14="http://schemas.microsoft.com/office/powerpoint/2010/main" xmlns="" val="31767961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400</TotalTime>
  <Words>1115</Words>
  <Application>Microsoft Office PowerPoint</Application>
  <PresentationFormat>Custom</PresentationFormat>
  <Paragraphs>95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PROJECT TITLE</vt:lpstr>
      <vt:lpstr>Problem Statement</vt:lpstr>
      <vt:lpstr>Technical Requirements</vt:lpstr>
      <vt:lpstr>Exploratory Data Analysis</vt:lpstr>
      <vt:lpstr>Steps Involved </vt:lpstr>
      <vt:lpstr>Load the dataset</vt:lpstr>
      <vt:lpstr>Checking the Attributes</vt:lpstr>
      <vt:lpstr>Dealing with the Null Values</vt:lpstr>
      <vt:lpstr>EDA</vt:lpstr>
      <vt:lpstr>After Doing the EDA, let’s do the next step</vt:lpstr>
      <vt:lpstr>Is this a Regression problem or Classification problem?</vt:lpstr>
      <vt:lpstr>Used Regression Algorithms</vt:lpstr>
      <vt:lpstr>Slide 13</vt:lpstr>
      <vt:lpstr>Cross Val Score &amp; Hypermeter Tuning</vt:lpstr>
      <vt:lpstr>Saving the Model</vt:lpstr>
      <vt:lpstr>Now Let’s predict the Sale Price</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123</dc:creator>
  <cp:lastModifiedBy>Admin</cp:lastModifiedBy>
  <cp:revision>18</cp:revision>
  <dcterms:created xsi:type="dcterms:W3CDTF">2022-05-15T11:07:24Z</dcterms:created>
  <dcterms:modified xsi:type="dcterms:W3CDTF">2022-12-19T14:41:08Z</dcterms:modified>
</cp:coreProperties>
</file>