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6" r:id="rId4"/>
    <p:sldId id="273" r:id="rId5"/>
    <p:sldId id="285" r:id="rId6"/>
    <p:sldId id="258" r:id="rId7"/>
    <p:sldId id="277" r:id="rId8"/>
    <p:sldId id="278" r:id="rId9"/>
    <p:sldId id="279" r:id="rId10"/>
    <p:sldId id="260" r:id="rId11"/>
    <p:sldId id="261" r:id="rId12"/>
    <p:sldId id="262" r:id="rId13"/>
    <p:sldId id="263" r:id="rId14"/>
    <p:sldId id="259" r:id="rId15"/>
    <p:sldId id="264" r:id="rId16"/>
    <p:sldId id="275" r:id="rId17"/>
    <p:sldId id="280" r:id="rId18"/>
    <p:sldId id="281" r:id="rId19"/>
    <p:sldId id="282" r:id="rId20"/>
    <p:sldId id="265" r:id="rId21"/>
    <p:sldId id="283" r:id="rId22"/>
    <p:sldId id="266" r:id="rId23"/>
    <p:sldId id="284" r:id="rId24"/>
    <p:sldId id="267" r:id="rId25"/>
    <p:sldId id="268" r:id="rId26"/>
    <p:sldId id="269" r:id="rId27"/>
    <p:sldId id="270" r:id="rId28"/>
    <p:sldId id="2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568" autoAdjust="0"/>
    <p:restoredTop sz="94660"/>
  </p:normalViewPr>
  <p:slideViewPr>
    <p:cSldViewPr snapToGrid="0">
      <p:cViewPr varScale="1">
        <p:scale>
          <a:sx n="68" d="100"/>
          <a:sy n="68" d="100"/>
        </p:scale>
        <p:origin x="-10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629E292A-0966-4A89-BFBA-D3615D4A89E8}" type="slidenum">
              <a:rPr lang="en-IN" smtClean="0"/>
              <a:pPr/>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03723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397205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77800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094765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1802140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31019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618572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18479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46119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140864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1165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48774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7254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55000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2472651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68961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194A1DA-E4DF-4C4D-A4C9-24C65E19B3B3}" type="datetimeFigureOut">
              <a:rPr lang="en-IN" smtClean="0"/>
              <a:pPr/>
              <a:t>30-12-2022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2637270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94A1DA-E4DF-4C4D-A4C9-24C65E19B3B3}" type="datetimeFigureOut">
              <a:rPr lang="en-IN" smtClean="0"/>
              <a:pPr/>
              <a:t>30-12-2022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9E292A-0966-4A89-BFBA-D3615D4A89E8}" type="slidenum">
              <a:rPr lang="en-IN" smtClean="0"/>
              <a:pPr/>
              <a:t>‹#›</a:t>
            </a:fld>
            <a:endParaRPr lang="en-IN" dirty="0"/>
          </a:p>
        </p:txBody>
      </p:sp>
    </p:spTree>
    <p:extLst>
      <p:ext uri="{BB962C8B-B14F-4D97-AF65-F5344CB8AC3E}">
        <p14:creationId xmlns:p14="http://schemas.microsoft.com/office/powerpoint/2010/main" xmlns="" val="1450237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7" y="1132222"/>
            <a:ext cx="6815669" cy="1515533"/>
          </a:xfrm>
        </p:spPr>
        <p:txBody>
          <a:bodyPr/>
          <a:lstStyle/>
          <a:p>
            <a:r>
              <a:rPr lang="en-IN" dirty="0" smtClean="0"/>
              <a:t>PROJECT TITLE</a:t>
            </a:r>
            <a:endParaRPr lang="en-IN" dirty="0"/>
          </a:p>
        </p:txBody>
      </p:sp>
      <p:sp>
        <p:nvSpPr>
          <p:cNvPr id="3" name="Subtitle 2"/>
          <p:cNvSpPr>
            <a:spLocks noGrp="1"/>
          </p:cNvSpPr>
          <p:nvPr>
            <p:ph type="subTitle" idx="1"/>
          </p:nvPr>
        </p:nvSpPr>
        <p:spPr/>
        <p:txBody>
          <a:bodyPr>
            <a:normAutofit lnSpcReduction="10000"/>
          </a:bodyPr>
          <a:lstStyle/>
          <a:p>
            <a:r>
              <a:rPr lang="en-IN" b="1" dirty="0" smtClean="0"/>
              <a:t>FLIGHT PRICE PREDICTION</a:t>
            </a:r>
          </a:p>
          <a:p>
            <a:endParaRPr lang="en-IN" dirty="0"/>
          </a:p>
          <a:p>
            <a:r>
              <a:rPr lang="en-IN" b="1" dirty="0" smtClean="0"/>
              <a:t>BY </a:t>
            </a:r>
            <a:r>
              <a:rPr lang="en-IN" b="1" dirty="0" smtClean="0"/>
              <a:t>– RANJEET JANAGOUDA</a:t>
            </a:r>
            <a:endParaRPr lang="en-IN" b="1" dirty="0"/>
          </a:p>
        </p:txBody>
      </p:sp>
    </p:spTree>
    <p:extLst>
      <p:ext uri="{BB962C8B-B14F-4D97-AF65-F5344CB8AC3E}">
        <p14:creationId xmlns:p14="http://schemas.microsoft.com/office/powerpoint/2010/main" xmlns="" val="2043835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Load the dataset</a:t>
            </a:r>
          </a:p>
          <a:p>
            <a:r>
              <a:rPr lang="en-IN" dirty="0" smtClean="0"/>
              <a:t>Distinguish the attributes</a:t>
            </a:r>
          </a:p>
          <a:p>
            <a:r>
              <a:rPr lang="en-IN" dirty="0" smtClean="0"/>
              <a:t>Checking the null values &amp; handled them accordingly</a:t>
            </a:r>
          </a:p>
          <a:p>
            <a:r>
              <a:rPr lang="en-IN" dirty="0" smtClean="0"/>
              <a:t>Do the EDA</a:t>
            </a:r>
          </a:p>
          <a:p>
            <a:r>
              <a:rPr lang="en-IN" dirty="0" smtClean="0"/>
              <a:t>Check the correlation &amp; removing the outliers</a:t>
            </a:r>
          </a:p>
          <a:p>
            <a:r>
              <a:rPr lang="en-IN" dirty="0" smtClean="0"/>
              <a:t>Feature Engineering – Find the best machine learning model to get the best accuracy.</a:t>
            </a:r>
          </a:p>
          <a:p>
            <a:r>
              <a:rPr lang="en-IN" dirty="0" smtClean="0"/>
              <a:t>Check the cross </a:t>
            </a:r>
            <a:r>
              <a:rPr lang="en-IN" dirty="0" err="1" smtClean="0"/>
              <a:t>val</a:t>
            </a:r>
            <a:r>
              <a:rPr lang="en-IN" dirty="0" smtClean="0"/>
              <a:t> score &amp; perform the hypermeter tuning.</a:t>
            </a:r>
          </a:p>
          <a:p>
            <a:r>
              <a:rPr lang="en-IN" dirty="0" smtClean="0"/>
              <a:t>Save the model &amp; check the predicted &amp; actual values using the best saved model.</a:t>
            </a:r>
          </a:p>
        </p:txBody>
      </p:sp>
    </p:spTree>
    <p:extLst>
      <p:ext uri="{BB962C8B-B14F-4D97-AF65-F5344CB8AC3E}">
        <p14:creationId xmlns:p14="http://schemas.microsoft.com/office/powerpoint/2010/main" xmlns="" val="220114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88925"/>
            <a:ext cx="9601200" cy="1304925"/>
          </a:xfrm>
        </p:spPr>
        <p:txBody>
          <a:bodyPr>
            <a:normAutofit/>
          </a:bodyPr>
          <a:lstStyle/>
          <a:p>
            <a:r>
              <a:rPr lang="en-IN" sz="3200" dirty="0" smtClean="0"/>
              <a:t>                  Load the dataset</a:t>
            </a:r>
            <a:endParaRPr lang="en-IN" sz="3200"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54376" y="1322001"/>
            <a:ext cx="9468997" cy="4890856"/>
          </a:xfrm>
          <a:prstGeom prst="rect">
            <a:avLst/>
          </a:prstGeom>
          <a:ln>
            <a:solidFill>
              <a:schemeClr val="tx1"/>
            </a:solidFill>
          </a:ln>
        </p:spPr>
      </p:pic>
    </p:spTree>
    <p:extLst>
      <p:ext uri="{BB962C8B-B14F-4D97-AF65-F5344CB8AC3E}">
        <p14:creationId xmlns:p14="http://schemas.microsoft.com/office/powerpoint/2010/main" xmlns="" val="1518345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283443" y="1149536"/>
            <a:ext cx="5759011" cy="1593663"/>
          </a:xfrm>
        </p:spPr>
        <p:txBody>
          <a:bodyPr>
            <a:noAutofit/>
          </a:bodyPr>
          <a:lstStyle/>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First &amp; last five rows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Shape of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Columns present in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Brief info about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Datatype of each column</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Null values present in the dataset</a:t>
            </a:r>
          </a:p>
          <a:p>
            <a:pPr marL="285750" indent="-285750">
              <a:buFont typeface="Arial" panose="020B0604020202020204" pitchFamily="34" charset="0"/>
              <a:buChar char="•"/>
            </a:pPr>
            <a:r>
              <a:rPr lang="en-IN" sz="1100" dirty="0" smtClean="0">
                <a:latin typeface="Calibri" panose="020F0502020204030204" pitchFamily="34" charset="0"/>
                <a:cs typeface="Calibri" panose="020F0502020204030204" pitchFamily="34" charset="0"/>
              </a:rPr>
              <a:t>Number of unique values present in each column</a:t>
            </a:r>
            <a:endParaRPr lang="en-IN" sz="1100" dirty="0">
              <a:latin typeface="Calibri" panose="020F0502020204030204" pitchFamily="34" charset="0"/>
              <a:cs typeface="Calibri" panose="020F0502020204030204" pitchFamily="34" charset="0"/>
            </a:endParaRPr>
          </a:p>
        </p:txBody>
      </p:sp>
      <p:sp>
        <p:nvSpPr>
          <p:cNvPr id="10" name="Title 9"/>
          <p:cNvSpPr>
            <a:spLocks noGrp="1"/>
          </p:cNvSpPr>
          <p:nvPr>
            <p:ph type="title"/>
          </p:nvPr>
        </p:nvSpPr>
        <p:spPr>
          <a:xfrm>
            <a:off x="42040" y="-296206"/>
            <a:ext cx="6241816" cy="1371600"/>
          </a:xfrm>
        </p:spPr>
        <p:txBody>
          <a:bodyPr/>
          <a:lstStyle/>
          <a:p>
            <a:r>
              <a:rPr lang="en-IN" dirty="0" smtClean="0"/>
              <a:t>Checking the Attributes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04704" y="758001"/>
            <a:ext cx="5727013" cy="5333880"/>
          </a:xfrm>
          <a:prstGeom prst="rect">
            <a:avLst/>
          </a:prstGeom>
          <a:ln>
            <a:solidFill>
              <a:schemeClr val="tx1"/>
            </a:solidFill>
          </a:ln>
        </p:spPr>
      </p:pic>
      <p:pic>
        <p:nvPicPr>
          <p:cNvPr id="4" name="Picture 3"/>
          <p:cNvPicPr>
            <a:picLocks noChangeAspect="1"/>
          </p:cNvPicPr>
          <p:nvPr/>
        </p:nvPicPr>
        <p:blipFill rotWithShape="1">
          <a:blip r:embed="rId3">
            <a:extLst>
              <a:ext uri="{28A0092B-C50C-407E-A947-70E740481C1C}">
                <a14:useLocalDpi xmlns:a14="http://schemas.microsoft.com/office/drawing/2010/main" xmlns="" val="0"/>
              </a:ext>
            </a:extLst>
          </a:blip>
          <a:srcRect b="47991"/>
          <a:stretch/>
        </p:blipFill>
        <p:spPr>
          <a:xfrm>
            <a:off x="955899" y="3252926"/>
            <a:ext cx="4414097" cy="2838955"/>
          </a:xfrm>
          <a:prstGeom prst="rect">
            <a:avLst/>
          </a:prstGeom>
          <a:ln>
            <a:solidFill>
              <a:schemeClr val="tx1"/>
            </a:solidFill>
          </a:ln>
        </p:spPr>
      </p:pic>
    </p:spTree>
    <p:extLst>
      <p:ext uri="{BB962C8B-B14F-4D97-AF65-F5344CB8AC3E}">
        <p14:creationId xmlns:p14="http://schemas.microsoft.com/office/powerpoint/2010/main" xmlns="" val="1056346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047" y="1416243"/>
            <a:ext cx="3718455" cy="1371600"/>
          </a:xfrm>
        </p:spPr>
        <p:txBody>
          <a:bodyPr/>
          <a:lstStyle/>
          <a:p>
            <a:r>
              <a:rPr lang="en-IN" dirty="0" smtClean="0"/>
              <a:t> Null Values</a:t>
            </a:r>
            <a:endParaRPr lang="en-IN" dirty="0"/>
          </a:p>
        </p:txBody>
      </p:sp>
      <p:sp>
        <p:nvSpPr>
          <p:cNvPr id="7" name="TextBox 6"/>
          <p:cNvSpPr txBox="1"/>
          <p:nvPr/>
        </p:nvSpPr>
        <p:spPr>
          <a:xfrm>
            <a:off x="1403927" y="3223490"/>
            <a:ext cx="3426691" cy="1200329"/>
          </a:xfrm>
          <a:prstGeom prst="rect">
            <a:avLst/>
          </a:prstGeom>
          <a:noFill/>
        </p:spPr>
        <p:txBody>
          <a:bodyPr wrap="square" rtlCol="0">
            <a:spAutoFit/>
          </a:bodyPr>
          <a:lstStyle/>
          <a:p>
            <a:r>
              <a:rPr lang="en-IN" dirty="0" smtClean="0"/>
              <a:t>Our dataset contain no null values so there is no need to handle them. We can go ahead to EDA &amp; visualization part.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771503" y="766484"/>
            <a:ext cx="3708085" cy="5286177"/>
          </a:xfrm>
          <a:prstGeom prst="rect">
            <a:avLst/>
          </a:prstGeom>
          <a:ln>
            <a:solidFill>
              <a:schemeClr val="tx1"/>
            </a:solidFill>
          </a:ln>
        </p:spPr>
      </p:pic>
    </p:spTree>
    <p:extLst>
      <p:ext uri="{BB962C8B-B14F-4D97-AF65-F5344CB8AC3E}">
        <p14:creationId xmlns:p14="http://schemas.microsoft.com/office/powerpoint/2010/main" xmlns="" val="14967714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48515" y="323012"/>
            <a:ext cx="9601200" cy="1303337"/>
          </a:xfrm>
        </p:spPr>
        <p:txBody>
          <a:bodyPr/>
          <a:lstStyle/>
          <a:p>
            <a:r>
              <a:rPr lang="en-IN" dirty="0" smtClean="0"/>
              <a:t>Exploratory Data Analysis</a:t>
            </a:r>
            <a:endParaRPr lang="en-IN" dirty="0"/>
          </a:p>
        </p:txBody>
      </p:sp>
      <p:pic>
        <p:nvPicPr>
          <p:cNvPr id="7" name="Content Placeholder 6"/>
          <p:cNvPicPr>
            <a:picLocks noGrp="1" noChangeAspect="1"/>
          </p:cNvPicPr>
          <p:nvPr>
            <p:ph idx="4294967295"/>
          </p:nvPr>
        </p:nvPicPr>
        <p:blipFill>
          <a:blip r:embed="rId2" cstate="print">
            <a:extLst>
              <a:ext uri="{28A0092B-C50C-407E-A947-70E740481C1C}">
                <a14:useLocalDpi xmlns:a14="http://schemas.microsoft.com/office/drawing/2010/main" xmlns="" val="0"/>
              </a:ext>
            </a:extLst>
          </a:blip>
          <a:stretch>
            <a:fillRect/>
          </a:stretch>
        </p:blipFill>
        <p:spPr>
          <a:xfrm>
            <a:off x="3134454" y="1359243"/>
            <a:ext cx="6076208" cy="4764466"/>
          </a:xfrm>
          <a:ln>
            <a:solidFill>
              <a:schemeClr val="tx1"/>
            </a:solidFill>
          </a:ln>
        </p:spPr>
      </p:pic>
    </p:spTree>
    <p:extLst>
      <p:ext uri="{BB962C8B-B14F-4D97-AF65-F5344CB8AC3E}">
        <p14:creationId xmlns:p14="http://schemas.microsoft.com/office/powerpoint/2010/main" xmlns="" val="3555633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863596" y="3001818"/>
            <a:ext cx="5213004" cy="3169611"/>
          </a:xfrm>
        </p:spPr>
        <p:txBody>
          <a:bodyPr>
            <a:normAutofit fontScale="70000" lnSpcReduction="20000"/>
          </a:bodyPr>
          <a:lstStyle/>
          <a:p>
            <a:pPr marL="0" indent="0" algn="ctr">
              <a:buNone/>
            </a:pPr>
            <a:r>
              <a:rPr lang="en-IN" dirty="0" smtClean="0"/>
              <a:t>Univariate Analysis</a:t>
            </a:r>
          </a:p>
          <a:p>
            <a:pPr marL="0" indent="0">
              <a:buNone/>
            </a:pPr>
            <a:r>
              <a:rPr lang="en-IN" dirty="0" smtClean="0"/>
              <a:t>Let’s understand the each variable one by one and try to interpret about them.</a:t>
            </a:r>
          </a:p>
          <a:p>
            <a:r>
              <a:rPr lang="en-US" dirty="0"/>
              <a:t>We have a very large number of fights of </a:t>
            </a:r>
            <a:r>
              <a:rPr lang="en-US" dirty="0" err="1"/>
              <a:t>IndiGo</a:t>
            </a:r>
            <a:r>
              <a:rPr lang="en-US" dirty="0"/>
              <a:t> </a:t>
            </a:r>
            <a:r>
              <a:rPr lang="en-US" dirty="0" smtClean="0"/>
              <a:t>airline</a:t>
            </a:r>
          </a:p>
          <a:p>
            <a:r>
              <a:rPr lang="en-US" dirty="0"/>
              <a:t>Contains more of the source of flight is </a:t>
            </a:r>
            <a:r>
              <a:rPr lang="en-US" dirty="0" smtClean="0"/>
              <a:t>Delhi</a:t>
            </a:r>
          </a:p>
          <a:p>
            <a:r>
              <a:rPr lang="en-IN" dirty="0"/>
              <a:t>Favourite Destination is </a:t>
            </a:r>
            <a:r>
              <a:rPr lang="en-IN" dirty="0" smtClean="0"/>
              <a:t>Bengaluru</a:t>
            </a:r>
          </a:p>
          <a:p>
            <a:r>
              <a:rPr lang="en-US" dirty="0"/>
              <a:t>Most of the flights are </a:t>
            </a:r>
            <a:r>
              <a:rPr lang="en-US" dirty="0" smtClean="0"/>
              <a:t>direct</a:t>
            </a:r>
          </a:p>
          <a:p>
            <a:r>
              <a:rPr lang="en-US" dirty="0"/>
              <a:t>We have the price index less than 20000 a very low ratio is towards the higher </a:t>
            </a:r>
            <a:r>
              <a:rPr lang="en-US" dirty="0" smtClean="0"/>
              <a:t>side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58989" y="673331"/>
            <a:ext cx="4924609" cy="5445272"/>
          </a:xfrm>
          <a:prstGeom prst="rect">
            <a:avLst/>
          </a:prstGeom>
        </p:spPr>
      </p:pic>
    </p:spTree>
    <p:extLst>
      <p:ext uri="{BB962C8B-B14F-4D97-AF65-F5344CB8AC3E}">
        <p14:creationId xmlns:p14="http://schemas.microsoft.com/office/powerpoint/2010/main" xmlns="" val="3176796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r="30999"/>
          <a:stretch/>
        </p:blipFill>
        <p:spPr>
          <a:xfrm>
            <a:off x="932929" y="856133"/>
            <a:ext cx="4013144" cy="4829849"/>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45825" y="638816"/>
            <a:ext cx="6338913" cy="5509695"/>
          </a:xfrm>
          <a:prstGeom prst="rect">
            <a:avLst/>
          </a:prstGeom>
          <a:ln>
            <a:solidFill>
              <a:schemeClr val="tx1"/>
            </a:solidFill>
          </a:ln>
        </p:spPr>
      </p:pic>
    </p:spTree>
    <p:extLst>
      <p:ext uri="{BB962C8B-B14F-4D97-AF65-F5344CB8AC3E}">
        <p14:creationId xmlns:p14="http://schemas.microsoft.com/office/powerpoint/2010/main" xmlns="" val="381898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fontScale="55000" lnSpcReduction="20000"/>
          </a:bodyPr>
          <a:lstStyle/>
          <a:p>
            <a:pPr marL="0" indent="0" algn="ctr">
              <a:buNone/>
            </a:pPr>
            <a:r>
              <a:rPr lang="en-IN" dirty="0" smtClean="0"/>
              <a:t>Bivariate Analysis</a:t>
            </a:r>
          </a:p>
          <a:p>
            <a:pPr marL="0" indent="0">
              <a:buNone/>
            </a:pPr>
            <a:r>
              <a:rPr lang="en-IN" dirty="0" smtClean="0"/>
              <a:t>Let’s understand the each variable relation with the target variable and interpret how target variable vary with the inputs.</a:t>
            </a:r>
          </a:p>
          <a:p>
            <a:r>
              <a:rPr lang="en-US" dirty="0"/>
              <a:t>Prices will increase with the month when we move toward the departure date prices will go </a:t>
            </a:r>
            <a:r>
              <a:rPr lang="en-US" dirty="0" smtClean="0"/>
              <a:t>up</a:t>
            </a:r>
          </a:p>
          <a:p>
            <a:r>
              <a:rPr lang="en-US" dirty="0"/>
              <a:t>If we book near the departure date them price will be high and drastically tends to </a:t>
            </a:r>
            <a:r>
              <a:rPr lang="en-US" dirty="0" smtClean="0"/>
              <a:t>higher side</a:t>
            </a:r>
          </a:p>
          <a:p>
            <a:r>
              <a:rPr lang="en-US" dirty="0"/>
              <a:t>1 stop flights </a:t>
            </a:r>
            <a:r>
              <a:rPr lang="en-US" dirty="0" smtClean="0"/>
              <a:t>are </a:t>
            </a:r>
            <a:r>
              <a:rPr lang="en-US" dirty="0"/>
              <a:t>expensive than </a:t>
            </a:r>
            <a:r>
              <a:rPr lang="en-US" dirty="0" smtClean="0"/>
              <a:t>others</a:t>
            </a:r>
          </a:p>
          <a:p>
            <a:r>
              <a:rPr lang="en-US" dirty="0"/>
              <a:t>Qatar airways is the most expensive airline followed by Air </a:t>
            </a:r>
            <a:r>
              <a:rPr lang="en-US" dirty="0" smtClean="0"/>
              <a:t>Arabia</a:t>
            </a:r>
          </a:p>
          <a:p>
            <a:r>
              <a:rPr lang="en-US" dirty="0"/>
              <a:t>Flights taking off from Delhi Airport are </a:t>
            </a:r>
            <a:r>
              <a:rPr lang="en-US" dirty="0" smtClean="0"/>
              <a:t>expensive</a:t>
            </a:r>
          </a:p>
          <a:p>
            <a:r>
              <a:rPr lang="en-US" dirty="0"/>
              <a:t>Flights to </a:t>
            </a:r>
            <a:r>
              <a:rPr lang="en-US" dirty="0" smtClean="0"/>
              <a:t>Calicut </a:t>
            </a:r>
            <a:r>
              <a:rPr lang="en-US" dirty="0"/>
              <a:t>are </a:t>
            </a:r>
            <a:r>
              <a:rPr lang="en-US" dirty="0" smtClean="0"/>
              <a:t>expensive</a:t>
            </a:r>
          </a:p>
          <a:p>
            <a:r>
              <a:rPr lang="en-US" dirty="0"/>
              <a:t>Morning flights are expensive than night ones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66821" y="1074601"/>
            <a:ext cx="6233187" cy="4661181"/>
          </a:xfrm>
          <a:prstGeom prst="rect">
            <a:avLst/>
          </a:prstGeom>
          <a:ln>
            <a:solidFill>
              <a:schemeClr val="tx1"/>
            </a:solidFill>
          </a:ln>
        </p:spPr>
      </p:pic>
    </p:spTree>
    <p:extLst>
      <p:ext uri="{BB962C8B-B14F-4D97-AF65-F5344CB8AC3E}">
        <p14:creationId xmlns:p14="http://schemas.microsoft.com/office/powerpoint/2010/main" xmlns="" val="838670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21889" y="806335"/>
            <a:ext cx="4590414" cy="5195454"/>
          </a:xfrm>
          <a:prstGeom prst="rect">
            <a:avLst/>
          </a:prstGeom>
          <a:ln>
            <a:solidFill>
              <a:schemeClr val="tx1"/>
            </a:solidFill>
          </a:ln>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771245" y="806335"/>
            <a:ext cx="5415201" cy="5195454"/>
          </a:xfrm>
          <a:prstGeom prst="rect">
            <a:avLst/>
          </a:prstGeom>
          <a:ln>
            <a:solidFill>
              <a:schemeClr val="tx1"/>
            </a:solidFill>
          </a:ln>
        </p:spPr>
      </p:pic>
    </p:spTree>
    <p:extLst>
      <p:ext uri="{BB962C8B-B14F-4D97-AF65-F5344CB8AC3E}">
        <p14:creationId xmlns:p14="http://schemas.microsoft.com/office/powerpoint/2010/main" xmlns="" val="2919716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EDA</a:t>
            </a:r>
            <a:endParaRPr lang="en-IN" dirty="0"/>
          </a:p>
        </p:txBody>
      </p:sp>
      <p:sp>
        <p:nvSpPr>
          <p:cNvPr id="3" name="Content Placeholder 2"/>
          <p:cNvSpPr>
            <a:spLocks noGrp="1"/>
          </p:cNvSpPr>
          <p:nvPr>
            <p:ph idx="1"/>
          </p:nvPr>
        </p:nvSpPr>
        <p:spPr>
          <a:xfrm>
            <a:off x="988291" y="2760134"/>
            <a:ext cx="4211782" cy="3714556"/>
          </a:xfrm>
        </p:spPr>
        <p:txBody>
          <a:bodyPr>
            <a:normAutofit/>
          </a:bodyPr>
          <a:lstStyle/>
          <a:p>
            <a:pPr marL="0" indent="0" algn="ctr">
              <a:buNone/>
            </a:pPr>
            <a:r>
              <a:rPr lang="en-IN" dirty="0" smtClean="0"/>
              <a:t>Multivariate Analysis</a:t>
            </a:r>
          </a:p>
          <a:p>
            <a:pPr marL="0" indent="0" algn="ctr">
              <a:buNone/>
            </a:pPr>
            <a:r>
              <a:rPr lang="en-IN" dirty="0" smtClean="0"/>
              <a:t>Using the </a:t>
            </a:r>
            <a:r>
              <a:rPr lang="en-IN" dirty="0" err="1" smtClean="0"/>
              <a:t>pairplot</a:t>
            </a:r>
            <a:r>
              <a:rPr lang="en-IN" dirty="0" smtClean="0"/>
              <a:t> function plot the each column relation with each other to have a better understanding.</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446520" y="818120"/>
            <a:ext cx="5852508" cy="5117167"/>
          </a:xfrm>
          <a:prstGeom prst="rect">
            <a:avLst/>
          </a:prstGeom>
          <a:ln>
            <a:solidFill>
              <a:schemeClr val="tx1"/>
            </a:solidFill>
          </a:ln>
        </p:spPr>
      </p:pic>
    </p:spTree>
    <p:extLst>
      <p:ext uri="{BB962C8B-B14F-4D97-AF65-F5344CB8AC3E}">
        <p14:creationId xmlns:p14="http://schemas.microsoft.com/office/powerpoint/2010/main" xmlns="" val="85343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21914"/>
            <a:ext cx="9601196" cy="1303867"/>
          </a:xfrm>
        </p:spPr>
        <p:txBody>
          <a:bodyPr/>
          <a:lstStyle/>
          <a:p>
            <a:r>
              <a:rPr lang="en-IN" dirty="0" smtClean="0"/>
              <a:t>Problem Statement</a:t>
            </a:r>
            <a:endParaRPr lang="en-IN" dirty="0"/>
          </a:p>
        </p:txBody>
      </p:sp>
      <p:sp>
        <p:nvSpPr>
          <p:cNvPr id="4" name="Content Placeholder 3"/>
          <p:cNvSpPr>
            <a:spLocks noGrp="1"/>
          </p:cNvSpPr>
          <p:nvPr>
            <p:ph idx="1"/>
          </p:nvPr>
        </p:nvSpPr>
        <p:spPr/>
        <p:txBody>
          <a:bodyPr>
            <a:normAutofit fontScale="85000" lnSpcReduction="20000"/>
          </a:bodyPr>
          <a:lstStyle/>
          <a:p>
            <a:endParaRPr lang="en-IN" dirty="0"/>
          </a:p>
          <a:p>
            <a:pPr marL="0" indent="0">
              <a:buNone/>
            </a:pPr>
            <a:r>
              <a:rPr lang="en-US" dirty="0"/>
              <a:t> Anyone who has booked a flight ticket knows how unexpectedly the prices vary. The cheapest available ticket on a given flight gets more and less expensive over time. This usually happens as an attempt to maximize revenue based on - </a:t>
            </a:r>
          </a:p>
          <a:p>
            <a:pPr marL="0" indent="0">
              <a:buNone/>
            </a:pPr>
            <a:r>
              <a:rPr lang="en-US" dirty="0"/>
              <a:t>1. Time of purchase patterns (making sure last-minute purchases are expensive) </a:t>
            </a:r>
          </a:p>
          <a:p>
            <a:pPr marL="0" indent="0">
              <a:buNone/>
            </a:pPr>
            <a:r>
              <a:rPr lang="en-US" dirty="0"/>
              <a:t>2. Keeping the flight as full as they want it (raising prices on a flight which is filling up in order to reduce sales and hold back inventory for those expensive last-minute expensive purchases) </a:t>
            </a:r>
          </a:p>
          <a:p>
            <a:pPr marL="0" indent="0">
              <a:buNone/>
            </a:pPr>
            <a:endParaRPr lang="en-IN" dirty="0"/>
          </a:p>
          <a:p>
            <a:pPr marL="0" indent="0">
              <a:buNone/>
            </a:pPr>
            <a:r>
              <a:rPr lang="en-US" dirty="0"/>
              <a:t>So, you have to work on a project where you collect data of flight fares with other features and work to make a model to predict fares of flights. </a:t>
            </a:r>
            <a:endParaRPr lang="en-IN" dirty="0"/>
          </a:p>
        </p:txBody>
      </p:sp>
    </p:spTree>
    <p:extLst>
      <p:ext uri="{BB962C8B-B14F-4D97-AF65-F5344CB8AC3E}">
        <p14:creationId xmlns:p14="http://schemas.microsoft.com/office/powerpoint/2010/main" xmlns="" val="2324550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After Doing the EDA, let’s do the next step</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Some of the columns have object datatype, we have to convert them in </a:t>
            </a:r>
            <a:r>
              <a:rPr lang="en-IN" dirty="0" err="1" smtClean="0"/>
              <a:t>int</a:t>
            </a:r>
            <a:r>
              <a:rPr lang="en-IN" dirty="0" smtClean="0"/>
              <a:t> or float using the Label Encoder</a:t>
            </a:r>
          </a:p>
          <a:p>
            <a:r>
              <a:rPr lang="en-IN" dirty="0" smtClean="0"/>
              <a:t>Afterwards, using the describe function we will elaborate the statistical summary of the dataset which contains the count, min, max, standard deviation, mean etc. of every column.</a:t>
            </a:r>
          </a:p>
          <a:p>
            <a:r>
              <a:rPr lang="en-IN" dirty="0" smtClean="0"/>
              <a:t>Find the correlation between each column</a:t>
            </a:r>
          </a:p>
          <a:p>
            <a:r>
              <a:rPr lang="en-IN" dirty="0"/>
              <a:t>Plotting the outliers using </a:t>
            </a:r>
            <a:r>
              <a:rPr lang="en-IN" dirty="0" smtClean="0"/>
              <a:t>boxplot </a:t>
            </a:r>
          </a:p>
          <a:p>
            <a:r>
              <a:rPr lang="en-IN" dirty="0" smtClean="0"/>
              <a:t>Checking the skewness.</a:t>
            </a:r>
          </a:p>
          <a:p>
            <a:r>
              <a:rPr lang="en-IN" dirty="0" smtClean="0"/>
              <a:t>As skewness in the dataset is low we can continue with it</a:t>
            </a:r>
          </a:p>
          <a:p>
            <a:r>
              <a:rPr lang="en-IN" dirty="0" smtClean="0"/>
              <a:t>Removing the outliers.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b="68539"/>
          <a:stretch/>
        </p:blipFill>
        <p:spPr>
          <a:xfrm>
            <a:off x="775638" y="3848793"/>
            <a:ext cx="4563292" cy="1579419"/>
          </a:xfrm>
          <a:prstGeom prst="rect">
            <a:avLst/>
          </a:prstGeom>
          <a:ln>
            <a:solidFill>
              <a:schemeClr val="tx1"/>
            </a:solidFill>
          </a:ln>
        </p:spPr>
      </p:pic>
    </p:spTree>
    <p:extLst>
      <p:ext uri="{BB962C8B-B14F-4D97-AF65-F5344CB8AC3E}">
        <p14:creationId xmlns:p14="http://schemas.microsoft.com/office/powerpoint/2010/main" xmlns="" val="23640586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xmlns="" val="0"/>
              </a:ext>
            </a:extLst>
          </a:blip>
          <a:srcRect t="30746"/>
          <a:stretch/>
        </p:blipFill>
        <p:spPr>
          <a:xfrm>
            <a:off x="898519" y="739831"/>
            <a:ext cx="5509841" cy="4197929"/>
          </a:xfrm>
          <a:prstGeom prst="rect">
            <a:avLst/>
          </a:prstGeom>
          <a:ln>
            <a:solidFill>
              <a:schemeClr val="tx1"/>
            </a:solidFill>
          </a:ln>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583680" y="665019"/>
            <a:ext cx="4628803" cy="5345153"/>
          </a:xfrm>
          <a:prstGeom prst="rect">
            <a:avLst/>
          </a:prstGeom>
          <a:ln>
            <a:solidFill>
              <a:schemeClr val="tx1"/>
            </a:solidFill>
          </a:ln>
        </p:spPr>
      </p:pic>
    </p:spTree>
    <p:extLst>
      <p:ext uri="{BB962C8B-B14F-4D97-AF65-F5344CB8AC3E}">
        <p14:creationId xmlns:p14="http://schemas.microsoft.com/office/powerpoint/2010/main" xmlns="" val="3809468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 this a Regression problem or Classification problem?</a:t>
            </a:r>
            <a:endParaRPr lang="en-IN" dirty="0"/>
          </a:p>
        </p:txBody>
      </p:sp>
      <p:sp>
        <p:nvSpPr>
          <p:cNvPr id="3" name="Content Placeholder 2"/>
          <p:cNvSpPr>
            <a:spLocks noGrp="1"/>
          </p:cNvSpPr>
          <p:nvPr>
            <p:ph idx="1"/>
          </p:nvPr>
        </p:nvSpPr>
        <p:spPr/>
        <p:txBody>
          <a:bodyPr>
            <a:normAutofit fontScale="92500" lnSpcReduction="10000"/>
          </a:bodyPr>
          <a:lstStyle/>
          <a:p>
            <a:r>
              <a:rPr lang="en-IN" dirty="0"/>
              <a:t>By looking at the output i.e. </a:t>
            </a:r>
            <a:r>
              <a:rPr lang="en-IN" dirty="0" smtClean="0"/>
              <a:t>‘Price</a:t>
            </a:r>
            <a:r>
              <a:rPr lang="en-IN" dirty="0"/>
              <a:t>’, this is a continuous data not a categorical output so we go for the regression machine learning algorithms to predict </a:t>
            </a:r>
            <a:r>
              <a:rPr lang="en-IN" dirty="0" smtClean="0"/>
              <a:t>the Price. </a:t>
            </a:r>
            <a:endParaRPr lang="en-IN" dirty="0"/>
          </a:p>
          <a:p>
            <a:r>
              <a:rPr lang="en-IN" dirty="0"/>
              <a:t>What does Regression mean?</a:t>
            </a:r>
          </a:p>
          <a:p>
            <a:r>
              <a:rPr lang="en-US" dirty="0"/>
              <a:t>In Regression, the output is continuous data. In this method, we predict the trends of training data based on the features. The result does not belong to a certain category or class, but it gives a numeric output that is a real number. For example, predicting House Prices is based on certain features like </a:t>
            </a:r>
            <a:r>
              <a:rPr lang="en-US" i="1" dirty="0"/>
              <a:t>size of the house</a:t>
            </a:r>
            <a:r>
              <a:rPr lang="en-US" dirty="0"/>
              <a:t>, </a:t>
            </a:r>
            <a:r>
              <a:rPr lang="en-US" i="1" dirty="0"/>
              <a:t>location of the house</a:t>
            </a:r>
            <a:r>
              <a:rPr lang="en-US" dirty="0"/>
              <a:t>, and </a:t>
            </a:r>
            <a:r>
              <a:rPr lang="en-US" i="1" dirty="0"/>
              <a:t>no. of floors</a:t>
            </a:r>
            <a:r>
              <a:rPr lang="en-US" dirty="0"/>
              <a:t>, etc.</a:t>
            </a:r>
            <a:endParaRPr lang="en-IN" dirty="0"/>
          </a:p>
        </p:txBody>
      </p:sp>
      <p:pic>
        <p:nvPicPr>
          <p:cNvPr id="1026" name="Picture 2" descr="Linear Regression vs Logistic Regression - Javat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2884" y="3228108"/>
            <a:ext cx="4946074" cy="23691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09963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54437" y="761999"/>
            <a:ext cx="7426190" cy="5257801"/>
          </a:xfrm>
          <a:prstGeom prst="rect">
            <a:avLst/>
          </a:prstGeom>
        </p:spPr>
      </p:pic>
    </p:spTree>
    <p:extLst>
      <p:ext uri="{BB962C8B-B14F-4D97-AF65-F5344CB8AC3E}">
        <p14:creationId xmlns:p14="http://schemas.microsoft.com/office/powerpoint/2010/main" xmlns="" val="18559141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Used Regression Algorithms</a:t>
            </a:r>
            <a:endParaRPr lang="en-IN" dirty="0"/>
          </a:p>
        </p:txBody>
      </p:sp>
      <p:sp>
        <p:nvSpPr>
          <p:cNvPr id="3" name="Content Placeholder 2"/>
          <p:cNvSpPr>
            <a:spLocks noGrp="1"/>
          </p:cNvSpPr>
          <p:nvPr>
            <p:ph idx="1"/>
          </p:nvPr>
        </p:nvSpPr>
        <p:spPr>
          <a:xfrm>
            <a:off x="6400799" y="972894"/>
            <a:ext cx="5115407" cy="5123106"/>
          </a:xfrm>
        </p:spPr>
        <p:txBody>
          <a:bodyPr>
            <a:normAutofit fontScale="70000" lnSpcReduction="20000"/>
          </a:bodyPr>
          <a:lstStyle/>
          <a:p>
            <a:r>
              <a:rPr lang="en-IN" b="1" dirty="0"/>
              <a:t>Linear Regression</a:t>
            </a:r>
          </a:p>
          <a:p>
            <a:pPr>
              <a:buFont typeface="Wingdings" panose="05000000000000000000" pitchFamily="2" charset="2"/>
              <a:buChar char="Ø"/>
            </a:pPr>
            <a:r>
              <a:rPr lang="en-IN" dirty="0"/>
              <a:t>from </a:t>
            </a:r>
            <a:r>
              <a:rPr lang="en-IN" dirty="0" err="1"/>
              <a:t>sklearn.linear_model</a:t>
            </a:r>
            <a:r>
              <a:rPr lang="en-IN" dirty="0"/>
              <a:t> import </a:t>
            </a:r>
            <a:r>
              <a:rPr lang="en-IN" dirty="0" err="1"/>
              <a:t>LinearRegression</a:t>
            </a:r>
            <a:endParaRPr lang="en-IN" dirty="0"/>
          </a:p>
          <a:p>
            <a:r>
              <a:rPr lang="en-IN" b="1" dirty="0"/>
              <a:t>Decision Tree </a:t>
            </a:r>
            <a:r>
              <a:rPr lang="en-IN" b="1" dirty="0" err="1"/>
              <a:t>Regressor</a:t>
            </a:r>
            <a:endParaRPr lang="en-IN" b="1" dirty="0"/>
          </a:p>
          <a:p>
            <a:pPr>
              <a:buFont typeface="Wingdings" panose="05000000000000000000" pitchFamily="2" charset="2"/>
              <a:buChar char="Ø"/>
            </a:pPr>
            <a:r>
              <a:rPr lang="en-IN" dirty="0"/>
              <a:t>from </a:t>
            </a:r>
            <a:r>
              <a:rPr lang="en-IN" dirty="0" err="1"/>
              <a:t>sklearn.tree</a:t>
            </a:r>
            <a:r>
              <a:rPr lang="en-IN" dirty="0"/>
              <a:t> import </a:t>
            </a:r>
            <a:r>
              <a:rPr lang="en-IN" dirty="0" err="1"/>
              <a:t>DecisionTreeRegressor</a:t>
            </a:r>
            <a:endParaRPr lang="en-IN" dirty="0"/>
          </a:p>
          <a:p>
            <a:r>
              <a:rPr lang="en-IN" b="1" dirty="0"/>
              <a:t>Support Vector </a:t>
            </a:r>
            <a:r>
              <a:rPr lang="en-IN" b="1" dirty="0" err="1"/>
              <a:t>Regressor</a:t>
            </a:r>
            <a:endParaRPr lang="en-IN" b="1" dirty="0"/>
          </a:p>
          <a:p>
            <a:pPr>
              <a:buFont typeface="Wingdings" panose="05000000000000000000" pitchFamily="2" charset="2"/>
              <a:buChar char="Ø"/>
            </a:pPr>
            <a:r>
              <a:rPr lang="en-IN" dirty="0"/>
              <a:t>from </a:t>
            </a:r>
            <a:r>
              <a:rPr lang="en-IN" dirty="0" err="1"/>
              <a:t>sklearn.svm</a:t>
            </a:r>
            <a:r>
              <a:rPr lang="en-IN" dirty="0"/>
              <a:t> import SVR</a:t>
            </a:r>
          </a:p>
          <a:p>
            <a:r>
              <a:rPr lang="en-IN" b="1" dirty="0" err="1"/>
              <a:t>Kneighbor</a:t>
            </a:r>
            <a:r>
              <a:rPr lang="en-IN" b="1" dirty="0"/>
              <a:t> </a:t>
            </a:r>
            <a:r>
              <a:rPr lang="en-IN" b="1" dirty="0" err="1"/>
              <a:t>Regressor</a:t>
            </a:r>
            <a:endParaRPr lang="en-IN" b="1" dirty="0"/>
          </a:p>
          <a:p>
            <a:pPr>
              <a:buFont typeface="Wingdings" panose="05000000000000000000" pitchFamily="2" charset="2"/>
              <a:buChar char="Ø"/>
            </a:pPr>
            <a:r>
              <a:rPr lang="en-IN" dirty="0"/>
              <a:t>from </a:t>
            </a:r>
            <a:r>
              <a:rPr lang="en-IN" dirty="0" err="1"/>
              <a:t>sklearn.neighbors</a:t>
            </a:r>
            <a:r>
              <a:rPr lang="en-IN" dirty="0"/>
              <a:t> import </a:t>
            </a:r>
            <a:r>
              <a:rPr lang="en-IN" dirty="0" err="1"/>
              <a:t>KNeighborsRegressor</a:t>
            </a:r>
            <a:endParaRPr lang="en-IN" dirty="0"/>
          </a:p>
          <a:p>
            <a:r>
              <a:rPr lang="en-IN" b="1" dirty="0"/>
              <a:t>Random Forest </a:t>
            </a:r>
            <a:r>
              <a:rPr lang="en-IN" b="1" dirty="0" err="1"/>
              <a:t>Regressor</a:t>
            </a:r>
            <a:endParaRPr lang="en-IN" b="1" dirty="0"/>
          </a:p>
          <a:p>
            <a:pPr>
              <a:buFont typeface="Wingdings" panose="05000000000000000000" pitchFamily="2" charset="2"/>
              <a:buChar char="Ø"/>
            </a:pPr>
            <a:r>
              <a:rPr lang="en-IN" dirty="0"/>
              <a:t>from </a:t>
            </a:r>
            <a:r>
              <a:rPr lang="en-IN" dirty="0" err="1"/>
              <a:t>sklearn.ensemble</a:t>
            </a:r>
            <a:r>
              <a:rPr lang="en-IN" dirty="0"/>
              <a:t> import </a:t>
            </a:r>
            <a:r>
              <a:rPr lang="en-IN" dirty="0" err="1" smtClean="0"/>
              <a:t>RandomForestRegressor</a:t>
            </a:r>
            <a:endParaRPr lang="en-IN" dirty="0" smtClean="0"/>
          </a:p>
          <a:p>
            <a:pPr>
              <a:buFont typeface="Wingdings" panose="05000000000000000000" pitchFamily="2" charset="2"/>
              <a:buChar char="Ø"/>
            </a:pPr>
            <a:r>
              <a:rPr lang="en-IN" b="1" dirty="0" smtClean="0"/>
              <a:t>Lasso Regularization</a:t>
            </a:r>
          </a:p>
          <a:p>
            <a:pPr>
              <a:buFont typeface="Arial" panose="020B0604020202020204" pitchFamily="34" charset="0"/>
              <a:buChar char="•"/>
            </a:pPr>
            <a:r>
              <a:rPr lang="en-IN" dirty="0"/>
              <a:t>from </a:t>
            </a:r>
            <a:r>
              <a:rPr lang="en-IN" dirty="0" err="1"/>
              <a:t>sklearn.linear_model</a:t>
            </a:r>
            <a:r>
              <a:rPr lang="en-IN" dirty="0"/>
              <a:t> import </a:t>
            </a:r>
            <a:r>
              <a:rPr lang="en-IN" dirty="0" smtClean="0"/>
              <a:t>Lasso</a:t>
            </a:r>
          </a:p>
          <a:p>
            <a:pPr>
              <a:buFont typeface="Wingdings" panose="05000000000000000000" pitchFamily="2" charset="2"/>
              <a:buChar char="Ø"/>
            </a:pPr>
            <a:r>
              <a:rPr lang="en-IN" b="1" dirty="0" smtClean="0"/>
              <a:t>Ridge Regularization</a:t>
            </a:r>
          </a:p>
          <a:p>
            <a:pPr>
              <a:buFont typeface="Arial" panose="020B0604020202020204" pitchFamily="34" charset="0"/>
              <a:buChar char="•"/>
            </a:pPr>
            <a:r>
              <a:rPr lang="en-IN" dirty="0"/>
              <a:t>from </a:t>
            </a:r>
            <a:r>
              <a:rPr lang="en-IN" dirty="0" err="1"/>
              <a:t>sklearn.linear_model</a:t>
            </a:r>
            <a:r>
              <a:rPr lang="en-IN" dirty="0"/>
              <a:t> import Ridge</a:t>
            </a:r>
          </a:p>
        </p:txBody>
      </p:sp>
      <p:graphicFrame>
        <p:nvGraphicFramePr>
          <p:cNvPr id="5" name="Table 4"/>
          <p:cNvGraphicFramePr>
            <a:graphicFrameLocks noGrp="1"/>
          </p:cNvGraphicFramePr>
          <p:nvPr>
            <p:extLst>
              <p:ext uri="{D42A27DB-BD31-4B8C-83A1-F6EECF244321}">
                <p14:modId xmlns:p14="http://schemas.microsoft.com/office/powerpoint/2010/main" xmlns="" val="3387716829"/>
              </p:ext>
            </p:extLst>
          </p:nvPr>
        </p:nvGraphicFramePr>
        <p:xfrm>
          <a:off x="1005839" y="2975952"/>
          <a:ext cx="4680065" cy="3120048"/>
        </p:xfrm>
        <a:graphic>
          <a:graphicData uri="http://schemas.openxmlformats.org/drawingml/2006/table">
            <a:tbl>
              <a:tblPr firstRow="1" bandRow="1">
                <a:tableStyleId>{5C22544A-7EE6-4342-B048-85BDC9FD1C3A}</a:tableStyleId>
              </a:tblPr>
              <a:tblGrid>
                <a:gridCol w="2632473">
                  <a:extLst>
                    <a:ext uri="{9D8B030D-6E8A-4147-A177-3AD203B41FA5}">
                      <a16:colId xmlns:a16="http://schemas.microsoft.com/office/drawing/2014/main" xmlns="" val="3146204744"/>
                    </a:ext>
                  </a:extLst>
                </a:gridCol>
                <a:gridCol w="2047592">
                  <a:extLst>
                    <a:ext uri="{9D8B030D-6E8A-4147-A177-3AD203B41FA5}">
                      <a16:colId xmlns:a16="http://schemas.microsoft.com/office/drawing/2014/main" xmlns="" val="773180206"/>
                    </a:ext>
                  </a:extLst>
                </a:gridCol>
              </a:tblGrid>
              <a:tr h="390006">
                <a:tc>
                  <a:txBody>
                    <a:bodyPr/>
                    <a:lstStyle/>
                    <a:p>
                      <a:r>
                        <a:rPr lang="en-IN" sz="1500" dirty="0" smtClean="0"/>
                        <a:t>MODEL</a:t>
                      </a:r>
                      <a:endParaRPr lang="en-IN" sz="1500" dirty="0"/>
                    </a:p>
                  </a:txBody>
                  <a:tcPr marL="74433" marR="74433" marT="37217" marB="37217"/>
                </a:tc>
                <a:tc>
                  <a:txBody>
                    <a:bodyPr/>
                    <a:lstStyle/>
                    <a:p>
                      <a:r>
                        <a:rPr lang="en-IN" sz="1500" dirty="0" smtClean="0"/>
                        <a:t>ACCURACY</a:t>
                      </a:r>
                      <a:endParaRPr lang="en-IN" sz="1500" dirty="0"/>
                    </a:p>
                  </a:txBody>
                  <a:tcPr marL="74433" marR="74433" marT="37217" marB="37217"/>
                </a:tc>
                <a:extLst>
                  <a:ext uri="{0D108BD9-81ED-4DB2-BD59-A6C34878D82A}">
                    <a16:rowId xmlns:a16="http://schemas.microsoft.com/office/drawing/2014/main" xmlns="" val="3945513861"/>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Linear Regression</a:t>
                      </a:r>
                    </a:p>
                  </a:txBody>
                  <a:tcPr marL="74433" marR="74433" marT="37217" marB="37217"/>
                </a:tc>
                <a:tc>
                  <a:txBody>
                    <a:bodyPr/>
                    <a:lstStyle/>
                    <a:p>
                      <a:r>
                        <a:rPr lang="en-IN" sz="1500" dirty="0" smtClean="0"/>
                        <a:t>0.3999963569827626</a:t>
                      </a:r>
                      <a:endParaRPr lang="en-IN" sz="1500" dirty="0"/>
                    </a:p>
                  </a:txBody>
                  <a:tcPr marL="74433" marR="74433" marT="37217" marB="37217"/>
                </a:tc>
                <a:extLst>
                  <a:ext uri="{0D108BD9-81ED-4DB2-BD59-A6C34878D82A}">
                    <a16:rowId xmlns:a16="http://schemas.microsoft.com/office/drawing/2014/main" xmlns="" val="3511112758"/>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Decision Tree </a:t>
                      </a:r>
                      <a:r>
                        <a:rPr lang="en-IN" sz="1500" dirty="0" err="1" smtClean="0"/>
                        <a:t>Regressor</a:t>
                      </a:r>
                      <a:endParaRPr lang="en-IN" sz="1500" dirty="0" smtClean="0"/>
                    </a:p>
                  </a:txBody>
                  <a:tcPr marL="74433" marR="74433" marT="37217" marB="37217"/>
                </a:tc>
                <a:tc>
                  <a:txBody>
                    <a:bodyPr/>
                    <a:lstStyle/>
                    <a:p>
                      <a:r>
                        <a:rPr lang="en-IN" sz="1500" dirty="0" smtClean="0"/>
                        <a:t>0.7719937778616296</a:t>
                      </a:r>
                      <a:endParaRPr lang="en-IN" sz="1500" dirty="0"/>
                    </a:p>
                  </a:txBody>
                  <a:tcPr marL="74433" marR="74433" marT="37217" marB="37217"/>
                </a:tc>
                <a:extLst>
                  <a:ext uri="{0D108BD9-81ED-4DB2-BD59-A6C34878D82A}">
                    <a16:rowId xmlns:a16="http://schemas.microsoft.com/office/drawing/2014/main" xmlns="" val="1418717203"/>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Support Vector </a:t>
                      </a:r>
                      <a:r>
                        <a:rPr lang="en-IN" sz="1500" dirty="0" err="1" smtClean="0"/>
                        <a:t>Regressor</a:t>
                      </a:r>
                      <a:endParaRPr lang="en-IN" sz="1500" dirty="0" smtClean="0"/>
                    </a:p>
                  </a:txBody>
                  <a:tcPr marL="74433" marR="74433" marT="37217" marB="37217"/>
                </a:tc>
                <a:tc>
                  <a:txBody>
                    <a:bodyPr/>
                    <a:lstStyle/>
                    <a:p>
                      <a:r>
                        <a:rPr lang="en-IN" sz="1500" dirty="0" smtClean="0"/>
                        <a:t>-0.01887564129226993</a:t>
                      </a:r>
                      <a:endParaRPr lang="en-IN" sz="1500" dirty="0"/>
                    </a:p>
                  </a:txBody>
                  <a:tcPr marL="74433" marR="74433" marT="37217" marB="37217"/>
                </a:tc>
                <a:extLst>
                  <a:ext uri="{0D108BD9-81ED-4DB2-BD59-A6C34878D82A}">
                    <a16:rowId xmlns:a16="http://schemas.microsoft.com/office/drawing/2014/main" xmlns="" val="2441124865"/>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err="1" smtClean="0"/>
                        <a:t>Kneighbor</a:t>
                      </a:r>
                      <a:r>
                        <a:rPr lang="en-IN" sz="1500" dirty="0" smtClean="0"/>
                        <a:t> </a:t>
                      </a:r>
                      <a:r>
                        <a:rPr lang="en-IN" sz="1500" dirty="0" err="1" smtClean="0"/>
                        <a:t>Regressor</a:t>
                      </a:r>
                      <a:endParaRPr lang="en-IN" sz="1500" dirty="0" smtClean="0"/>
                    </a:p>
                  </a:txBody>
                  <a:tcPr marL="74433" marR="74433" marT="37217" marB="37217"/>
                </a:tc>
                <a:tc>
                  <a:txBody>
                    <a:bodyPr/>
                    <a:lstStyle/>
                    <a:p>
                      <a:r>
                        <a:rPr lang="en-IN" sz="1500" dirty="0" smtClean="0"/>
                        <a:t>0.5116525830272465</a:t>
                      </a:r>
                      <a:endParaRPr lang="en-IN" sz="1500" dirty="0"/>
                    </a:p>
                  </a:txBody>
                  <a:tcPr marL="74433" marR="74433" marT="37217" marB="37217"/>
                </a:tc>
                <a:extLst>
                  <a:ext uri="{0D108BD9-81ED-4DB2-BD59-A6C34878D82A}">
                    <a16:rowId xmlns:a16="http://schemas.microsoft.com/office/drawing/2014/main" xmlns="" val="3770656036"/>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Random Forest Regressor</a:t>
                      </a:r>
                    </a:p>
                  </a:txBody>
                  <a:tcPr marL="74433" marR="74433" marT="37217" marB="37217"/>
                </a:tc>
                <a:tc>
                  <a:txBody>
                    <a:bodyPr/>
                    <a:lstStyle/>
                    <a:p>
                      <a:r>
                        <a:rPr lang="en-IN" sz="1500" dirty="0" smtClean="0"/>
                        <a:t>0.8644094305461366</a:t>
                      </a:r>
                      <a:endParaRPr lang="en-IN" sz="1500" dirty="0"/>
                    </a:p>
                  </a:txBody>
                  <a:tcPr marL="74433" marR="74433" marT="37217" marB="37217"/>
                </a:tc>
                <a:extLst>
                  <a:ext uri="{0D108BD9-81ED-4DB2-BD59-A6C34878D82A}">
                    <a16:rowId xmlns:a16="http://schemas.microsoft.com/office/drawing/2014/main" xmlns="" val="3334622710"/>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Lasso</a:t>
                      </a:r>
                    </a:p>
                  </a:txBody>
                  <a:tcPr marL="74433" marR="74433" marT="37217" marB="37217"/>
                </a:tc>
                <a:tc>
                  <a:txBody>
                    <a:bodyPr/>
                    <a:lstStyle/>
                    <a:p>
                      <a:r>
                        <a:rPr lang="en-IN" sz="1500" dirty="0" smtClean="0"/>
                        <a:t>0.3999359120075674</a:t>
                      </a:r>
                      <a:endParaRPr lang="en-IN" sz="1500" dirty="0"/>
                    </a:p>
                  </a:txBody>
                  <a:tcPr marL="74433" marR="74433" marT="37217" marB="37217"/>
                </a:tc>
                <a:extLst>
                  <a:ext uri="{0D108BD9-81ED-4DB2-BD59-A6C34878D82A}">
                    <a16:rowId xmlns:a16="http://schemas.microsoft.com/office/drawing/2014/main" xmlns="" val="2816083334"/>
                  </a:ext>
                </a:extLst>
              </a:tr>
              <a:tr h="3900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t>Ridge</a:t>
                      </a:r>
                    </a:p>
                  </a:txBody>
                  <a:tcPr marL="74433" marR="74433" marT="37217" marB="37217"/>
                </a:tc>
                <a:tc>
                  <a:txBody>
                    <a:bodyPr/>
                    <a:lstStyle/>
                    <a:p>
                      <a:r>
                        <a:rPr lang="en-IN" sz="1500" dirty="0" smtClean="0"/>
                        <a:t>0.399907003614267</a:t>
                      </a:r>
                      <a:endParaRPr lang="en-IN" sz="1500" dirty="0"/>
                    </a:p>
                  </a:txBody>
                  <a:tcPr marL="74433" marR="74433" marT="37217" marB="37217"/>
                </a:tc>
                <a:extLst>
                  <a:ext uri="{0D108BD9-81ED-4DB2-BD59-A6C34878D82A}">
                    <a16:rowId xmlns:a16="http://schemas.microsoft.com/office/drawing/2014/main" xmlns="" val="163913672"/>
                  </a:ext>
                </a:extLst>
              </a:tr>
            </a:tbl>
          </a:graphicData>
        </a:graphic>
      </p:graphicFrame>
    </p:spTree>
    <p:extLst>
      <p:ext uri="{BB962C8B-B14F-4D97-AF65-F5344CB8AC3E}">
        <p14:creationId xmlns:p14="http://schemas.microsoft.com/office/powerpoint/2010/main" xmlns="" val="1433284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xmlns="" val="0"/>
              </a:ext>
            </a:extLst>
          </a:blip>
          <a:srcRect r="52309" b="45942"/>
          <a:stretch/>
        </p:blipFill>
        <p:spPr>
          <a:xfrm>
            <a:off x="916513" y="748143"/>
            <a:ext cx="4599292" cy="5128955"/>
          </a:xfrm>
          <a:prstGeom prst="rect">
            <a:avLst/>
          </a:prstGeom>
          <a:ln>
            <a:solidFill>
              <a:schemeClr val="tx1"/>
            </a:solidFill>
          </a:ln>
        </p:spPr>
      </p:pic>
      <p:pic>
        <p:nvPicPr>
          <p:cNvPr id="4" name="Picture 3"/>
          <p:cNvPicPr>
            <a:picLocks noChangeAspect="1"/>
          </p:cNvPicPr>
          <p:nvPr/>
        </p:nvPicPr>
        <p:blipFill rotWithShape="1">
          <a:blip r:embed="rId2">
            <a:extLst>
              <a:ext uri="{28A0092B-C50C-407E-A947-70E740481C1C}">
                <a14:useLocalDpi xmlns:a14="http://schemas.microsoft.com/office/drawing/2010/main" xmlns="" val="0"/>
              </a:ext>
            </a:extLst>
          </a:blip>
          <a:srcRect t="53371" r="50402"/>
          <a:stretch/>
        </p:blipFill>
        <p:spPr>
          <a:xfrm>
            <a:off x="5929087" y="711435"/>
            <a:ext cx="4569888" cy="5165663"/>
          </a:xfrm>
          <a:prstGeom prst="rect">
            <a:avLst/>
          </a:prstGeom>
          <a:ln>
            <a:solidFill>
              <a:schemeClr val="tx1"/>
            </a:solidFill>
          </a:ln>
        </p:spPr>
      </p:pic>
    </p:spTree>
    <p:extLst>
      <p:ext uri="{BB962C8B-B14F-4D97-AF65-F5344CB8AC3E}">
        <p14:creationId xmlns:p14="http://schemas.microsoft.com/office/powerpoint/2010/main" xmlns="" val="10729904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Cross Val Score &amp; Hypermeter Tuning</a:t>
            </a:r>
            <a:endParaRPr lang="en-IN" dirty="0"/>
          </a:p>
        </p:txBody>
      </p:sp>
      <p:sp>
        <p:nvSpPr>
          <p:cNvPr id="4" name="Text Placeholder 3"/>
          <p:cNvSpPr>
            <a:spLocks noGrp="1"/>
          </p:cNvSpPr>
          <p:nvPr>
            <p:ph type="body" sz="half" idx="2"/>
          </p:nvPr>
        </p:nvSpPr>
        <p:spPr>
          <a:xfrm>
            <a:off x="1293811" y="3031064"/>
            <a:ext cx="3718455" cy="3074171"/>
          </a:xfrm>
        </p:spPr>
        <p:txBody>
          <a:bodyPr>
            <a:normAutofit/>
          </a:bodyPr>
          <a:lstStyle/>
          <a:p>
            <a:r>
              <a:rPr lang="en-IN" dirty="0" smtClean="0"/>
              <a:t>Finding the cv at which the model runs the best.</a:t>
            </a:r>
          </a:p>
          <a:p>
            <a:r>
              <a:rPr lang="en-IN" dirty="0" smtClean="0"/>
              <a:t>Finding the parameters of the model whose accuracy we found the best at which it runs the best using the hypermeter tuning.</a:t>
            </a:r>
          </a:p>
          <a:p>
            <a:r>
              <a:rPr lang="en-IN" dirty="0" smtClean="0"/>
              <a:t>We did the cross </a:t>
            </a:r>
            <a:r>
              <a:rPr lang="en-IN" dirty="0" err="1" smtClean="0"/>
              <a:t>val</a:t>
            </a:r>
            <a:r>
              <a:rPr lang="en-IN" dirty="0" smtClean="0"/>
              <a:t> score and </a:t>
            </a:r>
            <a:r>
              <a:rPr lang="en-IN" dirty="0" err="1" smtClean="0"/>
              <a:t>hyperparameter</a:t>
            </a:r>
            <a:r>
              <a:rPr lang="en-IN" dirty="0" smtClean="0"/>
              <a:t> for Random Forest and Decision Tree </a:t>
            </a:r>
            <a:r>
              <a:rPr lang="en-IN" dirty="0" err="1" smtClean="0"/>
              <a:t>Regressors</a:t>
            </a:r>
            <a:r>
              <a:rPr lang="en-IN" dirty="0" smtClean="0"/>
              <a:t> for double check.</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37307" y="673331"/>
            <a:ext cx="5069908" cy="5569527"/>
          </a:xfrm>
          <a:prstGeom prst="rect">
            <a:avLst/>
          </a:prstGeom>
        </p:spPr>
      </p:pic>
    </p:spTree>
    <p:extLst>
      <p:ext uri="{BB962C8B-B14F-4D97-AF65-F5344CB8AC3E}">
        <p14:creationId xmlns:p14="http://schemas.microsoft.com/office/powerpoint/2010/main" xmlns="" val="17090353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Saving the Model</a:t>
            </a:r>
            <a:endParaRPr lang="en-IN" dirty="0"/>
          </a:p>
        </p:txBody>
      </p:sp>
      <p:sp>
        <p:nvSpPr>
          <p:cNvPr id="4" name="Text Placeholder 3"/>
          <p:cNvSpPr>
            <a:spLocks noGrp="1"/>
          </p:cNvSpPr>
          <p:nvPr>
            <p:ph type="body" sz="half" idx="2"/>
          </p:nvPr>
        </p:nvSpPr>
        <p:spPr/>
        <p:txBody>
          <a:bodyPr/>
          <a:lstStyle/>
          <a:p>
            <a:r>
              <a:rPr lang="en-IN" dirty="0" smtClean="0"/>
              <a:t>After doing all the EDA process and find our best regression algorithm we will save that model for future predictions using the pickle algorithm.</a:t>
            </a:r>
          </a:p>
          <a:p>
            <a:r>
              <a:rPr lang="en-IN" dirty="0" smtClean="0"/>
              <a:t>We will conclude after comparing the actual &amp; predicted values.</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60719" y="746636"/>
            <a:ext cx="5441411" cy="5433736"/>
          </a:xfrm>
          <a:prstGeom prst="rect">
            <a:avLst/>
          </a:prstGeom>
          <a:ln>
            <a:solidFill>
              <a:schemeClr val="tx1"/>
            </a:solidFill>
          </a:ln>
        </p:spPr>
      </p:pic>
    </p:spTree>
    <p:extLst>
      <p:ext uri="{BB962C8B-B14F-4D97-AF65-F5344CB8AC3E}">
        <p14:creationId xmlns:p14="http://schemas.microsoft.com/office/powerpoint/2010/main" xmlns="" val="4128325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62051" y="640242"/>
            <a:ext cx="8364682" cy="5579243"/>
          </a:xfrm>
          <a:prstGeom prst="rect">
            <a:avLst/>
          </a:prstGeom>
        </p:spPr>
      </p:pic>
    </p:spTree>
    <p:extLst>
      <p:ext uri="{BB962C8B-B14F-4D97-AF65-F5344CB8AC3E}">
        <p14:creationId xmlns:p14="http://schemas.microsoft.com/office/powerpoint/2010/main" xmlns="" val="3119007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Involved</a:t>
            </a:r>
            <a:endParaRPr lang="en-IN" dirty="0"/>
          </a:p>
        </p:txBody>
      </p:sp>
      <p:sp>
        <p:nvSpPr>
          <p:cNvPr id="3" name="Content Placeholder 2"/>
          <p:cNvSpPr>
            <a:spLocks noGrp="1"/>
          </p:cNvSpPr>
          <p:nvPr>
            <p:ph idx="1"/>
          </p:nvPr>
        </p:nvSpPr>
        <p:spPr>
          <a:xfrm>
            <a:off x="1295401" y="2419350"/>
            <a:ext cx="9601196" cy="3829050"/>
          </a:xfrm>
        </p:spPr>
        <p:txBody>
          <a:bodyPr>
            <a:normAutofit fontScale="40000" lnSpcReduction="20000"/>
          </a:bodyPr>
          <a:lstStyle/>
          <a:p>
            <a:pPr marL="0" indent="0">
              <a:buNone/>
            </a:pPr>
            <a:r>
              <a:rPr lang="en-IN" sz="3200" baseline="-25000" dirty="0" smtClean="0">
                <a:latin typeface="Calibri" panose="020F0502020204030204" pitchFamily="34" charset="0"/>
                <a:cs typeface="Calibri" panose="020F0502020204030204" pitchFamily="34" charset="0"/>
              </a:rPr>
              <a:t> </a:t>
            </a:r>
            <a:r>
              <a:rPr lang="en-IN" sz="3200" b="1" baseline="-25000" dirty="0" smtClean="0">
                <a:latin typeface="Calibri" panose="020F0502020204030204" pitchFamily="34" charset="0"/>
                <a:cs typeface="Calibri" panose="020F0502020204030204" pitchFamily="34" charset="0"/>
              </a:rPr>
              <a:t>1</a:t>
            </a:r>
            <a:r>
              <a:rPr lang="en-IN" sz="3200" b="1" baseline="-25000" dirty="0">
                <a:latin typeface="Calibri" panose="020F0502020204030204" pitchFamily="34" charset="0"/>
                <a:cs typeface="Calibri" panose="020F0502020204030204" pitchFamily="34" charset="0"/>
              </a:rPr>
              <a:t>. Data Collection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You have to scrape at least 1500 rows of data. You can scrape more data as well, it’s up to you, More the data better the model </a:t>
            </a:r>
          </a:p>
          <a:p>
            <a:pPr marL="0" indent="0">
              <a:lnSpc>
                <a:spcPct val="170000"/>
              </a:lnSpc>
              <a:buNone/>
            </a:pPr>
            <a:r>
              <a:rPr lang="en-US" sz="3200" baseline="-25000" dirty="0">
                <a:latin typeface="Calibri" panose="020F0502020204030204" pitchFamily="34" charset="0"/>
                <a:cs typeface="Calibri" panose="020F0502020204030204" pitchFamily="34" charset="0"/>
              </a:rPr>
              <a:t>In this section you have to scrape the data of flights from different websites (yatra.com, skyscanner.com, official websites of airlines, etc). The number of columns for data doesn’t have limit, it’s up to you and your creativity. Generally, these columns are airline name, date of journey, source, destination, route, departure time, arrival time, duration, total stops and the target variable price. You can make changes to it, you can add or you can remove some columns, it completely depends on the website from which you are fetching the data. </a:t>
            </a:r>
          </a:p>
          <a:p>
            <a:pPr marL="0" indent="0">
              <a:buNone/>
            </a:pPr>
            <a:r>
              <a:rPr lang="en-IN" sz="3200" b="1" baseline="-25000" dirty="0">
                <a:latin typeface="Calibri" panose="020F0502020204030204" pitchFamily="34" charset="0"/>
                <a:cs typeface="Calibri" panose="020F0502020204030204" pitchFamily="34" charset="0"/>
              </a:rPr>
              <a:t>2. Data Analysis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After cleaning the data, you have to do some analysis on the data. </a:t>
            </a:r>
            <a:r>
              <a:rPr lang="en-US" sz="3200" baseline="-25000" dirty="0" smtClean="0">
                <a:latin typeface="Calibri" panose="020F0502020204030204" pitchFamily="34" charset="0"/>
                <a:cs typeface="Calibri" panose="020F0502020204030204" pitchFamily="34" charset="0"/>
              </a:rPr>
              <a:t> Do </a:t>
            </a:r>
            <a:r>
              <a:rPr lang="en-US" sz="3200" baseline="-25000" dirty="0">
                <a:latin typeface="Calibri" panose="020F0502020204030204" pitchFamily="34" charset="0"/>
                <a:cs typeface="Calibri" panose="020F0502020204030204" pitchFamily="34" charset="0"/>
              </a:rPr>
              <a:t>airfares change frequently? Do they move in small increments or in large jumps? Do they tend to go up or down over time? </a:t>
            </a:r>
          </a:p>
          <a:p>
            <a:pPr marL="0" indent="0">
              <a:buNone/>
            </a:pPr>
            <a:r>
              <a:rPr lang="en-US" sz="3200" baseline="-25000" dirty="0">
                <a:latin typeface="Calibri" panose="020F0502020204030204" pitchFamily="34" charset="0"/>
                <a:cs typeface="Calibri" panose="020F0502020204030204" pitchFamily="34" charset="0"/>
              </a:rPr>
              <a:t>What is the best time to buy so that the consumer can save the most by taking the least risk? </a:t>
            </a:r>
            <a:r>
              <a:rPr lang="en-US" sz="3200" baseline="-25000" dirty="0" smtClean="0">
                <a:latin typeface="Calibri" panose="020F0502020204030204" pitchFamily="34" charset="0"/>
                <a:cs typeface="Calibri" panose="020F0502020204030204" pitchFamily="34" charset="0"/>
              </a:rPr>
              <a:t> Does </a:t>
            </a:r>
            <a:r>
              <a:rPr lang="en-US" sz="3200" baseline="-25000" dirty="0">
                <a:latin typeface="Calibri" panose="020F0502020204030204" pitchFamily="34" charset="0"/>
                <a:cs typeface="Calibri" panose="020F0502020204030204" pitchFamily="34" charset="0"/>
              </a:rPr>
              <a:t>price increase as we get near to departure date? Is Indigo cheaper than Jet Airways? Are morning flights expensive? </a:t>
            </a:r>
          </a:p>
          <a:p>
            <a:pPr marL="0" indent="0">
              <a:buNone/>
            </a:pPr>
            <a:r>
              <a:rPr lang="en-IN" sz="3200" b="1" baseline="-25000" dirty="0">
                <a:latin typeface="Calibri" panose="020F0502020204030204" pitchFamily="34" charset="0"/>
                <a:cs typeface="Calibri" panose="020F0502020204030204" pitchFamily="34" charset="0"/>
              </a:rPr>
              <a:t>3. Model Building </a:t>
            </a:r>
            <a:endParaRPr lang="en-IN" sz="3200" baseline="-25000" dirty="0">
              <a:latin typeface="Calibri" panose="020F0502020204030204" pitchFamily="34" charset="0"/>
              <a:cs typeface="Calibri" panose="020F0502020204030204" pitchFamily="34" charset="0"/>
            </a:endParaRPr>
          </a:p>
          <a:p>
            <a:pPr marL="0" indent="0">
              <a:buNone/>
            </a:pPr>
            <a:r>
              <a:rPr lang="en-US" sz="3200" baseline="-25000" dirty="0">
                <a:latin typeface="Calibri" panose="020F0502020204030204" pitchFamily="34" charset="0"/>
                <a:cs typeface="Calibri" panose="020F0502020204030204" pitchFamily="34" charset="0"/>
              </a:rPr>
              <a:t>After collecting the data, you need to build a machine learning model. Before model building do all data pre-processing steps. Try different models with different hyper parameters and select the best model. </a:t>
            </a:r>
          </a:p>
          <a:p>
            <a:pPr marL="0" indent="0">
              <a:buNone/>
            </a:pPr>
            <a:r>
              <a:rPr lang="en-US" sz="3200" baseline="-25000" dirty="0">
                <a:latin typeface="Calibri" panose="020F0502020204030204" pitchFamily="34" charset="0"/>
                <a:cs typeface="Calibri" panose="020F0502020204030204" pitchFamily="34" charset="0"/>
              </a:rPr>
              <a:t>Follow the complete life cycle of data science. Include all the steps like </a:t>
            </a:r>
          </a:p>
          <a:p>
            <a:pPr marL="0" indent="0">
              <a:buNone/>
            </a:pPr>
            <a:r>
              <a:rPr lang="en-IN" sz="3200" baseline="-25000" dirty="0">
                <a:latin typeface="Calibri" panose="020F0502020204030204" pitchFamily="34" charset="0"/>
                <a:cs typeface="Calibri" panose="020F0502020204030204" pitchFamily="34" charset="0"/>
              </a:rPr>
              <a:t>1. Data Cleaning </a:t>
            </a:r>
          </a:p>
          <a:p>
            <a:pPr marL="0" indent="0">
              <a:buNone/>
            </a:pPr>
            <a:r>
              <a:rPr lang="en-IN" sz="3200" baseline="-25000" dirty="0">
                <a:latin typeface="Calibri" panose="020F0502020204030204" pitchFamily="34" charset="0"/>
                <a:cs typeface="Calibri" panose="020F0502020204030204" pitchFamily="34" charset="0"/>
              </a:rPr>
              <a:t>2. Exploratory Data Analysis </a:t>
            </a:r>
          </a:p>
          <a:p>
            <a:pPr marL="0" indent="0">
              <a:buNone/>
            </a:pPr>
            <a:r>
              <a:rPr lang="en-IN" sz="3200" baseline="-25000" dirty="0">
                <a:latin typeface="Calibri" panose="020F0502020204030204" pitchFamily="34" charset="0"/>
                <a:cs typeface="Calibri" panose="020F0502020204030204" pitchFamily="34" charset="0"/>
              </a:rPr>
              <a:t>3. Data Pre-processing </a:t>
            </a:r>
          </a:p>
          <a:p>
            <a:pPr marL="0" indent="0">
              <a:buNone/>
            </a:pPr>
            <a:r>
              <a:rPr lang="en-IN" sz="3200" baseline="-25000" dirty="0">
                <a:latin typeface="Calibri" panose="020F0502020204030204" pitchFamily="34" charset="0"/>
                <a:cs typeface="Calibri" panose="020F0502020204030204" pitchFamily="34" charset="0"/>
              </a:rPr>
              <a:t>4. Model Building </a:t>
            </a:r>
          </a:p>
          <a:p>
            <a:pPr marL="0" indent="0">
              <a:buNone/>
            </a:pPr>
            <a:r>
              <a:rPr lang="en-IN" sz="3200" baseline="-25000" dirty="0">
                <a:latin typeface="Calibri" panose="020F0502020204030204" pitchFamily="34" charset="0"/>
                <a:cs typeface="Calibri" panose="020F0502020204030204" pitchFamily="34" charset="0"/>
              </a:rPr>
              <a:t>5. Model Evaluation </a:t>
            </a:r>
          </a:p>
          <a:p>
            <a:pPr marL="0" indent="0">
              <a:buNone/>
            </a:pPr>
            <a:r>
              <a:rPr lang="en-US" sz="3200" baseline="-25000" dirty="0">
                <a:latin typeface="Calibri" panose="020F0502020204030204" pitchFamily="34" charset="0"/>
                <a:cs typeface="Calibri" panose="020F0502020204030204" pitchFamily="34" charset="0"/>
              </a:rPr>
              <a:t>6. Selecting the best model </a:t>
            </a:r>
          </a:p>
          <a:p>
            <a:pPr marL="0" indent="0">
              <a:buNone/>
            </a:pPr>
            <a:endParaRPr lang="en-IN" dirty="0"/>
          </a:p>
        </p:txBody>
      </p:sp>
    </p:spTree>
    <p:extLst>
      <p:ext uri="{BB962C8B-B14F-4D97-AF65-F5344CB8AC3E}">
        <p14:creationId xmlns:p14="http://schemas.microsoft.com/office/powerpoint/2010/main" xmlns="" val="3870724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Our Exercise</a:t>
            </a:r>
            <a:endParaRPr lang="en-IN" dirty="0"/>
          </a:p>
        </p:txBody>
      </p:sp>
      <p:sp>
        <p:nvSpPr>
          <p:cNvPr id="3" name="Content Placeholder 2"/>
          <p:cNvSpPr>
            <a:spLocks noGrp="1"/>
          </p:cNvSpPr>
          <p:nvPr>
            <p:ph idx="1"/>
          </p:nvPr>
        </p:nvSpPr>
        <p:spPr/>
        <p:txBody>
          <a:bodyPr/>
          <a:lstStyle/>
          <a:p>
            <a:pPr marL="0" indent="0" algn="ctr">
              <a:buNone/>
            </a:pPr>
            <a:r>
              <a:rPr lang="en-US" dirty="0"/>
              <a:t>Scrap the data like airline name, date of journey, source, destination, route, departure time, arrival time, duration, total stops and the target variable price. from any of the websites which deals in used cars selling. After doing all the data cleaning, EDA, data pre-processing then build a model to predict the price with different algorithms to find the best model.</a:t>
            </a:r>
          </a:p>
        </p:txBody>
      </p:sp>
    </p:spTree>
    <p:extLst>
      <p:ext uri="{BB962C8B-B14F-4D97-AF65-F5344CB8AC3E}">
        <p14:creationId xmlns:p14="http://schemas.microsoft.com/office/powerpoint/2010/main" xmlns="" val="4217453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73178" y="627274"/>
            <a:ext cx="8899621" cy="5633460"/>
          </a:xfrm>
          <a:prstGeom prst="rect">
            <a:avLst/>
          </a:prstGeom>
        </p:spPr>
      </p:pic>
    </p:spTree>
    <p:extLst>
      <p:ext uri="{BB962C8B-B14F-4D97-AF65-F5344CB8AC3E}">
        <p14:creationId xmlns:p14="http://schemas.microsoft.com/office/powerpoint/2010/main" xmlns="" val="3086553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Collection Phase</a:t>
            </a:r>
            <a:endParaRPr lang="en-IN" dirty="0"/>
          </a:p>
        </p:txBody>
      </p:sp>
      <p:sp>
        <p:nvSpPr>
          <p:cNvPr id="3" name="Content Placeholder 2"/>
          <p:cNvSpPr>
            <a:spLocks noGrp="1"/>
          </p:cNvSpPr>
          <p:nvPr>
            <p:ph idx="1"/>
          </p:nvPr>
        </p:nvSpPr>
        <p:spPr/>
        <p:txBody>
          <a:bodyPr>
            <a:normAutofit/>
          </a:bodyPr>
          <a:lstStyle/>
          <a:p>
            <a:pPr marL="0" indent="0" algn="ctr">
              <a:buNone/>
            </a:pPr>
            <a:r>
              <a:rPr lang="en-US" dirty="0"/>
              <a:t>Using the selenium we can scrap the data from a </a:t>
            </a:r>
            <a:r>
              <a:rPr lang="en-US" dirty="0" smtClean="0"/>
              <a:t>flight searching website </a:t>
            </a:r>
            <a:r>
              <a:rPr lang="en-US" dirty="0"/>
              <a:t>website. I am scraping the data </a:t>
            </a:r>
            <a:r>
              <a:rPr lang="en-US" dirty="0" smtClean="0"/>
              <a:t>from Kayak </a:t>
            </a:r>
            <a:r>
              <a:rPr lang="en-US" dirty="0"/>
              <a:t>website for different </a:t>
            </a:r>
            <a:r>
              <a:rPr lang="en-US" dirty="0" smtClean="0"/>
              <a:t>routes </a:t>
            </a:r>
            <a:r>
              <a:rPr lang="en-US" dirty="0"/>
              <a:t>like </a:t>
            </a:r>
            <a:r>
              <a:rPr lang="en-US" dirty="0" smtClean="0"/>
              <a:t>Delhi to Mumbai</a:t>
            </a:r>
            <a:r>
              <a:rPr lang="en-US" dirty="0"/>
              <a:t>, </a:t>
            </a:r>
            <a:r>
              <a:rPr lang="en-US" dirty="0" smtClean="0"/>
              <a:t>Delhi to Bengaluru Mumbai to Pune </a:t>
            </a:r>
            <a:r>
              <a:rPr lang="en-US" dirty="0"/>
              <a:t>etc. With the help of selenium we can scrap the data easily. We are scraping the information such as airline name, date of journey, source, destination, route, departure time, arrival time, duration, total stops and the target variable price After scrapping the data successfully make a DataFrame of that &amp; save it as csv file for future use.</a:t>
            </a:r>
          </a:p>
        </p:txBody>
      </p:sp>
    </p:spTree>
    <p:extLst>
      <p:ext uri="{BB962C8B-B14F-4D97-AF65-F5344CB8AC3E}">
        <p14:creationId xmlns:p14="http://schemas.microsoft.com/office/powerpoint/2010/main" xmlns="" val="1639212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half" idx="2"/>
          </p:nvPr>
        </p:nvSpPr>
        <p:spPr>
          <a:xfrm>
            <a:off x="1293811" y="3031065"/>
            <a:ext cx="3718455" cy="3027988"/>
          </a:xfrm>
        </p:spPr>
        <p:txBody>
          <a:bodyPr>
            <a:normAutofit/>
          </a:bodyPr>
          <a:lstStyle/>
          <a:p>
            <a:pPr marL="285750" indent="-285750">
              <a:buFont typeface="Arial" panose="020B0604020202020204" pitchFamily="34" charset="0"/>
              <a:buChar char="•"/>
            </a:pPr>
            <a:r>
              <a:rPr lang="en-IN" dirty="0" smtClean="0"/>
              <a:t>Import selenium and </a:t>
            </a:r>
            <a:r>
              <a:rPr lang="en-IN" dirty="0" err="1" smtClean="0"/>
              <a:t>webdriver</a:t>
            </a:r>
            <a:r>
              <a:rPr lang="en-IN" dirty="0" smtClean="0"/>
              <a:t> to initiate the chrome.</a:t>
            </a:r>
          </a:p>
          <a:p>
            <a:pPr marL="285750" indent="-285750">
              <a:buFont typeface="Arial" panose="020B0604020202020204" pitchFamily="34" charset="0"/>
              <a:buChar char="•"/>
            </a:pPr>
            <a:r>
              <a:rPr lang="en-IN" dirty="0" smtClean="0"/>
              <a:t>Get the website using </a:t>
            </a:r>
            <a:r>
              <a:rPr lang="en-IN" dirty="0" err="1" smtClean="0"/>
              <a:t>driver.get</a:t>
            </a:r>
            <a:r>
              <a:rPr lang="en-IN" dirty="0" smtClean="0"/>
              <a:t> </a:t>
            </a:r>
          </a:p>
          <a:p>
            <a:pPr marL="285750" indent="-285750">
              <a:buFont typeface="Arial" panose="020B0604020202020204" pitchFamily="34" charset="0"/>
              <a:buChar char="•"/>
            </a:pPr>
            <a:r>
              <a:rPr lang="en-IN" dirty="0" smtClean="0"/>
              <a:t>Create blank list for the attributes you want to collect</a:t>
            </a:r>
          </a:p>
          <a:p>
            <a:pPr marL="285750" indent="-285750">
              <a:buFont typeface="Arial" panose="020B0604020202020204" pitchFamily="34" charset="0"/>
              <a:buChar char="•"/>
            </a:pPr>
            <a:r>
              <a:rPr lang="en-IN" dirty="0" smtClean="0"/>
              <a:t>Execute the code for scraping the data of each attribute for different locations</a:t>
            </a:r>
          </a:p>
          <a:p>
            <a:pPr marL="285750" indent="-285750">
              <a:buFont typeface="Arial" panose="020B0604020202020204" pitchFamily="34" charset="0"/>
              <a:buChar char="•"/>
            </a:pPr>
            <a:r>
              <a:rPr lang="en-IN" dirty="0" smtClean="0"/>
              <a:t>Make a </a:t>
            </a:r>
            <a:r>
              <a:rPr lang="en-IN" dirty="0" err="1" smtClean="0"/>
              <a:t>DataFrame</a:t>
            </a:r>
            <a:r>
              <a:rPr lang="en-IN" dirty="0" smtClean="0"/>
              <a:t> of extracted data and store it in a csv file</a:t>
            </a:r>
          </a:p>
          <a:p>
            <a:pPr marL="285750" indent="-285750">
              <a:buFont typeface="Arial" panose="020B0604020202020204" pitchFamily="34" charset="0"/>
              <a:buChar char="•"/>
            </a:pPr>
            <a:endParaRPr lang="en-IN" dirty="0" smtClean="0"/>
          </a:p>
        </p:txBody>
      </p:sp>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531079" y="699469"/>
            <a:ext cx="5870345" cy="5359584"/>
          </a:xfrm>
          <a:ln>
            <a:solidFill>
              <a:schemeClr val="tx1"/>
            </a:solidFill>
          </a:ln>
        </p:spPr>
      </p:pic>
    </p:spTree>
    <p:extLst>
      <p:ext uri="{BB962C8B-B14F-4D97-AF65-F5344CB8AC3E}">
        <p14:creationId xmlns:p14="http://schemas.microsoft.com/office/powerpoint/2010/main" xmlns="" val="398267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Let’s see the code for Data Scraping</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45770" y="3977703"/>
            <a:ext cx="4683002" cy="1323345"/>
          </a:xfrm>
          <a:ln>
            <a:solidFill>
              <a:schemeClr val="tx1"/>
            </a:solidFill>
          </a:ln>
        </p:spPr>
      </p:pic>
      <p:pic>
        <p:nvPicPr>
          <p:cNvPr id="8" name="Picture 7"/>
          <p:cNvPicPr>
            <a:picLocks noChangeAspect="1"/>
          </p:cNvPicPr>
          <p:nvPr/>
        </p:nvPicPr>
        <p:blipFill rotWithShape="1">
          <a:blip r:embed="rId3">
            <a:extLst>
              <a:ext uri="{28A0092B-C50C-407E-A947-70E740481C1C}">
                <a14:useLocalDpi xmlns:a14="http://schemas.microsoft.com/office/drawing/2010/main" xmlns="" val="0"/>
              </a:ext>
            </a:extLst>
          </a:blip>
          <a:srcRect l="3111" r="19104"/>
          <a:stretch/>
        </p:blipFill>
        <p:spPr>
          <a:xfrm>
            <a:off x="5511113" y="776132"/>
            <a:ext cx="5869461" cy="5291036"/>
          </a:xfrm>
          <a:prstGeom prst="rect">
            <a:avLst/>
          </a:prstGeom>
          <a:ln>
            <a:solidFill>
              <a:schemeClr val="tx1"/>
            </a:solidFill>
          </a:ln>
        </p:spPr>
      </p:pic>
    </p:spTree>
    <p:extLst>
      <p:ext uri="{BB962C8B-B14F-4D97-AF65-F5344CB8AC3E}">
        <p14:creationId xmlns:p14="http://schemas.microsoft.com/office/powerpoint/2010/main" xmlns="" val="118386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Building Phase</a:t>
            </a:r>
            <a:endParaRPr lang="en-IN" dirty="0"/>
          </a:p>
        </p:txBody>
      </p:sp>
      <p:sp>
        <p:nvSpPr>
          <p:cNvPr id="4" name="Content Placeholder 3"/>
          <p:cNvSpPr>
            <a:spLocks noGrp="1"/>
          </p:cNvSpPr>
          <p:nvPr>
            <p:ph idx="1"/>
          </p:nvPr>
        </p:nvSpPr>
        <p:spPr/>
        <p:txBody>
          <a:bodyPr/>
          <a:lstStyle/>
          <a:p>
            <a:pPr marL="0" indent="0">
              <a:buNone/>
            </a:pPr>
            <a:r>
              <a:rPr lang="en-IN" dirty="0" smtClean="0"/>
              <a:t>Now, we have successfully scrap the data of around 1650 rows. </a:t>
            </a:r>
            <a:endParaRPr lang="en-IN" dirty="0"/>
          </a:p>
          <a:p>
            <a:pPr marL="0" indent="0" algn="ctr">
              <a:buNone/>
            </a:pPr>
            <a:r>
              <a:rPr lang="en-IN" dirty="0" smtClean="0"/>
              <a:t>Let’s go ahead with the data cleaning and EDA process. As we have the continuous data in target we will go with the regression models to predict the price. Use the different regression model to find the best model for our prediction. Use the CV score and different hyper parameters to find the best model and check the errors in the model as well. Save the best model and check the actual &amp; predicted values from your best model.</a:t>
            </a:r>
          </a:p>
        </p:txBody>
      </p:sp>
    </p:spTree>
    <p:extLst>
      <p:ext uri="{BB962C8B-B14F-4D97-AF65-F5344CB8AC3E}">
        <p14:creationId xmlns:p14="http://schemas.microsoft.com/office/powerpoint/2010/main" xmlns="" val="9806849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Wisp</Template>
  <TotalTime>1466</TotalTime>
  <Words>1503</Words>
  <Application>Microsoft Office PowerPoint</Application>
  <PresentationFormat>Custom</PresentationFormat>
  <Paragraphs>133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Organic</vt:lpstr>
      <vt:lpstr>PROJECT TITLE</vt:lpstr>
      <vt:lpstr>Problem Statement</vt:lpstr>
      <vt:lpstr>Steps Involved</vt:lpstr>
      <vt:lpstr>Our Exercise</vt:lpstr>
      <vt:lpstr>Slide 5</vt:lpstr>
      <vt:lpstr>Data Collection Phase</vt:lpstr>
      <vt:lpstr>Let’s see the code for Data Scraping</vt:lpstr>
      <vt:lpstr>Let’s see the code for Data Scraping</vt:lpstr>
      <vt:lpstr>Model  Building Phase</vt:lpstr>
      <vt:lpstr>Steps Involved </vt:lpstr>
      <vt:lpstr>                  Load the dataset</vt:lpstr>
      <vt:lpstr>Checking the Attributes</vt:lpstr>
      <vt:lpstr> Null Values</vt:lpstr>
      <vt:lpstr>Exploratory Data Analysis</vt:lpstr>
      <vt:lpstr>EDA</vt:lpstr>
      <vt:lpstr>Slide 16</vt:lpstr>
      <vt:lpstr>EDA</vt:lpstr>
      <vt:lpstr>Slide 18</vt:lpstr>
      <vt:lpstr>EDA</vt:lpstr>
      <vt:lpstr>After Doing the EDA, let’s do the next step</vt:lpstr>
      <vt:lpstr>Slide 21</vt:lpstr>
      <vt:lpstr>Is this a Regression problem or Classification problem?</vt:lpstr>
      <vt:lpstr>Slide 23</vt:lpstr>
      <vt:lpstr>Used Regression Algorithms</vt:lpstr>
      <vt:lpstr>Slide 25</vt:lpstr>
      <vt:lpstr>Cross Val Score &amp; Hypermeter Tuning</vt:lpstr>
      <vt:lpstr>Saving the Model</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123</dc:creator>
  <cp:lastModifiedBy>Admin</cp:lastModifiedBy>
  <cp:revision>65</cp:revision>
  <dcterms:created xsi:type="dcterms:W3CDTF">2022-05-15T11:07:24Z</dcterms:created>
  <dcterms:modified xsi:type="dcterms:W3CDTF">2022-12-30T14:52:47Z</dcterms:modified>
</cp:coreProperties>
</file>