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
      <p:font typeface="Nunito"/>
      <p:regular r:id="rId38"/>
      <p:bold r:id="rId39"/>
      <p:italic r:id="rId40"/>
      <p:boldItalic r:id="rId41"/>
    </p:embeddedFont>
    <p:embeddedFont>
      <p:font typeface="Maven Pro"/>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italic.fntdata"/><Relationship Id="rId20" Type="http://schemas.openxmlformats.org/officeDocument/2006/relationships/slide" Target="slides/slide15.xml"/><Relationship Id="rId42" Type="http://schemas.openxmlformats.org/officeDocument/2006/relationships/font" Target="fonts/MavenPro-regular.fntdata"/><Relationship Id="rId41" Type="http://schemas.openxmlformats.org/officeDocument/2006/relationships/font" Target="fonts/Nunito-boldItalic.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MavenPro-bold.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39" Type="http://schemas.openxmlformats.org/officeDocument/2006/relationships/font" Target="fonts/Nunito-bold.fntdata"/><Relationship Id="rId16" Type="http://schemas.openxmlformats.org/officeDocument/2006/relationships/slide" Target="slides/slide11.xml"/><Relationship Id="rId38" Type="http://schemas.openxmlformats.org/officeDocument/2006/relationships/font" Target="fonts/Nuni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oogle.co.in/search?client=safari&amp;channel=mac_bm&amp;sxsrf=ALeKk01BbN1Rw4wO5zlFSpNymigM6FK1TA:1620364980018&amp;q=type+I+error&amp;stick=H4sIAAAAAAAAAOPgE-LUz9U3SEpOyclT4tZP1zc0MjQ3Lck10dLKTrbST00pTU4syczP00_LL8otzUm0gtIKmbmJ6akKiXnF5alFjxjNuAVe_rgnLKU7ac3Ja4zqXFzBGfnlrnklmSWVQpJcbFAWvxQvF7IdPItYeUoqC1IVPBVSi4ryiwBAWWSUjgAAAA&amp;sa=X&amp;ved=2ahUKEwiF7Kj46bbwAhWZ7HMBHZWLAiYQ24YFMAJ6BAgFEAI" TargetMode="External"/><Relationship Id="rId3" Type="http://schemas.openxmlformats.org/officeDocument/2006/relationships/hyperlink" Target="https://www.google.co.in/search?client=safari&amp;channel=mac_bm&amp;sxsrf=ALeKk01BbN1Rw4wO5zlFSpNymigM6FK1TA:1620364980018&amp;q=type+II+error&amp;stick=H4sIAAAAAAAAAOPgE-LUz9U3SEpOyclT4tZP1zc0MjJJKjIr09LKTrbST00pTU4syczP00_LL8otzUm0gtIKmbmJ6akKiXnF5alFjxjNuAVe_rgnLKU7ac3Ja4zqXFzBGfnlrnklmSWVQpJcbFAWvxQvF7IdPItYeUsqC1IVPD0VUouK8osAzubexI8AAAA&amp;sa=X&amp;ved=2ahUKEwiF7Kj46bbwAhWZ7HMBHZWLAiYQ24YFMAJ6BAgFEAM"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d10a532c85_2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d10a532c85_2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d10a532c85_2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d10a532c85_2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d10a532c85_2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d10a532c85_2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d10a532c85_2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d10a532c85_2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d10a532c85_2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d10a532c85_2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d10a532c85_2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d10a532c85_2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d10a532c85_2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d10a532c85_2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d10a532c85_2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d10a532c85_2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d10a532c85_2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d10a532c85_2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d10a532c85_2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d10a532c85_2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02124"/>
                </a:solidFill>
              </a:rPr>
              <a:t>Building</a:t>
            </a:r>
            <a:r>
              <a:rPr lang="en" sz="1200">
                <a:solidFill>
                  <a:srgbClr val="202124"/>
                </a:solidFill>
                <a:highlight>
                  <a:srgbClr val="FFFFFF"/>
                </a:highlight>
              </a:rPr>
              <a:t> machine learning </a:t>
            </a:r>
            <a:r>
              <a:rPr b="1" lang="en" sz="1200">
                <a:solidFill>
                  <a:srgbClr val="202124"/>
                </a:solidFill>
              </a:rPr>
              <a:t>models</a:t>
            </a:r>
            <a:r>
              <a:rPr lang="en" sz="1200">
                <a:solidFill>
                  <a:srgbClr val="202124"/>
                </a:solidFill>
                <a:highlight>
                  <a:srgbClr val="FFFFFF"/>
                </a:highlight>
              </a:rPr>
              <a:t> that have the ability to generalize well on future data requires thoughtful consideration of the data at hand and of assumptions about various available training algorithms. ... Machine learning consists of algorithms that can automate analytical </a:t>
            </a:r>
            <a:r>
              <a:rPr b="1" lang="en" sz="1200">
                <a:solidFill>
                  <a:srgbClr val="202124"/>
                </a:solidFill>
              </a:rPr>
              <a:t>model building.</a:t>
            </a:r>
            <a:endParaRPr b="1" sz="1200">
              <a:solidFill>
                <a:srgbClr val="202124"/>
              </a:solidFill>
            </a:endParaRPr>
          </a:p>
          <a:p>
            <a:pPr indent="0" lvl="0" marL="0" rtl="0" algn="l">
              <a:spcBef>
                <a:spcPts val="0"/>
              </a:spcBef>
              <a:spcAft>
                <a:spcPts val="0"/>
              </a:spcAft>
              <a:buNone/>
            </a:pPr>
            <a:r>
              <a:rPr b="1" lang="en" sz="1050">
                <a:solidFill>
                  <a:srgbClr val="5F6368"/>
                </a:solidFill>
              </a:rPr>
              <a:t>Sequential</a:t>
            </a:r>
            <a:r>
              <a:rPr lang="en" sz="1050">
                <a:solidFill>
                  <a:srgbClr val="4D5156"/>
                </a:solidFill>
                <a:highlight>
                  <a:srgbClr val="FFFFFF"/>
                </a:highlight>
              </a:rPr>
              <a:t> provides training and inference features on this </a:t>
            </a:r>
            <a:r>
              <a:rPr b="1" lang="en" sz="1050">
                <a:solidFill>
                  <a:srgbClr val="5F6368"/>
                </a:solidFill>
              </a:rPr>
              <a:t>model</a:t>
            </a:r>
            <a:r>
              <a:rPr lang="en" sz="1050">
                <a:solidFill>
                  <a:srgbClr val="4D5156"/>
                </a:solidFill>
                <a:highlight>
                  <a:srgbClr val="FFFFFF"/>
                </a:highlight>
              </a:rPr>
              <a:t>. `eval`, or ` </a:t>
            </a:r>
            <a:r>
              <a:rPr b="1" lang="en" sz="1050">
                <a:solidFill>
                  <a:srgbClr val="5F6368"/>
                </a:solidFill>
              </a:rPr>
              <a:t>predict</a:t>
            </a:r>
            <a:endParaRPr b="1" sz="1050">
              <a:solidFill>
                <a:srgbClr val="5F6368"/>
              </a:solidFill>
            </a:endParaRPr>
          </a:p>
          <a:p>
            <a:pPr indent="0" lvl="0" marL="0" rtl="0" algn="l">
              <a:spcBef>
                <a:spcPts val="0"/>
              </a:spcBef>
              <a:spcAft>
                <a:spcPts val="0"/>
              </a:spcAft>
              <a:buNone/>
            </a:pPr>
            <a:r>
              <a:t/>
            </a:r>
            <a:endParaRPr b="1" sz="1200">
              <a:solidFill>
                <a:srgbClr val="202124"/>
              </a:solidFill>
            </a:endParaRPr>
          </a:p>
          <a:p>
            <a:pPr indent="0" lvl="0" marL="0" rtl="0" algn="l">
              <a:spcBef>
                <a:spcPts val="0"/>
              </a:spcBef>
              <a:spcAft>
                <a:spcPts val="0"/>
              </a:spcAft>
              <a:buNone/>
            </a:pPr>
            <a:r>
              <a:rPr b="1" lang="en" sz="1200">
                <a:solidFill>
                  <a:srgbClr val="202124"/>
                </a:solidFill>
              </a:rPr>
              <a:t>Conv2D</a:t>
            </a:r>
            <a:r>
              <a:rPr lang="en" sz="1200">
                <a:solidFill>
                  <a:srgbClr val="202124"/>
                </a:solidFill>
                <a:highlight>
                  <a:srgbClr val="FFFFFF"/>
                </a:highlight>
              </a:rPr>
              <a:t> parameter is the numbers of filters that convolutional layers will learn from. It is an integer value and also determines the number of output filters in the convolution. </a:t>
            </a:r>
            <a:endParaRPr sz="1200">
              <a:solidFill>
                <a:srgbClr val="202124"/>
              </a:solidFill>
              <a:highlight>
                <a:srgbClr val="FFFFFF"/>
              </a:highlight>
            </a:endParaRPr>
          </a:p>
          <a:p>
            <a:pPr indent="0" lvl="0" marL="0" rtl="0" algn="l">
              <a:spcBef>
                <a:spcPts val="0"/>
              </a:spcBef>
              <a:spcAft>
                <a:spcPts val="0"/>
              </a:spcAft>
              <a:buNone/>
            </a:pPr>
            <a:r>
              <a:t/>
            </a:r>
            <a:endParaRPr b="1" sz="1200">
              <a:solidFill>
                <a:srgbClr val="202124"/>
              </a:solidFill>
            </a:endParaRPr>
          </a:p>
          <a:p>
            <a:pPr indent="0" lvl="0" marL="0" rtl="0" algn="l">
              <a:spcBef>
                <a:spcPts val="0"/>
              </a:spcBef>
              <a:spcAft>
                <a:spcPts val="0"/>
              </a:spcAft>
              <a:buNone/>
            </a:pPr>
            <a:r>
              <a:rPr b="1" lang="en" sz="1200">
                <a:solidFill>
                  <a:srgbClr val="202124"/>
                </a:solidFill>
              </a:rPr>
              <a:t>Padding</a:t>
            </a:r>
            <a:r>
              <a:rPr lang="en" sz="1200">
                <a:solidFill>
                  <a:srgbClr val="202124"/>
                </a:solidFill>
                <a:highlight>
                  <a:srgbClr val="FFFFFF"/>
                </a:highlight>
              </a:rPr>
              <a:t> is a term relevant to convolutional neural networks as it refers to the amount of pixels added to an image when it is being processed by the kernel of a CNN. For example, if the </a:t>
            </a:r>
            <a:r>
              <a:rPr b="1" lang="en" sz="1200">
                <a:solidFill>
                  <a:srgbClr val="202124"/>
                </a:solidFill>
              </a:rPr>
              <a:t>padding</a:t>
            </a:r>
            <a:r>
              <a:rPr lang="en" sz="1200">
                <a:solidFill>
                  <a:srgbClr val="202124"/>
                </a:solidFill>
                <a:highlight>
                  <a:srgbClr val="FFFFFF"/>
                </a:highlight>
              </a:rPr>
              <a:t> in a CNN is set to zero, then every pixel value that is added will be of value zero.</a:t>
            </a:r>
            <a:endParaRPr sz="1200">
              <a:solidFill>
                <a:srgbClr val="202124"/>
              </a:solidFill>
              <a:highlight>
                <a:srgbClr val="FFFFFF"/>
              </a:highlight>
            </a:endParaRPr>
          </a:p>
          <a:p>
            <a:pPr indent="0" lvl="0" marL="0" rtl="0" algn="l">
              <a:spcBef>
                <a:spcPts val="0"/>
              </a:spcBef>
              <a:spcAft>
                <a:spcPts val="0"/>
              </a:spcAft>
              <a:buNone/>
            </a:pPr>
            <a:r>
              <a:t/>
            </a:r>
            <a:endParaRPr b="1" sz="1200">
              <a:solidFill>
                <a:srgbClr val="202124"/>
              </a:solidFill>
            </a:endParaRPr>
          </a:p>
          <a:p>
            <a:pPr indent="0" lvl="0" marL="0" rtl="0" algn="l">
              <a:spcBef>
                <a:spcPts val="0"/>
              </a:spcBef>
              <a:spcAft>
                <a:spcPts val="0"/>
              </a:spcAft>
              <a:buNone/>
            </a:pPr>
            <a:r>
              <a:rPr b="1" lang="en" sz="1200">
                <a:solidFill>
                  <a:srgbClr val="202124"/>
                </a:solidFill>
              </a:rPr>
              <a:t>Max pooling</a:t>
            </a:r>
            <a:r>
              <a:rPr lang="en" sz="1200">
                <a:solidFill>
                  <a:srgbClr val="202124"/>
                </a:solidFill>
                <a:highlight>
                  <a:srgbClr val="FFFFFF"/>
                </a:highlight>
              </a:rPr>
              <a:t> is a sample-based discretization process. The objective is to down-sample an input representation (image, hidden-layer output matrix, etc.), reducing its dimensionality and allowing for assumptions to be made about features contained in the sub-regions binned.</a:t>
            </a:r>
            <a:endParaRPr sz="1200">
              <a:solidFill>
                <a:srgbClr val="202124"/>
              </a:solidFill>
              <a:highlight>
                <a:srgbClr val="FFFFFF"/>
              </a:highlight>
            </a:endParaRPr>
          </a:p>
          <a:p>
            <a:pPr indent="0" lvl="0" marL="0" rtl="0" algn="l">
              <a:spcBef>
                <a:spcPts val="0"/>
              </a:spcBef>
              <a:spcAft>
                <a:spcPts val="0"/>
              </a:spcAft>
              <a:buNone/>
            </a:pPr>
            <a:r>
              <a:t/>
            </a:r>
            <a:endParaRPr sz="1200">
              <a:solidFill>
                <a:srgbClr val="202124"/>
              </a:solidFill>
              <a:highlight>
                <a:srgbClr val="FFFFFF"/>
              </a:highlight>
            </a:endParaRPr>
          </a:p>
          <a:p>
            <a:pPr indent="0" lvl="0" marL="0" rtl="0" algn="l">
              <a:spcBef>
                <a:spcPts val="0"/>
              </a:spcBef>
              <a:spcAft>
                <a:spcPts val="0"/>
              </a:spcAft>
              <a:buNone/>
            </a:pPr>
            <a:r>
              <a:rPr lang="en" sz="1200">
                <a:solidFill>
                  <a:srgbClr val="202124"/>
                </a:solidFill>
                <a:highlight>
                  <a:srgbClr val="FFFFFF"/>
                </a:highlight>
              </a:rPr>
              <a:t>In artificial neural networks, the </a:t>
            </a:r>
            <a:r>
              <a:rPr b="1" lang="en" sz="1200">
                <a:solidFill>
                  <a:srgbClr val="202124"/>
                </a:solidFill>
              </a:rPr>
              <a:t>activation</a:t>
            </a:r>
            <a:r>
              <a:rPr lang="en" sz="1200">
                <a:solidFill>
                  <a:srgbClr val="202124"/>
                </a:solidFill>
                <a:highlight>
                  <a:srgbClr val="FFFFFF"/>
                </a:highlight>
              </a:rPr>
              <a:t> function of a node defines the output of that node given an input or set of inputs. ... However, only nonlinear </a:t>
            </a:r>
            <a:r>
              <a:rPr b="1" lang="en" sz="1200">
                <a:solidFill>
                  <a:srgbClr val="202124"/>
                </a:solidFill>
              </a:rPr>
              <a:t>activation</a:t>
            </a:r>
            <a:r>
              <a:rPr lang="en" sz="1200">
                <a:solidFill>
                  <a:srgbClr val="202124"/>
                </a:solidFill>
                <a:highlight>
                  <a:srgbClr val="FFFFFF"/>
                </a:highlight>
              </a:rPr>
              <a:t> functions allow such networks to compute nontrivial problems using only a small number of nodes, and such </a:t>
            </a:r>
            <a:r>
              <a:rPr b="1" lang="en" sz="1200">
                <a:solidFill>
                  <a:srgbClr val="202124"/>
                </a:solidFill>
              </a:rPr>
              <a:t>activation</a:t>
            </a:r>
            <a:r>
              <a:rPr lang="en" sz="1200">
                <a:solidFill>
                  <a:srgbClr val="202124"/>
                </a:solidFill>
                <a:highlight>
                  <a:srgbClr val="FFFFFF"/>
                </a:highlight>
              </a:rPr>
              <a:t>functions are called nonlinearities</a:t>
            </a:r>
            <a:endParaRPr sz="1200">
              <a:solidFill>
                <a:srgbClr val="202124"/>
              </a:solidFill>
              <a:highlight>
                <a:srgbClr val="FFFFFF"/>
              </a:highlight>
            </a:endParaRPr>
          </a:p>
          <a:p>
            <a:pPr indent="0" lvl="0" marL="0" rtl="0" algn="l">
              <a:spcBef>
                <a:spcPts val="0"/>
              </a:spcBef>
              <a:spcAft>
                <a:spcPts val="0"/>
              </a:spcAft>
              <a:buNone/>
            </a:pPr>
            <a:r>
              <a:t/>
            </a:r>
            <a:endParaRPr sz="1200">
              <a:solidFill>
                <a:srgbClr val="202124"/>
              </a:solidFill>
              <a:highlight>
                <a:srgbClr val="FFFFFF"/>
              </a:highlight>
            </a:endParaRPr>
          </a:p>
          <a:p>
            <a:pPr indent="0" lvl="0" marL="0" rtl="0" algn="l">
              <a:spcBef>
                <a:spcPts val="0"/>
              </a:spcBef>
              <a:spcAft>
                <a:spcPts val="0"/>
              </a:spcAft>
              <a:buNone/>
            </a:pPr>
            <a:r>
              <a:rPr lang="en" sz="1200">
                <a:solidFill>
                  <a:srgbClr val="202124"/>
                </a:solidFill>
                <a:highlight>
                  <a:srgbClr val="FFFFFF"/>
                </a:highlight>
              </a:rPr>
              <a:t>The term “</a:t>
            </a:r>
            <a:r>
              <a:rPr b="1" lang="en" sz="1200">
                <a:solidFill>
                  <a:srgbClr val="202124"/>
                </a:solidFill>
              </a:rPr>
              <a:t>dropout</a:t>
            </a:r>
            <a:r>
              <a:rPr lang="en" sz="1200">
                <a:solidFill>
                  <a:srgbClr val="202124"/>
                </a:solidFill>
                <a:highlight>
                  <a:srgbClr val="FFFFFF"/>
                </a:highlight>
              </a:rPr>
              <a:t>” refers to dropping out units (both hidden and visible) in a neural network. It refers to ignoring units (i.e. neurons) during the training phase of certain set of neurons which is chosen at random.</a:t>
            </a:r>
            <a:endParaRPr sz="1200">
              <a:solidFill>
                <a:srgbClr val="202124"/>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d826c6ef1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d826c6ef1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d10a532c85_2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d10a532c85_2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d10a532c85_2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d10a532c85_2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Adam optimizer : </a:t>
            </a:r>
            <a:r>
              <a:rPr b="1" lang="en" sz="1200">
                <a:solidFill>
                  <a:srgbClr val="202124"/>
                </a:solidFill>
              </a:rPr>
              <a:t>Adam</a:t>
            </a:r>
            <a:r>
              <a:rPr lang="en" sz="1200">
                <a:solidFill>
                  <a:srgbClr val="202124"/>
                </a:solidFill>
                <a:highlight>
                  <a:srgbClr val="FFFFFF"/>
                </a:highlight>
              </a:rPr>
              <a:t> is a replacement optimization algorithm for stochastic gradient descent for training deep learning model.</a:t>
            </a:r>
            <a:endParaRPr sz="1200">
              <a:solidFill>
                <a:srgbClr val="202124"/>
              </a:solidFill>
              <a:highlight>
                <a:srgbClr val="FFFFFF"/>
              </a:highlight>
            </a:endParaRPr>
          </a:p>
          <a:p>
            <a:pPr indent="0" lvl="0" marL="0" rtl="0" algn="l">
              <a:spcBef>
                <a:spcPts val="0"/>
              </a:spcBef>
              <a:spcAft>
                <a:spcPts val="0"/>
              </a:spcAft>
              <a:buNone/>
            </a:pPr>
            <a:r>
              <a:rPr lang="en" sz="1200">
                <a:solidFill>
                  <a:srgbClr val="202124"/>
                </a:solidFill>
                <a:highlight>
                  <a:srgbClr val="FFFFFF"/>
                </a:highlight>
              </a:rPr>
              <a:t>Binary_crossentropy :  It is a Sigmoid activation plus a </a:t>
            </a:r>
            <a:r>
              <a:rPr b="1" lang="en" sz="1200">
                <a:solidFill>
                  <a:srgbClr val="202124"/>
                </a:solidFill>
              </a:rPr>
              <a:t>Cross</a:t>
            </a:r>
            <a:r>
              <a:rPr lang="en" sz="1200">
                <a:solidFill>
                  <a:srgbClr val="202124"/>
                </a:solidFill>
                <a:highlight>
                  <a:srgbClr val="FFFFFF"/>
                </a:highlight>
              </a:rPr>
              <a:t>-</a:t>
            </a:r>
            <a:r>
              <a:rPr b="1" lang="en" sz="1200">
                <a:solidFill>
                  <a:srgbClr val="202124"/>
                </a:solidFill>
              </a:rPr>
              <a:t>Entropy loss</a:t>
            </a:r>
            <a:r>
              <a:rPr lang="en" sz="1200">
                <a:solidFill>
                  <a:srgbClr val="202124"/>
                </a:solidFill>
                <a:highlight>
                  <a:srgbClr val="FFFFFF"/>
                </a:highlight>
              </a:rPr>
              <a:t>. Unlike Softmax </a:t>
            </a:r>
            <a:r>
              <a:rPr b="1" lang="en" sz="1200">
                <a:solidFill>
                  <a:srgbClr val="202124"/>
                </a:solidFill>
              </a:rPr>
              <a:t>loss</a:t>
            </a:r>
            <a:r>
              <a:rPr lang="en" sz="1200">
                <a:solidFill>
                  <a:srgbClr val="202124"/>
                </a:solidFill>
                <a:highlight>
                  <a:srgbClr val="FFFFFF"/>
                </a:highlight>
              </a:rPr>
              <a:t> it is independent for each vector component (class), meaning that the </a:t>
            </a:r>
            <a:r>
              <a:rPr b="1" lang="en" sz="1200">
                <a:solidFill>
                  <a:srgbClr val="202124"/>
                </a:solidFill>
              </a:rPr>
              <a:t>loss</a:t>
            </a:r>
            <a:r>
              <a:rPr lang="en" sz="1200">
                <a:solidFill>
                  <a:srgbClr val="202124"/>
                </a:solidFill>
                <a:highlight>
                  <a:srgbClr val="FFFFFF"/>
                </a:highlight>
              </a:rPr>
              <a:t> computed for every CNN output vector component is not affected by other component values.</a:t>
            </a:r>
            <a:endParaRPr sz="1200">
              <a:solidFill>
                <a:srgbClr val="202124"/>
              </a:solidFill>
              <a:highlight>
                <a:srgbClr val="FFFFFF"/>
              </a:highlight>
            </a:endParaRPr>
          </a:p>
          <a:p>
            <a:pPr indent="0" lvl="0" marL="0" rtl="0" algn="l">
              <a:spcBef>
                <a:spcPts val="0"/>
              </a:spcBef>
              <a:spcAft>
                <a:spcPts val="0"/>
              </a:spcAft>
              <a:buNone/>
            </a:pPr>
            <a:r>
              <a:t/>
            </a:r>
            <a:endParaRPr sz="1200">
              <a:solidFill>
                <a:srgbClr val="202124"/>
              </a:solidFill>
              <a:highlight>
                <a:srgbClr val="FFFFFF"/>
              </a:highlight>
            </a:endParaRPr>
          </a:p>
          <a:p>
            <a:pPr indent="0" lvl="0" marL="0" rtl="0" algn="l">
              <a:spcBef>
                <a:spcPts val="0"/>
              </a:spcBef>
              <a:spcAft>
                <a:spcPts val="0"/>
              </a:spcAft>
              <a:buNone/>
            </a:pPr>
            <a:r>
              <a:t/>
            </a:r>
            <a:endParaRPr sz="1200">
              <a:solidFill>
                <a:srgbClr val="202124"/>
              </a:solidFill>
              <a:highlight>
                <a:srgbClr val="FFFFFF"/>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d10a532c85_2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d10a532c85_2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02124"/>
                </a:solidFill>
              </a:rPr>
              <a:t>Model fitting</a:t>
            </a:r>
            <a:r>
              <a:rPr lang="en" sz="1200">
                <a:solidFill>
                  <a:srgbClr val="202124"/>
                </a:solidFill>
                <a:highlight>
                  <a:srgbClr val="FFFFFF"/>
                </a:highlight>
              </a:rPr>
              <a:t> is a measure of how well a machine learning </a:t>
            </a:r>
            <a:r>
              <a:rPr b="1" lang="en" sz="1200">
                <a:solidFill>
                  <a:srgbClr val="202124"/>
                </a:solidFill>
              </a:rPr>
              <a:t>model</a:t>
            </a:r>
            <a:r>
              <a:rPr lang="en" sz="1200">
                <a:solidFill>
                  <a:srgbClr val="202124"/>
                </a:solidFill>
                <a:highlight>
                  <a:srgbClr val="FFFFFF"/>
                </a:highlight>
              </a:rPr>
              <a:t> generalizes to similar data to that on which it was trained.</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d10a532c85_2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d10a532c85_2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d10a532c85_2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d10a532c85_2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d10a532c85_2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d10a532c85_2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d10a532c85_2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d10a532c85_2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d10a532c8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d10a532c8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d1265f16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d1265f16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d826c6ef1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d826c6ef1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02124"/>
                </a:solidFill>
                <a:highlight>
                  <a:srgbClr val="FFFFFF"/>
                </a:highlight>
              </a:rPr>
              <a:t>The process of </a:t>
            </a:r>
            <a:r>
              <a:rPr b="1" lang="en" sz="1200">
                <a:solidFill>
                  <a:srgbClr val="202124"/>
                </a:solidFill>
              </a:rPr>
              <a:t>training</a:t>
            </a:r>
            <a:r>
              <a:rPr lang="en" sz="1200">
                <a:solidFill>
                  <a:srgbClr val="202124"/>
                </a:solidFill>
                <a:highlight>
                  <a:srgbClr val="FFFFFF"/>
                </a:highlight>
              </a:rPr>
              <a:t> an </a:t>
            </a:r>
            <a:r>
              <a:rPr b="1" lang="en" sz="1200">
                <a:solidFill>
                  <a:srgbClr val="202124"/>
                </a:solidFill>
              </a:rPr>
              <a:t>ML model</a:t>
            </a:r>
            <a:r>
              <a:rPr lang="en" sz="1200">
                <a:solidFill>
                  <a:srgbClr val="202124"/>
                </a:solidFill>
                <a:highlight>
                  <a:srgbClr val="FFFFFF"/>
                </a:highlight>
              </a:rPr>
              <a:t> involves providing an </a:t>
            </a:r>
            <a:r>
              <a:rPr b="1" lang="en" sz="1200">
                <a:solidFill>
                  <a:srgbClr val="202124"/>
                </a:solidFill>
              </a:rPr>
              <a:t>ML</a:t>
            </a:r>
            <a:r>
              <a:rPr lang="en" sz="1200">
                <a:solidFill>
                  <a:srgbClr val="202124"/>
                </a:solidFill>
                <a:highlight>
                  <a:srgbClr val="FFFFFF"/>
                </a:highlight>
              </a:rPr>
              <a:t> algorithm (that is, the learning algorithm) with </a:t>
            </a:r>
            <a:r>
              <a:rPr b="1" lang="en" sz="1200">
                <a:solidFill>
                  <a:srgbClr val="202124"/>
                </a:solidFill>
              </a:rPr>
              <a:t>training</a:t>
            </a:r>
            <a:r>
              <a:rPr lang="en" sz="1200">
                <a:solidFill>
                  <a:srgbClr val="202124"/>
                </a:solidFill>
                <a:highlight>
                  <a:srgbClr val="FFFFFF"/>
                </a:highlight>
              </a:rPr>
              <a:t> data to learn from. The term </a:t>
            </a:r>
            <a:r>
              <a:rPr b="1" lang="en" sz="1200">
                <a:solidFill>
                  <a:srgbClr val="202124"/>
                </a:solidFill>
              </a:rPr>
              <a:t>ML model</a:t>
            </a:r>
            <a:r>
              <a:rPr lang="en" sz="1200">
                <a:solidFill>
                  <a:srgbClr val="202124"/>
                </a:solidFill>
                <a:highlight>
                  <a:srgbClr val="FFFFFF"/>
                </a:highlight>
              </a:rPr>
              <a:t> refers to the </a:t>
            </a:r>
            <a:r>
              <a:rPr b="1" lang="en" sz="1200">
                <a:solidFill>
                  <a:srgbClr val="202124"/>
                </a:solidFill>
              </a:rPr>
              <a:t>model </a:t>
            </a:r>
            <a:r>
              <a:rPr lang="en" sz="1200">
                <a:solidFill>
                  <a:srgbClr val="202124"/>
                </a:solidFill>
                <a:highlight>
                  <a:srgbClr val="FFFFFF"/>
                </a:highlight>
              </a:rPr>
              <a:t>artifact that is created by the </a:t>
            </a:r>
            <a:r>
              <a:rPr b="1" lang="en" sz="1200">
                <a:solidFill>
                  <a:srgbClr val="202124"/>
                </a:solidFill>
              </a:rPr>
              <a:t>training</a:t>
            </a:r>
            <a:r>
              <a:rPr lang="en" sz="1200">
                <a:solidFill>
                  <a:srgbClr val="202124"/>
                </a:solidFill>
                <a:highlight>
                  <a:srgbClr val="FFFFFF"/>
                </a:highlight>
              </a:rPr>
              <a:t> process. ... We can use the </a:t>
            </a:r>
            <a:r>
              <a:rPr b="1" lang="en" sz="1200">
                <a:solidFill>
                  <a:srgbClr val="202124"/>
                </a:solidFill>
              </a:rPr>
              <a:t>ML model</a:t>
            </a:r>
            <a:r>
              <a:rPr lang="en" sz="1200">
                <a:solidFill>
                  <a:srgbClr val="202124"/>
                </a:solidFill>
                <a:highlight>
                  <a:srgbClr val="FFFFFF"/>
                </a:highlight>
              </a:rPr>
              <a:t> to get predictions on new data for which you do not know the target.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d826c6ef1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d826c6ef1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d826c6ef1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d826c6ef1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d826c6ef1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d826c6ef1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d10a532c85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d10a532c85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Convolution Neural Network  :  It i</a:t>
            </a:r>
            <a:r>
              <a:rPr lang="en" sz="1200">
                <a:solidFill>
                  <a:srgbClr val="202124"/>
                </a:solidFill>
                <a:highlight>
                  <a:srgbClr val="FFFFFF"/>
                </a:highlight>
              </a:rPr>
              <a:t>s a class of neural networks that specializes in processing data that has a grid-like topology, such as an image. ... Each neuron works in its own receptive field and is connected to other neurons in a way that they cover the entire visual field.</a:t>
            </a:r>
            <a:endParaRPr sz="1200">
              <a:solidFill>
                <a:srgbClr val="202124"/>
              </a:solidFill>
              <a:highlight>
                <a:srgbClr val="FFFFFF"/>
              </a:highlight>
            </a:endParaRPr>
          </a:p>
          <a:p>
            <a:pPr indent="0" lvl="0" marL="0" rtl="0" algn="l">
              <a:spcBef>
                <a:spcPts val="0"/>
              </a:spcBef>
              <a:spcAft>
                <a:spcPts val="0"/>
              </a:spcAft>
              <a:buNone/>
            </a:pPr>
            <a:r>
              <a:t/>
            </a:r>
            <a:endParaRPr sz="1200">
              <a:solidFill>
                <a:srgbClr val="202124"/>
              </a:solidFill>
              <a:highlight>
                <a:srgbClr val="FFFFFF"/>
              </a:highlight>
            </a:endParaRPr>
          </a:p>
          <a:p>
            <a:pPr indent="0" lvl="0" marL="0" rtl="0" algn="l">
              <a:spcBef>
                <a:spcPts val="0"/>
              </a:spcBef>
              <a:spcAft>
                <a:spcPts val="0"/>
              </a:spcAft>
              <a:buNone/>
            </a:pPr>
            <a:r>
              <a:rPr b="1" lang="en" sz="1200">
                <a:solidFill>
                  <a:srgbClr val="202124"/>
                </a:solidFill>
              </a:rPr>
              <a:t>Flattening</a:t>
            </a:r>
            <a:r>
              <a:rPr lang="en" sz="1200">
                <a:solidFill>
                  <a:srgbClr val="202124"/>
                </a:solidFill>
                <a:highlight>
                  <a:srgbClr val="FFFFFF"/>
                </a:highlight>
              </a:rPr>
              <a:t> is converting the data into a 1-dimensional array for inputting it to the next </a:t>
            </a:r>
            <a:r>
              <a:rPr b="1" lang="en" sz="1200">
                <a:solidFill>
                  <a:srgbClr val="202124"/>
                </a:solidFill>
              </a:rPr>
              <a:t>layer</a:t>
            </a:r>
            <a:r>
              <a:rPr lang="en" sz="1200">
                <a:solidFill>
                  <a:srgbClr val="202124"/>
                </a:solidFill>
                <a:highlight>
                  <a:srgbClr val="FFFFFF"/>
                </a:highlight>
              </a:rPr>
              <a:t>. We flatten the output of the convolutional layers to create a single long feature vector. And it is connected to the final classification model, which is called a fully-connected </a:t>
            </a:r>
            <a:r>
              <a:rPr b="1" lang="en" sz="1200">
                <a:solidFill>
                  <a:srgbClr val="202124"/>
                </a:solidFill>
              </a:rPr>
              <a:t>layer</a:t>
            </a:r>
            <a:r>
              <a:rPr lang="en" sz="1200">
                <a:solidFill>
                  <a:srgbClr val="202124"/>
                </a:solidFill>
                <a:highlight>
                  <a:srgbClr val="FFFFFF"/>
                </a:highlight>
              </a:rPr>
              <a:t>.</a:t>
            </a:r>
            <a:endParaRPr sz="1200">
              <a:solidFill>
                <a:srgbClr val="202124"/>
              </a:solidFill>
              <a:highlight>
                <a:srgbClr val="FFFFFF"/>
              </a:highlight>
            </a:endParaRPr>
          </a:p>
          <a:p>
            <a:pPr indent="0" lvl="0" marL="0" rtl="0" algn="l">
              <a:spcBef>
                <a:spcPts val="0"/>
              </a:spcBef>
              <a:spcAft>
                <a:spcPts val="0"/>
              </a:spcAft>
              <a:buNone/>
            </a:pPr>
            <a:r>
              <a:t/>
            </a:r>
            <a:endParaRPr sz="1200">
              <a:solidFill>
                <a:srgbClr val="202124"/>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d10a532c8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d10a532c8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3 : Maxpooling</a:t>
            </a:r>
            <a:endParaRPr/>
          </a:p>
          <a:p>
            <a:pPr indent="0" lvl="0" marL="0" rtl="0" algn="l">
              <a:spcBef>
                <a:spcPts val="0"/>
              </a:spcBef>
              <a:spcAft>
                <a:spcPts val="0"/>
              </a:spcAft>
              <a:buNone/>
            </a:pPr>
            <a:r>
              <a:rPr lang="en"/>
              <a:t>Step 4 : Flattening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d826c6ef1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d826c6ef1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02124"/>
                </a:solidFill>
              </a:rPr>
              <a:t>confusion matrix</a:t>
            </a:r>
            <a:r>
              <a:rPr lang="en" sz="1200">
                <a:solidFill>
                  <a:srgbClr val="202124"/>
                </a:solidFill>
                <a:highlight>
                  <a:srgbClr val="FFFFFF"/>
                </a:highlight>
              </a:rPr>
              <a:t> is a table that is often used to describe the performance of a classification model on a set of test data for which the true values are known. The </a:t>
            </a:r>
            <a:r>
              <a:rPr b="1" lang="en" sz="1200">
                <a:solidFill>
                  <a:srgbClr val="202124"/>
                </a:solidFill>
              </a:rPr>
              <a:t>confusion matrix</a:t>
            </a:r>
            <a:r>
              <a:rPr lang="en" sz="1200">
                <a:solidFill>
                  <a:srgbClr val="202124"/>
                </a:solidFill>
                <a:highlight>
                  <a:srgbClr val="FFFFFF"/>
                </a:highlight>
              </a:rPr>
              <a:t> itself is relatively simple to understand, but the related terminology can be confusing</a:t>
            </a:r>
            <a:endParaRPr sz="1200">
              <a:solidFill>
                <a:srgbClr val="202124"/>
              </a:solidFill>
              <a:highlight>
                <a:srgbClr val="FFFFFF"/>
              </a:highlight>
            </a:endParaRPr>
          </a:p>
          <a:p>
            <a:pPr indent="0" lvl="0" marL="0" rtl="0" algn="l">
              <a:spcBef>
                <a:spcPts val="0"/>
              </a:spcBef>
              <a:spcAft>
                <a:spcPts val="0"/>
              </a:spcAft>
              <a:buNone/>
            </a:pPr>
            <a:r>
              <a:t/>
            </a:r>
            <a:endParaRPr sz="1200">
              <a:solidFill>
                <a:srgbClr val="202124"/>
              </a:solidFill>
              <a:highlight>
                <a:srgbClr val="FFFFFF"/>
              </a:highlight>
            </a:endParaRPr>
          </a:p>
          <a:p>
            <a:pPr indent="0" lvl="0" marL="0" rtl="0" algn="l">
              <a:spcBef>
                <a:spcPts val="0"/>
              </a:spcBef>
              <a:spcAft>
                <a:spcPts val="0"/>
              </a:spcAft>
              <a:buNone/>
            </a:pPr>
            <a:r>
              <a:rPr b="1" lang="en" sz="1200">
                <a:solidFill>
                  <a:srgbClr val="202124"/>
                </a:solidFill>
              </a:rPr>
              <a:t>true positive</a:t>
            </a:r>
            <a:r>
              <a:rPr lang="en" sz="1200">
                <a:solidFill>
                  <a:srgbClr val="202124"/>
                </a:solidFill>
                <a:highlight>
                  <a:srgbClr val="FFFFFF"/>
                </a:highlight>
              </a:rPr>
              <a:t>” for correctly predicted event values. “</a:t>
            </a:r>
            <a:r>
              <a:rPr b="1" lang="en" sz="1200">
                <a:solidFill>
                  <a:srgbClr val="202124"/>
                </a:solidFill>
              </a:rPr>
              <a:t>false positive</a:t>
            </a:r>
            <a:r>
              <a:rPr lang="en" sz="1200">
                <a:solidFill>
                  <a:srgbClr val="202124"/>
                </a:solidFill>
                <a:highlight>
                  <a:srgbClr val="FFFFFF"/>
                </a:highlight>
              </a:rPr>
              <a:t>” for incorrectly predicted event values. “</a:t>
            </a:r>
            <a:r>
              <a:rPr b="1" lang="en" sz="1200">
                <a:solidFill>
                  <a:srgbClr val="202124"/>
                </a:solidFill>
              </a:rPr>
              <a:t>true negative</a:t>
            </a:r>
            <a:r>
              <a:rPr lang="en" sz="1200">
                <a:solidFill>
                  <a:srgbClr val="202124"/>
                </a:solidFill>
                <a:highlight>
                  <a:srgbClr val="FFFFFF"/>
                </a:highlight>
              </a:rPr>
              <a:t>” for correctly predicted no-event values. “</a:t>
            </a:r>
            <a:r>
              <a:rPr b="1" lang="en" sz="1200">
                <a:solidFill>
                  <a:srgbClr val="202124"/>
                </a:solidFill>
              </a:rPr>
              <a:t>false negative</a:t>
            </a:r>
            <a:r>
              <a:rPr lang="en" sz="1200">
                <a:solidFill>
                  <a:srgbClr val="202124"/>
                </a:solidFill>
                <a:highlight>
                  <a:srgbClr val="FFFFFF"/>
                </a:highlight>
              </a:rPr>
              <a:t>” for incorrectly predicted no-event values.</a:t>
            </a:r>
            <a:endParaRPr sz="1200">
              <a:solidFill>
                <a:srgbClr val="202124"/>
              </a:solidFill>
              <a:highlight>
                <a:srgbClr val="FFFFFF"/>
              </a:highlight>
            </a:endParaRPr>
          </a:p>
          <a:p>
            <a:pPr indent="0" lvl="0" marL="0" rtl="0" algn="l">
              <a:spcBef>
                <a:spcPts val="0"/>
              </a:spcBef>
              <a:spcAft>
                <a:spcPts val="0"/>
              </a:spcAft>
              <a:buNone/>
            </a:pPr>
            <a:r>
              <a:t/>
            </a:r>
            <a:endParaRPr sz="1200">
              <a:solidFill>
                <a:srgbClr val="202124"/>
              </a:solidFill>
              <a:highlight>
                <a:srgbClr val="FFFFFF"/>
              </a:highlight>
            </a:endParaRPr>
          </a:p>
          <a:p>
            <a:pPr indent="0" lvl="0" marL="0" rtl="0" algn="l">
              <a:spcBef>
                <a:spcPts val="0"/>
              </a:spcBef>
              <a:spcAft>
                <a:spcPts val="0"/>
              </a:spcAft>
              <a:buNone/>
            </a:pPr>
            <a:r>
              <a:rPr lang="en" sz="1050">
                <a:solidFill>
                  <a:srgbClr val="202124"/>
                </a:solidFill>
              </a:rPr>
              <a:t>F1 Score=2*(Precision. Recall/(Precision+Recall)) = TP/(TP+(FP+FN)/2) =0.93</a:t>
            </a:r>
            <a:endParaRPr sz="1050">
              <a:solidFill>
                <a:srgbClr val="202124"/>
              </a:solidFill>
            </a:endParaRPr>
          </a:p>
          <a:p>
            <a:pPr indent="0" lvl="0" marL="0" rtl="0" algn="l">
              <a:spcBef>
                <a:spcPts val="0"/>
              </a:spcBef>
              <a:spcAft>
                <a:spcPts val="0"/>
              </a:spcAft>
              <a:buNone/>
            </a:pPr>
            <a:r>
              <a:rPr lang="en" sz="1050">
                <a:solidFill>
                  <a:srgbClr val="202124"/>
                </a:solidFill>
              </a:rPr>
              <a:t>Precision=positive predicted value=TP/(TP+FP)=0.91</a:t>
            </a:r>
            <a:endParaRPr sz="1050">
              <a:solidFill>
                <a:srgbClr val="202124"/>
              </a:solidFill>
            </a:endParaRPr>
          </a:p>
          <a:p>
            <a:pPr indent="0" lvl="0" marL="0" rtl="0" algn="l">
              <a:spcBef>
                <a:spcPts val="0"/>
              </a:spcBef>
              <a:spcAft>
                <a:spcPts val="0"/>
              </a:spcAft>
              <a:buNone/>
            </a:pPr>
            <a:r>
              <a:rPr lang="en" sz="1050">
                <a:solidFill>
                  <a:srgbClr val="202124"/>
                </a:solidFill>
              </a:rPr>
              <a:t>Recall=True positive rate =TP/(TP+FN)=0.95</a:t>
            </a:r>
            <a:endParaRPr sz="1050">
              <a:solidFill>
                <a:srgbClr val="202124"/>
              </a:solidFill>
            </a:endParaRPr>
          </a:p>
          <a:p>
            <a:pPr indent="0" lvl="0" marL="0" rtl="0" algn="l">
              <a:spcBef>
                <a:spcPts val="0"/>
              </a:spcBef>
              <a:spcAft>
                <a:spcPts val="0"/>
              </a:spcAft>
              <a:buNone/>
            </a:pPr>
            <a:r>
              <a:rPr lang="en" sz="1050">
                <a:solidFill>
                  <a:srgbClr val="202124"/>
                </a:solidFill>
              </a:rPr>
              <a:t>TP= number of true positives</a:t>
            </a:r>
            <a:endParaRPr sz="1050">
              <a:solidFill>
                <a:srgbClr val="202124"/>
              </a:solidFill>
            </a:endParaRPr>
          </a:p>
          <a:p>
            <a:pPr indent="0" lvl="0" marL="0" rtl="0" algn="l">
              <a:spcBef>
                <a:spcPts val="0"/>
              </a:spcBef>
              <a:spcAft>
                <a:spcPts val="0"/>
              </a:spcAft>
              <a:buNone/>
            </a:pPr>
            <a:r>
              <a:rPr lang="en" sz="1050">
                <a:solidFill>
                  <a:srgbClr val="202124"/>
                </a:solidFill>
              </a:rPr>
              <a:t>FP= </a:t>
            </a:r>
            <a:r>
              <a:rPr lang="en" sz="1050">
                <a:solidFill>
                  <a:srgbClr val="660099"/>
                </a:solidFill>
                <a:uFill>
                  <a:noFill/>
                </a:uFill>
                <a:hlinkClick r:id="rId2">
                  <a:extLst>
                    <a:ext uri="{A12FA001-AC4F-418D-AE19-62706E023703}">
                      <ahyp:hlinkClr val="tx"/>
                    </a:ext>
                  </a:extLst>
                </a:hlinkClick>
              </a:rPr>
              <a:t>number of false positives</a:t>
            </a:r>
            <a:endParaRPr sz="1050">
              <a:solidFill>
                <a:srgbClr val="660099"/>
              </a:solidFill>
            </a:endParaRPr>
          </a:p>
          <a:p>
            <a:pPr indent="0" lvl="0" marL="0" rtl="0" algn="l">
              <a:spcBef>
                <a:spcPts val="0"/>
              </a:spcBef>
              <a:spcAft>
                <a:spcPts val="0"/>
              </a:spcAft>
              <a:buNone/>
            </a:pPr>
            <a:r>
              <a:rPr lang="en" sz="1050">
                <a:solidFill>
                  <a:srgbClr val="202124"/>
                </a:solidFill>
              </a:rPr>
              <a:t>FN= </a:t>
            </a:r>
            <a:r>
              <a:rPr lang="en" sz="1050">
                <a:solidFill>
                  <a:srgbClr val="660099"/>
                </a:solidFill>
                <a:uFill>
                  <a:noFill/>
                </a:uFill>
                <a:hlinkClick r:id="rId3">
                  <a:extLst>
                    <a:ext uri="{A12FA001-AC4F-418D-AE19-62706E023703}">
                      <ahyp:hlinkClr val="tx"/>
                    </a:ext>
                  </a:extLst>
                </a:hlinkClick>
              </a:rPr>
              <a:t>number of false negatives</a:t>
            </a:r>
            <a:endParaRPr sz="1050">
              <a:solidFill>
                <a:srgbClr val="660099"/>
              </a:solidFill>
            </a:endParaRPr>
          </a:p>
          <a:p>
            <a:pPr indent="0" lvl="0" marL="0" rtl="0" algn="l">
              <a:spcBef>
                <a:spcPts val="0"/>
              </a:spcBef>
              <a:spcAft>
                <a:spcPts val="0"/>
              </a:spcAft>
              <a:buNone/>
            </a:pPr>
            <a:r>
              <a:t/>
            </a:r>
            <a:endParaRPr sz="1050">
              <a:solidFill>
                <a:srgbClr val="660099"/>
              </a:solidFill>
            </a:endParaRPr>
          </a:p>
          <a:p>
            <a:pPr indent="0" lvl="0" marL="0" rtl="0" algn="l">
              <a:spcBef>
                <a:spcPts val="0"/>
              </a:spcBef>
              <a:spcAft>
                <a:spcPts val="0"/>
              </a:spcAft>
              <a:buNone/>
            </a:pPr>
            <a:r>
              <a:t/>
            </a:r>
            <a:endParaRPr sz="1050">
              <a:solidFill>
                <a:srgbClr val="202124"/>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rgbClr val="00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jp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jp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jp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jp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jp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jp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jp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jp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jp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jp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jp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jp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jp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jp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jp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jp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8.jp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hyperlink" Target="https://www.kaggle.com/shadabhussain/cgiar-computer-vision-for-crop-disease"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nvSpPr>
        <p:spPr>
          <a:xfrm>
            <a:off x="501025" y="373325"/>
            <a:ext cx="5878200" cy="4434600"/>
          </a:xfrm>
          <a:prstGeom prst="rect">
            <a:avLst/>
          </a:prstGeom>
          <a:gradFill>
            <a:gsLst>
              <a:gs pos="0">
                <a:srgbClr val="394EC3"/>
              </a:gs>
              <a:gs pos="100000">
                <a:srgbClr val="20295A"/>
              </a:gs>
            </a:gsLst>
            <a:lin ang="5400012" scaled="0"/>
          </a:gra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4200">
              <a:solidFill>
                <a:schemeClr val="lt1"/>
              </a:solidFill>
              <a:latin typeface="Roboto"/>
              <a:ea typeface="Roboto"/>
              <a:cs typeface="Roboto"/>
              <a:sym typeface="Roboto"/>
            </a:endParaRPr>
          </a:p>
          <a:p>
            <a:pPr indent="0" lvl="0" marL="0" rtl="0" algn="l">
              <a:spcBef>
                <a:spcPts val="0"/>
              </a:spcBef>
              <a:spcAft>
                <a:spcPts val="0"/>
              </a:spcAft>
              <a:buNone/>
            </a:pPr>
            <a:r>
              <a:rPr lang="en" sz="4200">
                <a:solidFill>
                  <a:schemeClr val="lt1"/>
                </a:solidFill>
                <a:latin typeface="Roboto"/>
                <a:ea typeface="Roboto"/>
                <a:cs typeface="Roboto"/>
                <a:sym typeface="Roboto"/>
              </a:rPr>
              <a:t>         </a:t>
            </a:r>
            <a:endParaRPr sz="4200">
              <a:solidFill>
                <a:schemeClr val="lt1"/>
              </a:solidFill>
              <a:latin typeface="Roboto"/>
              <a:ea typeface="Roboto"/>
              <a:cs typeface="Roboto"/>
              <a:sym typeface="Roboto"/>
            </a:endParaRPr>
          </a:p>
          <a:p>
            <a:pPr indent="0" lvl="0" marL="0" rtl="0" algn="l">
              <a:spcBef>
                <a:spcPts val="0"/>
              </a:spcBef>
              <a:spcAft>
                <a:spcPts val="0"/>
              </a:spcAft>
              <a:buNone/>
            </a:pPr>
            <a:r>
              <a:rPr lang="en" sz="4200">
                <a:solidFill>
                  <a:schemeClr val="lt1"/>
                </a:solidFill>
                <a:latin typeface="Roboto"/>
                <a:ea typeface="Roboto"/>
                <a:cs typeface="Roboto"/>
                <a:sym typeface="Roboto"/>
              </a:rPr>
              <a:t>         CROP DISEASE</a:t>
            </a:r>
            <a:endParaRPr sz="4200">
              <a:solidFill>
                <a:schemeClr val="lt1"/>
              </a:solidFill>
              <a:latin typeface="Roboto"/>
              <a:ea typeface="Roboto"/>
              <a:cs typeface="Roboto"/>
              <a:sym typeface="Roboto"/>
            </a:endParaRPr>
          </a:p>
          <a:p>
            <a:pPr indent="0" lvl="0" marL="0" rtl="0" algn="l">
              <a:spcBef>
                <a:spcPts val="0"/>
              </a:spcBef>
              <a:spcAft>
                <a:spcPts val="0"/>
              </a:spcAft>
              <a:buNone/>
            </a:pPr>
            <a:r>
              <a:rPr lang="en" sz="4200">
                <a:solidFill>
                  <a:schemeClr val="lt1"/>
                </a:solidFill>
                <a:latin typeface="Roboto"/>
                <a:ea typeface="Roboto"/>
                <a:cs typeface="Roboto"/>
                <a:sym typeface="Roboto"/>
              </a:rPr>
              <a:t>         USING CNN            </a:t>
            </a:r>
            <a:endParaRPr sz="4200">
              <a:solidFill>
                <a:schemeClr val="lt1"/>
              </a:solidFill>
              <a:latin typeface="Roboto"/>
              <a:ea typeface="Roboto"/>
              <a:cs typeface="Roboto"/>
              <a:sym typeface="Roboto"/>
            </a:endParaRPr>
          </a:p>
          <a:p>
            <a:pPr indent="0" lvl="0" marL="0" rtl="0" algn="l">
              <a:spcBef>
                <a:spcPts val="0"/>
              </a:spcBef>
              <a:spcAft>
                <a:spcPts val="0"/>
              </a:spcAft>
              <a:buNone/>
            </a:pPr>
            <a:r>
              <a:rPr lang="en" sz="4200">
                <a:solidFill>
                  <a:schemeClr val="lt1"/>
                </a:solidFill>
                <a:latin typeface="Roboto"/>
                <a:ea typeface="Roboto"/>
                <a:cs typeface="Roboto"/>
                <a:sym typeface="Roboto"/>
              </a:rPr>
              <a:t>         MODEL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4" name="Shape 334"/>
        <p:cNvGrpSpPr/>
        <p:nvPr/>
      </p:nvGrpSpPr>
      <p:grpSpPr>
        <a:xfrm>
          <a:off x="0" y="0"/>
          <a:ext cx="0" cy="0"/>
          <a:chOff x="0" y="0"/>
          <a:chExt cx="0" cy="0"/>
        </a:xfrm>
      </p:grpSpPr>
      <p:sp>
        <p:nvSpPr>
          <p:cNvPr id="335" name="Google Shape;335;p22"/>
          <p:cNvSpPr txBox="1"/>
          <p:nvPr>
            <p:ph type="title"/>
          </p:nvPr>
        </p:nvSpPr>
        <p:spPr>
          <a:xfrm>
            <a:off x="0" y="301575"/>
            <a:ext cx="47142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LOADING DATAS</a:t>
            </a:r>
            <a:endParaRPr/>
          </a:p>
        </p:txBody>
      </p:sp>
      <p:sp>
        <p:nvSpPr>
          <p:cNvPr id="336" name="Google Shape;336;p22"/>
          <p:cNvSpPr txBox="1"/>
          <p:nvPr>
            <p:ph idx="1" type="body"/>
          </p:nvPr>
        </p:nvSpPr>
        <p:spPr>
          <a:xfrm>
            <a:off x="0" y="1300875"/>
            <a:ext cx="6712200" cy="372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7" name="Google Shape;337;p22"/>
          <p:cNvPicPr preferRelativeResize="0"/>
          <p:nvPr/>
        </p:nvPicPr>
        <p:blipFill>
          <a:blip r:embed="rId4">
            <a:alphaModFix/>
          </a:blip>
          <a:stretch>
            <a:fillRect/>
          </a:stretch>
        </p:blipFill>
        <p:spPr>
          <a:xfrm>
            <a:off x="0" y="870750"/>
            <a:ext cx="8229600" cy="4272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1" name="Shape 341"/>
        <p:cNvGrpSpPr/>
        <p:nvPr/>
      </p:nvGrpSpPr>
      <p:grpSpPr>
        <a:xfrm>
          <a:off x="0" y="0"/>
          <a:ext cx="0" cy="0"/>
          <a:chOff x="0" y="0"/>
          <a:chExt cx="0" cy="0"/>
        </a:xfrm>
      </p:grpSpPr>
      <p:sp>
        <p:nvSpPr>
          <p:cNvPr id="342" name="Google Shape;342;p23"/>
          <p:cNvSpPr txBox="1"/>
          <p:nvPr>
            <p:ph idx="1" type="body"/>
          </p:nvPr>
        </p:nvSpPr>
        <p:spPr>
          <a:xfrm>
            <a:off x="0" y="1300875"/>
            <a:ext cx="6712200" cy="372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3" name="Google Shape;343;p23"/>
          <p:cNvPicPr preferRelativeResize="0"/>
          <p:nvPr/>
        </p:nvPicPr>
        <p:blipFill>
          <a:blip r:embed="rId4">
            <a:alphaModFix/>
          </a:blip>
          <a:stretch>
            <a:fillRect/>
          </a:stretch>
        </p:blipFill>
        <p:spPr>
          <a:xfrm>
            <a:off x="0" y="799350"/>
            <a:ext cx="9198645" cy="4111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7" name="Shape 347"/>
        <p:cNvGrpSpPr/>
        <p:nvPr/>
      </p:nvGrpSpPr>
      <p:grpSpPr>
        <a:xfrm>
          <a:off x="0" y="0"/>
          <a:ext cx="0" cy="0"/>
          <a:chOff x="0" y="0"/>
          <a:chExt cx="0" cy="0"/>
        </a:xfrm>
      </p:grpSpPr>
      <p:sp>
        <p:nvSpPr>
          <p:cNvPr id="348" name="Google Shape;348;p24"/>
          <p:cNvSpPr txBox="1"/>
          <p:nvPr>
            <p:ph type="title"/>
          </p:nvPr>
        </p:nvSpPr>
        <p:spPr>
          <a:xfrm>
            <a:off x="0" y="301575"/>
            <a:ext cx="47142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highlight>
                  <a:srgbClr val="CC4125"/>
                </a:highlight>
              </a:rPr>
              <a:t>IMPORTING LIBRARIES</a:t>
            </a:r>
            <a:endParaRPr>
              <a:highlight>
                <a:srgbClr val="CC4125"/>
              </a:highlight>
            </a:endParaRPr>
          </a:p>
        </p:txBody>
      </p:sp>
      <p:sp>
        <p:nvSpPr>
          <p:cNvPr id="349" name="Google Shape;349;p24"/>
          <p:cNvSpPr txBox="1"/>
          <p:nvPr>
            <p:ph idx="1" type="body"/>
          </p:nvPr>
        </p:nvSpPr>
        <p:spPr>
          <a:xfrm>
            <a:off x="0" y="1300875"/>
            <a:ext cx="6712200" cy="372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0" name="Google Shape;350;p24"/>
          <p:cNvPicPr preferRelativeResize="0"/>
          <p:nvPr/>
        </p:nvPicPr>
        <p:blipFill>
          <a:blip r:embed="rId4">
            <a:alphaModFix/>
          </a:blip>
          <a:stretch>
            <a:fillRect/>
          </a:stretch>
        </p:blipFill>
        <p:spPr>
          <a:xfrm>
            <a:off x="0" y="1254400"/>
            <a:ext cx="6712199" cy="3290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4" name="Shape 354"/>
        <p:cNvGrpSpPr/>
        <p:nvPr/>
      </p:nvGrpSpPr>
      <p:grpSpPr>
        <a:xfrm>
          <a:off x="0" y="0"/>
          <a:ext cx="0" cy="0"/>
          <a:chOff x="0" y="0"/>
          <a:chExt cx="0" cy="0"/>
        </a:xfrm>
      </p:grpSpPr>
      <p:sp>
        <p:nvSpPr>
          <p:cNvPr id="355" name="Google Shape;355;p25"/>
          <p:cNvSpPr txBox="1"/>
          <p:nvPr>
            <p:ph idx="1" type="body"/>
          </p:nvPr>
        </p:nvSpPr>
        <p:spPr>
          <a:xfrm>
            <a:off x="0" y="1300875"/>
            <a:ext cx="6712200" cy="372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6" name="Google Shape;356;p25"/>
          <p:cNvPicPr preferRelativeResize="0"/>
          <p:nvPr/>
        </p:nvPicPr>
        <p:blipFill>
          <a:blip r:embed="rId4">
            <a:alphaModFix/>
          </a:blip>
          <a:stretch>
            <a:fillRect/>
          </a:stretch>
        </p:blipFill>
        <p:spPr>
          <a:xfrm>
            <a:off x="0" y="674625"/>
            <a:ext cx="6712201" cy="4930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0" name="Shape 360"/>
        <p:cNvGrpSpPr/>
        <p:nvPr/>
      </p:nvGrpSpPr>
      <p:grpSpPr>
        <a:xfrm>
          <a:off x="0" y="0"/>
          <a:ext cx="0" cy="0"/>
          <a:chOff x="0" y="0"/>
          <a:chExt cx="0" cy="0"/>
        </a:xfrm>
      </p:grpSpPr>
      <p:sp>
        <p:nvSpPr>
          <p:cNvPr id="361" name="Google Shape;361;p26"/>
          <p:cNvSpPr txBox="1"/>
          <p:nvPr>
            <p:ph idx="1" type="body"/>
          </p:nvPr>
        </p:nvSpPr>
        <p:spPr>
          <a:xfrm>
            <a:off x="0" y="1300875"/>
            <a:ext cx="6712200" cy="372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2" name="Google Shape;362;p26"/>
          <p:cNvPicPr preferRelativeResize="0"/>
          <p:nvPr/>
        </p:nvPicPr>
        <p:blipFill>
          <a:blip r:embed="rId4">
            <a:alphaModFix/>
          </a:blip>
          <a:stretch>
            <a:fillRect/>
          </a:stretch>
        </p:blipFill>
        <p:spPr>
          <a:xfrm>
            <a:off x="0" y="0"/>
            <a:ext cx="7647749" cy="53473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6" name="Shape 366"/>
        <p:cNvGrpSpPr/>
        <p:nvPr/>
      </p:nvGrpSpPr>
      <p:grpSpPr>
        <a:xfrm>
          <a:off x="0" y="0"/>
          <a:ext cx="0" cy="0"/>
          <a:chOff x="0" y="0"/>
          <a:chExt cx="0" cy="0"/>
        </a:xfrm>
      </p:grpSpPr>
      <p:sp>
        <p:nvSpPr>
          <p:cNvPr id="367" name="Google Shape;367;p27"/>
          <p:cNvSpPr txBox="1"/>
          <p:nvPr>
            <p:ph idx="1" type="body"/>
          </p:nvPr>
        </p:nvSpPr>
        <p:spPr>
          <a:xfrm>
            <a:off x="0" y="121800"/>
            <a:ext cx="6304500" cy="5021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8" name="Google Shape;368;p27"/>
          <p:cNvPicPr preferRelativeResize="0"/>
          <p:nvPr/>
        </p:nvPicPr>
        <p:blipFill rotWithShape="1">
          <a:blip r:embed="rId4">
            <a:alphaModFix/>
          </a:blip>
          <a:srcRect b="0" l="5570" r="-2620" t="0"/>
          <a:stretch/>
        </p:blipFill>
        <p:spPr>
          <a:xfrm>
            <a:off x="0" y="-12150"/>
            <a:ext cx="7511400"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2" name="Shape 372"/>
        <p:cNvGrpSpPr/>
        <p:nvPr/>
      </p:nvGrpSpPr>
      <p:grpSpPr>
        <a:xfrm>
          <a:off x="0" y="0"/>
          <a:ext cx="0" cy="0"/>
          <a:chOff x="0" y="0"/>
          <a:chExt cx="0" cy="0"/>
        </a:xfrm>
      </p:grpSpPr>
      <p:sp>
        <p:nvSpPr>
          <p:cNvPr id="373" name="Google Shape;373;p28"/>
          <p:cNvSpPr txBox="1"/>
          <p:nvPr>
            <p:ph idx="1" type="body"/>
          </p:nvPr>
        </p:nvSpPr>
        <p:spPr>
          <a:xfrm>
            <a:off x="0" y="1300875"/>
            <a:ext cx="6712200" cy="372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4" name="Google Shape;374;p28"/>
          <p:cNvPicPr preferRelativeResize="0"/>
          <p:nvPr/>
        </p:nvPicPr>
        <p:blipFill>
          <a:blip r:embed="rId4">
            <a:alphaModFix/>
          </a:blip>
          <a:stretch>
            <a:fillRect/>
          </a:stretch>
        </p:blipFill>
        <p:spPr>
          <a:xfrm>
            <a:off x="0" y="-147150"/>
            <a:ext cx="7652150"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8" name="Shape 378"/>
        <p:cNvGrpSpPr/>
        <p:nvPr/>
      </p:nvGrpSpPr>
      <p:grpSpPr>
        <a:xfrm>
          <a:off x="0" y="0"/>
          <a:ext cx="0" cy="0"/>
          <a:chOff x="0" y="0"/>
          <a:chExt cx="0" cy="0"/>
        </a:xfrm>
      </p:grpSpPr>
      <p:sp>
        <p:nvSpPr>
          <p:cNvPr id="379" name="Google Shape;379;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0" name="Google Shape;380;p29"/>
          <p:cNvPicPr preferRelativeResize="0"/>
          <p:nvPr/>
        </p:nvPicPr>
        <p:blipFill>
          <a:blip r:embed="rId4">
            <a:alphaModFix/>
          </a:blip>
          <a:stretch>
            <a:fillRect/>
          </a:stretch>
        </p:blipFill>
        <p:spPr>
          <a:xfrm>
            <a:off x="-50" y="1055700"/>
            <a:ext cx="9144051" cy="4087800"/>
          </a:xfrm>
          <a:prstGeom prst="rect">
            <a:avLst/>
          </a:prstGeom>
          <a:noFill/>
          <a:ln>
            <a:noFill/>
          </a:ln>
        </p:spPr>
      </p:pic>
      <p:sp>
        <p:nvSpPr>
          <p:cNvPr id="381" name="Google Shape;381;p29"/>
          <p:cNvSpPr txBox="1"/>
          <p:nvPr>
            <p:ph type="title"/>
          </p:nvPr>
        </p:nvSpPr>
        <p:spPr>
          <a:xfrm>
            <a:off x="61800" y="56400"/>
            <a:ext cx="7030500" cy="9993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0" lang="en" sz="2966">
                <a:solidFill>
                  <a:schemeClr val="accent2"/>
                </a:solidFill>
                <a:latin typeface="Arial"/>
                <a:ea typeface="Arial"/>
                <a:cs typeface="Arial"/>
                <a:sym typeface="Arial"/>
              </a:rPr>
              <a:t>Creating training and validating datasets using flow_from_dataframe</a:t>
            </a:r>
            <a:r>
              <a:rPr b="0" lang="en" sz="4077">
                <a:solidFill>
                  <a:schemeClr val="accent2"/>
                </a:solidFill>
                <a:latin typeface="Arial"/>
                <a:ea typeface="Arial"/>
                <a:cs typeface="Arial"/>
                <a:sym typeface="Arial"/>
              </a:rPr>
              <a:t> </a:t>
            </a:r>
            <a:endParaRPr b="0" sz="4077">
              <a:solidFill>
                <a:schemeClr val="accent2"/>
              </a:solidFill>
              <a:latin typeface="Arial"/>
              <a:ea typeface="Arial"/>
              <a:cs typeface="Arial"/>
              <a:sym typeface="Arial"/>
            </a:endParaRPr>
          </a:p>
          <a:p>
            <a:pPr indent="0" lvl="0" marL="0" rtl="0" algn="l">
              <a:lnSpc>
                <a:spcPct val="115000"/>
              </a:lnSpc>
              <a:spcBef>
                <a:spcPts val="0"/>
              </a:spcBef>
              <a:spcAft>
                <a:spcPts val="0"/>
              </a:spcAft>
              <a:buNone/>
            </a:pPr>
            <a:r>
              <a:t/>
            </a:r>
            <a:endParaRPr b="0" sz="4077">
              <a:solidFill>
                <a:schemeClr val="accent2"/>
              </a:solidFill>
              <a:latin typeface="Arial"/>
              <a:ea typeface="Arial"/>
              <a:cs typeface="Arial"/>
              <a:sym typeface="Arial"/>
            </a:endParaRPr>
          </a:p>
          <a:p>
            <a:pPr indent="0" lvl="0" marL="0" rtl="0" algn="l">
              <a:lnSpc>
                <a:spcPct val="115000"/>
              </a:lnSpc>
              <a:spcBef>
                <a:spcPts val="0"/>
              </a:spcBef>
              <a:spcAft>
                <a:spcPts val="0"/>
              </a:spcAft>
              <a:buNone/>
            </a:pPr>
            <a:r>
              <a:t/>
            </a:r>
            <a:endParaRPr b="0" sz="2855">
              <a:solidFill>
                <a:schemeClr val="accent2"/>
              </a:solidFill>
              <a:latin typeface="Arial"/>
              <a:ea typeface="Arial"/>
              <a:cs typeface="Arial"/>
              <a:sym typeface="Arial"/>
            </a:endParaRPr>
          </a:p>
          <a:p>
            <a:pPr indent="0" lvl="0" marL="0" rtl="0" algn="l">
              <a:spcBef>
                <a:spcPts val="0"/>
              </a:spcBef>
              <a:spcAft>
                <a:spcPts val="0"/>
              </a:spcAft>
              <a:buNone/>
            </a:pPr>
            <a:r>
              <a:t/>
            </a:r>
            <a:endParaRPr>
              <a:highlight>
                <a:srgbClr val="FF0000"/>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5" name="Shape 385"/>
        <p:cNvGrpSpPr/>
        <p:nvPr/>
      </p:nvGrpSpPr>
      <p:grpSpPr>
        <a:xfrm>
          <a:off x="0" y="0"/>
          <a:ext cx="0" cy="0"/>
          <a:chOff x="0" y="0"/>
          <a:chExt cx="0" cy="0"/>
        </a:xfrm>
      </p:grpSpPr>
      <p:sp>
        <p:nvSpPr>
          <p:cNvPr id="386" name="Google Shape;386;p3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87" name="Google Shape;387;p30"/>
          <p:cNvSpPr txBox="1"/>
          <p:nvPr>
            <p:ph type="title"/>
          </p:nvPr>
        </p:nvSpPr>
        <p:spPr>
          <a:xfrm>
            <a:off x="61800" y="56400"/>
            <a:ext cx="7030500" cy="9993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0" lang="en" sz="2966">
                <a:solidFill>
                  <a:schemeClr val="accent2"/>
                </a:solidFill>
                <a:latin typeface="Arial"/>
                <a:ea typeface="Arial"/>
                <a:cs typeface="Arial"/>
                <a:sym typeface="Arial"/>
              </a:rPr>
              <a:t>Creating training and validating datasets using flow_from_dataframe</a:t>
            </a:r>
            <a:r>
              <a:rPr b="0" lang="en" sz="4077">
                <a:solidFill>
                  <a:schemeClr val="accent2"/>
                </a:solidFill>
                <a:latin typeface="Arial"/>
                <a:ea typeface="Arial"/>
                <a:cs typeface="Arial"/>
                <a:sym typeface="Arial"/>
              </a:rPr>
              <a:t> </a:t>
            </a:r>
            <a:endParaRPr b="0" sz="4077">
              <a:solidFill>
                <a:schemeClr val="accent2"/>
              </a:solidFill>
              <a:latin typeface="Arial"/>
              <a:ea typeface="Arial"/>
              <a:cs typeface="Arial"/>
              <a:sym typeface="Arial"/>
            </a:endParaRPr>
          </a:p>
          <a:p>
            <a:pPr indent="0" lvl="0" marL="0" rtl="0" algn="l">
              <a:lnSpc>
                <a:spcPct val="115000"/>
              </a:lnSpc>
              <a:spcBef>
                <a:spcPts val="0"/>
              </a:spcBef>
              <a:spcAft>
                <a:spcPts val="0"/>
              </a:spcAft>
              <a:buNone/>
            </a:pPr>
            <a:r>
              <a:t/>
            </a:r>
            <a:endParaRPr b="0" sz="4077">
              <a:solidFill>
                <a:schemeClr val="accent2"/>
              </a:solidFill>
              <a:latin typeface="Arial"/>
              <a:ea typeface="Arial"/>
              <a:cs typeface="Arial"/>
              <a:sym typeface="Arial"/>
            </a:endParaRPr>
          </a:p>
          <a:p>
            <a:pPr indent="0" lvl="0" marL="0" rtl="0" algn="l">
              <a:lnSpc>
                <a:spcPct val="115000"/>
              </a:lnSpc>
              <a:spcBef>
                <a:spcPts val="0"/>
              </a:spcBef>
              <a:spcAft>
                <a:spcPts val="0"/>
              </a:spcAft>
              <a:buNone/>
            </a:pPr>
            <a:r>
              <a:t/>
            </a:r>
            <a:endParaRPr b="0" sz="4077">
              <a:solidFill>
                <a:schemeClr val="accent2"/>
              </a:solidFill>
              <a:latin typeface="Arial"/>
              <a:ea typeface="Arial"/>
              <a:cs typeface="Arial"/>
              <a:sym typeface="Arial"/>
            </a:endParaRPr>
          </a:p>
          <a:p>
            <a:pPr indent="0" lvl="0" marL="0" rtl="0" algn="l">
              <a:lnSpc>
                <a:spcPct val="115000"/>
              </a:lnSpc>
              <a:spcBef>
                <a:spcPts val="0"/>
              </a:spcBef>
              <a:spcAft>
                <a:spcPts val="0"/>
              </a:spcAft>
              <a:buNone/>
            </a:pPr>
            <a:r>
              <a:t/>
            </a:r>
            <a:endParaRPr b="0" sz="2855">
              <a:solidFill>
                <a:schemeClr val="accent2"/>
              </a:solidFill>
              <a:latin typeface="Arial"/>
              <a:ea typeface="Arial"/>
              <a:cs typeface="Arial"/>
              <a:sym typeface="Arial"/>
            </a:endParaRPr>
          </a:p>
          <a:p>
            <a:pPr indent="0" lvl="0" marL="0" rtl="0" algn="l">
              <a:spcBef>
                <a:spcPts val="0"/>
              </a:spcBef>
              <a:spcAft>
                <a:spcPts val="0"/>
              </a:spcAft>
              <a:buNone/>
            </a:pPr>
            <a:r>
              <a:t/>
            </a:r>
            <a:endParaRPr>
              <a:highlight>
                <a:srgbClr val="FF0000"/>
              </a:highlight>
            </a:endParaRPr>
          </a:p>
        </p:txBody>
      </p:sp>
      <p:pic>
        <p:nvPicPr>
          <p:cNvPr id="388" name="Google Shape;388;p30"/>
          <p:cNvPicPr preferRelativeResize="0"/>
          <p:nvPr/>
        </p:nvPicPr>
        <p:blipFill>
          <a:blip r:embed="rId4">
            <a:alphaModFix/>
          </a:blip>
          <a:stretch>
            <a:fillRect/>
          </a:stretch>
        </p:blipFill>
        <p:spPr>
          <a:xfrm>
            <a:off x="-87300" y="1468800"/>
            <a:ext cx="9143999" cy="3062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2" name="Shape 392"/>
        <p:cNvGrpSpPr/>
        <p:nvPr/>
      </p:nvGrpSpPr>
      <p:grpSpPr>
        <a:xfrm>
          <a:off x="0" y="0"/>
          <a:ext cx="0" cy="0"/>
          <a:chOff x="0" y="0"/>
          <a:chExt cx="0" cy="0"/>
        </a:xfrm>
      </p:grpSpPr>
      <p:sp>
        <p:nvSpPr>
          <p:cNvPr id="393" name="Google Shape;393;p3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94" name="Google Shape;394;p31"/>
          <p:cNvSpPr txBox="1"/>
          <p:nvPr>
            <p:ph type="title"/>
          </p:nvPr>
        </p:nvSpPr>
        <p:spPr>
          <a:xfrm>
            <a:off x="61800" y="56400"/>
            <a:ext cx="7030500" cy="9993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0" lang="en" sz="2966">
                <a:solidFill>
                  <a:schemeClr val="accent2"/>
                </a:solidFill>
                <a:latin typeface="Arial"/>
                <a:ea typeface="Arial"/>
                <a:cs typeface="Arial"/>
                <a:sym typeface="Arial"/>
              </a:rPr>
              <a:t>SEQUENTIAL MODEL</a:t>
            </a:r>
            <a:endParaRPr b="0" sz="4077">
              <a:solidFill>
                <a:schemeClr val="accent2"/>
              </a:solidFill>
              <a:latin typeface="Arial"/>
              <a:ea typeface="Arial"/>
              <a:cs typeface="Arial"/>
              <a:sym typeface="Arial"/>
            </a:endParaRPr>
          </a:p>
          <a:p>
            <a:pPr indent="0" lvl="0" marL="0" rtl="0" algn="l">
              <a:lnSpc>
                <a:spcPct val="115000"/>
              </a:lnSpc>
              <a:spcBef>
                <a:spcPts val="0"/>
              </a:spcBef>
              <a:spcAft>
                <a:spcPts val="0"/>
              </a:spcAft>
              <a:buNone/>
            </a:pPr>
            <a:r>
              <a:t/>
            </a:r>
            <a:endParaRPr b="0" sz="4077">
              <a:solidFill>
                <a:schemeClr val="accent2"/>
              </a:solidFill>
              <a:latin typeface="Arial"/>
              <a:ea typeface="Arial"/>
              <a:cs typeface="Arial"/>
              <a:sym typeface="Arial"/>
            </a:endParaRPr>
          </a:p>
          <a:p>
            <a:pPr indent="0" lvl="0" marL="0" rtl="0" algn="l">
              <a:lnSpc>
                <a:spcPct val="115000"/>
              </a:lnSpc>
              <a:spcBef>
                <a:spcPts val="0"/>
              </a:spcBef>
              <a:spcAft>
                <a:spcPts val="0"/>
              </a:spcAft>
              <a:buNone/>
            </a:pPr>
            <a:r>
              <a:t/>
            </a:r>
            <a:endParaRPr b="0" sz="4077">
              <a:solidFill>
                <a:schemeClr val="accent2"/>
              </a:solidFill>
              <a:latin typeface="Arial"/>
              <a:ea typeface="Arial"/>
              <a:cs typeface="Arial"/>
              <a:sym typeface="Arial"/>
            </a:endParaRPr>
          </a:p>
          <a:p>
            <a:pPr indent="0" lvl="0" marL="0" rtl="0" algn="l">
              <a:lnSpc>
                <a:spcPct val="115000"/>
              </a:lnSpc>
              <a:spcBef>
                <a:spcPts val="0"/>
              </a:spcBef>
              <a:spcAft>
                <a:spcPts val="0"/>
              </a:spcAft>
              <a:buNone/>
            </a:pPr>
            <a:r>
              <a:t/>
            </a:r>
            <a:endParaRPr b="0" sz="2855">
              <a:solidFill>
                <a:schemeClr val="accent2"/>
              </a:solidFill>
              <a:latin typeface="Arial"/>
              <a:ea typeface="Arial"/>
              <a:cs typeface="Arial"/>
              <a:sym typeface="Arial"/>
            </a:endParaRPr>
          </a:p>
          <a:p>
            <a:pPr indent="0" lvl="0" marL="0" rtl="0" algn="l">
              <a:spcBef>
                <a:spcPts val="0"/>
              </a:spcBef>
              <a:spcAft>
                <a:spcPts val="0"/>
              </a:spcAft>
              <a:buNone/>
            </a:pPr>
            <a:r>
              <a:t/>
            </a:r>
            <a:endParaRPr>
              <a:highlight>
                <a:srgbClr val="FF0000"/>
              </a:highlight>
            </a:endParaRPr>
          </a:p>
        </p:txBody>
      </p:sp>
      <p:pic>
        <p:nvPicPr>
          <p:cNvPr id="395" name="Google Shape;395;p31"/>
          <p:cNvPicPr preferRelativeResize="0"/>
          <p:nvPr/>
        </p:nvPicPr>
        <p:blipFill>
          <a:blip r:embed="rId4">
            <a:alphaModFix/>
          </a:blip>
          <a:stretch>
            <a:fillRect/>
          </a:stretch>
        </p:blipFill>
        <p:spPr>
          <a:xfrm>
            <a:off x="0" y="577800"/>
            <a:ext cx="7886701" cy="4418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81" name="Shape 281"/>
        <p:cNvGrpSpPr/>
        <p:nvPr/>
      </p:nvGrpSpPr>
      <p:grpSpPr>
        <a:xfrm>
          <a:off x="0" y="0"/>
          <a:ext cx="0" cy="0"/>
          <a:chOff x="0" y="0"/>
          <a:chExt cx="0" cy="0"/>
        </a:xfrm>
      </p:grpSpPr>
      <p:sp>
        <p:nvSpPr>
          <p:cNvPr id="282" name="Google Shape;282;p14"/>
          <p:cNvSpPr txBox="1"/>
          <p:nvPr>
            <p:ph type="ctrTitle"/>
          </p:nvPr>
        </p:nvSpPr>
        <p:spPr>
          <a:xfrm>
            <a:off x="824000" y="92932"/>
            <a:ext cx="4255500" cy="1144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MACHINE LEARNING</a:t>
            </a:r>
            <a:endParaRPr/>
          </a:p>
        </p:txBody>
      </p:sp>
      <p:sp>
        <p:nvSpPr>
          <p:cNvPr id="283" name="Google Shape;283;p14"/>
          <p:cNvSpPr txBox="1"/>
          <p:nvPr>
            <p:ph idx="1" type="subTitle"/>
          </p:nvPr>
        </p:nvSpPr>
        <p:spPr>
          <a:xfrm>
            <a:off x="824000" y="1619375"/>
            <a:ext cx="7077000" cy="267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400"/>
          </a:p>
          <a:p>
            <a:pPr indent="-381000" lvl="0" marL="457200" rtl="0" algn="l">
              <a:spcBef>
                <a:spcPts val="0"/>
              </a:spcBef>
              <a:spcAft>
                <a:spcPts val="0"/>
              </a:spcAft>
              <a:buSzPts val="2400"/>
              <a:buChar char="●"/>
            </a:pPr>
            <a:r>
              <a:rPr lang="en" sz="2400"/>
              <a:t>Machine Learning (ML)  is concerned with computer programs that automatically improve their  performance  through experience.</a:t>
            </a:r>
            <a:endParaRPr sz="2400"/>
          </a:p>
          <a:p>
            <a:pPr indent="0" lvl="0" marL="0" rtl="0" algn="l">
              <a:spcBef>
                <a:spcPts val="0"/>
              </a:spcBef>
              <a:spcAft>
                <a:spcPts val="0"/>
              </a:spcAft>
              <a:buNone/>
            </a:pPr>
            <a:r>
              <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9" name="Shape 399"/>
        <p:cNvGrpSpPr/>
        <p:nvPr/>
      </p:nvGrpSpPr>
      <p:grpSpPr>
        <a:xfrm>
          <a:off x="0" y="0"/>
          <a:ext cx="0" cy="0"/>
          <a:chOff x="0" y="0"/>
          <a:chExt cx="0" cy="0"/>
        </a:xfrm>
      </p:grpSpPr>
      <p:sp>
        <p:nvSpPr>
          <p:cNvPr id="400" name="Google Shape;400;p3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401" name="Google Shape;401;p32"/>
          <p:cNvSpPr txBox="1"/>
          <p:nvPr>
            <p:ph type="title"/>
          </p:nvPr>
        </p:nvSpPr>
        <p:spPr>
          <a:xfrm>
            <a:off x="0" y="218400"/>
            <a:ext cx="7030500" cy="999300"/>
          </a:xfrm>
          <a:prstGeom prst="rect">
            <a:avLst/>
          </a:prstGeom>
          <a:ln cap="flat" cmpd="sng" w="9525">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0" lang="en" sz="4170">
                <a:solidFill>
                  <a:schemeClr val="accent2"/>
                </a:solidFill>
                <a:latin typeface="Arial"/>
                <a:ea typeface="Arial"/>
                <a:cs typeface="Arial"/>
                <a:sym typeface="Arial"/>
              </a:rPr>
              <a:t>Generate test data</a:t>
            </a:r>
            <a:endParaRPr b="0" sz="4170">
              <a:solidFill>
                <a:schemeClr val="accent2"/>
              </a:solidFill>
              <a:latin typeface="Arial"/>
              <a:ea typeface="Arial"/>
              <a:cs typeface="Arial"/>
              <a:sym typeface="Arial"/>
            </a:endParaRPr>
          </a:p>
          <a:p>
            <a:pPr indent="0" lvl="0" marL="0" rtl="0" algn="l">
              <a:lnSpc>
                <a:spcPct val="115000"/>
              </a:lnSpc>
              <a:spcBef>
                <a:spcPts val="0"/>
              </a:spcBef>
              <a:spcAft>
                <a:spcPts val="0"/>
              </a:spcAft>
              <a:buSzPts val="990"/>
              <a:buNone/>
            </a:pPr>
            <a:r>
              <a:t/>
            </a:r>
            <a:endParaRPr b="0" sz="4170">
              <a:solidFill>
                <a:schemeClr val="accent2"/>
              </a:solidFill>
              <a:latin typeface="Arial"/>
              <a:ea typeface="Arial"/>
              <a:cs typeface="Arial"/>
              <a:sym typeface="Arial"/>
            </a:endParaRPr>
          </a:p>
          <a:p>
            <a:pPr indent="0" lvl="0" marL="0" rtl="0" algn="l">
              <a:lnSpc>
                <a:spcPct val="115000"/>
              </a:lnSpc>
              <a:spcBef>
                <a:spcPts val="0"/>
              </a:spcBef>
              <a:spcAft>
                <a:spcPts val="0"/>
              </a:spcAft>
              <a:buSzPts val="990"/>
              <a:buNone/>
            </a:pPr>
            <a:r>
              <a:t/>
            </a:r>
            <a:endParaRPr b="0" sz="4170">
              <a:solidFill>
                <a:schemeClr val="accent2"/>
              </a:solidFill>
              <a:latin typeface="Arial"/>
              <a:ea typeface="Arial"/>
              <a:cs typeface="Arial"/>
              <a:sym typeface="Arial"/>
            </a:endParaRPr>
          </a:p>
          <a:p>
            <a:pPr indent="0" lvl="0" marL="0" rtl="0" algn="l">
              <a:lnSpc>
                <a:spcPct val="115000"/>
              </a:lnSpc>
              <a:spcBef>
                <a:spcPts val="0"/>
              </a:spcBef>
              <a:spcAft>
                <a:spcPts val="0"/>
              </a:spcAft>
              <a:buSzPts val="990"/>
              <a:buNone/>
            </a:pPr>
            <a:r>
              <a:t/>
            </a:r>
            <a:endParaRPr b="0" sz="3070">
              <a:solidFill>
                <a:schemeClr val="accent2"/>
              </a:solidFill>
              <a:latin typeface="Arial"/>
              <a:ea typeface="Arial"/>
              <a:cs typeface="Arial"/>
              <a:sym typeface="Arial"/>
            </a:endParaRPr>
          </a:p>
          <a:p>
            <a:pPr indent="0" lvl="0" marL="0" rtl="0" algn="l">
              <a:spcBef>
                <a:spcPts val="0"/>
              </a:spcBef>
              <a:spcAft>
                <a:spcPts val="0"/>
              </a:spcAft>
              <a:buSzPts val="990"/>
              <a:buNone/>
            </a:pPr>
            <a:r>
              <a:rPr lang="en" sz="3020">
                <a:highlight>
                  <a:srgbClr val="FF0000"/>
                </a:highlight>
              </a:rPr>
              <a:t>asdsa</a:t>
            </a:r>
            <a:endParaRPr sz="3020">
              <a:highlight>
                <a:srgbClr val="FF0000"/>
              </a:highlight>
            </a:endParaRPr>
          </a:p>
        </p:txBody>
      </p:sp>
      <p:pic>
        <p:nvPicPr>
          <p:cNvPr id="402" name="Google Shape;402;p32"/>
          <p:cNvPicPr preferRelativeResize="0"/>
          <p:nvPr/>
        </p:nvPicPr>
        <p:blipFill>
          <a:blip r:embed="rId4">
            <a:alphaModFix/>
          </a:blip>
          <a:stretch>
            <a:fillRect/>
          </a:stretch>
        </p:blipFill>
        <p:spPr>
          <a:xfrm>
            <a:off x="25" y="1563300"/>
            <a:ext cx="9143974" cy="2968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6" name="Shape 406"/>
        <p:cNvGrpSpPr/>
        <p:nvPr/>
      </p:nvGrpSpPr>
      <p:grpSpPr>
        <a:xfrm>
          <a:off x="0" y="0"/>
          <a:ext cx="0" cy="0"/>
          <a:chOff x="0" y="0"/>
          <a:chExt cx="0" cy="0"/>
        </a:xfrm>
      </p:grpSpPr>
      <p:sp>
        <p:nvSpPr>
          <p:cNvPr id="407" name="Google Shape;407;p33"/>
          <p:cNvSpPr txBox="1"/>
          <p:nvPr>
            <p:ph idx="1" type="body"/>
          </p:nvPr>
        </p:nvSpPr>
        <p:spPr>
          <a:xfrm>
            <a:off x="0" y="1990050"/>
            <a:ext cx="83343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408" name="Google Shape;408;p33"/>
          <p:cNvSpPr txBox="1"/>
          <p:nvPr>
            <p:ph type="title"/>
          </p:nvPr>
        </p:nvSpPr>
        <p:spPr>
          <a:xfrm>
            <a:off x="0" y="0"/>
            <a:ext cx="7030500" cy="1439100"/>
          </a:xfrm>
          <a:prstGeom prst="rect">
            <a:avLst/>
          </a:prstGeom>
          <a:ln cap="flat" cmpd="sng" w="9525">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0" lang="en" sz="4170">
                <a:solidFill>
                  <a:schemeClr val="accent2"/>
                </a:solidFill>
                <a:latin typeface="Arial"/>
                <a:ea typeface="Arial"/>
                <a:cs typeface="Arial"/>
                <a:sym typeface="Arial"/>
              </a:rPr>
              <a:t>Total no of layers and Compiling model</a:t>
            </a:r>
            <a:endParaRPr b="0" sz="4170">
              <a:solidFill>
                <a:schemeClr val="accent2"/>
              </a:solidFill>
              <a:latin typeface="Arial"/>
              <a:ea typeface="Arial"/>
              <a:cs typeface="Arial"/>
              <a:sym typeface="Arial"/>
            </a:endParaRPr>
          </a:p>
          <a:p>
            <a:pPr indent="0" lvl="0" marL="0" rtl="0" algn="l">
              <a:lnSpc>
                <a:spcPct val="115000"/>
              </a:lnSpc>
              <a:spcBef>
                <a:spcPts val="0"/>
              </a:spcBef>
              <a:spcAft>
                <a:spcPts val="0"/>
              </a:spcAft>
              <a:buSzPts val="990"/>
              <a:buNone/>
            </a:pPr>
            <a:r>
              <a:t/>
            </a:r>
            <a:endParaRPr b="0" sz="4170">
              <a:solidFill>
                <a:schemeClr val="accent2"/>
              </a:solidFill>
              <a:latin typeface="Arial"/>
              <a:ea typeface="Arial"/>
              <a:cs typeface="Arial"/>
              <a:sym typeface="Arial"/>
            </a:endParaRPr>
          </a:p>
        </p:txBody>
      </p:sp>
      <p:pic>
        <p:nvPicPr>
          <p:cNvPr id="409" name="Google Shape;409;p33"/>
          <p:cNvPicPr preferRelativeResize="0"/>
          <p:nvPr/>
        </p:nvPicPr>
        <p:blipFill>
          <a:blip r:embed="rId4">
            <a:alphaModFix/>
          </a:blip>
          <a:stretch>
            <a:fillRect/>
          </a:stretch>
        </p:blipFill>
        <p:spPr>
          <a:xfrm>
            <a:off x="-91800" y="1549800"/>
            <a:ext cx="9235800" cy="352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3" name="Shape 413"/>
        <p:cNvGrpSpPr/>
        <p:nvPr/>
      </p:nvGrpSpPr>
      <p:grpSpPr>
        <a:xfrm>
          <a:off x="0" y="0"/>
          <a:ext cx="0" cy="0"/>
          <a:chOff x="0" y="0"/>
          <a:chExt cx="0" cy="0"/>
        </a:xfrm>
      </p:grpSpPr>
      <p:sp>
        <p:nvSpPr>
          <p:cNvPr id="414" name="Google Shape;414;p34"/>
          <p:cNvSpPr txBox="1"/>
          <p:nvPr>
            <p:ph idx="1" type="body"/>
          </p:nvPr>
        </p:nvSpPr>
        <p:spPr>
          <a:xfrm>
            <a:off x="0" y="1990050"/>
            <a:ext cx="83343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415" name="Google Shape;415;p34"/>
          <p:cNvSpPr txBox="1"/>
          <p:nvPr>
            <p:ph type="title"/>
          </p:nvPr>
        </p:nvSpPr>
        <p:spPr>
          <a:xfrm>
            <a:off x="0" y="0"/>
            <a:ext cx="7030500" cy="1439100"/>
          </a:xfrm>
          <a:prstGeom prst="rect">
            <a:avLst/>
          </a:prstGeom>
          <a:ln cap="flat" cmpd="sng" w="9525">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t/>
            </a:r>
            <a:endParaRPr b="0" sz="4170">
              <a:solidFill>
                <a:schemeClr val="accent2"/>
              </a:solidFill>
              <a:latin typeface="Arial"/>
              <a:ea typeface="Arial"/>
              <a:cs typeface="Arial"/>
              <a:sym typeface="Arial"/>
            </a:endParaRPr>
          </a:p>
          <a:p>
            <a:pPr indent="0" lvl="0" marL="0" rtl="0" algn="l">
              <a:lnSpc>
                <a:spcPct val="115000"/>
              </a:lnSpc>
              <a:spcBef>
                <a:spcPts val="0"/>
              </a:spcBef>
              <a:spcAft>
                <a:spcPts val="0"/>
              </a:spcAft>
              <a:buSzPts val="990"/>
              <a:buNone/>
            </a:pPr>
            <a:r>
              <a:t/>
            </a:r>
            <a:endParaRPr b="0" sz="4170">
              <a:solidFill>
                <a:schemeClr val="accent2"/>
              </a:solidFill>
              <a:latin typeface="Arial"/>
              <a:ea typeface="Arial"/>
              <a:cs typeface="Arial"/>
              <a:sym typeface="Arial"/>
            </a:endParaRPr>
          </a:p>
        </p:txBody>
      </p:sp>
      <p:pic>
        <p:nvPicPr>
          <p:cNvPr id="416" name="Google Shape;416;p34"/>
          <p:cNvPicPr preferRelativeResize="0"/>
          <p:nvPr/>
        </p:nvPicPr>
        <p:blipFill>
          <a:blip r:embed="rId4">
            <a:alphaModFix/>
          </a:blip>
          <a:stretch>
            <a:fillRect/>
          </a:stretch>
        </p:blipFill>
        <p:spPr>
          <a:xfrm>
            <a:off x="0" y="0"/>
            <a:ext cx="9144001" cy="5738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0" name="Shape 420"/>
        <p:cNvGrpSpPr/>
        <p:nvPr/>
      </p:nvGrpSpPr>
      <p:grpSpPr>
        <a:xfrm>
          <a:off x="0" y="0"/>
          <a:ext cx="0" cy="0"/>
          <a:chOff x="0" y="0"/>
          <a:chExt cx="0" cy="0"/>
        </a:xfrm>
      </p:grpSpPr>
      <p:sp>
        <p:nvSpPr>
          <p:cNvPr id="421" name="Google Shape;421;p35"/>
          <p:cNvSpPr txBox="1"/>
          <p:nvPr>
            <p:ph idx="1" type="body"/>
          </p:nvPr>
        </p:nvSpPr>
        <p:spPr>
          <a:xfrm>
            <a:off x="0" y="1990050"/>
            <a:ext cx="83343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422" name="Google Shape;422;p35"/>
          <p:cNvSpPr txBox="1"/>
          <p:nvPr>
            <p:ph type="title"/>
          </p:nvPr>
        </p:nvSpPr>
        <p:spPr>
          <a:xfrm>
            <a:off x="0" y="0"/>
            <a:ext cx="7030500" cy="1439100"/>
          </a:xfrm>
          <a:prstGeom prst="rect">
            <a:avLst/>
          </a:prstGeom>
          <a:ln cap="flat" cmpd="sng" w="9525">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t/>
            </a:r>
            <a:endParaRPr b="0" sz="4170">
              <a:solidFill>
                <a:schemeClr val="accent2"/>
              </a:solidFill>
              <a:latin typeface="Arial"/>
              <a:ea typeface="Arial"/>
              <a:cs typeface="Arial"/>
              <a:sym typeface="Arial"/>
            </a:endParaRPr>
          </a:p>
          <a:p>
            <a:pPr indent="0" lvl="0" marL="0" rtl="0" algn="l">
              <a:lnSpc>
                <a:spcPct val="115000"/>
              </a:lnSpc>
              <a:spcBef>
                <a:spcPts val="0"/>
              </a:spcBef>
              <a:spcAft>
                <a:spcPts val="0"/>
              </a:spcAft>
              <a:buSzPts val="990"/>
              <a:buNone/>
            </a:pPr>
            <a:r>
              <a:t/>
            </a:r>
            <a:endParaRPr b="0" sz="4170">
              <a:solidFill>
                <a:schemeClr val="accent2"/>
              </a:solidFill>
              <a:latin typeface="Arial"/>
              <a:ea typeface="Arial"/>
              <a:cs typeface="Arial"/>
              <a:sym typeface="Arial"/>
            </a:endParaRPr>
          </a:p>
        </p:txBody>
      </p:sp>
      <p:pic>
        <p:nvPicPr>
          <p:cNvPr id="423" name="Google Shape;423;p35"/>
          <p:cNvPicPr preferRelativeResize="0"/>
          <p:nvPr/>
        </p:nvPicPr>
        <p:blipFill>
          <a:blip r:embed="rId4">
            <a:alphaModFix/>
          </a:blip>
          <a:stretch>
            <a:fillRect/>
          </a:stretch>
        </p:blipFill>
        <p:spPr>
          <a:xfrm>
            <a:off x="56700" y="-106650"/>
            <a:ext cx="9031950" cy="51435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7" name="Shape 427"/>
        <p:cNvGrpSpPr/>
        <p:nvPr/>
      </p:nvGrpSpPr>
      <p:grpSpPr>
        <a:xfrm>
          <a:off x="0" y="0"/>
          <a:ext cx="0" cy="0"/>
          <a:chOff x="0" y="0"/>
          <a:chExt cx="0" cy="0"/>
        </a:xfrm>
      </p:grpSpPr>
      <p:sp>
        <p:nvSpPr>
          <p:cNvPr id="428" name="Google Shape;428;p36"/>
          <p:cNvSpPr txBox="1"/>
          <p:nvPr>
            <p:ph idx="1" type="body"/>
          </p:nvPr>
        </p:nvSpPr>
        <p:spPr>
          <a:xfrm>
            <a:off x="0" y="1990050"/>
            <a:ext cx="83343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429" name="Google Shape;429;p36"/>
          <p:cNvSpPr txBox="1"/>
          <p:nvPr>
            <p:ph type="title"/>
          </p:nvPr>
        </p:nvSpPr>
        <p:spPr>
          <a:xfrm>
            <a:off x="0" y="0"/>
            <a:ext cx="7030500" cy="1439100"/>
          </a:xfrm>
          <a:prstGeom prst="rect">
            <a:avLst/>
          </a:prstGeom>
          <a:ln cap="flat" cmpd="sng" w="9525">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t/>
            </a:r>
            <a:endParaRPr b="0" sz="4170">
              <a:solidFill>
                <a:schemeClr val="accent2"/>
              </a:solidFill>
              <a:latin typeface="Arial"/>
              <a:ea typeface="Arial"/>
              <a:cs typeface="Arial"/>
              <a:sym typeface="Arial"/>
            </a:endParaRPr>
          </a:p>
          <a:p>
            <a:pPr indent="0" lvl="0" marL="0" rtl="0" algn="l">
              <a:lnSpc>
                <a:spcPct val="115000"/>
              </a:lnSpc>
              <a:spcBef>
                <a:spcPts val="0"/>
              </a:spcBef>
              <a:spcAft>
                <a:spcPts val="0"/>
              </a:spcAft>
              <a:buSzPts val="990"/>
              <a:buNone/>
            </a:pPr>
            <a:r>
              <a:t/>
            </a:r>
            <a:endParaRPr b="0" sz="4170">
              <a:solidFill>
                <a:schemeClr val="accent2"/>
              </a:solidFill>
              <a:latin typeface="Arial"/>
              <a:ea typeface="Arial"/>
              <a:cs typeface="Arial"/>
              <a:sym typeface="Arial"/>
            </a:endParaRPr>
          </a:p>
        </p:txBody>
      </p:sp>
      <p:pic>
        <p:nvPicPr>
          <p:cNvPr id="430" name="Google Shape;430;p36"/>
          <p:cNvPicPr preferRelativeResize="0"/>
          <p:nvPr/>
        </p:nvPicPr>
        <p:blipFill>
          <a:blip r:embed="rId4">
            <a:alphaModFix/>
          </a:blip>
          <a:stretch>
            <a:fillRect/>
          </a:stretch>
        </p:blipFill>
        <p:spPr>
          <a:xfrm>
            <a:off x="-25" y="0"/>
            <a:ext cx="9144025" cy="53044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4" name="Shape 434"/>
        <p:cNvGrpSpPr/>
        <p:nvPr/>
      </p:nvGrpSpPr>
      <p:grpSpPr>
        <a:xfrm>
          <a:off x="0" y="0"/>
          <a:ext cx="0" cy="0"/>
          <a:chOff x="0" y="0"/>
          <a:chExt cx="0" cy="0"/>
        </a:xfrm>
      </p:grpSpPr>
      <p:sp>
        <p:nvSpPr>
          <p:cNvPr id="435" name="Google Shape;435;p37"/>
          <p:cNvSpPr txBox="1"/>
          <p:nvPr>
            <p:ph idx="1" type="body"/>
          </p:nvPr>
        </p:nvSpPr>
        <p:spPr>
          <a:xfrm>
            <a:off x="0" y="1990050"/>
            <a:ext cx="83343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436" name="Google Shape;436;p37"/>
          <p:cNvSpPr txBox="1"/>
          <p:nvPr>
            <p:ph type="title"/>
          </p:nvPr>
        </p:nvSpPr>
        <p:spPr>
          <a:xfrm>
            <a:off x="0" y="0"/>
            <a:ext cx="7030500" cy="693900"/>
          </a:xfrm>
          <a:prstGeom prst="rect">
            <a:avLst/>
          </a:prstGeom>
          <a:ln cap="flat" cmpd="sng" w="9525">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0" lang="en" sz="4170">
                <a:solidFill>
                  <a:schemeClr val="accent2"/>
                </a:solidFill>
                <a:latin typeface="Arial"/>
                <a:ea typeface="Arial"/>
                <a:cs typeface="Arial"/>
                <a:sym typeface="Arial"/>
              </a:rPr>
              <a:t>Prediction probabilities</a:t>
            </a:r>
            <a:endParaRPr b="0" sz="4170">
              <a:solidFill>
                <a:schemeClr val="accent2"/>
              </a:solidFill>
              <a:latin typeface="Arial"/>
              <a:ea typeface="Arial"/>
              <a:cs typeface="Arial"/>
              <a:sym typeface="Arial"/>
            </a:endParaRPr>
          </a:p>
        </p:txBody>
      </p:sp>
      <p:pic>
        <p:nvPicPr>
          <p:cNvPr id="437" name="Google Shape;437;p37"/>
          <p:cNvPicPr preferRelativeResize="0"/>
          <p:nvPr/>
        </p:nvPicPr>
        <p:blipFill>
          <a:blip r:embed="rId4">
            <a:alphaModFix/>
          </a:blip>
          <a:stretch>
            <a:fillRect/>
          </a:stretch>
        </p:blipFill>
        <p:spPr>
          <a:xfrm>
            <a:off x="-25" y="1366200"/>
            <a:ext cx="9144026" cy="39229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41" name="Shape 441"/>
        <p:cNvGrpSpPr/>
        <p:nvPr/>
      </p:nvGrpSpPr>
      <p:grpSpPr>
        <a:xfrm>
          <a:off x="0" y="0"/>
          <a:ext cx="0" cy="0"/>
          <a:chOff x="0" y="0"/>
          <a:chExt cx="0" cy="0"/>
        </a:xfrm>
      </p:grpSpPr>
      <p:sp>
        <p:nvSpPr>
          <p:cNvPr id="442" name="Google Shape;442;p38"/>
          <p:cNvSpPr txBox="1"/>
          <p:nvPr>
            <p:ph idx="1" type="body"/>
          </p:nvPr>
        </p:nvSpPr>
        <p:spPr>
          <a:xfrm>
            <a:off x="0" y="1990050"/>
            <a:ext cx="83343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443" name="Google Shape;443;p38"/>
          <p:cNvSpPr txBox="1"/>
          <p:nvPr>
            <p:ph type="title"/>
          </p:nvPr>
        </p:nvSpPr>
        <p:spPr>
          <a:xfrm>
            <a:off x="0" y="0"/>
            <a:ext cx="7030500" cy="1439100"/>
          </a:xfrm>
          <a:prstGeom prst="rect">
            <a:avLst/>
          </a:prstGeom>
          <a:ln cap="flat" cmpd="sng" w="9525">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0" lang="en" sz="4170">
                <a:solidFill>
                  <a:schemeClr val="accent2"/>
                </a:solidFill>
                <a:latin typeface="Arial"/>
                <a:ea typeface="Arial"/>
                <a:cs typeface="Arial"/>
                <a:sym typeface="Arial"/>
              </a:rPr>
              <a:t>Prediction with labels</a:t>
            </a:r>
            <a:endParaRPr b="0" sz="4170">
              <a:solidFill>
                <a:schemeClr val="accent2"/>
              </a:solidFill>
              <a:latin typeface="Arial"/>
              <a:ea typeface="Arial"/>
              <a:cs typeface="Arial"/>
              <a:sym typeface="Arial"/>
            </a:endParaRPr>
          </a:p>
        </p:txBody>
      </p:sp>
      <p:pic>
        <p:nvPicPr>
          <p:cNvPr id="444" name="Google Shape;444;p38"/>
          <p:cNvPicPr preferRelativeResize="0"/>
          <p:nvPr/>
        </p:nvPicPr>
        <p:blipFill>
          <a:blip r:embed="rId4">
            <a:alphaModFix/>
          </a:blip>
          <a:stretch>
            <a:fillRect/>
          </a:stretch>
        </p:blipFill>
        <p:spPr>
          <a:xfrm>
            <a:off x="-34" y="791150"/>
            <a:ext cx="9144035" cy="4292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39"/>
          <p:cNvSpPr txBox="1"/>
          <p:nvPr>
            <p:ph idx="1" type="body"/>
          </p:nvPr>
        </p:nvSpPr>
        <p:spPr>
          <a:xfrm>
            <a:off x="414825" y="285100"/>
            <a:ext cx="8525400" cy="2286600"/>
          </a:xfrm>
          <a:prstGeom prst="rect">
            <a:avLst/>
          </a:prstGeom>
          <a:solidFill>
            <a:srgbClr val="FF0000"/>
          </a:solidFill>
        </p:spPr>
        <p:txBody>
          <a:bodyPr anchorCtr="0" anchor="t" bIns="91425" lIns="91425" spcFirstLastPara="1" rIns="91425" wrap="square" tIns="91425">
            <a:normAutofit fontScale="70000" lnSpcReduction="20000"/>
          </a:bodyPr>
          <a:lstStyle/>
          <a:p>
            <a:pPr indent="-1885950" lvl="0" marL="2000250" rtl="0" algn="l">
              <a:spcBef>
                <a:spcPts val="0"/>
              </a:spcBef>
              <a:spcAft>
                <a:spcPts val="0"/>
              </a:spcAft>
              <a:buNone/>
            </a:pPr>
            <a:r>
              <a:rPr lang="en" sz="3500"/>
              <a:t>SOURCE OF DATA :</a:t>
            </a:r>
            <a:endParaRPr sz="3500"/>
          </a:p>
          <a:p>
            <a:pPr indent="-1885950" lvl="0" marL="2000250" rtl="0" algn="l">
              <a:spcBef>
                <a:spcPts val="1200"/>
              </a:spcBef>
              <a:spcAft>
                <a:spcPts val="0"/>
              </a:spcAft>
              <a:buNone/>
            </a:pPr>
            <a:r>
              <a:rPr lang="en" sz="3500"/>
              <a:t>      LINK : </a:t>
            </a:r>
            <a:r>
              <a:rPr lang="en" sz="3500" u="sng">
                <a:solidFill>
                  <a:schemeClr val="hlink"/>
                </a:solidFill>
                <a:hlinkClick r:id="rId3"/>
              </a:rPr>
              <a:t>https://www.kaggle.com/shadabhussain/cgiar-computer-vision-for-crop-disease</a:t>
            </a:r>
            <a:endParaRPr sz="3500"/>
          </a:p>
          <a:p>
            <a:pPr indent="-1885950" lvl="0" marL="2000250" rtl="0" algn="l">
              <a:spcBef>
                <a:spcPts val="1200"/>
              </a:spcBef>
              <a:spcAft>
                <a:spcPts val="1200"/>
              </a:spcAft>
              <a:buNone/>
            </a:pPr>
            <a:r>
              <a:t/>
            </a:r>
            <a:endParaRPr sz="3500"/>
          </a:p>
        </p:txBody>
      </p:sp>
      <p:sp>
        <p:nvSpPr>
          <p:cNvPr id="450" name="Google Shape;450;p39"/>
          <p:cNvSpPr txBox="1"/>
          <p:nvPr>
            <p:ph idx="2" type="body"/>
          </p:nvPr>
        </p:nvSpPr>
        <p:spPr>
          <a:xfrm>
            <a:off x="483825" y="3037450"/>
            <a:ext cx="8348400" cy="1953900"/>
          </a:xfrm>
          <a:prstGeom prst="rect">
            <a:avLst/>
          </a:prstGeom>
          <a:solidFill>
            <a:srgbClr val="0000FF"/>
          </a:solidFill>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2900"/>
              <a:t>RESEARCH PAPER :</a:t>
            </a:r>
            <a:endParaRPr sz="2900"/>
          </a:p>
          <a:p>
            <a:pPr indent="0" lvl="0" marL="0" rtl="0" algn="l">
              <a:spcBef>
                <a:spcPts val="1200"/>
              </a:spcBef>
              <a:spcAft>
                <a:spcPts val="1200"/>
              </a:spcAft>
              <a:buNone/>
            </a:pPr>
            <a:r>
              <a:rPr lang="en" sz="2900"/>
              <a:t>    LINK :     Jaware, T., Badgujar, R., Patil, G.: Crop disease detection using image segmentation2, 190–194 (April 2012)</a:t>
            </a:r>
            <a:endParaRPr sz="2900" u="sng"/>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0"/>
          <p:cNvSpPr txBox="1"/>
          <p:nvPr>
            <p:ph idx="1" type="body"/>
          </p:nvPr>
        </p:nvSpPr>
        <p:spPr>
          <a:xfrm>
            <a:off x="3211800" y="3420175"/>
            <a:ext cx="5122500" cy="1693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6000">
                <a:solidFill>
                  <a:schemeClr val="accent2"/>
                </a:solidFill>
                <a:highlight>
                  <a:srgbClr val="00FFFF"/>
                </a:highlight>
              </a:rPr>
              <a:t>THANK YOU</a:t>
            </a:r>
            <a:endParaRPr sz="6000">
              <a:solidFill>
                <a:schemeClr val="accent2"/>
              </a:solidFill>
              <a:highlight>
                <a:srgbClr val="00FFFF"/>
              </a:highlight>
            </a:endParaRPr>
          </a:p>
          <a:p>
            <a:pPr indent="0" lvl="0" marL="0" rtl="0" algn="l">
              <a:spcBef>
                <a:spcPts val="1200"/>
              </a:spcBef>
              <a:spcAft>
                <a:spcPts val="1200"/>
              </a:spcAft>
              <a:buNone/>
            </a:pPr>
            <a:r>
              <a:t/>
            </a:r>
            <a:endParaRPr sz="6000">
              <a:solidFill>
                <a:schemeClr val="accent2"/>
              </a:solidFill>
              <a:highlight>
                <a:srgbClr val="00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FF"/>
        </a:solidFill>
      </p:bgPr>
    </p:bg>
    <p:spTree>
      <p:nvGrpSpPr>
        <p:cNvPr id="287" name="Shape 287"/>
        <p:cNvGrpSpPr/>
        <p:nvPr/>
      </p:nvGrpSpPr>
      <p:grpSpPr>
        <a:xfrm>
          <a:off x="0" y="0"/>
          <a:ext cx="0" cy="0"/>
          <a:chOff x="0" y="0"/>
          <a:chExt cx="0" cy="0"/>
        </a:xfrm>
      </p:grpSpPr>
      <p:sp>
        <p:nvSpPr>
          <p:cNvPr id="288" name="Google Shape;288;p15"/>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289" name="Google Shape;289;p15"/>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90" name="Google Shape;290;p15"/>
          <p:cNvPicPr preferRelativeResize="0"/>
          <p:nvPr/>
        </p:nvPicPr>
        <p:blipFill>
          <a:blip r:embed="rId3">
            <a:alphaModFix/>
          </a:blip>
          <a:stretch>
            <a:fillRect/>
          </a:stretch>
        </p:blipFill>
        <p:spPr>
          <a:xfrm>
            <a:off x="652150" y="464300"/>
            <a:ext cx="8096250" cy="4171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ctrTitle"/>
          </p:nvPr>
        </p:nvSpPr>
        <p:spPr>
          <a:xfrm>
            <a:off x="824000" y="1"/>
            <a:ext cx="4255500" cy="955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0" lang="en" u="sng">
                <a:solidFill>
                  <a:schemeClr val="accent1"/>
                </a:solidFill>
              </a:rPr>
              <a:t>WHY  ML ?</a:t>
            </a:r>
            <a:endParaRPr b="0" u="sng">
              <a:solidFill>
                <a:schemeClr val="accent1"/>
              </a:solidFill>
            </a:endParaRPr>
          </a:p>
        </p:txBody>
      </p:sp>
      <p:sp>
        <p:nvSpPr>
          <p:cNvPr id="296" name="Google Shape;296;p16"/>
          <p:cNvSpPr txBox="1"/>
          <p:nvPr>
            <p:ph idx="1" type="subTitle"/>
          </p:nvPr>
        </p:nvSpPr>
        <p:spPr>
          <a:xfrm>
            <a:off x="824000" y="889325"/>
            <a:ext cx="7773900" cy="34023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Clr>
                <a:srgbClr val="FF0000"/>
              </a:buClr>
              <a:buSzPts val="2400"/>
              <a:buChar char="●"/>
            </a:pPr>
            <a:r>
              <a:rPr lang="en" sz="2400">
                <a:solidFill>
                  <a:srgbClr val="FF0000"/>
                </a:solidFill>
              </a:rPr>
              <a:t>Increasing demand of data scientist in real world is on peak.</a:t>
            </a:r>
            <a:endParaRPr sz="2400">
              <a:solidFill>
                <a:srgbClr val="FF0000"/>
              </a:solidFill>
            </a:endParaRPr>
          </a:p>
          <a:p>
            <a:pPr indent="-381000" lvl="0" marL="457200" rtl="0" algn="l">
              <a:spcBef>
                <a:spcPts val="0"/>
              </a:spcBef>
              <a:spcAft>
                <a:spcPts val="0"/>
              </a:spcAft>
              <a:buClr>
                <a:srgbClr val="FF0000"/>
              </a:buClr>
              <a:buSzPts val="2400"/>
              <a:buChar char="●"/>
            </a:pPr>
            <a:r>
              <a:rPr lang="en" sz="2400">
                <a:solidFill>
                  <a:srgbClr val="FF0000"/>
                </a:solidFill>
              </a:rPr>
              <a:t>Increasing </a:t>
            </a:r>
            <a:r>
              <a:rPr lang="en" sz="2400">
                <a:solidFill>
                  <a:srgbClr val="FF0000"/>
                </a:solidFill>
              </a:rPr>
              <a:t>computational</a:t>
            </a:r>
            <a:r>
              <a:rPr lang="en" sz="2400">
                <a:solidFill>
                  <a:srgbClr val="FF0000"/>
                </a:solidFill>
              </a:rPr>
              <a:t> power.</a:t>
            </a:r>
            <a:endParaRPr sz="2400">
              <a:solidFill>
                <a:srgbClr val="FF0000"/>
              </a:solidFill>
            </a:endParaRPr>
          </a:p>
          <a:p>
            <a:pPr indent="-381000" lvl="0" marL="457200" rtl="0" algn="l">
              <a:spcBef>
                <a:spcPts val="0"/>
              </a:spcBef>
              <a:spcAft>
                <a:spcPts val="0"/>
              </a:spcAft>
              <a:buClr>
                <a:srgbClr val="FF0000"/>
              </a:buClr>
              <a:buSzPts val="2400"/>
              <a:buChar char="●"/>
            </a:pPr>
            <a:r>
              <a:rPr lang="en" sz="2400">
                <a:solidFill>
                  <a:srgbClr val="FF0000"/>
                </a:solidFill>
              </a:rPr>
              <a:t>Growing progress in </a:t>
            </a:r>
            <a:r>
              <a:rPr lang="en" sz="2400">
                <a:solidFill>
                  <a:srgbClr val="FF0000"/>
                </a:solidFill>
              </a:rPr>
              <a:t>available</a:t>
            </a:r>
            <a:r>
              <a:rPr lang="en" sz="2400">
                <a:solidFill>
                  <a:srgbClr val="FF0000"/>
                </a:solidFill>
              </a:rPr>
              <a:t> algorithms and theory developed by researchers.</a:t>
            </a:r>
            <a:endParaRPr sz="2400">
              <a:solidFill>
                <a:srgbClr val="FF0000"/>
              </a:solidFill>
            </a:endParaRPr>
          </a:p>
          <a:p>
            <a:pPr indent="-381000" lvl="0" marL="457200" rtl="0" algn="l">
              <a:spcBef>
                <a:spcPts val="0"/>
              </a:spcBef>
              <a:spcAft>
                <a:spcPts val="0"/>
              </a:spcAft>
              <a:buClr>
                <a:srgbClr val="FF0000"/>
              </a:buClr>
              <a:buSzPts val="2400"/>
              <a:buChar char="●"/>
            </a:pPr>
            <a:r>
              <a:rPr lang="en" sz="2400">
                <a:solidFill>
                  <a:srgbClr val="FF0000"/>
                </a:solidFill>
              </a:rPr>
              <a:t>Flood of </a:t>
            </a:r>
            <a:r>
              <a:rPr lang="en" sz="2400">
                <a:solidFill>
                  <a:srgbClr val="FF0000"/>
                </a:solidFill>
              </a:rPr>
              <a:t>available</a:t>
            </a:r>
            <a:r>
              <a:rPr lang="en" sz="2400">
                <a:solidFill>
                  <a:srgbClr val="FF0000"/>
                </a:solidFill>
              </a:rPr>
              <a:t> data on internet.</a:t>
            </a:r>
            <a:endParaRPr sz="240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ctrTitle"/>
          </p:nvPr>
        </p:nvSpPr>
        <p:spPr>
          <a:xfrm>
            <a:off x="135625" y="79375"/>
            <a:ext cx="8666400" cy="1290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u="sng">
                <a:solidFill>
                  <a:srgbClr val="FF00FF"/>
                </a:solidFill>
              </a:rPr>
              <a:t>The concept of learning in a ML system </a:t>
            </a:r>
            <a:endParaRPr u="sng">
              <a:solidFill>
                <a:srgbClr val="FF00FF"/>
              </a:solidFill>
            </a:endParaRPr>
          </a:p>
        </p:txBody>
      </p:sp>
      <p:sp>
        <p:nvSpPr>
          <p:cNvPr id="302" name="Google Shape;302;p17"/>
          <p:cNvSpPr txBox="1"/>
          <p:nvPr>
            <p:ph idx="1" type="subTitle"/>
          </p:nvPr>
        </p:nvSpPr>
        <p:spPr>
          <a:xfrm>
            <a:off x="824000" y="2432400"/>
            <a:ext cx="6927900" cy="27111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Clr>
                <a:srgbClr val="0000FF"/>
              </a:buClr>
              <a:buSzPts val="2500"/>
              <a:buChar char="●"/>
            </a:pPr>
            <a:r>
              <a:rPr lang="en" sz="2500">
                <a:solidFill>
                  <a:srgbClr val="0000FF"/>
                </a:solidFill>
              </a:rPr>
              <a:t>Learning = Improving with experience at some task</a:t>
            </a:r>
            <a:endParaRPr sz="2500">
              <a:solidFill>
                <a:srgbClr val="0000FF"/>
              </a:solidFill>
            </a:endParaRPr>
          </a:p>
          <a:p>
            <a:pPr indent="0" lvl="0" marL="457200" rtl="0" algn="l">
              <a:spcBef>
                <a:spcPts val="0"/>
              </a:spcBef>
              <a:spcAft>
                <a:spcPts val="0"/>
              </a:spcAft>
              <a:buNone/>
            </a:pPr>
            <a:r>
              <a:rPr lang="en" sz="2500">
                <a:solidFill>
                  <a:srgbClr val="0000FF"/>
                </a:solidFill>
              </a:rPr>
              <a:t>-  Improve over task.</a:t>
            </a:r>
            <a:endParaRPr sz="2500">
              <a:solidFill>
                <a:srgbClr val="0000FF"/>
              </a:solidFill>
            </a:endParaRPr>
          </a:p>
          <a:p>
            <a:pPr indent="0" lvl="0" marL="457200" rtl="0" algn="l">
              <a:spcBef>
                <a:spcPts val="0"/>
              </a:spcBef>
              <a:spcAft>
                <a:spcPts val="0"/>
              </a:spcAft>
              <a:buNone/>
            </a:pPr>
            <a:r>
              <a:rPr lang="en" sz="2500">
                <a:solidFill>
                  <a:srgbClr val="0000FF"/>
                </a:solidFill>
              </a:rPr>
              <a:t>-  With respect to performance </a:t>
            </a:r>
            <a:endParaRPr sz="2500">
              <a:solidFill>
                <a:srgbClr val="0000FF"/>
              </a:solidFill>
            </a:endParaRPr>
          </a:p>
          <a:p>
            <a:pPr indent="0" lvl="0" marL="457200" rtl="0" algn="l">
              <a:spcBef>
                <a:spcPts val="0"/>
              </a:spcBef>
              <a:spcAft>
                <a:spcPts val="0"/>
              </a:spcAft>
              <a:buNone/>
            </a:pPr>
            <a:r>
              <a:rPr lang="en" sz="2500">
                <a:solidFill>
                  <a:srgbClr val="0000FF"/>
                </a:solidFill>
              </a:rPr>
              <a:t>-  Based on experience</a:t>
            </a:r>
            <a:endParaRPr sz="2500">
              <a:solidFill>
                <a:srgbClr val="0000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308" name="Google Shape;308;p18"/>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09" name="Google Shape;309;p18"/>
          <p:cNvPicPr preferRelativeResize="0"/>
          <p:nvPr/>
        </p:nvPicPr>
        <p:blipFill>
          <a:blip r:embed="rId3">
            <a:alphaModFix/>
          </a:blip>
          <a:stretch>
            <a:fillRect/>
          </a:stretch>
        </p:blipFill>
        <p:spPr>
          <a:xfrm>
            <a:off x="-42" y="919750"/>
            <a:ext cx="9144044" cy="3304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208575" y="0"/>
            <a:ext cx="8520600" cy="685200"/>
          </a:xfrm>
          <a:prstGeom prst="rect">
            <a:avLst/>
          </a:prstGeom>
          <a:gradFill>
            <a:gsLst>
              <a:gs pos="0">
                <a:srgbClr val="5D6CC9"/>
              </a:gs>
              <a:gs pos="100000">
                <a:srgbClr val="2F3875"/>
              </a:gs>
            </a:gsLst>
            <a:lin ang="5400012" scaled="0"/>
          </a:gradFill>
          <a:ln cap="flat" cmpd="sng" w="9525">
            <a:solidFill>
              <a:schemeClr val="accent2"/>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4050" u="sng">
                <a:solidFill>
                  <a:srgbClr val="E6E6E6"/>
                </a:solidFill>
                <a:latin typeface="Arial"/>
                <a:ea typeface="Arial"/>
                <a:cs typeface="Arial"/>
                <a:sym typeface="Arial"/>
              </a:rPr>
              <a:t>STEPS for model</a:t>
            </a:r>
            <a:endParaRPr sz="4050" u="sng">
              <a:solidFill>
                <a:srgbClr val="E6E6E6"/>
              </a:solidFill>
              <a:latin typeface="Arial"/>
              <a:ea typeface="Arial"/>
              <a:cs typeface="Arial"/>
              <a:sym typeface="Arial"/>
            </a:endParaRPr>
          </a:p>
          <a:p>
            <a:pPr indent="0" lvl="0" marL="0" rtl="0" algn="l">
              <a:lnSpc>
                <a:spcPct val="115000"/>
              </a:lnSpc>
              <a:spcBef>
                <a:spcPts val="0"/>
              </a:spcBef>
              <a:spcAft>
                <a:spcPts val="0"/>
              </a:spcAft>
              <a:buNone/>
            </a:pPr>
            <a:r>
              <a:t/>
            </a:r>
            <a:endParaRPr sz="4050" u="sng">
              <a:solidFill>
                <a:srgbClr val="E6E6E6"/>
              </a:solidFill>
              <a:latin typeface="Arial"/>
              <a:ea typeface="Arial"/>
              <a:cs typeface="Arial"/>
              <a:sym typeface="Arial"/>
            </a:endParaRPr>
          </a:p>
          <a:p>
            <a:pPr indent="0" lvl="0" marL="0" rtl="0" algn="l">
              <a:spcBef>
                <a:spcPts val="0"/>
              </a:spcBef>
              <a:spcAft>
                <a:spcPts val="0"/>
              </a:spcAft>
              <a:buNone/>
            </a:pPr>
            <a:r>
              <a:t/>
            </a:r>
            <a:endParaRPr/>
          </a:p>
        </p:txBody>
      </p:sp>
      <p:sp>
        <p:nvSpPr>
          <p:cNvPr id="315" name="Google Shape;315;p19"/>
          <p:cNvSpPr txBox="1"/>
          <p:nvPr>
            <p:ph idx="1" type="body"/>
          </p:nvPr>
        </p:nvSpPr>
        <p:spPr>
          <a:xfrm>
            <a:off x="208575" y="921775"/>
            <a:ext cx="4196700" cy="4116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000"/>
              <a:t>Step-1 :Input image</a:t>
            </a:r>
            <a:endParaRPr sz="2000"/>
          </a:p>
          <a:p>
            <a:pPr indent="0" lvl="0" marL="0" rtl="0" algn="l">
              <a:spcBef>
                <a:spcPts val="1200"/>
              </a:spcBef>
              <a:spcAft>
                <a:spcPts val="0"/>
              </a:spcAft>
              <a:buNone/>
            </a:pPr>
            <a:r>
              <a:rPr lang="en" sz="2000"/>
              <a:t>Step-2 :Convolution</a:t>
            </a:r>
            <a:endParaRPr sz="2000"/>
          </a:p>
          <a:p>
            <a:pPr indent="0" lvl="0" marL="0" rtl="0" algn="l">
              <a:spcBef>
                <a:spcPts val="1200"/>
              </a:spcBef>
              <a:spcAft>
                <a:spcPts val="0"/>
              </a:spcAft>
              <a:buNone/>
            </a:pPr>
            <a:r>
              <a:rPr lang="en" sz="1200">
                <a:solidFill>
                  <a:srgbClr val="1F1F1F"/>
                </a:solidFill>
                <a:latin typeface="Arial"/>
                <a:ea typeface="Arial"/>
                <a:cs typeface="Arial"/>
                <a:sym typeface="Arial"/>
              </a:rPr>
              <a:t>                 Apply filters for feature detection </a:t>
            </a:r>
            <a:endParaRPr sz="1200">
              <a:solidFill>
                <a:srgbClr val="1F1F1F"/>
              </a:solidFill>
              <a:latin typeface="Arial"/>
              <a:ea typeface="Arial"/>
              <a:cs typeface="Arial"/>
              <a:sym typeface="Arial"/>
            </a:endParaRPr>
          </a:p>
          <a:p>
            <a:pPr indent="0" lvl="0" marL="0" rtl="0" algn="l">
              <a:spcBef>
                <a:spcPts val="0"/>
              </a:spcBef>
              <a:spcAft>
                <a:spcPts val="0"/>
              </a:spcAft>
              <a:buNone/>
            </a:pPr>
            <a:r>
              <a:t/>
            </a:r>
            <a:endParaRPr sz="1600"/>
          </a:p>
          <a:p>
            <a:pPr indent="0" lvl="0" marL="0" rtl="0" algn="l">
              <a:spcBef>
                <a:spcPts val="1200"/>
              </a:spcBef>
              <a:spcAft>
                <a:spcPts val="0"/>
              </a:spcAft>
              <a:buNone/>
            </a:pPr>
            <a:r>
              <a:rPr lang="en" sz="2000"/>
              <a:t>Step-3 :Max pooling</a:t>
            </a:r>
            <a:endParaRPr sz="2000"/>
          </a:p>
          <a:p>
            <a:pPr indent="0" lvl="0" marL="0" rtl="0" algn="l">
              <a:spcBef>
                <a:spcPts val="1200"/>
              </a:spcBef>
              <a:spcAft>
                <a:spcPts val="0"/>
              </a:spcAft>
              <a:buNone/>
            </a:pPr>
            <a:r>
              <a:rPr lang="en" sz="2000"/>
              <a:t>            </a:t>
            </a:r>
            <a:r>
              <a:rPr lang="en" sz="1200">
                <a:solidFill>
                  <a:srgbClr val="000000"/>
                </a:solidFill>
                <a:latin typeface="Arial"/>
                <a:ea typeface="Arial"/>
                <a:cs typeface="Arial"/>
                <a:sym typeface="Arial"/>
              </a:rPr>
              <a:t>Purpose-To detect image in case flipped, inverted...etc.</a:t>
            </a:r>
            <a:endParaRPr sz="1200">
              <a:solidFill>
                <a:srgbClr val="000000"/>
              </a:solidFill>
              <a:latin typeface="Arial"/>
              <a:ea typeface="Arial"/>
              <a:cs typeface="Arial"/>
              <a:sym typeface="Arial"/>
            </a:endParaRPr>
          </a:p>
          <a:p>
            <a:pPr indent="0" lvl="0" marL="0" rtl="0" algn="l">
              <a:spcBef>
                <a:spcPts val="1200"/>
              </a:spcBef>
              <a:spcAft>
                <a:spcPts val="0"/>
              </a:spcAft>
              <a:buNone/>
            </a:pPr>
            <a:r>
              <a:rPr lang="en" sz="2000"/>
              <a:t>Step-4 :Flattening</a:t>
            </a:r>
            <a:endParaRPr sz="2000"/>
          </a:p>
          <a:p>
            <a:pPr indent="0" lvl="0" marL="0" rtl="0" algn="l">
              <a:spcBef>
                <a:spcPts val="1200"/>
              </a:spcBef>
              <a:spcAft>
                <a:spcPts val="0"/>
              </a:spcAft>
              <a:buNone/>
            </a:pPr>
            <a:r>
              <a:rPr lang="en" sz="1600"/>
              <a:t>               </a:t>
            </a:r>
            <a:r>
              <a:rPr lang="en" sz="1200">
                <a:solidFill>
                  <a:srgbClr val="1F1F1F"/>
                </a:solidFill>
                <a:latin typeface="Arial"/>
                <a:ea typeface="Arial"/>
                <a:cs typeface="Arial"/>
                <a:sym typeface="Arial"/>
              </a:rPr>
              <a:t>Converting data from matrix to column</a:t>
            </a:r>
            <a:endParaRPr sz="1200">
              <a:solidFill>
                <a:srgbClr val="1F1F1F"/>
              </a:solidFill>
              <a:latin typeface="Arial"/>
              <a:ea typeface="Arial"/>
              <a:cs typeface="Arial"/>
              <a:sym typeface="Arial"/>
            </a:endParaRPr>
          </a:p>
          <a:p>
            <a:pPr indent="0" lvl="0" marL="0" rtl="0" algn="l">
              <a:spcBef>
                <a:spcPts val="1200"/>
              </a:spcBef>
              <a:spcAft>
                <a:spcPts val="1200"/>
              </a:spcAft>
              <a:buNone/>
            </a:pPr>
            <a:r>
              <a:t/>
            </a:r>
            <a:endParaRPr sz="1600"/>
          </a:p>
        </p:txBody>
      </p:sp>
      <p:pic>
        <p:nvPicPr>
          <p:cNvPr id="316" name="Google Shape;316;p19"/>
          <p:cNvPicPr preferRelativeResize="0"/>
          <p:nvPr/>
        </p:nvPicPr>
        <p:blipFill>
          <a:blip r:embed="rId3">
            <a:alphaModFix/>
          </a:blip>
          <a:stretch>
            <a:fillRect/>
          </a:stretch>
        </p:blipFill>
        <p:spPr>
          <a:xfrm>
            <a:off x="3883800" y="685200"/>
            <a:ext cx="5143875" cy="3927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208575" y="0"/>
            <a:ext cx="8520600" cy="685200"/>
          </a:xfrm>
          <a:prstGeom prst="rect">
            <a:avLst/>
          </a:prstGeom>
          <a:gradFill>
            <a:gsLst>
              <a:gs pos="0">
                <a:srgbClr val="5D6CC9"/>
              </a:gs>
              <a:gs pos="100000">
                <a:srgbClr val="2F3875"/>
              </a:gs>
            </a:gsLst>
            <a:lin ang="5400012" scaled="0"/>
          </a:gradFill>
          <a:ln cap="flat" cmpd="sng" w="9525">
            <a:solidFill>
              <a:schemeClr val="accent2"/>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4050" u="sng">
                <a:solidFill>
                  <a:srgbClr val="E6E6E6"/>
                </a:solidFill>
                <a:latin typeface="Arial"/>
                <a:ea typeface="Arial"/>
                <a:cs typeface="Arial"/>
                <a:sym typeface="Arial"/>
              </a:rPr>
              <a:t>STEPS for model</a:t>
            </a:r>
            <a:endParaRPr sz="4050" u="sng">
              <a:solidFill>
                <a:srgbClr val="E6E6E6"/>
              </a:solidFill>
              <a:latin typeface="Arial"/>
              <a:ea typeface="Arial"/>
              <a:cs typeface="Arial"/>
              <a:sym typeface="Arial"/>
            </a:endParaRPr>
          </a:p>
          <a:p>
            <a:pPr indent="0" lvl="0" marL="0" rtl="0" algn="l">
              <a:lnSpc>
                <a:spcPct val="115000"/>
              </a:lnSpc>
              <a:spcBef>
                <a:spcPts val="0"/>
              </a:spcBef>
              <a:spcAft>
                <a:spcPts val="0"/>
              </a:spcAft>
              <a:buNone/>
            </a:pPr>
            <a:r>
              <a:t/>
            </a:r>
            <a:endParaRPr sz="4050" u="sng">
              <a:solidFill>
                <a:srgbClr val="E6E6E6"/>
              </a:solidFill>
              <a:latin typeface="Arial"/>
              <a:ea typeface="Arial"/>
              <a:cs typeface="Arial"/>
              <a:sym typeface="Arial"/>
            </a:endParaRPr>
          </a:p>
          <a:p>
            <a:pPr indent="0" lvl="0" marL="0" rtl="0" algn="l">
              <a:spcBef>
                <a:spcPts val="0"/>
              </a:spcBef>
              <a:spcAft>
                <a:spcPts val="0"/>
              </a:spcAft>
              <a:buNone/>
            </a:pPr>
            <a:r>
              <a:t/>
            </a:r>
            <a:endParaRPr/>
          </a:p>
        </p:txBody>
      </p:sp>
      <p:sp>
        <p:nvSpPr>
          <p:cNvPr id="322" name="Google Shape;322;p20"/>
          <p:cNvSpPr txBox="1"/>
          <p:nvPr>
            <p:ph idx="1" type="body"/>
          </p:nvPr>
        </p:nvSpPr>
        <p:spPr>
          <a:xfrm>
            <a:off x="208575" y="607800"/>
            <a:ext cx="8156400" cy="453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Step - 3 :  </a:t>
            </a:r>
            <a:endParaRPr sz="2000"/>
          </a:p>
          <a:p>
            <a:pPr indent="0" lvl="0" marL="0" rtl="0" algn="l">
              <a:spcBef>
                <a:spcPts val="1200"/>
              </a:spcBef>
              <a:spcAft>
                <a:spcPts val="0"/>
              </a:spcAft>
              <a:buNone/>
            </a:pPr>
            <a:r>
              <a:t/>
            </a:r>
            <a:endParaRPr sz="2000"/>
          </a:p>
          <a:p>
            <a:pPr indent="0" lvl="0" marL="0" rtl="0" algn="l">
              <a:spcBef>
                <a:spcPts val="1200"/>
              </a:spcBef>
              <a:spcAft>
                <a:spcPts val="0"/>
              </a:spcAft>
              <a:buNone/>
            </a:pPr>
            <a:r>
              <a:t/>
            </a:r>
            <a:endParaRPr sz="2000"/>
          </a:p>
          <a:p>
            <a:pPr indent="0" lvl="0" marL="0" rtl="0" algn="l">
              <a:spcBef>
                <a:spcPts val="1200"/>
              </a:spcBef>
              <a:spcAft>
                <a:spcPts val="0"/>
              </a:spcAft>
              <a:buNone/>
            </a:pPr>
            <a:r>
              <a:t/>
            </a:r>
            <a:endParaRPr sz="2000"/>
          </a:p>
          <a:p>
            <a:pPr indent="0" lvl="0" marL="0" rtl="0" algn="l">
              <a:spcBef>
                <a:spcPts val="1200"/>
              </a:spcBef>
              <a:spcAft>
                <a:spcPts val="0"/>
              </a:spcAft>
              <a:buNone/>
            </a:pPr>
            <a:r>
              <a:rPr lang="en" sz="2000"/>
              <a:t>Step - 4 : </a:t>
            </a:r>
            <a:endParaRPr sz="2000"/>
          </a:p>
          <a:p>
            <a:pPr indent="0" lvl="0" marL="0" rtl="0" algn="l">
              <a:spcBef>
                <a:spcPts val="1200"/>
              </a:spcBef>
              <a:spcAft>
                <a:spcPts val="1200"/>
              </a:spcAft>
              <a:buNone/>
            </a:pPr>
            <a:r>
              <a:t/>
            </a:r>
            <a:endParaRPr sz="2000"/>
          </a:p>
        </p:txBody>
      </p:sp>
      <p:pic>
        <p:nvPicPr>
          <p:cNvPr id="323" name="Google Shape;323;p20"/>
          <p:cNvPicPr preferRelativeResize="0"/>
          <p:nvPr/>
        </p:nvPicPr>
        <p:blipFill>
          <a:blip r:embed="rId3">
            <a:alphaModFix/>
          </a:blip>
          <a:stretch>
            <a:fillRect/>
          </a:stretch>
        </p:blipFill>
        <p:spPr>
          <a:xfrm>
            <a:off x="2556000" y="989000"/>
            <a:ext cx="3786825" cy="2177275"/>
          </a:xfrm>
          <a:prstGeom prst="rect">
            <a:avLst/>
          </a:prstGeom>
          <a:noFill/>
          <a:ln>
            <a:noFill/>
          </a:ln>
        </p:spPr>
      </p:pic>
      <p:pic>
        <p:nvPicPr>
          <p:cNvPr id="324" name="Google Shape;324;p20"/>
          <p:cNvPicPr preferRelativeResize="0"/>
          <p:nvPr/>
        </p:nvPicPr>
        <p:blipFill>
          <a:blip r:embed="rId4">
            <a:alphaModFix/>
          </a:blip>
          <a:stretch>
            <a:fillRect/>
          </a:stretch>
        </p:blipFill>
        <p:spPr>
          <a:xfrm>
            <a:off x="2710825" y="3283700"/>
            <a:ext cx="4424575" cy="1731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1"/>
          <p:cNvSpPr txBox="1"/>
          <p:nvPr>
            <p:ph type="title"/>
          </p:nvPr>
        </p:nvSpPr>
        <p:spPr>
          <a:xfrm>
            <a:off x="1225088" y="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200"/>
              <a:t>Confusion matrix</a:t>
            </a:r>
            <a:endParaRPr sz="3200"/>
          </a:p>
        </p:txBody>
      </p:sp>
      <p:pic>
        <p:nvPicPr>
          <p:cNvPr id="330" name="Google Shape;330;p21"/>
          <p:cNvPicPr preferRelativeResize="0"/>
          <p:nvPr/>
        </p:nvPicPr>
        <p:blipFill>
          <a:blip r:embed="rId3">
            <a:alphaModFix/>
          </a:blip>
          <a:stretch>
            <a:fillRect/>
          </a:stretch>
        </p:blipFill>
        <p:spPr>
          <a:xfrm>
            <a:off x="1546375" y="822950"/>
            <a:ext cx="6387925" cy="4031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