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75" r:id="rId16"/>
  </p:sldIdLst>
  <p:sldSz cx="9144000" cy="5143500"/>
  <p:notesSz cx="6858000" cy="9144000"/>
  <p:embeddedFontLst>
    <p:embeddedFont>
      <p:font typeface="Fugaz One"/>
      <p:regular r:id="rId20"/>
    </p:embeddedFont>
    <p:embeddedFont>
      <p:font typeface="Catamaran"/>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6" userDrawn="1">
          <p15:clr>
            <a:srgbClr val="9AA0A6"/>
          </p15:clr>
        </p15:guide>
        <p15:guide id="2" pos="28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06"/>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gbd6c00e730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gf8cf4f0f69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8cf4f0f69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111ce9dc6fa_1_7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1ce9dc6fa_1_7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3" name="Shape 743"/>
        <p:cNvGrpSpPr/>
        <p:nvPr/>
      </p:nvGrpSpPr>
      <p:grpSpPr>
        <a:xfrm>
          <a:off x="0" y="0"/>
          <a:ext cx="0" cy="0"/>
          <a:chOff x="0" y="0"/>
          <a:chExt cx="0" cy="0"/>
        </a:xfrm>
      </p:grpSpPr>
      <p:sp>
        <p:nvSpPr>
          <p:cNvPr id="744" name="Google Shape;744;gbd6c00e730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99f2f57a71_0_2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bd6c00e730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99f2f57a71_0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11ce9dc6fa_1_7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1ce9dc6fa_1_7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99f2f57a7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9f2f57a7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11ce9dc6fa_1_7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1ce9dc6fa_1_7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111ce9dc6fa_1_7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111ce9dc6fa_1_7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ce9dc6fa_1_7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6" name="Shape 36"/>
        <p:cNvGrpSpPr/>
        <p:nvPr/>
      </p:nvGrpSpPr>
      <p:grpSpPr>
        <a:xfrm>
          <a:off x="0" y="0"/>
          <a:ext cx="0" cy="0"/>
          <a:chOff x="0" y="0"/>
          <a:chExt cx="0" cy="0"/>
        </a:xfrm>
      </p:grpSpPr>
      <p:sp>
        <p:nvSpPr>
          <p:cNvPr id="37" name="Google Shape;37;p11"/>
          <p:cNvSpPr txBox="1"/>
          <p:nvPr>
            <p:ph type="title" hasCustomPrompt="1"/>
          </p:nvPr>
        </p:nvSpPr>
        <p:spPr>
          <a:xfrm>
            <a:off x="2516200" y="1664012"/>
            <a:ext cx="41118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type="subTitle" idx="1"/>
          </p:nvPr>
        </p:nvSpPr>
        <p:spPr>
          <a:xfrm>
            <a:off x="2516200" y="3015775"/>
            <a:ext cx="4111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40" name="Shape 40"/>
        <p:cNvGrpSpPr/>
        <p:nvPr/>
      </p:nvGrpSpPr>
      <p:grpSpPr>
        <a:xfrm>
          <a:off x="0" y="0"/>
          <a:ext cx="0" cy="0"/>
          <a:chOff x="0" y="0"/>
          <a:chExt cx="0" cy="0"/>
        </a:xfrm>
      </p:grpSpPr>
      <p:sp>
        <p:nvSpPr>
          <p:cNvPr id="41" name="Google Shape;41;p13"/>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3" name="Google Shape;43;p13"/>
          <p:cNvSpPr txBox="1"/>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4" name="Google Shape;44;p13"/>
          <p:cNvSpPr txBox="1"/>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5" name="Google Shape;45;p13"/>
          <p:cNvSpPr txBox="1"/>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 name="Google Shape;46;p13"/>
          <p:cNvSpPr txBox="1"/>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7" name="Google Shape;47;p13"/>
          <p:cNvSpPr txBox="1"/>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8" name="Google Shape;48;p13"/>
          <p:cNvSpPr txBox="1"/>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 name="Google Shape;49;p13"/>
          <p:cNvSpPr txBox="1"/>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 name="Google Shape;50;p13"/>
          <p:cNvSpPr txBox="1"/>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4" name="Shape 54"/>
        <p:cNvGrpSpPr/>
        <p:nvPr/>
      </p:nvGrpSpPr>
      <p:grpSpPr>
        <a:xfrm>
          <a:off x="0" y="0"/>
          <a:ext cx="0" cy="0"/>
          <a:chOff x="0" y="0"/>
          <a:chExt cx="0" cy="0"/>
        </a:xfrm>
      </p:grpSpPr>
      <p:sp>
        <p:nvSpPr>
          <p:cNvPr id="55" name="Google Shape;55;p14"/>
          <p:cNvSpPr txBox="1"/>
          <p:nvPr>
            <p:ph type="title"/>
          </p:nvPr>
        </p:nvSpPr>
        <p:spPr>
          <a:xfrm>
            <a:off x="2415867" y="3554200"/>
            <a:ext cx="4312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p:txBody>
      </p:sp>
      <p:sp>
        <p:nvSpPr>
          <p:cNvPr id="56" name="Google Shape;56;p14"/>
          <p:cNvSpPr txBox="1"/>
          <p:nvPr>
            <p:ph type="subTitle" idx="1"/>
          </p:nvPr>
        </p:nvSpPr>
        <p:spPr>
          <a:xfrm>
            <a:off x="2372375" y="2272550"/>
            <a:ext cx="4399200" cy="1168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57" name="Shape 57"/>
        <p:cNvGrpSpPr/>
        <p:nvPr/>
      </p:nvGrpSpPr>
      <p:grpSpPr>
        <a:xfrm>
          <a:off x="0" y="0"/>
          <a:ext cx="0" cy="0"/>
          <a:chOff x="0" y="0"/>
          <a:chExt cx="0" cy="0"/>
        </a:xfrm>
      </p:grpSpPr>
      <p:sp>
        <p:nvSpPr>
          <p:cNvPr id="58" name="Google Shape;58;p15"/>
          <p:cNvSpPr txBox="1"/>
          <p:nvPr>
            <p:ph type="body" idx="1"/>
          </p:nvPr>
        </p:nvSpPr>
        <p:spPr>
          <a:xfrm>
            <a:off x="1481400"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p:txBody>
      </p:sp>
      <p:sp>
        <p:nvSpPr>
          <p:cNvPr id="59" name="Google Shape;59;p15"/>
          <p:cNvSpPr txBox="1"/>
          <p:nvPr>
            <p:ph type="title"/>
          </p:nvPr>
        </p:nvSpPr>
        <p:spPr>
          <a:xfrm>
            <a:off x="1481425"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0" name="Google Shape;60;p15"/>
          <p:cNvSpPr txBox="1"/>
          <p:nvPr>
            <p:ph type="title" idx="2"/>
          </p:nvPr>
        </p:nvSpPr>
        <p:spPr>
          <a:xfrm>
            <a:off x="1481425"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61" name="Shape 61"/>
        <p:cNvGrpSpPr/>
        <p:nvPr/>
      </p:nvGrpSpPr>
      <p:grpSpPr>
        <a:xfrm>
          <a:off x="0" y="0"/>
          <a:ext cx="0" cy="0"/>
          <a:chOff x="0" y="0"/>
          <a:chExt cx="0" cy="0"/>
        </a:xfrm>
      </p:grpSpPr>
      <p:sp>
        <p:nvSpPr>
          <p:cNvPr id="62" name="Google Shape;62;p16"/>
          <p:cNvSpPr txBox="1"/>
          <p:nvPr>
            <p:ph type="title"/>
          </p:nvPr>
        </p:nvSpPr>
        <p:spPr>
          <a:xfrm>
            <a:off x="5121925" y="1874550"/>
            <a:ext cx="296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p:txBody>
      </p:sp>
      <p:sp>
        <p:nvSpPr>
          <p:cNvPr id="63" name="Google Shape;63;p16"/>
          <p:cNvSpPr txBox="1"/>
          <p:nvPr>
            <p:ph type="subTitle" idx="1"/>
          </p:nvPr>
        </p:nvSpPr>
        <p:spPr>
          <a:xfrm>
            <a:off x="4986188" y="2447250"/>
            <a:ext cx="32358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64" name="Shape 64"/>
        <p:cNvGrpSpPr/>
        <p:nvPr/>
      </p:nvGrpSpPr>
      <p:grpSpPr>
        <a:xfrm>
          <a:off x="0" y="0"/>
          <a:ext cx="0" cy="0"/>
          <a:chOff x="0" y="0"/>
          <a:chExt cx="0" cy="0"/>
        </a:xfrm>
      </p:grpSpPr>
      <p:sp>
        <p:nvSpPr>
          <p:cNvPr id="65" name="Google Shape;65;p17"/>
          <p:cNvSpPr txBox="1"/>
          <p:nvPr>
            <p:ph type="title"/>
          </p:nvPr>
        </p:nvSpPr>
        <p:spPr>
          <a:xfrm>
            <a:off x="713100" y="1381575"/>
            <a:ext cx="4032600" cy="145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7"/>
          <p:cNvSpPr txBox="1"/>
          <p:nvPr>
            <p:ph type="subTitle" idx="1"/>
          </p:nvPr>
        </p:nvSpPr>
        <p:spPr>
          <a:xfrm>
            <a:off x="713100" y="2921313"/>
            <a:ext cx="32358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67" name="Shape 67"/>
        <p:cNvGrpSpPr/>
        <p:nvPr/>
      </p:nvGrpSpPr>
      <p:grpSpPr>
        <a:xfrm>
          <a:off x="0" y="0"/>
          <a:ext cx="0" cy="0"/>
          <a:chOff x="0" y="0"/>
          <a:chExt cx="0" cy="0"/>
        </a:xfrm>
      </p:grpSpPr>
      <p:sp>
        <p:nvSpPr>
          <p:cNvPr id="68" name="Google Shape;68;p18"/>
          <p:cNvSpPr txBox="1"/>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8"/>
          <p:cNvSpPr txBox="1"/>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0" name="Google Shape;70;p18"/>
          <p:cNvSpPr txBox="1"/>
          <p:nvPr>
            <p:ph type="subTitle" idx="1"/>
          </p:nvPr>
        </p:nvSpPr>
        <p:spPr>
          <a:xfrm>
            <a:off x="937700"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1" name="Google Shape;71;p18"/>
          <p:cNvSpPr txBox="1"/>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2" name="Google Shape;72;p18"/>
          <p:cNvSpPr txBox="1"/>
          <p:nvPr>
            <p:ph type="subTitle" idx="4"/>
          </p:nvPr>
        </p:nvSpPr>
        <p:spPr>
          <a:xfrm>
            <a:off x="3484421"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3" name="Google Shape;73;p18"/>
          <p:cNvSpPr txBox="1"/>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4" name="Google Shape;74;p18"/>
          <p:cNvSpPr txBox="1"/>
          <p:nvPr>
            <p:ph type="subTitle" idx="6"/>
          </p:nvPr>
        </p:nvSpPr>
        <p:spPr>
          <a:xfrm>
            <a:off x="6031149"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6_1">
    <p:spTree>
      <p:nvGrpSpPr>
        <p:cNvPr id="75" name="Shape 75"/>
        <p:cNvGrpSpPr/>
        <p:nvPr/>
      </p:nvGrpSpPr>
      <p:grpSpPr>
        <a:xfrm>
          <a:off x="0" y="0"/>
          <a:ext cx="0" cy="0"/>
          <a:chOff x="0" y="0"/>
          <a:chExt cx="0" cy="0"/>
        </a:xfrm>
      </p:grpSpPr>
      <p:sp>
        <p:nvSpPr>
          <p:cNvPr id="76" name="Google Shape;76;p19"/>
          <p:cNvSpPr txBox="1"/>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9"/>
          <p:cNvSpPr txBox="1"/>
          <p:nvPr>
            <p:ph type="title" idx="2"/>
          </p:nvPr>
        </p:nvSpPr>
        <p:spPr>
          <a:xfrm>
            <a:off x="937713"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8" name="Google Shape;78;p19"/>
          <p:cNvSpPr txBox="1"/>
          <p:nvPr>
            <p:ph type="subTitle" idx="1"/>
          </p:nvPr>
        </p:nvSpPr>
        <p:spPr>
          <a:xfrm>
            <a:off x="937713"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9" name="Google Shape;79;p19"/>
          <p:cNvSpPr txBox="1"/>
          <p:nvPr>
            <p:ph type="title" idx="3"/>
          </p:nvPr>
        </p:nvSpPr>
        <p:spPr>
          <a:xfrm>
            <a:off x="3484438"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0" name="Google Shape;80;p19"/>
          <p:cNvSpPr txBox="1"/>
          <p:nvPr>
            <p:ph type="subTitle" idx="4"/>
          </p:nvPr>
        </p:nvSpPr>
        <p:spPr>
          <a:xfrm>
            <a:off x="3484438"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1" name="Google Shape;81;p19"/>
          <p:cNvSpPr txBox="1"/>
          <p:nvPr>
            <p:ph type="title" idx="5"/>
          </p:nvPr>
        </p:nvSpPr>
        <p:spPr>
          <a:xfrm>
            <a:off x="6031138" y="33648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2" name="Google Shape;82;p19"/>
          <p:cNvSpPr txBox="1"/>
          <p:nvPr>
            <p:ph type="subTitle" idx="6"/>
          </p:nvPr>
        </p:nvSpPr>
        <p:spPr>
          <a:xfrm>
            <a:off x="6031138" y="3892500"/>
            <a:ext cx="2175300" cy="6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3" name="Google Shape;83;p19"/>
          <p:cNvSpPr txBox="1"/>
          <p:nvPr>
            <p:ph type="title" idx="7" hasCustomPrompt="1"/>
          </p:nvPr>
        </p:nvSpPr>
        <p:spPr>
          <a:xfrm>
            <a:off x="1502013" y="2099988"/>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4" name="Google Shape;84;p19"/>
          <p:cNvSpPr txBox="1"/>
          <p:nvPr>
            <p:ph type="title" idx="8" hasCustomPrompt="1"/>
          </p:nvPr>
        </p:nvSpPr>
        <p:spPr>
          <a:xfrm>
            <a:off x="4048738" y="210006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5" name="Google Shape;85;p19"/>
          <p:cNvSpPr txBox="1"/>
          <p:nvPr>
            <p:ph type="title" idx="9" hasCustomPrompt="1"/>
          </p:nvPr>
        </p:nvSpPr>
        <p:spPr>
          <a:xfrm>
            <a:off x="6595438" y="2100063"/>
            <a:ext cx="1046700" cy="4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86" name="Shape 86"/>
        <p:cNvGrpSpPr/>
        <p:nvPr/>
      </p:nvGrpSpPr>
      <p:grpSpPr>
        <a:xfrm>
          <a:off x="0" y="0"/>
          <a:ext cx="0" cy="0"/>
          <a:chOff x="0" y="0"/>
          <a:chExt cx="0" cy="0"/>
        </a:xfrm>
      </p:grpSpPr>
      <p:sp>
        <p:nvSpPr>
          <p:cNvPr id="87" name="Google Shape;87;p20"/>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20"/>
          <p:cNvSpPr txBox="1"/>
          <p:nvPr>
            <p:ph type="title" idx="2"/>
          </p:nvPr>
        </p:nvSpPr>
        <p:spPr>
          <a:xfrm>
            <a:off x="1498588" y="1649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89" name="Google Shape;89;p20"/>
          <p:cNvSpPr txBox="1"/>
          <p:nvPr>
            <p:ph type="subTitle" idx="1"/>
          </p:nvPr>
        </p:nvSpPr>
        <p:spPr>
          <a:xfrm>
            <a:off x="1498600" y="2115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0" name="Google Shape;90;p20"/>
          <p:cNvSpPr txBox="1"/>
          <p:nvPr>
            <p:ph type="title" idx="3"/>
          </p:nvPr>
        </p:nvSpPr>
        <p:spPr>
          <a:xfrm>
            <a:off x="5157807" y="1649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91" name="Google Shape;91;p20"/>
          <p:cNvSpPr txBox="1"/>
          <p:nvPr>
            <p:ph type="subTitle" idx="4"/>
          </p:nvPr>
        </p:nvSpPr>
        <p:spPr>
          <a:xfrm>
            <a:off x="5157807" y="2115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2" name="Google Shape;92;p20"/>
          <p:cNvSpPr txBox="1"/>
          <p:nvPr>
            <p:ph type="title" idx="5"/>
          </p:nvPr>
        </p:nvSpPr>
        <p:spPr>
          <a:xfrm>
            <a:off x="1498588" y="3311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93" name="Google Shape;93;p20"/>
          <p:cNvSpPr txBox="1"/>
          <p:nvPr>
            <p:ph type="subTitle" idx="6"/>
          </p:nvPr>
        </p:nvSpPr>
        <p:spPr>
          <a:xfrm>
            <a:off x="1498600" y="3777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4" name="Google Shape;94;p20"/>
          <p:cNvSpPr txBox="1"/>
          <p:nvPr>
            <p:ph type="title" idx="7"/>
          </p:nvPr>
        </p:nvSpPr>
        <p:spPr>
          <a:xfrm>
            <a:off x="5157807" y="3311000"/>
            <a:ext cx="2487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p:txBody>
      </p:sp>
      <p:sp>
        <p:nvSpPr>
          <p:cNvPr id="95" name="Google Shape;95;p20"/>
          <p:cNvSpPr txBox="1"/>
          <p:nvPr>
            <p:ph type="subTitle" idx="8"/>
          </p:nvPr>
        </p:nvSpPr>
        <p:spPr>
          <a:xfrm>
            <a:off x="5157807" y="3777200"/>
            <a:ext cx="24876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96" name="Shape 96"/>
        <p:cNvGrpSpPr/>
        <p:nvPr/>
      </p:nvGrpSpPr>
      <p:grpSpPr>
        <a:xfrm>
          <a:off x="0" y="0"/>
          <a:ext cx="0" cy="0"/>
          <a:chOff x="0" y="0"/>
          <a:chExt cx="0" cy="0"/>
        </a:xfrm>
      </p:grpSpPr>
      <p:sp>
        <p:nvSpPr>
          <p:cNvPr id="97" name="Google Shape;97;p21"/>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21"/>
          <p:cNvSpPr txBox="1"/>
          <p:nvPr>
            <p:ph type="title" idx="2"/>
          </p:nvPr>
        </p:nvSpPr>
        <p:spPr>
          <a:xfrm>
            <a:off x="10694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9" name="Google Shape;99;p21"/>
          <p:cNvSpPr txBox="1"/>
          <p:nvPr>
            <p:ph type="subTitle" idx="1"/>
          </p:nvPr>
        </p:nvSpPr>
        <p:spPr>
          <a:xfrm>
            <a:off x="9490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0" name="Google Shape;100;p21"/>
          <p:cNvSpPr txBox="1"/>
          <p:nvPr>
            <p:ph type="title" idx="3"/>
          </p:nvPr>
        </p:nvSpPr>
        <p:spPr>
          <a:xfrm>
            <a:off x="3699402"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1" name="Google Shape;101;p21"/>
          <p:cNvSpPr txBox="1"/>
          <p:nvPr>
            <p:ph type="subTitle" idx="4"/>
          </p:nvPr>
        </p:nvSpPr>
        <p:spPr>
          <a:xfrm>
            <a:off x="357895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2" name="Google Shape;102;p21"/>
          <p:cNvSpPr txBox="1"/>
          <p:nvPr>
            <p:ph type="title" idx="5"/>
          </p:nvPr>
        </p:nvSpPr>
        <p:spPr>
          <a:xfrm>
            <a:off x="10694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3" name="Google Shape;103;p21"/>
          <p:cNvSpPr txBox="1"/>
          <p:nvPr>
            <p:ph type="subTitle" idx="6"/>
          </p:nvPr>
        </p:nvSpPr>
        <p:spPr>
          <a:xfrm>
            <a:off x="9490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4" name="Google Shape;104;p21"/>
          <p:cNvSpPr txBox="1"/>
          <p:nvPr>
            <p:ph type="title" idx="7"/>
          </p:nvPr>
        </p:nvSpPr>
        <p:spPr>
          <a:xfrm>
            <a:off x="369940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5" name="Google Shape;105;p21"/>
          <p:cNvSpPr txBox="1"/>
          <p:nvPr>
            <p:ph type="subTitle" idx="8"/>
          </p:nvPr>
        </p:nvSpPr>
        <p:spPr>
          <a:xfrm>
            <a:off x="3578997"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6" name="Google Shape;106;p21"/>
          <p:cNvSpPr txBox="1"/>
          <p:nvPr>
            <p:ph type="title" idx="9"/>
          </p:nvPr>
        </p:nvSpPr>
        <p:spPr>
          <a:xfrm>
            <a:off x="63293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7" name="Google Shape;107;p21"/>
          <p:cNvSpPr txBox="1"/>
          <p:nvPr>
            <p:ph type="subTitle" idx="13"/>
          </p:nvPr>
        </p:nvSpPr>
        <p:spPr>
          <a:xfrm>
            <a:off x="62089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8" name="Google Shape;108;p21"/>
          <p:cNvSpPr txBox="1"/>
          <p:nvPr>
            <p:ph type="title" idx="14"/>
          </p:nvPr>
        </p:nvSpPr>
        <p:spPr>
          <a:xfrm>
            <a:off x="63293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9" name="Google Shape;109;p21"/>
          <p:cNvSpPr txBox="1"/>
          <p:nvPr>
            <p:ph type="subTitle" idx="15"/>
          </p:nvPr>
        </p:nvSpPr>
        <p:spPr>
          <a:xfrm>
            <a:off x="62089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10" name="Shape 110"/>
        <p:cNvGrpSpPr/>
        <p:nvPr/>
      </p:nvGrpSpPr>
      <p:grpSpPr>
        <a:xfrm>
          <a:off x="0" y="0"/>
          <a:ext cx="0" cy="0"/>
          <a:chOff x="0" y="0"/>
          <a:chExt cx="0" cy="0"/>
        </a:xfrm>
      </p:grpSpPr>
      <p:sp>
        <p:nvSpPr>
          <p:cNvPr id="111" name="Google Shape;111;p22"/>
          <p:cNvSpPr txBox="1"/>
          <p:nvPr>
            <p:ph type="body" idx="1"/>
          </p:nvPr>
        </p:nvSpPr>
        <p:spPr>
          <a:xfrm>
            <a:off x="4541425"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p:txBody>
      </p:sp>
      <p:sp>
        <p:nvSpPr>
          <p:cNvPr id="112" name="Google Shape;112;p22"/>
          <p:cNvSpPr txBox="1"/>
          <p:nvPr>
            <p:ph type="title"/>
          </p:nvPr>
        </p:nvSpPr>
        <p:spPr>
          <a:xfrm>
            <a:off x="4541450"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3" name="Google Shape;113;p22"/>
          <p:cNvSpPr txBox="1"/>
          <p:nvPr>
            <p:ph type="title" idx="2"/>
          </p:nvPr>
        </p:nvSpPr>
        <p:spPr>
          <a:xfrm>
            <a:off x="4541450"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14" name="Shape 114"/>
        <p:cNvGrpSpPr/>
        <p:nvPr/>
      </p:nvGrpSpPr>
      <p:grpSpPr>
        <a:xfrm>
          <a:off x="0" y="0"/>
          <a:ext cx="0" cy="0"/>
          <a:chOff x="0" y="0"/>
          <a:chExt cx="0" cy="0"/>
        </a:xfrm>
      </p:grpSpPr>
      <p:sp>
        <p:nvSpPr>
          <p:cNvPr id="115" name="Google Shape;115;p23"/>
          <p:cNvSpPr txBox="1"/>
          <p:nvPr/>
        </p:nvSpPr>
        <p:spPr>
          <a:xfrm>
            <a:off x="978625" y="3408600"/>
            <a:ext cx="2903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000">
                <a:solidFill>
                  <a:schemeClr val="lt1"/>
                </a:solidFill>
                <a:latin typeface="Catamaran"/>
                <a:ea typeface="Catamaran"/>
                <a:cs typeface="Catamaran"/>
                <a:sym typeface="Catamaran"/>
              </a:rPr>
              <a:t>CREDITS: This presentation template was created by </a:t>
            </a:r>
            <a:r>
              <a:rPr lang="en-GB" sz="1000" b="1">
                <a:solidFill>
                  <a:schemeClr val="lt1"/>
                </a:solidFill>
                <a:uFill>
                  <a:noFill/>
                </a:uFill>
                <a:latin typeface="Catamaran"/>
                <a:ea typeface="Catamaran"/>
                <a:cs typeface="Catamaran"/>
                <a:sym typeface="Catamaran"/>
                <a:hlinkClick r:id="rId2"/>
              </a:rPr>
              <a:t>Slidesgo</a:t>
            </a:r>
            <a:r>
              <a:rPr lang="en-GB" sz="1000">
                <a:solidFill>
                  <a:schemeClr val="lt1"/>
                </a:solidFill>
                <a:latin typeface="Catamaran"/>
                <a:ea typeface="Catamaran"/>
                <a:cs typeface="Catamaran"/>
                <a:sym typeface="Catamaran"/>
              </a:rPr>
              <a:t>, including icons by </a:t>
            </a:r>
            <a:r>
              <a:rPr lang="en-GB" sz="1000" b="1">
                <a:solidFill>
                  <a:schemeClr val="lt1"/>
                </a:solidFill>
                <a:uFill>
                  <a:noFill/>
                </a:uFill>
                <a:latin typeface="Catamaran"/>
                <a:ea typeface="Catamaran"/>
                <a:cs typeface="Catamaran"/>
                <a:sym typeface="Catamaran"/>
                <a:hlinkClick r:id="rId3"/>
              </a:rPr>
              <a:t>Flaticon</a:t>
            </a:r>
            <a:r>
              <a:rPr lang="en-GB" sz="1000" b="1">
                <a:solidFill>
                  <a:schemeClr val="lt1"/>
                </a:solidFill>
                <a:latin typeface="Catamaran"/>
                <a:ea typeface="Catamaran"/>
                <a:cs typeface="Catamaran"/>
                <a:sym typeface="Catamaran"/>
              </a:rPr>
              <a:t> </a:t>
            </a:r>
            <a:r>
              <a:rPr lang="en-GB" sz="1000">
                <a:solidFill>
                  <a:schemeClr val="lt1"/>
                </a:solidFill>
                <a:latin typeface="Catamaran"/>
                <a:ea typeface="Catamaran"/>
                <a:cs typeface="Catamaran"/>
                <a:sym typeface="Catamaran"/>
              </a:rPr>
              <a:t>and infographics &amp; images by </a:t>
            </a:r>
            <a:r>
              <a:rPr lang="en-GB" sz="1000" b="1">
                <a:solidFill>
                  <a:schemeClr val="lt1"/>
                </a:solidFill>
                <a:uFill>
                  <a:noFill/>
                </a:uFill>
                <a:latin typeface="Catamaran"/>
                <a:ea typeface="Catamaran"/>
                <a:cs typeface="Catamaran"/>
                <a:sym typeface="Catamaran"/>
                <a:hlinkClick r:id="rId4"/>
              </a:rPr>
              <a:t>Freepik</a:t>
            </a:r>
            <a:endParaRPr sz="1000" b="1">
              <a:solidFill>
                <a:schemeClr val="lt1"/>
              </a:solidFill>
              <a:latin typeface="Catamaran"/>
              <a:ea typeface="Catamaran"/>
              <a:cs typeface="Catamaran"/>
              <a:sym typeface="Catamaran"/>
            </a:endParaRPr>
          </a:p>
        </p:txBody>
      </p:sp>
      <p:sp>
        <p:nvSpPr>
          <p:cNvPr id="116" name="Google Shape;116;p23"/>
          <p:cNvSpPr txBox="1"/>
          <p:nvPr>
            <p:ph type="title"/>
          </p:nvPr>
        </p:nvSpPr>
        <p:spPr>
          <a:xfrm>
            <a:off x="857375" y="660662"/>
            <a:ext cx="3146100" cy="87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3"/>
          <p:cNvSpPr txBox="1"/>
          <p:nvPr>
            <p:ph type="subTitle" idx="1"/>
          </p:nvPr>
        </p:nvSpPr>
        <p:spPr>
          <a:xfrm>
            <a:off x="857375" y="1562487"/>
            <a:ext cx="31461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18"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23"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27"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3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4"/>
          <p:cNvSpPr txBox="1"/>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5"/>
          <p:cNvSpPr txBox="1"/>
          <p:nvPr>
            <p:ph type="title" idx="2"/>
          </p:nvPr>
        </p:nvSpPr>
        <p:spPr>
          <a:xfrm>
            <a:off x="1620725" y="2800350"/>
            <a:ext cx="21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5"/>
          <p:cNvSpPr txBox="1"/>
          <p:nvPr>
            <p:ph type="title" idx="3"/>
          </p:nvPr>
        </p:nvSpPr>
        <p:spPr>
          <a:xfrm>
            <a:off x="5343250" y="2800350"/>
            <a:ext cx="21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5"/>
          <p:cNvSpPr txBox="1"/>
          <p:nvPr>
            <p:ph type="subTitle" idx="1"/>
          </p:nvPr>
        </p:nvSpPr>
        <p:spPr>
          <a:xfrm>
            <a:off x="5180497"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3" name="Google Shape;23;p5"/>
          <p:cNvSpPr txBox="1"/>
          <p:nvPr>
            <p:ph type="subTitle" idx="4"/>
          </p:nvPr>
        </p:nvSpPr>
        <p:spPr>
          <a:xfrm>
            <a:off x="1457900" y="326657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body" idx="1"/>
          </p:nvPr>
        </p:nvSpPr>
        <p:spPr>
          <a:xfrm>
            <a:off x="905525" y="1540775"/>
            <a:ext cx="3243000" cy="27573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p:txBody>
      </p:sp>
      <p:sp>
        <p:nvSpPr>
          <p:cNvPr id="28" name="Google Shape;28;p7"/>
          <p:cNvSpPr txBox="1"/>
          <p:nvPr>
            <p:ph type="title"/>
          </p:nvPr>
        </p:nvSpPr>
        <p:spPr>
          <a:xfrm>
            <a:off x="905550" y="959188"/>
            <a:ext cx="3243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041400" y="2607575"/>
            <a:ext cx="5061000" cy="19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3" name="Google Shape;33;p9"/>
          <p:cNvSpPr txBox="1"/>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4222400" y="833750"/>
            <a:ext cx="4208400" cy="128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p:txBody>
      </p:sp>
      <p:sp>
        <p:nvSpPr>
          <p:cNvPr id="7" name="Google Shape;7;p1"/>
          <p:cNvSpPr txBox="1"/>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1.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31"/>
          <p:cNvSpPr/>
          <p:nvPr/>
        </p:nvSpPr>
        <p:spPr>
          <a:xfrm>
            <a:off x="4966500" y="867950"/>
            <a:ext cx="3069900" cy="2340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1"/>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31"/>
          <p:cNvSpPr/>
          <p:nvPr/>
        </p:nvSpPr>
        <p:spPr>
          <a:xfrm>
            <a:off x="4866005" y="2766695"/>
            <a:ext cx="3270885" cy="762635"/>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a:latin typeface="Times New Roman" panose="02020603050405020304" charset="0"/>
                <a:cs typeface="Times New Roman" panose="02020603050405020304" charset="0"/>
              </a:rPr>
              <a:t>CSA1579- CLOUD COMPUTING AND BIG DATA ANALYTICS FOR HEALTH CARE INDUSTRIES</a:t>
            </a:r>
            <a:endParaRPr lang="en-US" b="1">
              <a:latin typeface="Times New Roman" panose="02020603050405020304" charset="0"/>
              <a:cs typeface="Times New Roman" panose="02020603050405020304" charset="0"/>
            </a:endParaRPr>
          </a:p>
        </p:txBody>
      </p:sp>
      <p:sp>
        <p:nvSpPr>
          <p:cNvPr id="146" name="Google Shape;146;p31"/>
          <p:cNvSpPr txBox="1"/>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Here is where </a:t>
            </a:r>
            <a:r>
              <a:rPr lang="en-US" altLang="en-GB"/>
              <a:t>the</a:t>
            </a:r>
            <a:r>
              <a:rPr lang="en-GB"/>
              <a:t> presentation begins</a:t>
            </a:r>
            <a:endParaRPr lang="en-GB"/>
          </a:p>
        </p:txBody>
      </p:sp>
      <p:grpSp>
        <p:nvGrpSpPr>
          <p:cNvPr id="147" name="Google Shape;147;p31"/>
          <p:cNvGrpSpPr/>
          <p:nvPr/>
        </p:nvGrpSpPr>
        <p:grpSpPr>
          <a:xfrm>
            <a:off x="4430395" y="712470"/>
            <a:ext cx="3742055" cy="584835"/>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1"/>
          <a:stretch>
            <a:fillRect/>
          </a:stretch>
        </p:blipFill>
        <p:spPr>
          <a:xfrm>
            <a:off x="763875" y="764750"/>
            <a:ext cx="3003401" cy="3613999"/>
          </a:xfrm>
          <a:prstGeom prst="rect">
            <a:avLst/>
          </a:prstGeom>
          <a:noFill/>
          <a:ln>
            <a:noFill/>
          </a:ln>
        </p:spPr>
      </p:pic>
      <p:grpSp>
        <p:nvGrpSpPr>
          <p:cNvPr id="151" name="Google Shape;151;p31"/>
          <p:cNvGrpSpPr/>
          <p:nvPr/>
        </p:nvGrpSpPr>
        <p:grpSpPr>
          <a:xfrm>
            <a:off x="4429760" y="1581150"/>
            <a:ext cx="3742690" cy="6286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p:nvPr>
            <p:ph type="ctrTitle"/>
          </p:nvPr>
        </p:nvSpPr>
        <p:spPr>
          <a:xfrm>
            <a:off x="4743450" y="868045"/>
            <a:ext cx="3182620" cy="1191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400" b="1">
                <a:solidFill>
                  <a:schemeClr val="lt1"/>
                </a:solidFill>
                <a:latin typeface="Times New Roman" panose="02020603050405020304" charset="0"/>
                <a:cs typeface="Times New Roman" panose="02020603050405020304" charset="0"/>
              </a:rPr>
              <a:t>IMPROVING THE JOB SCHEDULING EFFICIENCY IN A HADOOP CLUSTER TO MAXIMIZE RESOURCE UTILIZATION AND REDUCE COMPLETION TIME</a:t>
            </a:r>
            <a:r>
              <a:rPr lang="en-US" altLang="en-GB" sz="1400">
                <a:solidFill>
                  <a:schemeClr val="lt1"/>
                </a:solidFill>
                <a:latin typeface="Times New Roman" panose="02020603050405020304" charset="0"/>
                <a:cs typeface="Times New Roman" panose="02020603050405020304" charset="0"/>
              </a:rPr>
              <a:t> </a:t>
            </a:r>
            <a:endParaRPr lang="en-US" altLang="en-GB" sz="1400">
              <a:solidFill>
                <a:schemeClr val="lt1"/>
              </a:solidFill>
              <a:latin typeface="Times New Roman" panose="02020603050405020304" charset="0"/>
              <a:cs typeface="Times New Roman" panose="02020603050405020304" charset="0"/>
            </a:endParaRPr>
          </a:p>
        </p:txBody>
      </p:sp>
      <p:sp>
        <p:nvSpPr>
          <p:cNvPr id="1" name="Text Box 0"/>
          <p:cNvSpPr txBox="1"/>
          <p:nvPr/>
        </p:nvSpPr>
        <p:spPr>
          <a:xfrm>
            <a:off x="704850" y="4005580"/>
            <a:ext cx="2301875" cy="669925"/>
          </a:xfrm>
          <a:prstGeom prst="rect">
            <a:avLst/>
          </a:prstGeom>
          <a:solidFill>
            <a:schemeClr val="bg2">
              <a:lumMod val="60000"/>
              <a:lumOff val="40000"/>
            </a:schemeClr>
          </a:solidFill>
        </p:spPr>
        <p:txBody>
          <a:bodyPr wrap="square" rtlCol="0">
            <a:noAutofit/>
          </a:bodyPr>
          <a:p>
            <a:r>
              <a:rPr lang="en-US"/>
              <a:t>V.RANJITHA (192211963)</a:t>
            </a:r>
            <a:endParaRPr lang="en-US"/>
          </a:p>
          <a:p>
            <a:r>
              <a:rPr lang="en-US"/>
              <a:t>STAFF IN CHARGE:</a:t>
            </a:r>
            <a:endParaRPr lang="en-US"/>
          </a:p>
          <a:p>
            <a:r>
              <a:rPr lang="en-US"/>
              <a:t>DR.BALAMANIGANDAN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8" name="Text Box 7"/>
          <p:cNvSpPr txBox="1"/>
          <p:nvPr/>
        </p:nvSpPr>
        <p:spPr>
          <a:xfrm>
            <a:off x="4044950" y="949325"/>
            <a:ext cx="4758055" cy="3526790"/>
          </a:xfrm>
          <a:prstGeom prst="rect">
            <a:avLst/>
          </a:prstGeom>
          <a:solidFill>
            <a:schemeClr val="bg2"/>
          </a:solidFill>
        </p:spPr>
        <p:txBody>
          <a:bodyPr wrap="square" rtlCol="0">
            <a:noAutofit/>
          </a:bodyPr>
          <a:p>
            <a:r>
              <a:rPr lang="en-US"/>
              <a:t>4.  Improved User Satisfaction:</a:t>
            </a:r>
            <a:endParaRPr lang="en-US"/>
          </a:p>
          <a:p>
            <a:r>
              <a:rPr lang="en-US"/>
              <a:t>                             Faster job completion times and predictable scheduling contribute to improved user satisfaction. Users experience reduced wait times for job execution and can rely on more consistent performance from the Hadoop cluster, enhancing productivity and user experience.</a:t>
            </a:r>
            <a:endParaRPr lang="en-US"/>
          </a:p>
          <a:p>
            <a:endParaRPr lang="en-US"/>
          </a:p>
          <a:p>
            <a:r>
              <a:rPr lang="en-US"/>
              <a:t>5. Scalability and Flexibility: </a:t>
            </a:r>
            <a:endParaRPr lang="en-US"/>
          </a:p>
          <a:p>
            <a:r>
              <a:rPr lang="en-US"/>
              <a:t>                             Effective job scheduling supports scalability by dynamically adjusting resource allocation based on workload demands. It allows Hadoop clusters to scale up or down efficiently, accommodating varying workloads and maintaining performance stability even during peak usage periods.</a:t>
            </a:r>
            <a:endParaRPr lang="en-US"/>
          </a:p>
        </p:txBody>
      </p:sp>
      <p:grpSp>
        <p:nvGrpSpPr>
          <p:cNvPr id="978" name="Google Shape;978;p56"/>
          <p:cNvGrpSpPr/>
          <p:nvPr/>
        </p:nvGrpSpPr>
        <p:grpSpPr>
          <a:xfrm>
            <a:off x="425075" y="1260651"/>
            <a:ext cx="3410334" cy="2774597"/>
            <a:chOff x="990225" y="1260651"/>
            <a:chExt cx="3410334" cy="2774597"/>
          </a:xfrm>
        </p:grpSpPr>
        <p:sp>
          <p:nvSpPr>
            <p:cNvPr id="979" name="Google Shape;979;p56"/>
            <p:cNvSpPr/>
            <p:nvPr>
              <p:custDataLst>
                <p:tags r:id="rId1"/>
              </p:custDataLst>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0" name="Google Shape;980;p56"/>
            <p:cNvSpPr/>
            <p:nvPr>
              <p:custDataLst>
                <p:tags r:id="rId2"/>
              </p:custDataLst>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1" name="Google Shape;981;p56"/>
            <p:cNvSpPr/>
            <p:nvPr>
              <p:custDataLst>
                <p:tags r:id="rId3"/>
              </p:custDataLst>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982" name="Google Shape;982;p56"/>
          <p:cNvPicPr preferRelativeResize="0"/>
          <p:nvPr>
            <p:custDataLst>
              <p:tags r:id="rId4"/>
            </p:custDataLst>
          </p:nvPr>
        </p:nvPicPr>
        <p:blipFill rotWithShape="1">
          <a:blip r:embed="rId5"/>
          <a:srcRect/>
          <a:stretch>
            <a:fillRect/>
          </a:stretch>
        </p:blipFill>
        <p:spPr>
          <a:xfrm>
            <a:off x="543600" y="1476353"/>
            <a:ext cx="3173275" cy="17849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pic>
        <p:nvPicPr>
          <p:cNvPr id="738" name="Google Shape;738;p49"/>
          <p:cNvPicPr preferRelativeResize="0"/>
          <p:nvPr>
            <p:custDataLst>
              <p:tags r:id="rId1"/>
            </p:custDataLst>
          </p:nvPr>
        </p:nvPicPr>
        <p:blipFill>
          <a:blip r:embed="rId2"/>
          <a:stretch>
            <a:fillRect/>
          </a:stretch>
        </p:blipFill>
        <p:spPr>
          <a:xfrm flipH="1">
            <a:off x="5153582" y="1352415"/>
            <a:ext cx="3437593" cy="2438575"/>
          </a:xfrm>
          <a:prstGeom prst="rect">
            <a:avLst/>
          </a:prstGeom>
          <a:noFill/>
          <a:ln>
            <a:noFill/>
          </a:ln>
        </p:spPr>
      </p:pic>
      <p:sp>
        <p:nvSpPr>
          <p:cNvPr id="11" name="Text Box 10"/>
          <p:cNvSpPr txBox="1"/>
          <p:nvPr/>
        </p:nvSpPr>
        <p:spPr>
          <a:xfrm>
            <a:off x="1055370" y="421640"/>
            <a:ext cx="1988820" cy="398780"/>
          </a:xfrm>
          <a:prstGeom prst="rect">
            <a:avLst/>
          </a:prstGeom>
          <a:solidFill>
            <a:schemeClr val="bg2"/>
          </a:solidFill>
        </p:spPr>
        <p:txBody>
          <a:bodyPr wrap="square" rtlCol="0">
            <a:spAutoFit/>
          </a:bodyPr>
          <a:p>
            <a:r>
              <a:rPr lang="en-US" sz="2000" b="1">
                <a:latin typeface="Times New Roman" panose="02020603050405020304" charset="0"/>
                <a:cs typeface="Times New Roman" panose="02020603050405020304" charset="0"/>
              </a:rPr>
              <a:t>REFERENCES:</a:t>
            </a:r>
            <a:endParaRPr lang="en-US" sz="2000" b="1">
              <a:latin typeface="Times New Roman" panose="02020603050405020304" charset="0"/>
              <a:cs typeface="Times New Roman" panose="02020603050405020304" charset="0"/>
            </a:endParaRPr>
          </a:p>
        </p:txBody>
      </p:sp>
      <p:sp>
        <p:nvSpPr>
          <p:cNvPr id="12" name="Text Box 11"/>
          <p:cNvSpPr txBox="1"/>
          <p:nvPr/>
        </p:nvSpPr>
        <p:spPr>
          <a:xfrm>
            <a:off x="662305" y="1250950"/>
            <a:ext cx="4378960" cy="3725545"/>
          </a:xfrm>
          <a:prstGeom prst="rect">
            <a:avLst/>
          </a:prstGeom>
          <a:solidFill>
            <a:schemeClr val="bg2"/>
          </a:solidFill>
        </p:spPr>
        <p:txBody>
          <a:bodyPr wrap="square" rtlCol="0">
            <a:noAutofit/>
          </a:bodyPr>
          <a:p>
            <a:r>
              <a:rPr lang="en-US" sz="1500">
                <a:latin typeface="Times New Roman" panose="02020603050405020304" charset="0"/>
                <a:cs typeface="Times New Roman" panose="02020603050405020304" charset="0"/>
              </a:rPr>
              <a:t>1. Zaharia, M., Konwinski, A., Joseph, A. D., Katz, R., &amp; Stoica, I. (2010). Improving MapReduce performance in heterogeneous environments. In Proceedings of the 8th USENIX conference on Operating Systems Design and Implementation (OSDI'10), pp. 29-42. </a:t>
            </a:r>
            <a:endParaRPr lang="en-US" sz="1500">
              <a:latin typeface="Times New Roman" panose="02020603050405020304" charset="0"/>
              <a:cs typeface="Times New Roman" panose="02020603050405020304" charset="0"/>
            </a:endParaRPr>
          </a:p>
          <a:p>
            <a:endParaRPr lang="en-US" sz="1500">
              <a:latin typeface="Times New Roman" panose="02020603050405020304" charset="0"/>
              <a:cs typeface="Times New Roman" panose="02020603050405020304" charset="0"/>
            </a:endParaRPr>
          </a:p>
          <a:p>
            <a:r>
              <a:rPr lang="en-US" sz="1500">
                <a:latin typeface="Times New Roman" panose="02020603050405020304" charset="0"/>
                <a:cs typeface="Times New Roman" panose="02020603050405020304" charset="0"/>
              </a:rPr>
              <a:t>2. Yu, H., Vahdat, A., &amp; Taneja, J. (2008). Beyond Power: Making Sensible Low-Level Decisions in a Power-Aggressive System. In Proceedings of the 13th International Conference on Architectural Support for Programming Languages and Operating Systems (ASPLOS'08), pp. 242-251.</a:t>
            </a:r>
            <a:endParaRPr lang="en-US" sz="15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8" name="Shape 478"/>
        <p:cNvGrpSpPr/>
        <p:nvPr/>
      </p:nvGrpSpPr>
      <p:grpSpPr>
        <a:xfrm>
          <a:off x="0" y="0"/>
          <a:ext cx="0" cy="0"/>
          <a:chOff x="0" y="0"/>
          <a:chExt cx="0" cy="0"/>
        </a:xfrm>
      </p:grpSpPr>
      <p:sp>
        <p:nvSpPr>
          <p:cNvPr id="3" name="Text Box 2"/>
          <p:cNvSpPr txBox="1"/>
          <p:nvPr/>
        </p:nvSpPr>
        <p:spPr>
          <a:xfrm>
            <a:off x="3258185" y="671830"/>
            <a:ext cx="5507990" cy="3925570"/>
          </a:xfrm>
          <a:prstGeom prst="rect">
            <a:avLst/>
          </a:prstGeom>
          <a:solidFill>
            <a:schemeClr val="bg2"/>
          </a:solidFill>
        </p:spPr>
        <p:txBody>
          <a:bodyPr wrap="square" rtlCol="0">
            <a:noAutofit/>
          </a:bodyPr>
          <a:p>
            <a:r>
              <a:rPr lang="en-US"/>
              <a:t>3. Rabl, T., &amp; Jacobsen, H. A. (2012). Scheduling in MapReduce environments. In 2012 IEEE 28th International Conference on Data Engineering (ICDE), pp. 173-184.</a:t>
            </a:r>
            <a:endParaRPr lang="en-US"/>
          </a:p>
          <a:p>
            <a:endParaRPr lang="en-US"/>
          </a:p>
          <a:p>
            <a:r>
              <a:rPr lang="en-US"/>
              <a:t>4. Zaharia, M., Borthakur, D., Sen Sarma, J., Elmeleegy, K., Shenker, S., &amp; Stoica, I. (2012). Delay scheduling: A simple technique for achieving locality and fairness in cluster scheduling. In Proceedings of the 5th European conference on Computer systems (EuroSys'12), pp. 265-278.</a:t>
            </a:r>
            <a:endParaRPr lang="en-US"/>
          </a:p>
          <a:p>
            <a:endParaRPr lang="en-US"/>
          </a:p>
          <a:p>
            <a:r>
              <a:rPr lang="en-US"/>
              <a:t> 5.  Zaharia, M., Konwinski, A., Joseph, A. D., Katz, R., &amp; Stoica, I. (2010). Improving MapReduce Performance in Heterogeneous Environments. Proceedings of the 8th USENIX Symposium on Operating Systems Design and Implementation (OSDI).</a:t>
            </a:r>
            <a:endParaRPr lang="en-US"/>
          </a:p>
        </p:txBody>
      </p:sp>
      <p:pic>
        <p:nvPicPr>
          <p:cNvPr id="724" name="Google Shape;724;p48"/>
          <p:cNvPicPr preferRelativeResize="0"/>
          <p:nvPr>
            <p:custDataLst>
              <p:tags r:id="rId1"/>
            </p:custDataLst>
          </p:nvPr>
        </p:nvPicPr>
        <p:blipFill rotWithShape="1">
          <a:blip r:embed="rId2"/>
          <a:srcRect t="19527" b="8493"/>
          <a:stretch>
            <a:fillRect/>
          </a:stretch>
        </p:blipFill>
        <p:spPr>
          <a:xfrm>
            <a:off x="212330" y="1016110"/>
            <a:ext cx="2895649" cy="289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6" name="Shape 746"/>
        <p:cNvGrpSpPr/>
        <p:nvPr/>
      </p:nvGrpSpPr>
      <p:grpSpPr>
        <a:xfrm>
          <a:off x="0" y="0"/>
          <a:ext cx="0" cy="0"/>
          <a:chOff x="0" y="0"/>
          <a:chExt cx="0" cy="0"/>
        </a:xfrm>
      </p:grpSpPr>
      <p:sp>
        <p:nvSpPr>
          <p:cNvPr id="747" name="Google Shape;747;p50"/>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48" name="Google Shape;748;p50"/>
          <p:cNvPicPr preferRelativeResize="0"/>
          <p:nvPr/>
        </p:nvPicPr>
        <p:blipFill>
          <a:blip r:embed="rId1"/>
          <a:stretch>
            <a:fillRect/>
          </a:stretch>
        </p:blipFill>
        <p:spPr>
          <a:xfrm>
            <a:off x="3459581" y="57590"/>
            <a:ext cx="2154985" cy="2089151"/>
          </a:xfrm>
          <a:prstGeom prst="rect">
            <a:avLst/>
          </a:prstGeom>
          <a:noFill/>
          <a:ln>
            <a:noFill/>
          </a:ln>
        </p:spPr>
      </p:pic>
      <p:grpSp>
        <p:nvGrpSpPr>
          <p:cNvPr id="749" name="Google Shape;749;p50"/>
          <p:cNvGrpSpPr/>
          <p:nvPr/>
        </p:nvGrpSpPr>
        <p:grpSpPr>
          <a:xfrm flipH="1">
            <a:off x="1662430" y="2217605"/>
            <a:ext cx="834086" cy="1533340"/>
            <a:chOff x="6908048" y="1202225"/>
            <a:chExt cx="834086" cy="1533340"/>
          </a:xfrm>
        </p:grpSpPr>
        <p:cxnSp>
          <p:nvCxnSpPr>
            <p:cNvPr id="750" name="Google Shape;750;p50"/>
            <p:cNvCxnSpPr>
              <a:stCxn id="751" idx="1"/>
              <a:endCxn id="752" idx="2"/>
            </p:cNvCxnSpPr>
            <p:nvPr/>
          </p:nvCxnSpPr>
          <p:spPr>
            <a:xfrm rot="10800000" flipH="1">
              <a:off x="6978229" y="1236965"/>
              <a:ext cx="763905" cy="1498600"/>
            </a:xfrm>
            <a:prstGeom prst="bentConnector3">
              <a:avLst>
                <a:gd name="adj1" fmla="val 131132"/>
              </a:avLst>
            </a:prstGeom>
            <a:noFill/>
            <a:ln w="9525" cap="flat" cmpd="sng">
              <a:solidFill>
                <a:schemeClr val="lt1"/>
              </a:solidFill>
              <a:prstDash val="solid"/>
              <a:round/>
              <a:headEnd type="none" w="med" len="med"/>
              <a:tailEnd type="none" w="med" len="med"/>
            </a:ln>
          </p:spPr>
        </p:cxnSp>
        <p:sp>
          <p:nvSpPr>
            <p:cNvPr id="752" name="Google Shape;752;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3" name="Google Shape;753;p50"/>
          <p:cNvGrpSpPr/>
          <p:nvPr/>
        </p:nvGrpSpPr>
        <p:grpSpPr>
          <a:xfrm>
            <a:off x="6748436" y="1752150"/>
            <a:ext cx="962369" cy="1533340"/>
            <a:chOff x="6908048" y="1202225"/>
            <a:chExt cx="962369" cy="1533340"/>
          </a:xfrm>
        </p:grpSpPr>
        <p:cxnSp>
          <p:nvCxnSpPr>
            <p:cNvPr id="754" name="Google Shape;754;p50"/>
            <p:cNvCxnSpPr>
              <a:stCxn id="751" idx="3"/>
              <a:endCxn id="755" idx="2"/>
            </p:cNvCxnSpPr>
            <p:nvPr/>
          </p:nvCxnSpPr>
          <p:spPr>
            <a:xfrm flipH="1" flipV="1">
              <a:off x="6978242" y="1236965"/>
              <a:ext cx="892175" cy="1498600"/>
            </a:xfrm>
            <a:prstGeom prst="bentConnector3">
              <a:avLst>
                <a:gd name="adj1" fmla="val -26658"/>
              </a:avLst>
            </a:prstGeom>
            <a:noFill/>
            <a:ln w="9525" cap="flat" cmpd="sng">
              <a:solidFill>
                <a:schemeClr val="lt1"/>
              </a:solidFill>
              <a:prstDash val="solid"/>
              <a:round/>
              <a:headEnd type="none" w="med" len="med"/>
              <a:tailEnd type="none" w="med" len="med"/>
            </a:ln>
          </p:spPr>
        </p:cxnSp>
        <p:sp>
          <p:nvSpPr>
            <p:cNvPr id="755" name="Google Shape;755;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1" name="Google Shape;751;p50"/>
          <p:cNvSpPr txBox="1"/>
          <p:nvPr>
            <p:ph type="title"/>
          </p:nvPr>
        </p:nvSpPr>
        <p:spPr>
          <a:xfrm>
            <a:off x="2105535" y="2252610"/>
            <a:ext cx="5061000" cy="19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THANKYOU</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3"/>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3"/>
          <p:cNvSpPr txBox="1"/>
          <p:nvPr>
            <p:ph type="title" idx="2"/>
          </p:nvPr>
        </p:nvSpPr>
        <p:spPr>
          <a:xfrm>
            <a:off x="1833260" y="1902880"/>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b="1">
                <a:latin typeface="Times New Roman" panose="02020603050405020304" charset="0"/>
                <a:cs typeface="Times New Roman" panose="02020603050405020304" charset="0"/>
              </a:rPr>
              <a:t>ABSTRACT</a:t>
            </a:r>
            <a:endParaRPr lang="en-US" altLang="en-GB" sz="2000" b="1">
              <a:latin typeface="Times New Roman" panose="02020603050405020304" charset="0"/>
              <a:cs typeface="Times New Roman" panose="02020603050405020304" charset="0"/>
            </a:endParaRPr>
          </a:p>
        </p:txBody>
      </p:sp>
      <p:sp>
        <p:nvSpPr>
          <p:cNvPr id="187" name="Google Shape;187;p33"/>
          <p:cNvSpPr txBox="1"/>
          <p:nvPr>
            <p:ph type="title" idx="3"/>
          </p:nvPr>
        </p:nvSpPr>
        <p:spPr>
          <a:xfrm>
            <a:off x="5940425" y="1903095"/>
            <a:ext cx="2463800" cy="527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b="1">
                <a:latin typeface="Times New Roman" panose="02020603050405020304" charset="0"/>
                <a:cs typeface="Times New Roman" panose="02020603050405020304" charset="0"/>
              </a:rPr>
              <a:t>FUTURE SCOPE</a:t>
            </a:r>
            <a:endParaRPr lang="en-US" altLang="en-GB" sz="2000" b="1">
              <a:latin typeface="Times New Roman" panose="02020603050405020304" charset="0"/>
              <a:cs typeface="Times New Roman" panose="02020603050405020304" charset="0"/>
            </a:endParaRPr>
          </a:p>
        </p:txBody>
      </p:sp>
      <p:sp>
        <p:nvSpPr>
          <p:cNvPr id="189" name="Google Shape;189;p33"/>
          <p:cNvSpPr txBox="1"/>
          <p:nvPr>
            <p:ph type="title" idx="5"/>
          </p:nvPr>
        </p:nvSpPr>
        <p:spPr>
          <a:xfrm>
            <a:off x="1861200" y="356851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b="1">
                <a:latin typeface="Times New Roman" panose="02020603050405020304" charset="0"/>
                <a:cs typeface="Times New Roman" panose="02020603050405020304" charset="0"/>
              </a:rPr>
              <a:t>INTRODUCTION</a:t>
            </a:r>
            <a:endParaRPr lang="en-US" altLang="en-GB" sz="2000" b="1">
              <a:latin typeface="Times New Roman" panose="02020603050405020304" charset="0"/>
              <a:cs typeface="Times New Roman" panose="02020603050405020304" charset="0"/>
            </a:endParaRPr>
          </a:p>
        </p:txBody>
      </p:sp>
      <p:sp>
        <p:nvSpPr>
          <p:cNvPr id="191" name="Google Shape;191;p33"/>
          <p:cNvSpPr txBox="1"/>
          <p:nvPr>
            <p:ph type="title" idx="7"/>
          </p:nvPr>
        </p:nvSpPr>
        <p:spPr>
          <a:xfrm>
            <a:off x="5979545" y="3569783"/>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b="1">
                <a:latin typeface="Times New Roman" panose="02020603050405020304" charset="0"/>
                <a:cs typeface="Times New Roman" panose="02020603050405020304" charset="0"/>
              </a:rPr>
              <a:t>CONCLUSION</a:t>
            </a:r>
            <a:endParaRPr lang="en-US" altLang="en-GB" sz="2000" b="1">
              <a:latin typeface="Times New Roman" panose="02020603050405020304" charset="0"/>
              <a:cs typeface="Times New Roman" panose="02020603050405020304" charset="0"/>
            </a:endParaRPr>
          </a:p>
        </p:txBody>
      </p:sp>
      <p:sp>
        <p:nvSpPr>
          <p:cNvPr id="193" name="Google Shape;193;p33"/>
          <p:cNvSpPr txBox="1"/>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01</a:t>
            </a:r>
            <a:endParaRPr>
              <a:solidFill>
                <a:schemeClr val="dk1"/>
              </a:solidFill>
            </a:endParaRPr>
          </a:p>
        </p:txBody>
      </p:sp>
      <p:sp>
        <p:nvSpPr>
          <p:cNvPr id="194" name="Google Shape;194;p33"/>
          <p:cNvSpPr txBox="1"/>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02</a:t>
            </a:r>
            <a:endParaRPr>
              <a:solidFill>
                <a:schemeClr val="dk1"/>
              </a:solidFill>
            </a:endParaRPr>
          </a:p>
        </p:txBody>
      </p:sp>
      <p:sp>
        <p:nvSpPr>
          <p:cNvPr id="195" name="Google Shape;195;p33"/>
          <p:cNvSpPr txBox="1"/>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03</a:t>
            </a:r>
            <a:endParaRPr>
              <a:solidFill>
                <a:schemeClr val="dk1"/>
              </a:solidFill>
            </a:endParaRPr>
          </a:p>
        </p:txBody>
      </p:sp>
      <p:sp>
        <p:nvSpPr>
          <p:cNvPr id="196" name="Google Shape;196;p33"/>
          <p:cNvSpPr txBox="1"/>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rPr>
              <a:t>04</a:t>
            </a:r>
            <a:endParaRPr>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TABLE OF CONTENTS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34"/>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2" name="Google Shape;222;p34"/>
          <p:cNvPicPr preferRelativeResize="0"/>
          <p:nvPr/>
        </p:nvPicPr>
        <p:blipFill>
          <a:blip r:embed="rId1"/>
          <a:stretch>
            <a:fillRect/>
          </a:stretch>
        </p:blipFill>
        <p:spPr>
          <a:xfrm>
            <a:off x="621050" y="766550"/>
            <a:ext cx="1938850" cy="3610400"/>
          </a:xfrm>
          <a:prstGeom prst="rect">
            <a:avLst/>
          </a:prstGeom>
          <a:noFill/>
          <a:ln>
            <a:noFill/>
          </a:ln>
        </p:spPr>
      </p:pic>
      <p:sp>
        <p:nvSpPr>
          <p:cNvPr id="2" name="Text Box 1"/>
          <p:cNvSpPr txBox="1"/>
          <p:nvPr/>
        </p:nvSpPr>
        <p:spPr>
          <a:xfrm>
            <a:off x="4954270" y="614680"/>
            <a:ext cx="1710690" cy="321310"/>
          </a:xfrm>
          <a:prstGeom prst="rect">
            <a:avLst/>
          </a:prstGeom>
          <a:solidFill>
            <a:schemeClr val="bg2"/>
          </a:solidFill>
        </p:spPr>
        <p:txBody>
          <a:bodyPr wrap="square" rtlCol="0">
            <a:noAutofit/>
          </a:bodyPr>
          <a:p>
            <a:r>
              <a:rPr lang="en-US" sz="2000" b="1">
                <a:latin typeface="Times New Roman" panose="02020603050405020304" charset="0"/>
                <a:cs typeface="Times New Roman" panose="02020603050405020304" charset="0"/>
              </a:rPr>
              <a:t> ABSTRACT</a:t>
            </a:r>
            <a:r>
              <a:rPr lang="en-US"/>
              <a:t>:</a:t>
            </a:r>
            <a:endParaRPr lang="en-US"/>
          </a:p>
        </p:txBody>
      </p:sp>
      <p:sp>
        <p:nvSpPr>
          <p:cNvPr id="3" name="Text Box 2"/>
          <p:cNvSpPr txBox="1"/>
          <p:nvPr/>
        </p:nvSpPr>
        <p:spPr>
          <a:xfrm>
            <a:off x="3359150" y="1186815"/>
            <a:ext cx="4650105" cy="3067685"/>
          </a:xfrm>
          <a:prstGeom prst="rect">
            <a:avLst/>
          </a:prstGeom>
          <a:solidFill>
            <a:schemeClr val="bg2"/>
          </a:solidFill>
          <a:ln>
            <a:solidFill>
              <a:schemeClr val="bg1"/>
            </a:solidFill>
          </a:ln>
        </p:spPr>
        <p:txBody>
          <a:bodyPr wrap="square" rtlCol="0">
            <a:noAutofit/>
          </a:bodyPr>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Efficient job scheduling in Hadoop clusters plays a pivotal role in maximizing resource utilization and minimizing job completion time. </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This study investigates various strategies and techniques aimed at enhancing job scheduling efficiency within Hadoop environments. </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Key factors such as workload balancing, task locality optimization, and dynamic resource allocation are explored to achieve these objectives.</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It investigates scheduling algorithms, including FIFO, Fair Scheduler, and Capacity Scheduler, analyzing their impact on cluster performance. Additionally, the study explores advanced techniques.</a:t>
            </a:r>
            <a:endParaRPr lang="en-US" sz="15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36" name="Google Shape;236;p35"/>
          <p:cNvPicPr preferRelativeResize="0"/>
          <p:nvPr/>
        </p:nvPicPr>
        <p:blipFill rotWithShape="1">
          <a:blip r:embed="rId1"/>
          <a:srcRect/>
          <a:stretch>
            <a:fillRect/>
          </a:stretch>
        </p:blipFill>
        <p:spPr>
          <a:xfrm>
            <a:off x="5648200" y="692100"/>
            <a:ext cx="3237400" cy="3759476"/>
          </a:xfrm>
          <a:prstGeom prst="rect">
            <a:avLst/>
          </a:prstGeom>
          <a:noFill/>
          <a:ln>
            <a:noFill/>
          </a:ln>
        </p:spPr>
      </p:pic>
      <p:sp>
        <p:nvSpPr>
          <p:cNvPr id="4" name="Text Box 3"/>
          <p:cNvSpPr txBox="1"/>
          <p:nvPr/>
        </p:nvSpPr>
        <p:spPr>
          <a:xfrm>
            <a:off x="426085" y="893445"/>
            <a:ext cx="4850130" cy="3557905"/>
          </a:xfrm>
          <a:prstGeom prst="rect">
            <a:avLst/>
          </a:prstGeom>
          <a:solidFill>
            <a:schemeClr val="bg2"/>
          </a:solidFill>
          <a:ln>
            <a:solidFill>
              <a:schemeClr val="bg1"/>
            </a:solidFill>
          </a:ln>
        </p:spPr>
        <p:txBody>
          <a:bodyPr wrap="square" rtlCol="0">
            <a:noAutofit/>
          </a:bodyPr>
          <a:p>
            <a:pPr marL="285750" indent="-285750">
              <a:buFont typeface="Arial" panose="020B0604020202020204" pitchFamily="34" charset="0"/>
              <a:buChar char="•"/>
            </a:pPr>
            <a:r>
              <a:rPr lang="en-US"/>
              <a:t>Efficient job scheduling is crucial for optimizing resource utilization and reducing job completion time in Hadoop clusters. This research focuses on identifying and evaluating strategies to achieve these goals. </a:t>
            </a:r>
            <a:endParaRPr lang="en-US"/>
          </a:p>
          <a:p>
            <a:pPr marL="285750" indent="-285750">
              <a:buFont typeface="Arial" panose="020B0604020202020204" pitchFamily="34" charset="0"/>
              <a:buChar char="•"/>
            </a:pPr>
            <a:r>
              <a:rPr lang="en-US"/>
              <a:t> The outcomes of this study are expected to contribute to the development of more effective job scheduling policies tailored to meet the growing demands of big data processing applications.</a:t>
            </a:r>
            <a:endParaRPr lang="en-US"/>
          </a:p>
          <a:p>
            <a:pPr marL="285750" indent="-285750">
              <a:buFont typeface="Arial" panose="020B0604020202020204" pitchFamily="34" charset="0"/>
              <a:buChar char="•"/>
            </a:pPr>
            <a:r>
              <a:rPr lang="en-US"/>
              <a:t> Advanced techniques such as speculative execution and gang scheduling to further enhance scheduling efficiency. </a:t>
            </a:r>
            <a:endParaRPr lang="en-US"/>
          </a:p>
          <a:p>
            <a:pPr marL="285750" indent="-285750">
              <a:buFont typeface="Arial" panose="020B0604020202020204" pitchFamily="34" charset="0"/>
              <a:buChar char="•"/>
            </a:pPr>
            <a:r>
              <a:rPr lang="en-US"/>
              <a:t>The findings aim to provide practical insights and guidelines for administrators and developers to implement efficient job scheduling practices, thereby improving overall cluster productivity and performance.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36"/>
          <p:cNvSpPr/>
          <p:nvPr/>
        </p:nvSpPr>
        <p:spPr>
          <a:xfrm>
            <a:off x="2591450" y="111210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6"/>
          <p:cNvSpPr/>
          <p:nvPr/>
        </p:nvSpPr>
        <p:spPr>
          <a:xfrm>
            <a:off x="3215640" y="334645"/>
            <a:ext cx="2420620" cy="484505"/>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latin typeface="Times New Roman" panose="02020603050405020304" charset="0"/>
                <a:cs typeface="Times New Roman" panose="02020603050405020304" charset="0"/>
              </a:rPr>
              <a:t>INTRODUCTION:</a:t>
            </a:r>
            <a:endParaRPr lang="en-US"/>
          </a:p>
        </p:txBody>
      </p:sp>
      <p:sp>
        <p:nvSpPr>
          <p:cNvPr id="2" name="Text Box 1"/>
          <p:cNvSpPr txBox="1"/>
          <p:nvPr/>
        </p:nvSpPr>
        <p:spPr>
          <a:xfrm>
            <a:off x="389890" y="1136650"/>
            <a:ext cx="8334375" cy="3796665"/>
          </a:xfrm>
          <a:prstGeom prst="rect">
            <a:avLst/>
          </a:prstGeom>
          <a:solidFill>
            <a:schemeClr val="bg2"/>
          </a:solidFill>
        </p:spPr>
        <p:txBody>
          <a:bodyPr wrap="square" rtlCol="0">
            <a:noAutofit/>
          </a:bodyPr>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In the realm of big data processing, Hadoop clusters have become indispensable tools, offering scalable and distributed computing capabilities to handle vast amounts of data. Central to the efficient operation of these clusters is the optimization of job scheduling, which directly impacts resource utilization and job completion times. </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Effective job scheduling ensures that computational resources such as CPU, memory, and disk are utilized optimally, thereby maximizing throughput and minimizing latency in data processing workflows. </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 The challenge of job scheduling in Hadoop clusters stems from the need to manage diverse workloads, ranging from batch processing jobs to real-time data analytics tasks. Traditional scheduling algorithms like FIFO (First In, First Out) and Fair Scheduler have been foundational but may not suffice for modern data processing demands. As clusters scale and workloads become more dynamic, there is a growing emphasis on exploring advanced scheduling techniques and algorithms to achieve better performance outcomes.</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Importance of Efficiency: Efficient job scheduling ensures that computing resources in a Hadoop cluster are utilized optimally, minimizing idle time and maximizing throughput. This directly translates to cost savings and improved return on investment for organizations relying on big data analytics.</a:t>
            </a:r>
            <a:endParaRPr lang="en-US" sz="15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37"/>
          <p:cNvSpPr/>
          <p:nvPr/>
        </p:nvSpPr>
        <p:spPr>
          <a:xfrm>
            <a:off x="5407274" y="722775"/>
            <a:ext cx="3374700" cy="3488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89" name="Google Shape;289;p37"/>
          <p:cNvPicPr preferRelativeResize="0"/>
          <p:nvPr/>
        </p:nvPicPr>
        <p:blipFill>
          <a:blip r:embed="rId1"/>
          <a:stretch>
            <a:fillRect/>
          </a:stretch>
        </p:blipFill>
        <p:spPr>
          <a:xfrm>
            <a:off x="6838763" y="848450"/>
            <a:ext cx="1749851" cy="3446600"/>
          </a:xfrm>
          <a:prstGeom prst="rect">
            <a:avLst/>
          </a:prstGeom>
          <a:noFill/>
          <a:ln>
            <a:noFill/>
          </a:ln>
        </p:spPr>
      </p:pic>
      <p:sp>
        <p:nvSpPr>
          <p:cNvPr id="5" name="Text Box 4"/>
          <p:cNvSpPr txBox="1"/>
          <p:nvPr/>
        </p:nvSpPr>
        <p:spPr>
          <a:xfrm>
            <a:off x="560705" y="922655"/>
            <a:ext cx="5917565" cy="3550920"/>
          </a:xfrm>
          <a:prstGeom prst="rect">
            <a:avLst/>
          </a:prstGeom>
          <a:solidFill>
            <a:schemeClr val="bg2"/>
          </a:solidFill>
        </p:spPr>
        <p:txBody>
          <a:bodyPr wrap="square" rtlCol="0">
            <a:noAutofit/>
          </a:bodyPr>
          <a:p>
            <a:pPr marL="285750" lvl="0" indent="-285750" algn="l" rtl="0">
              <a:spcBef>
                <a:spcPts val="0"/>
              </a:spcBef>
              <a:spcAft>
                <a:spcPts val="0"/>
              </a:spcAft>
              <a:buFont typeface="Arial" panose="020B0604020202020204" pitchFamily="34" charset="0"/>
              <a:buChar char="•"/>
            </a:pPr>
            <a:r>
              <a:rPr>
                <a:sym typeface="+mn-ea"/>
              </a:rPr>
              <a:t>Ultimately, the goal is to contribute to the development of robust scheduling policies tailored to meet the evolving needs of big data applications, thereby enhancing the overall productivity and efficiency of Hadoop-based data processing environments.</a:t>
            </a:r>
            <a:endParaRPr>
              <a:sym typeface="+mn-ea"/>
            </a:endParaRPr>
          </a:p>
          <a:p>
            <a:pPr marL="285750" lvl="0" indent="-285750" algn="l" rtl="0">
              <a:spcBef>
                <a:spcPts val="0"/>
              </a:spcBef>
              <a:spcAft>
                <a:spcPts val="0"/>
              </a:spcAft>
              <a:buFont typeface="Arial" panose="020B0604020202020204" pitchFamily="34" charset="0"/>
              <a:buChar char="•"/>
            </a:pPr>
            <a:r>
              <a:rPr lang="en-US"/>
              <a:t>  This study aims to delve into strategies that enhance job scheduling efficiency in Hadoop clusters, focusing on approaches that improve resource allocation, workload balancing, and overall system responsiveness.</a:t>
            </a:r>
            <a:endParaRPr lang="en-US"/>
          </a:p>
          <a:p>
            <a:pPr marL="285750" lvl="0" indent="-285750" algn="l" rtl="0">
              <a:spcBef>
                <a:spcPts val="0"/>
              </a:spcBef>
              <a:spcAft>
                <a:spcPts val="0"/>
              </a:spcAft>
              <a:buFont typeface="Arial" panose="020B0604020202020204" pitchFamily="34" charset="0"/>
              <a:buChar char="•"/>
            </a:pPr>
            <a:r>
              <a:rPr lang="en-US"/>
              <a:t> By analyzing scheduling algorithms and their impact on cluster performance metrics such as throughput, resource utilization, and job completion times, this research seeks to provide actionable insights for optimizing Hadoop cluster operations.</a:t>
            </a:r>
            <a:endParaRPr lang="en-US"/>
          </a:p>
          <a:p>
            <a:pPr marL="285750" lvl="0" indent="-285750" algn="l" rtl="0">
              <a:spcBef>
                <a:spcPts val="0"/>
              </a:spcBef>
              <a:spcAft>
                <a:spcPts val="0"/>
              </a:spcAft>
              <a:buFont typeface="Arial" panose="020B0604020202020204" pitchFamily="34" charset="0"/>
              <a:buChar char="•"/>
            </a:pPr>
            <a:r>
              <a:rPr lang="en-US"/>
              <a:t>Hadoop Distributed File System (HDFS): A distributed file system that stores data across multiple machines without prior organization. It provides high-throughput access to application data and is designed to be fault-tolerant.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10" name="Google Shape;310;p38"/>
          <p:cNvSpPr/>
          <p:nvPr/>
        </p:nvSpPr>
        <p:spPr>
          <a:xfrm>
            <a:off x="6273475" y="1963612"/>
            <a:ext cx="1818300" cy="13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3531235" y="207010"/>
            <a:ext cx="1380490" cy="706755"/>
          </a:xfrm>
          <a:prstGeom prst="rect">
            <a:avLst/>
          </a:prstGeom>
          <a:solidFill>
            <a:schemeClr val="bg2"/>
          </a:solidFill>
        </p:spPr>
        <p:txBody>
          <a:bodyPr wrap="square" rtlCol="0">
            <a:spAutoFit/>
          </a:bodyPr>
          <a:p>
            <a:r>
              <a:rPr lang="en-US" sz="2000" b="1">
                <a:latin typeface="Times New Roman" panose="02020603050405020304" charset="0"/>
                <a:cs typeface="Times New Roman" panose="02020603050405020304" charset="0"/>
              </a:rPr>
              <a:t>FUTURE SCOPE</a:t>
            </a:r>
            <a:r>
              <a:rPr lang="en-US" b="1">
                <a:latin typeface="Times New Roman" panose="02020603050405020304" charset="0"/>
                <a:cs typeface="Times New Roman" panose="02020603050405020304" charset="0"/>
              </a:rPr>
              <a:t>:</a:t>
            </a:r>
            <a:endParaRPr lang="en-US" b="1">
              <a:latin typeface="Times New Roman" panose="02020603050405020304" charset="0"/>
              <a:cs typeface="Times New Roman" panose="02020603050405020304" charset="0"/>
            </a:endParaRPr>
          </a:p>
        </p:txBody>
      </p:sp>
      <p:sp>
        <p:nvSpPr>
          <p:cNvPr id="4" name="Text Box 3"/>
          <p:cNvSpPr txBox="1"/>
          <p:nvPr/>
        </p:nvSpPr>
        <p:spPr>
          <a:xfrm>
            <a:off x="604520" y="1165225"/>
            <a:ext cx="7046595" cy="3454400"/>
          </a:xfrm>
          <a:prstGeom prst="rect">
            <a:avLst/>
          </a:prstGeom>
          <a:noFill/>
        </p:spPr>
        <p:txBody>
          <a:bodyPr wrap="square" rtlCol="0">
            <a:noAutofit/>
          </a:bodyPr>
          <a:p>
            <a:endParaRPr lang="en-US"/>
          </a:p>
        </p:txBody>
      </p:sp>
      <p:sp>
        <p:nvSpPr>
          <p:cNvPr id="5" name="Text Box 4"/>
          <p:cNvSpPr txBox="1"/>
          <p:nvPr>
            <p:custDataLst>
              <p:tags r:id="rId1"/>
            </p:custDataLst>
          </p:nvPr>
        </p:nvSpPr>
        <p:spPr>
          <a:xfrm>
            <a:off x="2089785" y="1263650"/>
            <a:ext cx="6202680" cy="3482975"/>
          </a:xfrm>
          <a:prstGeom prst="rect">
            <a:avLst/>
          </a:prstGeom>
          <a:solidFill>
            <a:schemeClr val="bg2"/>
          </a:solidFill>
        </p:spPr>
        <p:txBody>
          <a:bodyPr wrap="square" rtlCol="0">
            <a:noAutofit/>
          </a:bodyPr>
          <a:p>
            <a:pPr marL="342900" indent="-342900">
              <a:buAutoNum type="arabicPeriod"/>
            </a:pPr>
            <a:r>
              <a:rPr lang="en-US" sz="1500">
                <a:latin typeface="Times New Roman" panose="02020603050405020304" charset="0"/>
                <a:cs typeface="Times New Roman" panose="02020603050405020304" charset="0"/>
              </a:rPr>
              <a:t>Advanced Scheduling Algorithms:</a:t>
            </a:r>
            <a:endParaRPr lang="en-US" sz="1500">
              <a:latin typeface="Times New Roman" panose="02020603050405020304" charset="0"/>
              <a:cs typeface="Times New Roman" panose="02020603050405020304" charset="0"/>
            </a:endParaRPr>
          </a:p>
          <a:p>
            <a:pPr marL="0" indent="0">
              <a:buNone/>
            </a:pPr>
            <a:r>
              <a:rPr lang="en-US" sz="1500">
                <a:latin typeface="Times New Roman" panose="02020603050405020304" charset="0"/>
                <a:cs typeface="Times New Roman" panose="02020603050405020304" charset="0"/>
              </a:rPr>
              <a:t>                                                             Implementing more sophisticated scheduling algorithms can significantly improve resource allocation and job throughput. Techniques such as fair scheduling, capacity scheduling, and deadline scheduling could be enhanced further to consider factors like job priority, resource availability, and historical job performance.</a:t>
            </a:r>
            <a:endParaRPr lang="en-US" sz="1500">
              <a:latin typeface="Times New Roman" panose="02020603050405020304" charset="0"/>
              <a:cs typeface="Times New Roman" panose="02020603050405020304" charset="0"/>
            </a:endParaRPr>
          </a:p>
          <a:p>
            <a:pPr marL="0" indent="0">
              <a:buNone/>
            </a:pPr>
            <a:endParaRPr lang="en-US" sz="1500">
              <a:latin typeface="Times New Roman" panose="02020603050405020304" charset="0"/>
              <a:cs typeface="Times New Roman" panose="02020603050405020304" charset="0"/>
            </a:endParaRPr>
          </a:p>
          <a:p>
            <a:pPr marL="0" indent="0">
              <a:buNone/>
            </a:pPr>
            <a:endParaRPr lang="en-US" sz="1500">
              <a:latin typeface="Times New Roman" panose="02020603050405020304" charset="0"/>
              <a:cs typeface="Times New Roman" panose="02020603050405020304" charset="0"/>
            </a:endParaRPr>
          </a:p>
          <a:p>
            <a:pPr marL="0" indent="0">
              <a:buNone/>
            </a:pPr>
            <a:r>
              <a:rPr lang="en-US" sz="1500">
                <a:latin typeface="Times New Roman" panose="02020603050405020304" charset="0"/>
                <a:cs typeface="Times New Roman" panose="02020603050405020304" charset="0"/>
              </a:rPr>
              <a:t>2.  Community Collaboration and Open Source Innovation: </a:t>
            </a:r>
            <a:endParaRPr lang="en-US" sz="1500">
              <a:latin typeface="Times New Roman" panose="02020603050405020304" charset="0"/>
              <a:cs typeface="Times New Roman" panose="02020603050405020304" charset="0"/>
            </a:endParaRPr>
          </a:p>
          <a:p>
            <a:pPr marL="0" indent="0">
              <a:buNone/>
            </a:pPr>
            <a:r>
              <a:rPr lang="en-US" sz="1500">
                <a:latin typeface="Times New Roman" panose="02020603050405020304" charset="0"/>
                <a:cs typeface="Times New Roman" panose="02020603050405020304" charset="0"/>
              </a:rPr>
              <a:t>                                      Leveraging contributions from the open-source community and collaborating with industry partners can drive continuous innovation in job scheduling efficiency. Sharing best practices, benchmarks, and performance optimizations can collectively advance the state-of-the-art in Hadoop job scheduling.</a:t>
            </a:r>
            <a:endParaRPr lang="en-US" sz="1500">
              <a:latin typeface="Times New Roman" panose="02020603050405020304" charset="0"/>
              <a:cs typeface="Times New Roman" panose="02020603050405020304" charset="0"/>
            </a:endParaRPr>
          </a:p>
          <a:p>
            <a:pPr marL="342900" indent="-342900">
              <a:buAutoNum type="arabicPeriod"/>
            </a:pPr>
            <a:endParaRPr lang="en-US" sz="1500">
              <a:latin typeface="Times New Roman" panose="02020603050405020304" charset="0"/>
              <a:cs typeface="Times New Roman" panose="02020603050405020304" charset="0"/>
            </a:endParaRPr>
          </a:p>
          <a:p>
            <a:pPr marL="342900" indent="-342900">
              <a:buAutoNum type="arabicPeriod"/>
            </a:pPr>
            <a:endParaRPr lang="en-US" sz="1500">
              <a:latin typeface="Times New Roman" panose="02020603050405020304" charset="0"/>
              <a:cs typeface="Times New Roman" panose="02020603050405020304" charset="0"/>
            </a:endParaRPr>
          </a:p>
          <a:p>
            <a:pPr marL="0" indent="0">
              <a:buNone/>
            </a:pPr>
            <a:endParaRPr lang="en-US" sz="1500">
              <a:latin typeface="Times New Roman" panose="02020603050405020304" charset="0"/>
              <a:cs typeface="Times New Roman" panose="02020603050405020304" charset="0"/>
            </a:endParaRPr>
          </a:p>
          <a:p>
            <a:endParaRPr lang="en-US"/>
          </a:p>
          <a:p>
            <a:endParaRPr lang="en-US"/>
          </a:p>
        </p:txBody>
      </p:sp>
      <p:pic>
        <p:nvPicPr>
          <p:cNvPr id="807" name="Google Shape;807;p53"/>
          <p:cNvPicPr preferRelativeResize="0"/>
          <p:nvPr>
            <p:custDataLst>
              <p:tags r:id="rId2"/>
            </p:custDataLst>
          </p:nvPr>
        </p:nvPicPr>
        <p:blipFill>
          <a:blip r:embed="rId3"/>
          <a:stretch>
            <a:fillRect/>
          </a:stretch>
        </p:blipFill>
        <p:spPr>
          <a:xfrm>
            <a:off x="289125" y="1465955"/>
            <a:ext cx="1585361" cy="3122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39"/>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44" name="Google Shape;344;p39"/>
          <p:cNvPicPr preferRelativeResize="0"/>
          <p:nvPr/>
        </p:nvPicPr>
        <p:blipFill>
          <a:blip r:embed="rId1"/>
          <a:stretch>
            <a:fillRect/>
          </a:stretch>
        </p:blipFill>
        <p:spPr>
          <a:xfrm>
            <a:off x="714289" y="2220734"/>
            <a:ext cx="2645625" cy="1925649"/>
          </a:xfrm>
          <a:prstGeom prst="rect">
            <a:avLst/>
          </a:prstGeom>
          <a:noFill/>
          <a:ln>
            <a:noFill/>
          </a:ln>
        </p:spPr>
      </p:pic>
      <p:pic>
        <p:nvPicPr>
          <p:cNvPr id="345" name="Google Shape;345;p39"/>
          <p:cNvPicPr preferRelativeResize="0"/>
          <p:nvPr/>
        </p:nvPicPr>
        <p:blipFill>
          <a:blip r:embed="rId2"/>
          <a:stretch>
            <a:fillRect/>
          </a:stretch>
        </p:blipFill>
        <p:spPr>
          <a:xfrm>
            <a:off x="379534" y="997309"/>
            <a:ext cx="2101734" cy="1925651"/>
          </a:xfrm>
          <a:prstGeom prst="rect">
            <a:avLst/>
          </a:prstGeom>
          <a:noFill/>
          <a:ln>
            <a:noFill/>
          </a:ln>
        </p:spPr>
      </p:pic>
      <p:sp>
        <p:nvSpPr>
          <p:cNvPr id="5" name="Text Box 4"/>
          <p:cNvSpPr txBox="1"/>
          <p:nvPr/>
        </p:nvSpPr>
        <p:spPr>
          <a:xfrm>
            <a:off x="3716655" y="723900"/>
            <a:ext cx="4928870" cy="3696970"/>
          </a:xfrm>
          <a:prstGeom prst="rect">
            <a:avLst/>
          </a:prstGeom>
          <a:solidFill>
            <a:schemeClr val="bg2"/>
          </a:solidFill>
        </p:spPr>
        <p:txBody>
          <a:bodyPr wrap="square" rtlCol="0">
            <a:noAutofit/>
          </a:bodyPr>
          <a:p>
            <a:r>
              <a:rPr lang="en-US"/>
              <a:t>3.  Fault-Tolerance and Reliability: </a:t>
            </a:r>
            <a:endParaRPr lang="en-US"/>
          </a:p>
          <a:p>
            <a:r>
              <a:rPr lang="en-US"/>
              <a:t>                        Strengthening fault-tolerance mechanisms within job scheduling frameworks can ensure reliable job execution. Techniques like job checkpointing, task retry mechanisms, and data replication strategies can mitigate failures and minimize job restart times.</a:t>
            </a:r>
            <a:endParaRPr lang="en-US"/>
          </a:p>
          <a:p>
            <a:endParaRPr lang="en-US"/>
          </a:p>
          <a:p>
            <a:r>
              <a:rPr lang="en-US"/>
              <a:t>4. Integration with Data Management Tools:</a:t>
            </a:r>
            <a:endParaRPr lang="en-US"/>
          </a:p>
          <a:p>
            <a:r>
              <a:rPr lang="en-US"/>
              <a:t>                            Integrating job scheduling with data management tools (e.g., Apache Hive, Apache Spark) can optimize data locality and reduce data movement across the cluster. Co-locating data and computation can improve job performance and reduce network overhead.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40"/>
          <p:cNvSpPr/>
          <p:nvPr/>
        </p:nvSpPr>
        <p:spPr>
          <a:xfrm>
            <a:off x="2882675" y="1040100"/>
            <a:ext cx="5034900" cy="4103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40"/>
          <p:cNvSpPr/>
          <p:nvPr/>
        </p:nvSpPr>
        <p:spPr>
          <a:xfrm>
            <a:off x="160325" y="1851675"/>
            <a:ext cx="3320100" cy="3090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2882900" y="299720"/>
            <a:ext cx="2905125" cy="434975"/>
          </a:xfrm>
          <a:prstGeom prst="rect">
            <a:avLst/>
          </a:prstGeom>
          <a:solidFill>
            <a:schemeClr val="bg2"/>
          </a:solidFill>
        </p:spPr>
        <p:txBody>
          <a:bodyPr wrap="square" rtlCol="0">
            <a:noAutofit/>
          </a:bodyPr>
          <a:p>
            <a:r>
              <a:rPr lang="en-US" sz="2000" b="1">
                <a:latin typeface="Times New Roman" panose="02020603050405020304" charset="0"/>
                <a:cs typeface="Times New Roman" panose="02020603050405020304" charset="0"/>
              </a:rPr>
              <a:t>CONCLUSION:</a:t>
            </a:r>
            <a:endParaRPr lang="en-US" sz="2000" b="1">
              <a:latin typeface="Times New Roman" panose="02020603050405020304" charset="0"/>
              <a:cs typeface="Times New Roman" panose="02020603050405020304" charset="0"/>
            </a:endParaRPr>
          </a:p>
        </p:txBody>
      </p:sp>
      <p:sp>
        <p:nvSpPr>
          <p:cNvPr id="3" name="Text Box 2"/>
          <p:cNvSpPr txBox="1"/>
          <p:nvPr/>
        </p:nvSpPr>
        <p:spPr>
          <a:xfrm>
            <a:off x="840740" y="1222375"/>
            <a:ext cx="7854950" cy="3482975"/>
          </a:xfrm>
          <a:prstGeom prst="rect">
            <a:avLst/>
          </a:prstGeom>
          <a:solidFill>
            <a:schemeClr val="bg2"/>
          </a:solidFill>
        </p:spPr>
        <p:txBody>
          <a:bodyPr wrap="square" rtlCol="0">
            <a:noAutofit/>
          </a:bodyPr>
          <a:p>
            <a:r>
              <a:rPr lang="en-US"/>
              <a:t>1.  Optimized Resource Allocation:</a:t>
            </a:r>
            <a:endParaRPr lang="en-US"/>
          </a:p>
          <a:p>
            <a:r>
              <a:rPr lang="en-US"/>
              <a:t>                                  Efficient job scheduling ensures that resources such as CPU, memory, and storage are allocated effectively across the cluster. This optimization minimizes resource contention and improves overall utilization, leading to faster job completion times.</a:t>
            </a:r>
            <a:endParaRPr lang="en-US"/>
          </a:p>
          <a:p>
            <a:endParaRPr lang="en-US"/>
          </a:p>
          <a:p>
            <a:r>
              <a:rPr lang="en-US"/>
              <a:t>2.  Enhanced Cluster Throughput: </a:t>
            </a:r>
            <a:endParaRPr lang="en-US"/>
          </a:p>
          <a:p>
            <a:r>
              <a:rPr lang="en-US"/>
              <a:t>                                              By prioritizing and scheduling jobs based on factors like job size, priority, and resource availability, Hadoop clusters can achieve higher throughput. This capability allows organizations to process more jobs in less time, thereby increasing overall operational efficiency.</a:t>
            </a:r>
            <a:endParaRPr lang="en-US"/>
          </a:p>
          <a:p>
            <a:endParaRPr lang="en-US"/>
          </a:p>
          <a:p>
            <a:r>
              <a:rPr lang="en-US"/>
              <a:t>3.  Cost Efficiency: Efficient job scheduling reduces idle resource time and minimizes unnecessary resource allocation, which translates to cost savings in terms of infrastructure and operational expenses. It enables organizations to achieve better return on investment from their Hadoop infrastructure.</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8346</Words>
  <Application>WPS Presentation</Application>
  <PresentationFormat/>
  <Paragraphs>108</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SimSun</vt:lpstr>
      <vt:lpstr>Wingdings</vt:lpstr>
      <vt:lpstr>Arial</vt:lpstr>
      <vt:lpstr>Fugaz One</vt:lpstr>
      <vt:lpstr>Catamaran</vt:lpstr>
      <vt:lpstr>Roboto Condensed Light</vt:lpstr>
      <vt:lpstr>Segoe Print</vt:lpstr>
      <vt:lpstr>Proxima Nova Semibold</vt:lpstr>
      <vt:lpstr>Proxima Nova</vt:lpstr>
      <vt:lpstr>Microsoft YaHei</vt:lpstr>
      <vt:lpstr>Arial Unicode MS</vt:lpstr>
      <vt:lpstr>Calibri</vt:lpstr>
      <vt:lpstr>Amatic SC</vt:lpstr>
      <vt:lpstr>Roboto Medium</vt:lpstr>
      <vt:lpstr>Times New Roman</vt:lpstr>
      <vt:lpstr>BatangChe</vt:lpstr>
      <vt:lpstr>Microsoft Himalaya</vt:lpstr>
      <vt:lpstr>MS PGothic</vt:lpstr>
      <vt:lpstr>Cloud Engineer CV by Slidesgo</vt:lpstr>
      <vt:lpstr>CLOUD ENGINEER CV</vt:lpstr>
      <vt:lpstr>TABLE OF CONTENTS</vt:lpstr>
      <vt:lpstr>INTRODUCTION</vt:lpstr>
      <vt:lpstr>01</vt:lpstr>
      <vt:lpstr>EXPERIENCE</vt:lpstr>
      <vt:lpstr>2005-2012 </vt:lpstr>
      <vt:lpstr>EDUCATION</vt:lpstr>
      <vt:lpstr>2005-2012 </vt:lpstr>
      <vt:lpstr>COMMUNICATION SKILLS</vt:lpstr>
      <vt:lpstr>TECHNICAL SKILLS</vt:lpstr>
      <vt:lpstr>COMPUTER SKILLS</vt:lpstr>
      <vt:lpstr>VOLUNTEER WORK</vt:lpstr>
      <vt:lpstr>AWESOME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THE JOB SCHEDULING EFFICIENCY IN A HADOOP CLUSTER TO MAXIMIZE RESOURCE UTILIZATION AND REDUCE COMPLETION TIME </dc:title>
  <dc:creator/>
  <cp:lastModifiedBy>WPS_1713324797</cp:lastModifiedBy>
  <cp:revision>2</cp:revision>
  <dcterms:created xsi:type="dcterms:W3CDTF">2024-06-17T08:11:22Z</dcterms:created>
  <dcterms:modified xsi:type="dcterms:W3CDTF">2024-06-17T08:12:13Z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75CEB14416484ED281154817B1CFDC3D_13</vt:lpwstr>
  </property>
  <property fmtid="{D5CDD505-2E9C-101B-9397-08002B2CF9AE}" pid="3" name="KSOProductBuildVer">
    <vt:lpwstr>1033-12.2.0.17119</vt:lpwstr>
  </property>
</Properties>
</file>