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notesSlides/notesSlide3.xml" ContentType="application/vnd.openxmlformats-officedocument.presentationml.notesSlide+xml"/>
  <Override PartName="/ppt/slides/slide6.xml" ContentType="application/vnd.openxmlformats-officedocument.presentationml.slide+xml"/>
  <Override PartName="/ppt/notesSlides/notesSlide4.xml" ContentType="application/vnd.openxmlformats-officedocument.presentationml.notesSlide+xml"/>
  <Override PartName="/ppt/slides/slide7.xml" ContentType="application/vnd.openxmlformats-officedocument.presentationml.slide+xml"/>
  <Override PartName="/ppt/notesSlides/notesSlide5.xml" ContentType="application/vnd.openxmlformats-officedocument.presentationml.notesSlide+xml"/>
  <Override PartName="/ppt/slides/slide8.xml" ContentType="application/vnd.openxmlformats-officedocument.presentationml.slide+xml"/>
  <Override PartName="/ppt/notesSlides/notesSlide6.xml" ContentType="application/vnd.openxmlformats-officedocument.presentationml.notesSlide+xml"/>
  <Override PartName="/ppt/slides/slide9.xml" ContentType="application/vnd.openxmlformats-officedocument.presentationml.slide+xml"/>
  <Override PartName="/ppt/notesSlides/notesSlide7.xml" ContentType="application/vnd.openxmlformats-officedocument.presentationml.notesSlide+xml"/>
  <Override PartName="/ppt/slides/slide10.xml" ContentType="application/vnd.openxmlformats-officedocument.presentationml.slide+xml"/>
  <Override PartName="/ppt/notesSlides/notesSlide8.xml" ContentType="application/vnd.openxmlformats-officedocument.presentationml.notesSlide+xml"/>
  <Override PartName="/ppt/slides/slide11.xml" ContentType="application/vnd.openxmlformats-officedocument.presentationml.slide+xml"/>
  <Override PartName="/ppt/notesSlides/notesSlide9.xml" ContentType="application/vnd.openxmlformats-officedocument.presentationml.notesSlide+xml"/>
  <Override PartName="/ppt/slides/slide12.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72" r:id="rId1"/>
  </p:sldMasterIdLst>
  <p:notesMasterIdLst>
    <p:notesMasterId r:id="rId2"/>
  </p:notesMasterIdLst>
  <p:sldIdLst>
    <p:sldId id="313" r:id="rId3"/>
    <p:sldId id="314" r:id="rId4"/>
    <p:sldId id="315" r:id="rId5"/>
    <p:sldId id="316" r:id="rId6"/>
    <p:sldId id="317" r:id="rId7"/>
    <p:sldId id="318" r:id="rId8"/>
    <p:sldId id="319" r:id="rId9"/>
    <p:sldId id="320" r:id="rId10"/>
    <p:sldId id="321" r:id="rId11"/>
    <p:sldId id="322" r:id="rId12"/>
    <p:sldId id="324" r:id="rId13"/>
    <p:sldId id="325"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711" name=""/>
          <p:cNvSpPr>
            <a:spLocks noGrp="1"/>
          </p:cNvSpPr>
          <p:nvPr>
            <p:ph type="body"/>
          </p:nvPr>
        </p:nvSpPr>
        <p:spPr/>
        <p:txBody>
          <a:bodyPr/>
          <a:p>
            <a:r>
              <a:rPr altLang="en-US" lang="zh-CN"/>
              <a:t>RESPONSIBLE PARTY GOVERNMENT
In this book, we have argued for a fundamental rethinking of how political parties operate in Congress. Traditional conceptions of parties, stretching back to the theory of “responsible party government” (e.g., Ranney 1951; American Political Science Association 1950), focus on the ability of party leaders to command loyalty from their rank and file. In this view, parties matter only if they can vote as cohesive blocs, as they do in most Western European countries. Scholarship in this tradition focuses on the sociological and institutional devices by which loyalty might be maintained, on the tension that members feel between party loyalty and service to their constituents, and on documenting the extent to which parties are indeed able to hold their lines.
The key result in this long line of research is negative. As forcibly argued over 60 years ago by E. E. Schattschneider (1942: 131–2): “when all is said, it remains true that …the parties are unable to hold their lines in a controversial public issue when the pressure is on. [This is] the most important</a:t>
            </a:r>
            <a:endParaRPr altLang="en-US"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703" name=""/>
          <p:cNvSpPr>
            <a:spLocks noGrp="1"/>
          </p:cNvSpPr>
          <p:nvPr>
            <p:ph type="body"/>
          </p:nvPr>
        </p:nvSpPr>
        <p:spPr/>
        <p:txBody>
          <a:bodyPr/>
          <a:p>
            <a:r>
              <a:rPr altLang="en-US" lang="zh-CN"/>
              <a:t>yourself today
Find my Coach</a:t>
            </a:r>
            <a:endParaRPr altLang="en-US"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704" name=""/>
          <p:cNvSpPr>
            <a:spLocks noGrp="1"/>
          </p:cNvSpPr>
          <p:nvPr>
            <p:ph type="body"/>
          </p:nvPr>
        </p:nvSpPr>
        <p:spPr/>
        <p:txBody>
          <a:bodyPr/>
          <a:p>
            <a:r>
              <a:rPr altLang="en-US" lang="zh-CN"/>
              <a:t>
Fellow
Try for free
We use cookies (and other similar technologies) to collect data to improve your experience on our site. By using our website, you're agreeing to the collection of data as described in our Privacy Policy.
You can change your preferences at any time.
Accept allPreferences
✕
Search templates
Template Gallery
Project Review Meeting Agenda Template
Reflect and plan with the Project Review Meeting Template. Perfect for project teams and leaders, this tool helps discuss what went well, identify improvements, and plan for future projects. Use this template in Fellow to add talking points, take notes collaboratively, and assign action items.
</a:t>
            </a:r>
            <a:endParaRPr altLang="en-US"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705" name=""/>
          <p:cNvSpPr>
            <a:spLocks noGrp="1"/>
          </p:cNvSpPr>
          <p:nvPr>
            <p:ph type="body"/>
          </p:nvPr>
        </p:nvSpPr>
        <p:spPr/>
        <p:txBody>
          <a:bodyPr/>
          <a:p>
            <a:r>
              <a:rPr altLang="en-US" lang="zh-CN"/>
              <a:t>End User | Definition, Role &amp; Function
Lesson
Transcript
Nathan Mahr, Bob Bruner
Learn the definition of end user. Understand end user functions and obligations. Explore the end user development process and how it is impacted by end user feedback. Updated: 11/21/2023
Table of Contents
What is an End User?
End User Development
End User Function
Lesson Summary
Show
Frequently Asked Questions
What is the difference between a customer and an end user?
A customer is the person or organization who purchases a product. An end user is the person who actually uses the product.
What does end user mean?
An end user is a hands on user who actually uses a product on a regular or daily basis. End users are particularly important in product development as they can provide feedback to developers to ensure that software products function properly and are useful to those who need them.
What is the role of an end user?
Beyond simply using a product, the role of an end user can be to provide ongoing feedback to developers. This helps to ensure the reliability and proper function of a product.
</a:t>
            </a:r>
            <a:endParaRPr altLang="en-US"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706" name=""/>
          <p:cNvSpPr>
            <a:spLocks noGrp="1"/>
          </p:cNvSpPr>
          <p:nvPr>
            <p:ph type="body"/>
          </p:nvPr>
        </p:nvSpPr>
        <p:spPr/>
        <p:txBody>
          <a:bodyPr/>
          <a:p>
            <a:r>
              <a:rPr altLang="en-US" lang="zh-CN"/>
              <a:t>What Is a Value Proposition?
A value proposition in marketing is a concise statement of the benefits that a company is delivering to customers who buy its products or services. It serves as a declaration of intent, both inside the company and in the marketplace.
The term value proposition is believed to have first appeared in a McKinsey &amp; Co. industry research paper in 1988, which defined it as "a clear, simple statement of the benefits, both tangible and intangible, that the company will provide, along with the approximate price it will charge each customer segment for those benefits."
1
KEY TAKEAWAYS
A company's value proposition tells a customer the number one reason why a product or service is best suited for that particular customer.
A value proposition should be communicated to customers directly, either via the company's website or other marketing or advertising materials.
Value propositions can follow different formats, as long as they are "on brand," unique, and specific to the company in question.
A successful value proposition should be persuasive and help turn a prospect into a paying customer.
Value Proposition
Investopedia / NoNo Flores
Understanding Value Propositions
A value proposition stands as a promise by a company to a customer or market segment. The proposition is an easy-to-understand reason why a customer should buy a product or service from that particular business. A value proposition should clearly explain how a product fills a need, communicate the specifics of its added benefit, and state the reason why it's better than similar products on the market. The ideal value proposition is to-the-point and appeals to a customer's strongest decision-making drivers.
Companies use this statement to target customers who will benefit most from using the company's products, and this helps maintain a company's economic moat. An economic moat is a competitive advantage. The moat analogy—coined by super-investor Warren Buffett of Berkshire Hathaway—states that the wider the moat, the bigger and more resilient the firm is to competition.
2
A great value proposition demonstrates what a brand has to offer a customer that no other competitor has and how a service or product fulfills a need that no other company is able to fill.
Components of a Value Proposition
A company's value proposition communicates the number one reason why a product or service is best suited for a customer segment. Therefore, it should always be displayed prominently on a company's website and in other consumer touch points. It also must be intuitive, so that a customer can read or hear the value proposition and understand the delivered value without needing further explanation.
Value propositions that stand out tend to make use of a particular structure. A successful value proposition typically has a strong, clear headline that communicates the delivered benefit to the consumer. The headline should be a single memorable sentence, phrase, or even a tagline. It frequently incorporates catchy slogans that become part of successful advertising campaigns.
3
Often a subheadline will be provided underneath the main headline, expanding on the explanation of the delivered value and giving a specific example of why the product or service is superior to others the consumer has in mind. The subheading can be a short paragraph and is typically between two and three sentences long. The subheading is a way to highlight the key features or benefits of the products and often benefits from the inclusion of bullet points or another means of highlighting standout details.
This kind of structure allows consumers to scan the value proposition quickly and pick up on product features. Added visuals increase the ease of communication between business and consumer. In order to craft a strong value proposition, companies will often conduct market research to determine which messages resonate the best with their customers.
Special Considerations
Value propositions can follow different formats as long as they are unique to the company and to the consumers the company services. All effective value propositions are easy to understand and demonstrate specific results for a customer using a product or service. They differentiate a product or service from any competition, avoid overused marketing buzzwords, and communicate value within a short amount of time.
For a value proposition to effectively turn a prospect into a paying customer, it should clearly identify who the customers are, what their main problems are, and how the company's product or service is the ideal solution to help them solve their problem.
3
Frequently Asked Questions
What Is the Purpose of a Value Proposition?
A value proposition is meant to convince stakeholders, investors, or customers that a company or its products or services are worthwhile. If the value proposition is weak or unconvincing it may be difficult to attract investment and consumer demand.
What Is an Employee Value Proposition?
An employee value proposition (EVP) applies to the job market. Here, a company that is hiring will try to frame itself as a good place to work, offering not only monetary compensation but also a range of benefits, perks, and a productive environment. In return, the job candidate will need to convince the hiring company that they have the appropriate skills, experience, demeanor, and ambition to succeed.
What Happens if a Value Proposition Fails?
If a company cannot convince others that it has value or that its products or services or valuable, it will lose profitability and access to capital and may ultimately go out of business.
SPONSORED
Buy, Trade, and Hold 350+ Cryptocurrencies
Join 120 million registered users exchanging the world's most popular cryptocurrencies. Purchase and trade Bitcoin, Ethereum, or BNB, Binance's native coin. Whether you're a beginner trader, crypto enthusiast, or professional, you'll benefit from access to the global crypto markets while enjoying some of the lowest fees in the business. Plus, tools and guides that make it easy to safely and securely sell, buy and convert NFTs on the Binance app.
ARTICLE SOURCES
Related Terms
Perfect Competition: Examples and How It Works
Pure or perfect competition is an idealized market structure where prices are determined purely by supply and demand. Pure competition is the opposite of a monopoly. more
Capital Growth: Measuring It, Investment Types
Capital growth is an increase in the value of an asset or investment over time measured by its current value compared to its purchase price. more
End User: Definition, Examples, vs. Customer
An end user is the consumer of a good or service, often a person with a level of expertise. Learn why and how companies must work to satisfy the needs of end users. more
What Is a Reverse Auction? How It Works, Example, and Risks
A reverse auction is a type of auction in which sellers bid for the prices at which they are willing to sell their goods and services. more
What Is a Fee? Definition, How They Work, Types, and Examples
A fee is a fixed charge for a service. Fees can also be additional charges related to a good or service. Hidden fees cost consumers billions of dollars every year. more
Strategic Gap Analysis: Definition, How It Works, and Example
Strategic gap analysis is an evaluation of the difference between an endeavor's best possible outcome and the actual outcome, along with suggestions on how to close the gap. more
Related Articles
An analyst talks in front of a screen displaying quarterly results of a company they are recommending for an upgrade from hold to buy.
Capital Growth: Measuring It, Investment Types
End User: Definition, Examples, vs. Customer
Auctioneer Pointing Gavel at Crowd of Bidders
What Is a Reverse Auction? How It Works, Example, and Risks
What Is a Fee? Definition, How They Work, Types, and Examples
Businessman Using a Mobile Device to Check Market Data
Strategic Gap Analysis: Definition, How It Works, and Example
Business person at desk, signing title document.
What Is a Title? Definition, How They Work, Types, and Examples
TRUSTe
About Us
Terms of Service
Dictionary
Editorial Policy
Advertise
News
Privacy Policy
Contact Us
Careers
Investopedia is part of the Dotdash Meredith publishing family.
Ad</a:t>
            </a:r>
            <a:endParaRPr altLang="en-US"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707" name=""/>
          <p:cNvSpPr>
            <a:spLocks noGrp="1"/>
          </p:cNvSpPr>
          <p:nvPr>
            <p:ph type="body"/>
          </p:nvPr>
        </p:nvSpPr>
        <p:spPr/>
        <p:txBody>
          <a:bodyPr/>
          <a:p>
            <a:r>
              <a:rPr altLang="en-US" lang="zh-CN"/>
              <a:t>AGENDA (Abstract GENeration DAtaset)
Introduced by Koncel-Kedziorski et al. in Text Generation from Knowledge Graphs with Graph Transformers
Abstract GENeration DAtaset (AGENDA) is a dataset of knowledge graphs paired with scientific abstracts. The dataset consists of 40k paper titles and abstracts from the Semantic Scholar Corpus taken from the proceedings of 12 top AI conferences.
Source:  Text Generation from Knowledge Graphs with Graph Transformers</a:t>
            </a:r>
            <a:endParaRPr altLang="en-US"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708" name=""/>
          <p:cNvSpPr>
            <a:spLocks noGrp="1"/>
          </p:cNvSpPr>
          <p:nvPr>
            <p:ph type="body"/>
          </p:nvPr>
        </p:nvSpPr>
        <p:spPr/>
        <p:txBody>
          <a:bodyPr/>
          <a:p>
            <a:r>
              <a:rPr altLang="en-US" lang="zh-CN"/>
              <a:t>Every time I travel to Boston, I stay in the same hotel. It's not fancy and the location isn't great, but they know how to wow a customer. The way that I’m treated when I go there has always left an impression on me.
The first time I stayed there, I arrived in the dead of winter. My face was chapped, and my hands were raw as I checked in.
Ten minutes after I got to my room, guest services showed up at my door with some cookies and hot chocolate. They also let me know that if I needed anything — phone charger, blow dryer, earplugs, toothpaste, Tylenol — all I had to do was reach out and they'd supply it for me. I tested this theory, and every time they delivered.
It blew me away.
Hotels are a dime a dozen. I could probably find a cheaper hotel within a five-minute walk from the one I always stay in, so it's not about price or convenience. It's the small things, the minor details and almost invisible touches, that keep me coming back.
What seems insignificant and probably didn't cost a lot to execute has had a meaningful impact on my perception of the business — and since I've stayed at this hotel many times, I'd say these small gestures have had a tremendous return on investment.
Why wow your customers?
Wowing your customers creates deeper loyalty and delight and promotes meaningful usage for years to come. In my case, the hotel staff had other things they could be doing besides baking cookies. They have rooms to keep clean, bookings to manage, and other, more pressing things that need to get taken care of.
That said, they cared enough to go out of their way to make my experience excellent. They wanted to wow me and show me they cared.
Similarly, your support department’s main job probably isn’t sending out free swag to new or valuable customers. If you asked them, they'd say their job was to support customers and to keep them as happy as possible while doing so.
But your support team should deliver delightful experiences just as often as the hotel staff does. The long echoed sentiment that "it's the thought that counts" comes to mind. Is it their job to send out swag? No. But would the customer be delighted to know that your team was thinking of them? Yes.
In creating reciprocity and positive feelings in other people, it is the thought that counts.
Psychologist Norbert Schwarz first made this apparent years ago in his famous "dime experiment," in which found that as little as 10 cents could have a meaningful impact on one's attitude. According to Schwarz: "It's not the value of what you find. It's that something positive happened to you."
One important thing to note about the experiment and Schwarz's conclusions on small, joyous moments and an improved mood is that surprise is a crucial component. In customer service, "surprise reciprocity" is the name of the game. Figure out what customers don't expect, and then do it.
Recommended Reading
Customer Appreciation Ideas: 17 Ways to Thank Customers
Growth &amp; Culture
Customer Appreciation Ideas: 17 Ways to Thank Customers
How to wow your customers
You don't need to break the bank to create meaningful experiences. After all, my personal experience and the dime experiment show that something as small as a dime or a cookie can have a considerable impact.
To wow your customers, all you need is the drive to do so. Here are a few ways to put that drive to work.
1. Stick to your word
When you promise something to a customer, make sure that you can keep your word. Sticking to your word isn't just about under-promising and over-delivering; it's about making sure that everyone in your company knows your promises and is committed to achieving them:
Customer-facing teams should be on the same page with customer expectations.
Your CRM should be up to date on customer information.
Your product team must stay on track with their timelines.
The first step to wowing your customer by keeping your word is to set appropriate and clear expectations. Your customer should know what they are going to receive, when they will receive it, and what it will take on their part to do so.
For instance, in a restaurant, your waiter typically sets your expectations for the timeline ("I'll be back to take your order in just a few minutes"), returns to take your order and then brings your food, and the menu tells you how much money you will spend.
If any of those things don’t happen — if your waiter never comes to your table or the menu doesn’t have accurate pricing — you might be confused or frustrated. The same thing goes for any other product or software.
State your promises to your customers and make sure that everyone is on board internally so no balls get dropped.
2. Give them more than they expect
For the most part, humans love small surprises. We're not talking fireworks and a trip to Cancun, but offering a discount or a small gift card can really wow your customers.
If you are a business with a physical product, one of the best ways to do this is to include a smaller product for free with the product they ordered.
For other businesses, offering an extra might look like sending out a free ebook, a coupon for a free consultation, or a meeting as a coach or consultant. These things cost relatively little for a business but go a long way with customers.
3. Respond quickly
In a recent study by Forrester, 45% of consumers reported that they would abandon a purchase if their questions weren't addressed by the company quickly. So, if you respond slowly, not only are you not wowing your customers, but you're actively losing them.
Quickness is relative, of course. A slow response via chat might still seem super speedy via email. Analyze your answers' speed for each channel and set a goal based on where you are currently.
For instance, you may already have a fantastic chat response time, but your phone resolution times look rough. By understanding how you're presently doing across channels, you'll know where to focus on getting the most wow for your work.
Monitor and benchmark your support
Help Scout’s reports are an easy way to track productivity and set expectations for every metric in your customer conversations.
Try for free
Monitor and benchmark your support
4. Make things easy
It used to be that it took over 25 steps to order a pizza from Domino's. Then, they realized that the best way to earn customers was to make things easy. They revamped their website, shortened their ordering processes, and even made integrations with tools like Google Home and Alexa to make it even easier to order.
Customers were excited about it! The company's conversion rates shot through the roof, and they've continued to be able to put that revenue into making the experience even easier.
There are tons of pizza places to order from, but Domino's won over the competition by wowing their customers with ease of use.
5. Get to know them
It feels good for your customers to be known and understood. Beyond that, getting to know them can better position your products to meet their needs.
By taking the time to get to know your customers, you build rapport and trust. You learn about their interests and what they care about when it comes to business. You can then use that to custom design their experience to wow them.
Knowing a customer means that you'll also know all of their pain points and what you can recommend to address them. If you come from a place of service and help them resolve all of their problem areas in one fell swoop, you'll earn a customer for life.
With additional information about your customers and their journey, you can also be more proactive with your sales and support outreach. When you reach out before the customer even realizes they need help, it feels like magic.
Recommended Reading
How to Get Started Delivering Proactive Customer Service
Customer Service
How to Get Started Delivering Proactive Customer Service
6. Empower your agents
One of the founders of the Ritz-Carlton Hotel Company said that the company's employees "have total power, and all the resources of our organization, to create these moments, these stories, on their own, without needing to ask permission, without needing to involve management, without needing to worry that they're going too far. The time spent creating these stories isn't time taken out of their job; this time spent is their job."
As you probably know, the Ritz is royalty when it comes to customer loyalty, and it's because they empower their team members to wow their customers daily.
Let your agents be the arbiters of their destiny. They should be allowed to determine things like refunds and policies and have permission to bend or break the rules every once in a while.
Not every interaction is going to be by the book. You will run into situations where your team just won't be able to find the right answer.
Instead of making the customer wait until your team member can ask permission, give them permission to solve the issue right then and there in the way that they think is best.
7. Do regular check-ins for no reason
It doesn't take much to reach out when someone crosses your mind. Encourage your agents and customer success managers to reach out to customers that they’re thinking about and just check in.
You can set the expectation that you don't want anything from the customer and that your company genuinely cares. Consider creating a budget to send "just because" gifts. Keep the focus entirely on the customer — don't use it as an opportunity to upsell or talk about your newest feature.
8. Express gratitude
Thank the customer as often as you can: at the start of emails, at the end of emails, just because. In particular, if a customer leaves a positive review, that’s a great reason to say thank you, and it’s a great opportunity to build an even deeper relationship.
Consider it from the customer's perspective: They don't expect you to reach out after they leave a review, so do the unexpected.
Recommended Reading
Writing the Perfect Customer Thank-You Note (+ Examples)
Growth &amp; Culture
Writing the Perfect Customer Thank-You Note (+ Examples)
9. Treat all of your users the same
Many companies tier support — trial or free users can get support via communities or forums, and paid customers get help from an "actual" support team, sometimes via email, but also over chat or phone.
Can you imagine how much it wows customers when that's not the case? It's a delight to come to a support experience expecting a pretty low bar and getting preferential treatment instead.
Buffer is an excellent example of this: They offer support, no matter what the tier. And, despite what you might think, it scales pretty well. Here's a chart from Buffer's growth, both in support and users, over the years:
buffer's growth in support in growth and users over time
If every other company offers low-bar support and yours is excellent, you'll see tremendous results, and it's not going to skyrocket your support costs, either.
Not only does it build loyalty and respect from your customers, but it also serves to generate word of mouth marketing — more customers to wow!
10. Give your employees props
When it comes to "how to wow your customers," your employees are responsible for writing the book. Reward them when they do an excellent job, and you'll continue to keep the hype train rolling.
People respond well to praise, and if you commend them for exceptional service, they'll continue to raise the bar higher and higher.
Beyond that, hire people who have the drive to do the work. Make a list of the traits that create a fantastic employee on your team:
Do they need to be technical?
How much patience is essential?
Does humor play a role in wowing your customers?
Make your list and start hiring for the raw talent. Then, once you've hired them and they are batting a thousand, make sure you praise and encourage them for their excellent work. Too often, companies fail to recognize the value of those soft skills — but they are the landscape that excellence is grown on.
Recommended Reading
How to Hire for Customer Service: A Step-by-Step Guide
Customer Service
How to Hire for Customer Service: A Step-by-Step Guide
Get wowing!
You don't need a ton of money or time to wow your customers. Sometimes, even something as small as a "thank you" can get the job done. Practice the same things that you would do in a meaningful relationship:
Stick to your word.
Keep things simple and easy.
Empower the people around you.
Treat others equally and with respect.
The small things — cookies rather than fireworks — are what make the most significant impact on people.
Like what you see? Share with a friend.
Mercer Smith
Mercer Smith
Mercer is the VP of CX Insights &amp; Community at PartnerHero, a yoga fanatic, and strives to make the world a little bit happier one customer at a time. You can find her at mercenator.com and on Twitter.
We've got more to share
The Supportive Weekly
In the Works
Email Address
Subscribe
Your privacy matters! Help Scout only uses this info to send content and updates. You may unsubscribe anytime. View our privacy policy for more.
Product
Product Overview
Shared Inbox
Self-service
Knowledge Base
Live Chat
Proactive Messaging
Ominchannel Support
Automation
Mobile
Compare
Zendesk
Intercom
Freshdesk
Gorgias
Front
Company
About
Careers
Newsletter
Terms &amp; Privacy
Accessibility
Do Not Sell
Support
Developers
Help Docs
Contact
Status
99.99%
© 2024 Help Scout
The all-in-one platform for delightful conversations
</a:t>
            </a:r>
            <a:endParaRPr altLang="en-US"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709" name=""/>
          <p:cNvSpPr>
            <a:spLocks noGrp="1"/>
          </p:cNvSpPr>
          <p:nvPr>
            <p:ph type="body"/>
          </p:nvPr>
        </p:nvSpPr>
        <p:spPr/>
        <p:txBody>
          <a:bodyPr/>
          <a:p>
            <a:r>
              <a:rPr altLang="en-US" lang="zh-CN"/>
              <a:t>Modelling Best Practice
There are eight principles of modelling best practice. The different principles will be addressed progressively throughout the programme as opposed to a formal session, with illustrations of the problems if the principles are not respected.
Consistent timelines – how to protect
Consistent formulae across rows
Hard coding in formulae
Usability
organisation and accessibility of model inputs
organisation of summary outputs
the use of flags and masks to simplify formulae
naming conventions, formatting conventions
the Status worksheet
NW to SE workflow
Modelling efficiency
organisation of worksheets within a workbook
maintaining a log – versio</a:t>
            </a:r>
            <a:endParaRPr altLang="en-US"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710" name=""/>
          <p:cNvSpPr>
            <a:spLocks noGrp="1"/>
          </p:cNvSpPr>
          <p:nvPr>
            <p:ph type="body"/>
          </p:nvPr>
        </p:nvSpPr>
        <p:spPr/>
        <p:txBody>
          <a:bodyPr/>
          <a:p>
            <a:r>
              <a:rPr altLang="en-US" lang="zh-CN"/>
              <a:t>
Got it!
Skip to contentOpen toolbar
Accessibility Tools
Increase Text
Decrease Text
Grayscale
High Contrast
Negative Contrast
Light Background
Links Underline
Readable Font
 Reset
Skip to primary navigation
Skip to main content
Skip to footer
Image for aesthetic effect only - Cropped-cropped-learningforward Tag-logoLearning ForwardEquity and excellence in teaching and learning.
Become a member today!
Join now Log inConference Career center
Menu
Search

Results-oriented agendas transform meeting into valuable collaborative events
By Debbie Welch and Robert J. Garmston
APRIL 2007
VOL. 28 NO. 2
Creating a culture of inquiry rather than continuing to work in a culture of isolation represents a significant change within schools that must be supported. Systems successful in improving student learning are characterized by:
Articulated norms and values;
A focus on student learning;
Reflective dialogue;
Collaborative practices; and
Deprivatization of teaching (Louis, Marks, &amp; Kruse, 1996).
</a:t>
            </a:r>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73" r:id="rId1"/>
    <p:sldLayoutId id="2147483674" r:id="rId2"/>
    <p:sldLayoutId id="2147483675" r:id="rId3"/>
    <p:sldLayoutId id="2147483676" r:id="rId4"/>
    <p:sldLayoutId id="2147483677"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 Id="rId3"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 Id="rId3"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 Id="rId3"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551940"/>
          </a:xfrm>
          <a:prstGeom prst="rect"/>
          <a:noFill/>
        </p:spPr>
        <p:txBody>
          <a:bodyPr rtlCol="0" wrap="square">
            <a:spAutoFit/>
          </a:bodyPr>
          <a:p>
            <a:r>
              <a:rPr sz="2400" lang="en-US"/>
              <a:t>STUDENT NAME:</a:t>
            </a:r>
            <a:r>
              <a:rPr sz="2400" lang="en-US"/>
              <a:t> Sivaranjini </a:t>
            </a:r>
            <a:endParaRPr dirty="0" sz="2400" lang="en-US"/>
          </a:p>
          <a:p>
            <a:r>
              <a:rPr dirty="0" sz="2400" lang="en-US"/>
              <a:t>REGISTER NO:</a:t>
            </a:r>
            <a:r>
              <a:rPr dirty="0" sz="2400" lang="en-US"/>
              <a:t>1</a:t>
            </a:r>
            <a:r>
              <a:rPr dirty="0" sz="2400" lang="en-US"/>
              <a:t>2</a:t>
            </a:r>
            <a:r>
              <a:rPr dirty="0" sz="2400" lang="en-US"/>
              <a:t>2</a:t>
            </a:r>
            <a:r>
              <a:rPr dirty="0" sz="2400" lang="en-US"/>
              <a:t>2</a:t>
            </a:r>
            <a:r>
              <a:rPr dirty="0" sz="2400" lang="en-US"/>
              <a:t>0</a:t>
            </a:r>
            <a:r>
              <a:rPr dirty="0" sz="2400" lang="en-US"/>
              <a:t>2</a:t>
            </a:r>
            <a:r>
              <a:rPr dirty="0" sz="2400" lang="en-US"/>
              <a:t>4</a:t>
            </a:r>
            <a:r>
              <a:rPr dirty="0" sz="2400" lang="en-US"/>
              <a:t>1</a:t>
            </a:r>
            <a:r>
              <a:rPr dirty="0" sz="2400" lang="en-US"/>
              <a:t>4</a:t>
            </a:r>
            <a:endParaRPr altLang="en-US" lang="zh-CN"/>
          </a:p>
          <a:p>
            <a:r>
              <a:rPr dirty="0" sz="2400" lang="en-US"/>
              <a:t>DEPARTMENT:</a:t>
            </a:r>
            <a:r>
              <a:rPr dirty="0" sz="2400" lang="en-US"/>
              <a:t>B</a:t>
            </a:r>
            <a:r>
              <a:rPr dirty="0" sz="2400" lang="en-US"/>
              <a:t>.</a:t>
            </a:r>
            <a:r>
              <a:rPr dirty="0" sz="2400" lang="en-US"/>
              <a:t>c</a:t>
            </a:r>
            <a:r>
              <a:rPr dirty="0" sz="2400" lang="en-US"/>
              <a:t>o</a:t>
            </a:r>
            <a:r>
              <a:rPr dirty="0" sz="2400" lang="en-US"/>
              <a:t>m</a:t>
            </a:r>
            <a:r>
              <a:rPr dirty="0" sz="2400" lang="en-US"/>
              <a:t>(</a:t>
            </a:r>
            <a:r>
              <a:rPr dirty="0" sz="2400" lang="en-US"/>
              <a:t>c</a:t>
            </a:r>
            <a:r>
              <a:rPr dirty="0" sz="2400" lang="en-US"/>
              <a:t>.</a:t>
            </a:r>
            <a:r>
              <a:rPr dirty="0" sz="2400" lang="en-US"/>
              <a:t>s</a:t>
            </a:r>
            <a:r>
              <a:rPr dirty="0" sz="2400" lang="en-US"/>
              <a:t>)</a:t>
            </a:r>
            <a:r>
              <a:rPr dirty="0" sz="2400" lang="en-US"/>
              <a:t> </a:t>
            </a:r>
            <a:r>
              <a:rPr dirty="0" sz="2400" lang="en-US"/>
              <a:t>3</a:t>
            </a:r>
            <a:r>
              <a:rPr dirty="0" sz="2400" lang="en-US"/>
              <a:t>r</a:t>
            </a:r>
            <a:r>
              <a:rPr dirty="0" sz="2400" lang="en-US"/>
              <a:t>d</a:t>
            </a:r>
            <a:r>
              <a:rPr dirty="0" sz="2400" lang="en-US"/>
              <a:t> </a:t>
            </a:r>
            <a:r>
              <a:rPr dirty="0" sz="2400" lang="en-US"/>
              <a:t>y</a:t>
            </a:r>
            <a:r>
              <a:rPr dirty="0" sz="2400" lang="en-US"/>
              <a:t>e</a:t>
            </a:r>
            <a:r>
              <a:rPr dirty="0" sz="2400" lang="en-US"/>
              <a:t>a</a:t>
            </a:r>
            <a:r>
              <a:rPr dirty="0" sz="2400" lang="en-US"/>
              <a:t>r</a:t>
            </a:r>
            <a:r>
              <a:rPr dirty="0" sz="2400" lang="en-US"/>
              <a:t> </a:t>
            </a:r>
            <a:endParaRPr altLang="en-US" lang="zh-CN"/>
          </a:p>
          <a:p>
            <a:r>
              <a:rPr dirty="0" sz="2400" lang="en-US"/>
              <a:t>C</a:t>
            </a:r>
            <a:r>
              <a:rPr dirty="0" sz="2400" lang="en-US"/>
              <a:t>ollege bhaktavatsalam </a:t>
            </a:r>
            <a:r>
              <a:rPr dirty="0" sz="2400" lang="en-US"/>
              <a:t>memorial </a:t>
            </a:r>
            <a:r>
              <a:rPr dirty="0" sz="2400" lang="en-US"/>
              <a:t>college </a:t>
            </a:r>
            <a:r>
              <a:rPr dirty="0" sz="2400" lang="en-US"/>
              <a:t>for </a:t>
            </a:r>
            <a:r>
              <a:rPr dirty="0" sz="2400" lang="en-US"/>
              <a:t>women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303904" cy="5975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2437130" cy="5975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5842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11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158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5975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520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511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511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675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3975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4451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584201"/>
          </a:xfrm>
        </p:spPr>
        <p:txBody>
          <a:bodyPr/>
          <a:p>
            <a:r>
              <a:rPr dirty="0" lang="en-IN"/>
              <a:t>Dataset Description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511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7772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2024-09-03T09:34:06Z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a23ea2d267c14dc1b8862a7b9357423d</vt:lpwstr>
  </property>
</Properties>
</file>