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4"/>
    <p:sldMasterId id="2147483817" r:id="rId15"/>
    <p:sldMasterId id="2147483812" r:id="rId16"/>
  </p:sldMasterIdLst>
  <p:notesMasterIdLst>
    <p:notesMasterId r:id="rId19"/>
  </p:notesMasterIdLst>
  <p:handoutMasterIdLst>
    <p:handoutMasterId r:id="rId20"/>
  </p:handoutMasterIdLst>
  <p:sldIdLst>
    <p:sldId id="657" r:id="rId17"/>
    <p:sldId id="658"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827A49-4CC2-2D4F-F531-2130D1D382EF}" name="Goerler, Adrian" initials="GA" userId="S::adrian.goerler@sap.com::ad89f52a-d0ef-4c7d-a02e-9a87ab34d3de" providerId="AD"/>
  <p188:author id="{2DFA3C79-2EEF-7BEA-A24C-7F8D0407DA0D}" name="Georgi, Christian" initials="GC" userId="S::christian.georgi@sap.com::6317f5db-73be-4788-825e-28c127bb6bc1"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a:srgbClr val="00195A"/>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000"/>
  </p:normalViewPr>
  <p:slideViewPr>
    <p:cSldViewPr snapToGrid="0">
      <p:cViewPr varScale="1">
        <p:scale>
          <a:sx n="101" d="100"/>
          <a:sy n="101" d="100"/>
        </p:scale>
        <p:origin x="1544" y="192"/>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Master" Target="slideMasters/slideMaster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Master" Target="slideMasters/slideMaster2.xml"/><Relationship Id="rId23"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a:p>
        </p:txBody>
      </p:sp>
    </p:spTree>
    <p:extLst>
      <p:ext uri="{BB962C8B-B14F-4D97-AF65-F5344CB8AC3E}">
        <p14:creationId xmlns:p14="http://schemas.microsoft.com/office/powerpoint/2010/main" val="340002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a:p>
        </p:txBody>
      </p:sp>
    </p:spTree>
    <p:extLst>
      <p:ext uri="{BB962C8B-B14F-4D97-AF65-F5344CB8AC3E}">
        <p14:creationId xmlns:p14="http://schemas.microsoft.com/office/powerpoint/2010/main" val="3400025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sap.com/trademark" TargetMode="External"/><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12" Type="http://schemas.openxmlformats.org/officeDocument/2006/relationships/image" Target="../media/image1.png"/><Relationship Id="rId2" Type="http://schemas.openxmlformats.org/officeDocument/2006/relationships/hyperlink" Target="https://www.sap.com/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2.png"/><Relationship Id="rId5" Type="http://schemas.openxmlformats.org/officeDocument/2006/relationships/hyperlink" Target="https://www.youtube.com/user/SAP"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www.facebook.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sap.com/trademark" TargetMode="External"/><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12" Type="http://schemas.openxmlformats.org/officeDocument/2006/relationships/image" Target="../media/image1.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2.png"/><Relationship Id="rId5" Type="http://schemas.openxmlformats.org/officeDocument/2006/relationships/hyperlink" Target="https://www.youtube.com/user/SAP"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www.facebook.com/SAP"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1720917336" name="SAP Logo Placeholder" descr="{&quot;templafy&quot;:{&quot;id&quot;:&quot;5be74010-e0fd-420a-b73f-64251853a677&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Title Goes Here</a:t>
            </a:r>
            <a:br>
              <a:rPr lang="en-US"/>
            </a:br>
            <a:r>
              <a:rPr lang="en-US"/>
              <a:t>and Here and Here</a:t>
            </a:r>
          </a:p>
        </p:txBody>
      </p:sp>
      <p:pic>
        <p:nvPicPr>
          <p:cNvPr id="1656045793" name="Acquired Company Logo Placeholder" descr="{&quot;templafy&quot;:{&quot;id&quot;:&quot;d88bdd7b-d08a-4035-a8b4-8fd453108e17&quot;}}" hidden="1"/>
          <p:cNvPicPr>
            <a:picLocks noChangeAspect="1"/>
          </p:cNvPicPr>
          <p:nvPr/>
        </p:nvPicPr>
        <p:blipFill>
          <a:blip r:embed="rId3"/>
          <a:stretch>
            <a:fillRect/>
          </a:stretch>
        </p:blipFill>
        <p:spPr>
          <a:xfrm>
            <a:off x="282575" y="3564352"/>
            <a:ext cx="4125924" cy="266010"/>
          </a:xfrm>
          <a:prstGeom prst="rect">
            <a:avLst/>
          </a:prstGeom>
        </p:spPr>
      </p:pic>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a:p>
        </p:txBody>
      </p:sp>
      <p:sp>
        <p:nvSpPr>
          <p:cNvPr id="9" name="TextBox 8" descr="{&quot;templafy&quot;:{&quot;id&quot;:&quot;5a482044-e532-4c0c-b06c-35e95137a200&quot;}}">
            <a:extLst>
              <a:ext uri="{FF2B5EF4-FFF2-40B4-BE49-F238E27FC236}">
                <a16:creationId xmlns:a16="http://schemas.microsoft.com/office/drawing/2014/main" id="{67DD20A5-C25F-4185-8EE3-21AD5478BC3E}"/>
              </a:ext>
            </a:extLst>
          </p:cNvPr>
          <p:cNvSpPr txBox="1"/>
          <p:nvPr userDrawn="1"/>
        </p:nvSpPr>
        <p:spPr>
          <a:xfrm>
            <a:off x="282575" y="5752440"/>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0" name="TextBox 9" descr="{&quot;templafy&quot;:{&quot;id&quot;:&quot;87b2c405-192c-40ff-a543-dd3e652b6225&quot;}}">
            <a:extLst>
              <a:ext uri="{FF2B5EF4-FFF2-40B4-BE49-F238E27FC236}">
                <a16:creationId xmlns:a16="http://schemas.microsoft.com/office/drawing/2014/main" id="{6CCEA5EF-92B3-4BC9-A50D-61845483A300}"/>
              </a:ext>
            </a:extLst>
          </p:cNvPr>
          <p:cNvSpPr txBox="1"/>
          <p:nvPr userDrawn="1"/>
        </p:nvSpPr>
        <p:spPr>
          <a:xfrm>
            <a:off x="280987" y="5278227"/>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February 24, 2022</a:t>
            </a:r>
          </a:p>
        </p:txBody>
      </p:sp>
      <p:sp>
        <p:nvSpPr>
          <p:cNvPr id="11" name="TextBox 10" descr="{&quot;templafy&quot;:{&quot;id&quot;:&quot;7adc4a63-3e49-4b44-8a8d-f127afb7ab7e&quot;}}">
            <a:extLst>
              <a:ext uri="{FF2B5EF4-FFF2-40B4-BE49-F238E27FC236}">
                <a16:creationId xmlns:a16="http://schemas.microsoft.com/office/drawing/2014/main" id="{0E43B05E-A27C-45A1-9E1F-38C020F7A43D}"/>
              </a:ext>
            </a:extLst>
          </p:cNvPr>
          <p:cNvSpPr txBox="1"/>
          <p:nvPr userDrawn="1"/>
        </p:nvSpPr>
        <p:spPr>
          <a:xfrm>
            <a:off x="288000" y="5074876"/>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Daniel Hutzel, Sebastian van Syckel, Uwe Klinger, Sebastian Schmidt, SAP</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1017415885" name="SAP Logo Placeholder" descr="{&quot;templafy&quot;:{&quot;id&quot;:&quot;39682c85-5b59-457b-8566-f71a04a74a20&quot;}}"/>
          <p:cNvPicPr>
            <a:picLocks noChangeAspect="1"/>
          </p:cNvPicPr>
          <p:nvPr/>
        </p:nvPicPr>
        <p:blipFill>
          <a:blip r:embed="rId2"/>
          <a:stretch>
            <a:fillRect/>
          </a:stretch>
        </p:blipFill>
        <p:spPr>
          <a:xfrm>
            <a:off x="9692640" y="6053328"/>
            <a:ext cx="2208436" cy="532020"/>
          </a:xfrm>
          <a:prstGeom prst="rect">
            <a:avLst/>
          </a:prstGeom>
        </p:spPr>
      </p:pic>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155647209" name="Acquired Company Logo Placeholder" descr="{&quot;templafy&quot;:{&quot;id&quot;:&quot;823f10f8-8224-43d5-be03-7c1d0d40ba64&quot;}}" hidden="1"/>
          <p:cNvPicPr>
            <a:picLocks noChangeAspect="1"/>
          </p:cNvPicPr>
          <p:nvPr/>
        </p:nvPicPr>
        <p:blipFill>
          <a:blip r:embed="rId3"/>
          <a:stretch>
            <a:fillRect/>
          </a:stretch>
        </p:blipFill>
        <p:spPr>
          <a:xfrm>
            <a:off x="282575" y="2141327"/>
            <a:ext cx="4125924" cy="266010"/>
          </a:xfrm>
          <a:prstGeom prst="rect">
            <a:avLst/>
          </a:prstGeom>
        </p:spPr>
      </p:pic>
      <p:sp>
        <p:nvSpPr>
          <p:cNvPr id="11" name="TextBox 10" descr="{&quot;templafy&quot;:{&quot;id&quot;:&quot;ccd1aaf8-6d94-42b4-8ad5-3d6a38b51734&quot;}}">
            <a:extLst>
              <a:ext uri="{FF2B5EF4-FFF2-40B4-BE49-F238E27FC236}">
                <a16:creationId xmlns:a16="http://schemas.microsoft.com/office/drawing/2014/main" id="{AC53B201-90B9-4E7D-A16A-96A3B827889D}"/>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2" name="TextBox 11" descr="{&quot;templafy&quot;:{&quot;id&quot;:&quot;edf12968-b954-4701-b239-05edccd8973a&quot;}}">
            <a:extLst>
              <a:ext uri="{FF2B5EF4-FFF2-40B4-BE49-F238E27FC236}">
                <a16:creationId xmlns:a16="http://schemas.microsoft.com/office/drawing/2014/main" id="{514B8905-F32F-46AB-8419-7B09B378BB9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February 24, 2022</a:t>
            </a:r>
          </a:p>
        </p:txBody>
      </p:sp>
      <p:sp>
        <p:nvSpPr>
          <p:cNvPr id="13" name="TextBox 12" descr="{&quot;templafy&quot;:{&quot;id&quot;:&quot;6d2f704b-5b9f-489d-91be-5d3ca4494a14&quot;}}">
            <a:extLst>
              <a:ext uri="{FF2B5EF4-FFF2-40B4-BE49-F238E27FC236}">
                <a16:creationId xmlns:a16="http://schemas.microsoft.com/office/drawing/2014/main" id="{E742FBA8-D0CE-4820-9379-755436881113}"/>
              </a:ext>
            </a:extLst>
          </p:cNvPr>
          <p:cNvSpPr txBox="1"/>
          <p:nvPr userDrawn="1"/>
        </p:nvSpPr>
        <p:spPr>
          <a:xfrm>
            <a:off x="288000" y="4254979"/>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Daniel Hutzel, Sebastian van Syckel, Uwe Klinger, Sebastian Schmidt, SAP</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and Contact Information">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2EF80-ED78-484B-AC34-B314C73F9091}"/>
              </a:ext>
            </a:extLst>
          </p:cNvPr>
          <p:cNvSpPr txBox="1"/>
          <p:nvPr userDrawn="1"/>
        </p:nvSpPr>
        <p:spPr>
          <a:xfrm>
            <a:off x="503238" y="1466850"/>
            <a:ext cx="4391247"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500" b="1" kern="0">
                <a:ea typeface="Arial Unicode MS" pitchFamily="34" charset="-128"/>
                <a:cs typeface="Arial Unicode MS" pitchFamily="34" charset="-128"/>
              </a:rPr>
              <a:t>Thank you.</a:t>
            </a:r>
          </a:p>
        </p:txBody>
      </p:sp>
      <p:pic>
        <p:nvPicPr>
          <p:cNvPr id="677350352" name="SAP Logo Placeholder" descr="{&quot;templafy&quot;:{&quot;id&quot;:&quot;be5e0e32-9722-4b2e-9993-44d1d44355fb&quot;}}"/>
          <p:cNvPicPr>
            <a:picLocks noChangeAspect="1"/>
          </p:cNvPicPr>
          <p:nvPr/>
        </p:nvPicPr>
        <p:blipFill>
          <a:blip r:embed="rId2"/>
          <a:stretch>
            <a:fillRect/>
          </a:stretch>
        </p:blipFill>
        <p:spPr>
          <a:xfrm>
            <a:off x="9509760" y="5797296"/>
            <a:ext cx="2208436" cy="532020"/>
          </a:xfrm>
          <a:prstGeom prst="rect">
            <a:avLst/>
          </a:prstGeom>
        </p:spPr>
      </p:pic>
      <p:pic>
        <p:nvPicPr>
          <p:cNvPr id="1357964055" name="Acquired Company Logo Placeholder" descr="{&quot;templafy&quot;:{&quot;id&quot;:&quot;3a1b0ca4-273d-4e6d-b5f6-e592af7e599c&quot;}}" hidden="1"/>
          <p:cNvPicPr>
            <a:picLocks noChangeAspect="1"/>
          </p:cNvPicPr>
          <p:nvPr/>
        </p:nvPicPr>
        <p:blipFill>
          <a:blip r:embed="rId3"/>
          <a:stretch>
            <a:fillRect/>
          </a:stretch>
        </p:blipFill>
        <p:spPr>
          <a:xfrm>
            <a:off x="504000" y="522453"/>
            <a:ext cx="4125924" cy="266010"/>
          </a:xfrm>
          <a:prstGeom prst="rect">
            <a:avLst/>
          </a:prstGeom>
        </p:spPr>
      </p:pic>
      <p:sp>
        <p:nvSpPr>
          <p:cNvPr id="7" name="TextBox 6" descr="{&quot;templafy&quot;:{&quot;id&quot;:&quot;722e8430-fc1e-4794-a5b9-ca5f7b360352&quot;}}">
            <a:extLst>
              <a:ext uri="{FF2B5EF4-FFF2-40B4-BE49-F238E27FC236}">
                <a16:creationId xmlns:a16="http://schemas.microsoft.com/office/drawing/2014/main" id="{001FF5C1-5032-44A0-8D2C-278B480A43BA}"/>
              </a:ext>
            </a:extLst>
          </p:cNvPr>
          <p:cNvSpPr txBox="1"/>
          <p:nvPr userDrawn="1"/>
        </p:nvSpPr>
        <p:spPr>
          <a:xfrm>
            <a:off x="503238" y="3351716"/>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Daniel Hutzel, Sebastian van Syckel, Uwe Klinger, Sebastian Schmidt</a:t>
            </a:r>
          </a:p>
        </p:txBody>
      </p:sp>
      <p:sp>
        <p:nvSpPr>
          <p:cNvPr id="8" name="TextBox 7" descr="{&quot;templafy&quot;:{&quot;id&quot;:&quot;8238c1a1-5c0a-41eb-ba20-7437d33b5c3b&quot;}}">
            <a:extLst>
              <a:ext uri="{FF2B5EF4-FFF2-40B4-BE49-F238E27FC236}">
                <a16:creationId xmlns:a16="http://schemas.microsoft.com/office/drawing/2014/main" id="{2D50994A-CAC8-48D5-B665-59364DCBE57A}"/>
              </a:ext>
            </a:extLst>
          </p:cNvPr>
          <p:cNvSpPr txBox="1"/>
          <p:nvPr userDrawn="1"/>
        </p:nvSpPr>
        <p:spPr>
          <a:xfrm>
            <a:off x="503238" y="3574864"/>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a:t>Contact information:</a:t>
            </a:r>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4" name="www.sap.com - contact SAP link">
            <a:hlinkClick r:id="rId2"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www.sap.com/contactsap</a:t>
            </a:r>
          </a:p>
        </p:txBody>
      </p:sp>
      <p:pic>
        <p:nvPicPr>
          <p:cNvPr id="10" name="Linkedin icon with link">
            <a:hlinkClick r:id="rId3"/>
            <a:extLst>
              <a:ext uri="{FF2B5EF4-FFF2-40B4-BE49-F238E27FC236}">
                <a16:creationId xmlns:a16="http://schemas.microsoft.com/office/drawing/2014/main" id="{D03BED7D-4C1C-D348-B7EC-3275C42250B4}"/>
              </a:ext>
            </a:extLst>
          </p:cNvPr>
          <p:cNvPicPr>
            <a:picLocks noChangeAspect="1"/>
          </p:cNvPicPr>
          <p:nvPr userDrawn="1"/>
        </p:nvPicPr>
        <p:blipFill>
          <a:blip r:embed="rId4"/>
          <a:srcRect/>
          <a:stretch/>
        </p:blipFill>
        <p:spPr>
          <a:xfrm>
            <a:off x="2257487" y="1749959"/>
            <a:ext cx="361809" cy="361809"/>
          </a:xfrm>
          <a:prstGeom prst="rect">
            <a:avLst/>
          </a:prstGeom>
        </p:spPr>
      </p:pic>
      <p:pic>
        <p:nvPicPr>
          <p:cNvPr id="11" name="YouTube icon with link">
            <a:hlinkClick r:id="rId5"/>
            <a:extLst>
              <a:ext uri="{FF2B5EF4-FFF2-40B4-BE49-F238E27FC236}">
                <a16:creationId xmlns:a16="http://schemas.microsoft.com/office/drawing/2014/main" id="{4550E8CF-5571-DB45-85AB-8ACD63D7F0D9}"/>
              </a:ext>
            </a:extLst>
          </p:cNvPr>
          <p:cNvPicPr>
            <a:picLocks noChangeAspect="1"/>
          </p:cNvPicPr>
          <p:nvPr userDrawn="1"/>
        </p:nvPicPr>
        <p:blipFill>
          <a:blip r:embed="rId6"/>
          <a:srcRect/>
          <a:stretch/>
        </p:blipFill>
        <p:spPr>
          <a:xfrm>
            <a:off x="1666951" y="1749063"/>
            <a:ext cx="363600" cy="363600"/>
          </a:xfrm>
          <a:prstGeom prst="rect">
            <a:avLst/>
          </a:prstGeom>
        </p:spPr>
      </p:pic>
      <p:pic>
        <p:nvPicPr>
          <p:cNvPr id="12" name="Twitter icon with link">
            <a:hlinkClick r:id="rId7"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8"/>
          <a:srcRect/>
          <a:stretch/>
        </p:blipFill>
        <p:spPr>
          <a:xfrm>
            <a:off x="1078206" y="1749959"/>
            <a:ext cx="361809" cy="361809"/>
          </a:xfrm>
          <a:prstGeom prst="rect">
            <a:avLst/>
          </a:prstGeom>
        </p:spPr>
      </p:pic>
      <p:pic>
        <p:nvPicPr>
          <p:cNvPr id="13" name="Facebook icon with link">
            <a:hlinkClick r:id="rId9"/>
            <a:extLst>
              <a:ext uri="{FF2B5EF4-FFF2-40B4-BE49-F238E27FC236}">
                <a16:creationId xmlns:a16="http://schemas.microsoft.com/office/drawing/2014/main" id="{0574D7D9-99A0-C642-8DCC-BBDFBACB0C47}"/>
              </a:ext>
            </a:extLst>
          </p:cNvPr>
          <p:cNvPicPr>
            <a:picLocks noChangeAspect="1"/>
          </p:cNvPicPr>
          <p:nvPr userDrawn="1"/>
        </p:nvPicPr>
        <p:blipFill>
          <a:blip r:embed="rId10"/>
          <a:srcRect/>
          <a:stretch/>
        </p:blipFill>
        <p:spPr>
          <a:xfrm>
            <a:off x="487670"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92700394" name="Acquired Company Logo Placeholder" descr="{&quot;templafy&quot;:{&quot;id&quot;:&quot;b902b46b-deb7-4290-974a-f503d5802b47&quot;}}" hidden="1"/>
          <p:cNvPicPr>
            <a:picLocks noChangeAspect="1"/>
          </p:cNvPicPr>
          <p:nvPr/>
        </p:nvPicPr>
        <p:blipFill>
          <a:blip r:embed="rId11"/>
          <a:stretch>
            <a:fillRect/>
          </a:stretch>
        </p:blipFill>
        <p:spPr>
          <a:xfrm>
            <a:off x="528714" y="522453"/>
            <a:ext cx="4125924" cy="266010"/>
          </a:xfrm>
          <a:prstGeom prst="rect">
            <a:avLst/>
          </a:prstGeom>
        </p:spPr>
      </p:pic>
      <p:pic>
        <p:nvPicPr>
          <p:cNvPr id="1687065792" name="SAP Logo Placeholder" descr="{&quot;templafy&quot;:{&quot;id&quot;:&quot;a6011a36-4d50-4c67-8737-ba631c1e9407&quot;}}"/>
          <p:cNvPicPr>
            <a:picLocks noChangeAspect="1"/>
          </p:cNvPicPr>
          <p:nvPr/>
        </p:nvPicPr>
        <p:blipFill>
          <a:blip r:embed="rId12"/>
          <a:stretch>
            <a:fillRect/>
          </a:stretch>
        </p:blipFill>
        <p:spPr>
          <a:xfrm>
            <a:off x="9509760" y="5797296"/>
            <a:ext cx="2208436" cy="532020"/>
          </a:xfrm>
          <a:prstGeom prst="rect">
            <a:avLst/>
          </a:prstGeom>
        </p:spPr>
      </p:pic>
      <p:sp>
        <p:nvSpPr>
          <p:cNvPr id="14" name="Copyright information English">
            <a:extLst>
              <a:ext uri="{FF2B5EF4-FFF2-40B4-BE49-F238E27FC236}">
                <a16:creationId xmlns:a16="http://schemas.microsoft.com/office/drawing/2014/main" id="{78CECD29-86EA-064A-8DFE-B17E31913176}"/>
              </a:ext>
            </a:extLst>
          </p:cNvPr>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2022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13"/>
              </a:rPr>
              <a:t>www.sap.com/trademark</a:t>
            </a:r>
            <a:r>
              <a:rPr lang="en-US" sz="800" kern="1200">
                <a:solidFill>
                  <a:schemeClr val="tx1"/>
                </a:solidFill>
                <a:latin typeface="Arial"/>
                <a:ea typeface="Arial Unicode MS" panose="020B0604020202020204" pitchFamily="34" charset="-128"/>
                <a:cs typeface="+mn-cs"/>
              </a:rPr>
              <a:t> for additional trademark information and notices.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www.sap.com/germany/contactsap</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3"/>
            <a:extLst>
              <a:ext uri="{FF2B5EF4-FFF2-40B4-BE49-F238E27FC236}">
                <a16:creationId xmlns:a16="http://schemas.microsoft.com/office/drawing/2014/main" id="{7D1F0187-E2B3-E84B-B66C-2F4329298216}"/>
              </a:ext>
            </a:extLst>
          </p:cNvPr>
          <p:cNvPicPr>
            <a:picLocks noChangeAspect="1"/>
          </p:cNvPicPr>
          <p:nvPr userDrawn="1"/>
        </p:nvPicPr>
        <p:blipFill>
          <a:blip r:embed="rId4"/>
          <a:srcRect/>
          <a:stretch/>
        </p:blipFill>
        <p:spPr>
          <a:xfrm>
            <a:off x="2257487" y="1749959"/>
            <a:ext cx="361809" cy="361809"/>
          </a:xfrm>
          <a:prstGeom prst="rect">
            <a:avLst/>
          </a:prstGeom>
        </p:spPr>
      </p:pic>
      <p:pic>
        <p:nvPicPr>
          <p:cNvPr id="12" name="YouTube icon with link">
            <a:hlinkClick r:id="rId5"/>
            <a:extLst>
              <a:ext uri="{FF2B5EF4-FFF2-40B4-BE49-F238E27FC236}">
                <a16:creationId xmlns:a16="http://schemas.microsoft.com/office/drawing/2014/main" id="{E3EFD77E-732B-3042-869E-DD34D616C8DC}"/>
              </a:ext>
            </a:extLst>
          </p:cNvPr>
          <p:cNvPicPr>
            <a:picLocks noChangeAspect="1"/>
          </p:cNvPicPr>
          <p:nvPr userDrawn="1"/>
        </p:nvPicPr>
        <p:blipFill>
          <a:blip r:embed="rId6"/>
          <a:srcRect/>
          <a:stretch/>
        </p:blipFill>
        <p:spPr>
          <a:xfrm>
            <a:off x="1666951" y="1749063"/>
            <a:ext cx="363600" cy="363600"/>
          </a:xfrm>
          <a:prstGeom prst="rect">
            <a:avLst/>
          </a:prstGeom>
        </p:spPr>
      </p:pic>
      <p:pic>
        <p:nvPicPr>
          <p:cNvPr id="13" name="Twitter icon with link">
            <a:hlinkClick r:id="rId7"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8"/>
          <a:srcRect/>
          <a:stretch/>
        </p:blipFill>
        <p:spPr>
          <a:xfrm>
            <a:off x="1078206" y="1749959"/>
            <a:ext cx="361809" cy="361809"/>
          </a:xfrm>
          <a:prstGeom prst="rect">
            <a:avLst/>
          </a:prstGeom>
        </p:spPr>
      </p:pic>
      <p:pic>
        <p:nvPicPr>
          <p:cNvPr id="14" name="Facebook icon with link">
            <a:hlinkClick r:id="rId9"/>
            <a:extLst>
              <a:ext uri="{FF2B5EF4-FFF2-40B4-BE49-F238E27FC236}">
                <a16:creationId xmlns:a16="http://schemas.microsoft.com/office/drawing/2014/main" id="{2F0BB96A-1F55-4D49-8BC7-DCE332FFA2FB}"/>
              </a:ext>
            </a:extLst>
          </p:cNvPr>
          <p:cNvPicPr>
            <a:picLocks noChangeAspect="1"/>
          </p:cNvPicPr>
          <p:nvPr userDrawn="1"/>
        </p:nvPicPr>
        <p:blipFill>
          <a:blip r:embed="rId10"/>
          <a:srcRect/>
          <a:stretch/>
        </p:blipFill>
        <p:spPr>
          <a:xfrm>
            <a:off x="487670" y="1749063"/>
            <a:ext cx="363600" cy="363600"/>
          </a:xfrm>
          <a:prstGeom prst="rect">
            <a:avLst/>
          </a:prstGeom>
        </p:spPr>
      </p:pic>
      <p:pic>
        <p:nvPicPr>
          <p:cNvPr id="1476818089" name="Acquired Company Logo Placeholder" descr="{&quot;templafy&quot;:{&quot;id&quot;:&quot;4027746d-9c02-45f0-93f8-a29e8e24591e&quot;}}" hidden="1"/>
          <p:cNvPicPr>
            <a:picLocks noChangeAspect="1"/>
          </p:cNvPicPr>
          <p:nvPr/>
        </p:nvPicPr>
        <p:blipFill>
          <a:blip r:embed="rId11"/>
          <a:stretch>
            <a:fillRect/>
          </a:stretch>
        </p:blipFill>
        <p:spPr>
          <a:xfrm>
            <a:off x="528714" y="522453"/>
            <a:ext cx="4125924" cy="266010"/>
          </a:xfrm>
          <a:prstGeom prst="rect">
            <a:avLst/>
          </a:prstGeom>
        </p:spPr>
      </p:pic>
      <p:pic>
        <p:nvPicPr>
          <p:cNvPr id="1843324095" name="SAP Logo Placeholder" descr="{&quot;templafy&quot;:{&quot;id&quot;:&quot;e212f08a-afb7-4356-a08f-4d26f173c1aa&quot;}}"/>
          <p:cNvPicPr>
            <a:picLocks noChangeAspect="1"/>
          </p:cNvPicPr>
          <p:nvPr/>
        </p:nvPicPr>
        <p:blipFill>
          <a:blip r:embed="rId12"/>
          <a:stretch>
            <a:fillRect/>
          </a:stretch>
        </p:blipFill>
        <p:spPr>
          <a:xfrm>
            <a:off x="9509760" y="5797296"/>
            <a:ext cx="2208436" cy="532020"/>
          </a:xfrm>
          <a:prstGeom prst="rect">
            <a:avLst/>
          </a:prstGeom>
        </p:spPr>
      </p:pic>
      <p:sp>
        <p:nvSpPr>
          <p:cNvPr id="18" name="Copyright information-German">
            <a:extLst>
              <a:ext uri="{FF2B5EF4-FFF2-40B4-BE49-F238E27FC236}">
                <a16:creationId xmlns:a16="http://schemas.microsoft.com/office/drawing/2014/main" id="{BFC7B021-FCFF-1D40-BFC0-34240E5DAD2C}"/>
              </a:ext>
            </a:extLst>
          </p:cNvPr>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2022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en-US" sz="800" kern="1200">
                <a:solidFill>
                  <a:schemeClr val="tx1"/>
                </a:solidFill>
                <a:latin typeface="Arial"/>
                <a:ea typeface="Arial Unicode MS" panose="020B0604020202020204" pitchFamily="34" charset="-128"/>
                <a:cs typeface="+mn-cs"/>
                <a:hlinkClick r:id="rId13"/>
              </a:rPr>
              <a:t>www.sap.com/trademark</a:t>
            </a:r>
            <a:r>
              <a:rPr lang="en-US" sz="800" kern="1200">
                <a:solidFill>
                  <a:schemeClr val="tx1"/>
                </a:solidFill>
                <a:latin typeface="Arial"/>
                <a:ea typeface="Arial Unicode MS" panose="020B0604020202020204" pitchFamily="34" charset="-128"/>
                <a:cs typeface="+mn-cs"/>
              </a:rPr>
              <a:t> </a:t>
            </a:r>
            <a:endParaRPr lang="de-DE" sz="800" kern="1200" noProof="0">
              <a:solidFill>
                <a:schemeClr val="tx1"/>
              </a:solidFill>
              <a:effectLst/>
              <a:latin typeface="Arial"/>
              <a:ea typeface="+mn-ea"/>
              <a:cs typeface="+mn-cs"/>
            </a:endParaRP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2122034198" name="SAP Logo Placeholder" descr="{&quot;templafy&quot;:{&quot;id&quot;:&quot;039f2bc3-58a7-4a28-bbba-2e87abb513b4&quot;}}"/>
          <p:cNvPicPr>
            <a:picLocks noChangeAspect="1"/>
          </p:cNvPicPr>
          <p:nvPr/>
        </p:nvPicPr>
        <p:blipFill>
          <a:blip r:embed="rId2"/>
          <a:stretch>
            <a:fillRect/>
          </a:stretch>
        </p:blipFill>
        <p:spPr>
          <a:xfrm>
            <a:off x="9692640" y="6053328"/>
            <a:ext cx="2208436" cy="532020"/>
          </a:xfrm>
          <a:prstGeom prst="rect">
            <a:avLst/>
          </a:prstGeom>
        </p:spPr>
      </p:pic>
      <p:sp>
        <p:nvSpPr>
          <p:cNvPr id="9" name="Partner Logo Placeholder">
            <a:extLst>
              <a:ext uri="{FF2B5EF4-FFF2-40B4-BE49-F238E27FC236}">
                <a16:creationId xmlns:a16="http://schemas.microsoft.com/office/drawing/2014/main" id="{19E8849E-429B-6042-8141-D50CA3A38A84}"/>
              </a:ext>
            </a:extLst>
          </p:cNvPr>
          <p:cNvSpPr>
            <a:spLocks noGrp="1"/>
          </p:cNvSpPr>
          <p:nvPr>
            <p:ph type="pic" sz="quarter" idx="16"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Title Goes Here</a:t>
            </a:r>
            <a:br>
              <a:rPr lang="en-US"/>
            </a:br>
            <a:r>
              <a:rPr lang="en-US"/>
              <a:t>and Here and Here</a:t>
            </a:r>
          </a:p>
        </p:txBody>
      </p:sp>
      <p:pic>
        <p:nvPicPr>
          <p:cNvPr id="1152196838" name="Acquired Company Logo Placeholder" descr="{&quot;templafy&quot;:{&quot;id&quot;:&quot;d6cfb33b-fd31-4481-b721-59c606ef19ce&quot;}}" hidden="1"/>
          <p:cNvPicPr>
            <a:picLocks noChangeAspect="1"/>
          </p:cNvPicPr>
          <p:nvPr/>
        </p:nvPicPr>
        <p:blipFill>
          <a:blip r:embed="rId3"/>
          <a:stretch>
            <a:fillRect/>
          </a:stretch>
        </p:blipFill>
        <p:spPr>
          <a:xfrm>
            <a:off x="282575" y="3564352"/>
            <a:ext cx="4125924" cy="26601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
        <p:nvSpPr>
          <p:cNvPr id="12" name="TextBox 11" descr="{&quot;templafy&quot;:{&quot;id&quot;:&quot;b571d822-8e7e-46ee-a7a7-fd115a96d8c8&quot;}}">
            <a:extLst>
              <a:ext uri="{FF2B5EF4-FFF2-40B4-BE49-F238E27FC236}">
                <a16:creationId xmlns:a16="http://schemas.microsoft.com/office/drawing/2014/main" id="{EEC6D590-31F2-438D-89DB-EC6D9F68073A}"/>
              </a:ext>
            </a:extLst>
          </p:cNvPr>
          <p:cNvSpPr txBox="1"/>
          <p:nvPr userDrawn="1"/>
        </p:nvSpPr>
        <p:spPr>
          <a:xfrm>
            <a:off x="282575" y="5725533"/>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Public</a:t>
            </a:r>
          </a:p>
        </p:txBody>
      </p:sp>
      <p:sp>
        <p:nvSpPr>
          <p:cNvPr id="14" name="TextBox 13" descr="{&quot;templafy&quot;:{&quot;id&quot;:&quot;3868d940-6598-4ff5-89aa-f499825f3ed4&quot;}}">
            <a:extLst>
              <a:ext uri="{FF2B5EF4-FFF2-40B4-BE49-F238E27FC236}">
                <a16:creationId xmlns:a16="http://schemas.microsoft.com/office/drawing/2014/main" id="{72E461ED-FE6B-472A-84CF-CA7D67D5FF90}"/>
              </a:ext>
            </a:extLst>
          </p:cNvPr>
          <p:cNvSpPr txBox="1"/>
          <p:nvPr userDrawn="1"/>
        </p:nvSpPr>
        <p:spPr>
          <a:xfrm>
            <a:off x="280987" y="533918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February 24, 2022</a:t>
            </a:r>
          </a:p>
        </p:txBody>
      </p:sp>
      <p:sp>
        <p:nvSpPr>
          <p:cNvPr id="15" name="TextBox 14" descr="{&quot;templafy&quot;:{&quot;id&quot;:&quot;090854aa-dab4-41c8-a83a-df294bfeab87&quot;}}">
            <a:extLst>
              <a:ext uri="{FF2B5EF4-FFF2-40B4-BE49-F238E27FC236}">
                <a16:creationId xmlns:a16="http://schemas.microsoft.com/office/drawing/2014/main" id="{3471D1DE-3939-4170-8CCD-AA9743B81749}"/>
              </a:ext>
            </a:extLst>
          </p:cNvPr>
          <p:cNvSpPr txBox="1"/>
          <p:nvPr userDrawn="1"/>
        </p:nvSpPr>
        <p:spPr>
          <a:xfrm>
            <a:off x="288000" y="513583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Daniel Hutzel, Sebastian van Syckel, Uwe Klinger, Sebastian Schmidt, SAP</a:t>
            </a:r>
          </a:p>
        </p:txBody>
      </p:sp>
    </p:spTree>
    <p:extLst>
      <p:ext uri="{BB962C8B-B14F-4D97-AF65-F5344CB8AC3E}">
        <p14:creationId xmlns:p14="http://schemas.microsoft.com/office/powerpoint/2010/main" val="206451664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pic>
        <p:nvPicPr>
          <p:cNvPr id="2136098136" name="SAP Logo Placeholder" descr="{&quot;templafy&quot;:{&quot;id&quot;:&quot;21edb4ea-6006-464b-a1ab-727fc89f795e&quot;}}"/>
          <p:cNvPicPr>
            <a:picLocks noChangeAspect="1"/>
          </p:cNvPicPr>
          <p:nvPr/>
        </p:nvPicPr>
        <p:blipFill>
          <a:blip r:embed="rId2"/>
          <a:stretch>
            <a:fillRect/>
          </a:stretch>
        </p:blipFill>
        <p:spPr>
          <a:xfrm>
            <a:off x="9692640" y="6053328"/>
            <a:ext cx="2208436" cy="532020"/>
          </a:xfrm>
          <a:prstGeom prst="rect">
            <a:avLst/>
          </a:prstGeom>
        </p:spPr>
      </p:pic>
      <p:sp>
        <p:nvSpPr>
          <p:cNvPr id="13" name="Partner Logo Placeholder">
            <a:extLst>
              <a:ext uri="{FF2B5EF4-FFF2-40B4-BE49-F238E27FC236}">
                <a16:creationId xmlns:a16="http://schemas.microsoft.com/office/drawing/2014/main" id="{B8569445-4B1E-1949-9952-1DDE9A7284DD}"/>
              </a:ext>
            </a:extLst>
          </p:cNvPr>
          <p:cNvSpPr>
            <a:spLocks noGrp="1"/>
          </p:cNvSpPr>
          <p:nvPr>
            <p:ph type="pic" sz="quarter" idx="16"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12" name="Classification" descr="{&quot;templafy&quot;:{&quot;id&quot;:&quot;03bee9da-1fb0-449f-980e-4944591894a7&quot;}}">
            <a:extLst>
              <a:ext uri="{FF2B5EF4-FFF2-40B4-BE49-F238E27FC236}">
                <a16:creationId xmlns:a16="http://schemas.microsoft.com/office/drawing/2014/main" id="{9AED1B7B-FC45-4242-8DBB-E0D16A9A9CDB}"/>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Public</a:t>
            </a:r>
          </a:p>
        </p:txBody>
      </p:sp>
      <p:sp>
        <p:nvSpPr>
          <p:cNvPr id="4" name="Title"/>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605832276" name="Acquired Company Logo Placeholder" descr="{&quot;templafy&quot;:{&quot;id&quot;:&quot;e545f5f4-3b38-4112-80c1-3a074ac8f3ca&quot;}}" hidden="1"/>
          <p:cNvPicPr>
            <a:picLocks noChangeAspect="1"/>
          </p:cNvPicPr>
          <p:nvPr/>
        </p:nvPicPr>
        <p:blipFill>
          <a:blip r:embed="rId3"/>
          <a:stretch>
            <a:fillRect/>
          </a:stretch>
        </p:blipFill>
        <p:spPr>
          <a:xfrm>
            <a:off x="282575" y="2045822"/>
            <a:ext cx="4125924" cy="266010"/>
          </a:xfrm>
          <a:prstGeom prst="rect">
            <a:avLst/>
          </a:prstGeom>
        </p:spPr>
      </p:pic>
      <p:sp>
        <p:nvSpPr>
          <p:cNvPr id="8" name="TextBox 7" descr="{&quot;templafy&quot;:{&quot;id&quot;:&quot;4bad615a-7ee2-4b52-9d2e-999ec95270ad&quot;}}">
            <a:extLst>
              <a:ext uri="{FF2B5EF4-FFF2-40B4-BE49-F238E27FC236}">
                <a16:creationId xmlns:a16="http://schemas.microsoft.com/office/drawing/2014/main" id="{64C1028F-1E91-4F0C-94BA-BF68E9AED35D}"/>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Public</a:t>
            </a:r>
          </a:p>
        </p:txBody>
      </p:sp>
      <p:sp>
        <p:nvSpPr>
          <p:cNvPr id="10" name="TextBox 9" descr="{&quot;templafy&quot;:{&quot;id&quot;:&quot;b2d44d1b-4f6c-4f61-a339-4e2966d8d2f4&quot;}}">
            <a:extLst>
              <a:ext uri="{FF2B5EF4-FFF2-40B4-BE49-F238E27FC236}">
                <a16:creationId xmlns:a16="http://schemas.microsoft.com/office/drawing/2014/main" id="{8D0BBFAA-C778-47CC-B6FF-20BAB456E2C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February 24, 2022</a:t>
            </a:r>
          </a:p>
        </p:txBody>
      </p:sp>
      <p:sp>
        <p:nvSpPr>
          <p:cNvPr id="14" name="TextBox 13" descr="{&quot;templafy&quot;:{&quot;id&quot;:&quot;5d05ad60-483b-4d11-a961-3b1bd6c51b36&quot;}}">
            <a:extLst>
              <a:ext uri="{FF2B5EF4-FFF2-40B4-BE49-F238E27FC236}">
                <a16:creationId xmlns:a16="http://schemas.microsoft.com/office/drawing/2014/main" id="{65BC2793-745A-43E4-8CF5-24D8BF40D064}"/>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Daniel Hutzel, Sebastian van Syckel, Uwe Klinger, Sebastian Schmidt, SAP</a:t>
            </a:r>
          </a:p>
        </p:txBody>
      </p:sp>
    </p:spTree>
    <p:extLst>
      <p:ext uri="{BB962C8B-B14F-4D97-AF65-F5344CB8AC3E}">
        <p14:creationId xmlns:p14="http://schemas.microsoft.com/office/powerpoint/2010/main" val="403639615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675794200" name="SAP Logo Placeholder" descr="{&quot;templafy&quot;:{&quot;id&quot;:&quot;a885d31d-edb1-4fbc-9d2a-dce178223a06&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4CB2664F-AB46-2A47-9F24-F57107396008}"/>
              </a:ext>
            </a:extLst>
          </p:cNvPr>
          <p:cNvSpPr>
            <a:spLocks noGrp="1"/>
          </p:cNvSpPr>
          <p:nvPr>
            <p:ph type="pic" sz="quarter" idx="17"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11" name="Classification" descr="{&quot;templafy&quot;:{&quot;id&quot;:&quot;2f65858c-4f7f-42d9-93d3-b2129b7b2448&quot;}}">
            <a:extLst>
              <a:ext uri="{FF2B5EF4-FFF2-40B4-BE49-F238E27FC236}">
                <a16:creationId xmlns:a16="http://schemas.microsoft.com/office/drawing/2014/main" id="{579B2F34-6F4A-4590-92E9-60572485B8E0}"/>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Public</a:t>
            </a:r>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009953910" name="Acquired Company Placeholder" descr="{&quot;templafy&quot;:{&quot;id&quot;:&quot;5abb6eac-2da3-44d3-bf1b-5244a2245497&quot;}}" hidden="1"/>
          <p:cNvPicPr>
            <a:picLocks noChangeAspect="1"/>
          </p:cNvPicPr>
          <p:nvPr/>
        </p:nvPicPr>
        <p:blipFill>
          <a:blip r:embed="rId3"/>
          <a:stretch>
            <a:fillRect/>
          </a:stretch>
        </p:blipFill>
        <p:spPr>
          <a:xfrm>
            <a:off x="308320" y="2015327"/>
            <a:ext cx="4125924" cy="266010"/>
          </a:xfrm>
          <a:prstGeom prst="rect">
            <a:avLst/>
          </a:prstGeom>
        </p:spPr>
      </p:pic>
      <p:sp>
        <p:nvSpPr>
          <p:cNvPr id="13" name="TextBox 12" descr="{&quot;templafy&quot;:{&quot;id&quot;:&quot;cfe6342a-401f-4c9a-8cfb-848b8d7aa39c&quot;}}">
            <a:extLst>
              <a:ext uri="{FF2B5EF4-FFF2-40B4-BE49-F238E27FC236}">
                <a16:creationId xmlns:a16="http://schemas.microsoft.com/office/drawing/2014/main" id="{E5062E1B-D4F0-4EAA-8E47-95C23306D85C}"/>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Public</a:t>
            </a:r>
          </a:p>
        </p:txBody>
      </p:sp>
      <p:sp>
        <p:nvSpPr>
          <p:cNvPr id="14" name="TextBox 13" descr="{&quot;templafy&quot;:{&quot;id&quot;:&quot;1dffae24-bf06-42e8-9931-901dd35c7a9d&quot;}}">
            <a:extLst>
              <a:ext uri="{FF2B5EF4-FFF2-40B4-BE49-F238E27FC236}">
                <a16:creationId xmlns:a16="http://schemas.microsoft.com/office/drawing/2014/main" id="{104400F3-30DA-42BD-9477-E89126EB131B}"/>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February 24, 2022</a:t>
            </a:r>
          </a:p>
        </p:txBody>
      </p:sp>
      <p:sp>
        <p:nvSpPr>
          <p:cNvPr id="15" name="TextBox 14" descr="{&quot;templafy&quot;:{&quot;id&quot;:&quot;5907d42a-efd6-404b-9d5f-dceea5b956b8&quot;}}">
            <a:extLst>
              <a:ext uri="{FF2B5EF4-FFF2-40B4-BE49-F238E27FC236}">
                <a16:creationId xmlns:a16="http://schemas.microsoft.com/office/drawing/2014/main" id="{1DA16BA6-203F-4A94-9917-BFF1986FD4F6}"/>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Daniel Hutzel, Sebastian van Syckel, Uwe Klinger, Sebastian Schmidt, SAP</a:t>
            </a:r>
          </a:p>
        </p:txBody>
      </p:sp>
    </p:spTree>
    <p:extLst>
      <p:ext uri="{BB962C8B-B14F-4D97-AF65-F5344CB8AC3E}">
        <p14:creationId xmlns:p14="http://schemas.microsoft.com/office/powerpoint/2010/main" val="58391556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423693210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3962332057"/>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33665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241614854" name="SAP Logo Placeholer" descr="{&quot;templafy&quot;:{&quot;id&quot;:&quot;b4edbf8a-3c0d-4153-95fb-5036f42c1be6&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7" name="Pictogram Placeholder"/>
          <p:cNvSpPr>
            <a:spLocks noGrp="1"/>
          </p:cNvSpPr>
          <p:nvPr>
            <p:ph type="pic" sz="quarter" idx="16"/>
          </p:nvPr>
        </p:nvSpPr>
        <p:spPr>
          <a:xfrm>
            <a:off x="6954855" y="963000"/>
            <a:ext cx="4932000" cy="4932000"/>
          </a:xfrm>
        </p:spPr>
        <p:txBody>
          <a:bodyPr/>
          <a:lstStyle>
            <a:lvl1pPr>
              <a:defRPr>
                <a:noFill/>
              </a:defRPr>
            </a:lvl1pPr>
          </a:lstStyle>
          <a:p>
            <a:endParaRPr lang="de-DE"/>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516826576" name="Acquired Company Logo Placeholder" descr="{&quot;templafy&quot;:{&quot;id&quot;:&quot;ce878702-66dd-46de-b6f8-6d69f031bf45&quot;}}" hidden="1"/>
          <p:cNvPicPr>
            <a:picLocks noChangeAspect="1"/>
          </p:cNvPicPr>
          <p:nvPr/>
        </p:nvPicPr>
        <p:blipFill>
          <a:blip r:embed="rId3"/>
          <a:stretch>
            <a:fillRect/>
          </a:stretch>
        </p:blipFill>
        <p:spPr>
          <a:xfrm>
            <a:off x="288001" y="2139633"/>
            <a:ext cx="4125924" cy="266010"/>
          </a:xfrm>
          <a:prstGeom prst="rect">
            <a:avLst/>
          </a:prstGeom>
        </p:spPr>
      </p:pic>
      <p:sp>
        <p:nvSpPr>
          <p:cNvPr id="13" name="TextBox 12" descr="{&quot;templafy&quot;:{&quot;id&quot;:&quot;62508992-2abb-4b3e-ad13-d52e3aaf561a&quot;}}">
            <a:extLst>
              <a:ext uri="{FF2B5EF4-FFF2-40B4-BE49-F238E27FC236}">
                <a16:creationId xmlns:a16="http://schemas.microsoft.com/office/drawing/2014/main" id="{7B706199-4913-4B55-9B5D-8E70090DB84E}"/>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4" name="TextBox 13" descr="{&quot;templafy&quot;:{&quot;id&quot;:&quot;4bc3e27d-59ac-4cf3-abf4-7bac00be37fd&quot;}}">
            <a:extLst>
              <a:ext uri="{FF2B5EF4-FFF2-40B4-BE49-F238E27FC236}">
                <a16:creationId xmlns:a16="http://schemas.microsoft.com/office/drawing/2014/main" id="{BFA42BAF-303C-4217-83B2-BF66D6B92631}"/>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February 24, 2022</a:t>
            </a:r>
          </a:p>
        </p:txBody>
      </p:sp>
      <p:sp>
        <p:nvSpPr>
          <p:cNvPr id="15" name="TextBox 14" descr="{&quot;templafy&quot;:{&quot;id&quot;:&quot;1e4c84b7-231c-410f-99a3-53a5aade6011&quot;}}">
            <a:extLst>
              <a:ext uri="{FF2B5EF4-FFF2-40B4-BE49-F238E27FC236}">
                <a16:creationId xmlns:a16="http://schemas.microsoft.com/office/drawing/2014/main" id="{30AD90F8-89DC-425B-9F9C-7D34A3A1D673}"/>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Daniel Hutzel, Sebastian van Syckel, Uwe Klinger, Sebastian Schmidt, SAP</a:t>
            </a: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6239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9569213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5109689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9074375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53073526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5805655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800151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8118450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1768245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62614897"/>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135218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609706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300582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28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and Contact Information">
    <p:spTree>
      <p:nvGrpSpPr>
        <p:cNvPr id="1" name=""/>
        <p:cNvGrpSpPr/>
        <p:nvPr/>
      </p:nvGrpSpPr>
      <p:grpSpPr>
        <a:xfrm>
          <a:off x="0" y="0"/>
          <a:ext cx="0" cy="0"/>
          <a:chOff x="0" y="0"/>
          <a:chExt cx="0" cy="0"/>
        </a:xfrm>
      </p:grpSpPr>
      <p:pic>
        <p:nvPicPr>
          <p:cNvPr id="1318127082" name="SAP Logo Placeholder" descr="{&quot;templafy&quot;:{&quot;id&quot;:&quot;7718524e-5ed7-4bb4-b23e-80f3eb60ae89&quot;}}"/>
          <p:cNvPicPr>
            <a:picLocks noChangeAspect="1"/>
          </p:cNvPicPr>
          <p:nvPr/>
        </p:nvPicPr>
        <p:blipFill>
          <a:blip r:embed="rId2"/>
          <a:stretch>
            <a:fillRect/>
          </a:stretch>
        </p:blipFill>
        <p:spPr>
          <a:xfrm>
            <a:off x="9509760" y="5797296"/>
            <a:ext cx="2208436" cy="532020"/>
          </a:xfrm>
          <a:prstGeom prst="rect">
            <a:avLst/>
          </a:prstGeom>
        </p:spPr>
      </p:pic>
      <p:pic>
        <p:nvPicPr>
          <p:cNvPr id="509898029" name="Acquired Company Placeholder" descr="{&quot;templafy&quot;:{&quot;id&quot;:&quot;3e96f5c5-e6c4-4fb8-936d-33944fc7f9e4&quot;}}" hidden="1"/>
          <p:cNvPicPr>
            <a:picLocks noChangeAspect="1"/>
          </p:cNvPicPr>
          <p:nvPr/>
        </p:nvPicPr>
        <p:blipFill>
          <a:blip r:embed="rId3"/>
          <a:stretch>
            <a:fillRect/>
          </a:stretch>
        </p:blipFill>
        <p:spPr>
          <a:xfrm>
            <a:off x="504000" y="509180"/>
            <a:ext cx="4125924" cy="266010"/>
          </a:xfrm>
          <a:prstGeom prst="rect">
            <a:avLst/>
          </a:prstGeom>
        </p:spPr>
      </p:pic>
      <p:sp>
        <p:nvSpPr>
          <p:cNvPr id="9" name="TextBox 8" descr="{&quot;templafy&quot;:{&quot;id&quot;:&quot;82f4f9ab-0cca-4dfa-a23f-1d18350b05a7&quot;}}">
            <a:extLst>
              <a:ext uri="{FF2B5EF4-FFF2-40B4-BE49-F238E27FC236}">
                <a16:creationId xmlns:a16="http://schemas.microsoft.com/office/drawing/2014/main" id="{4AC0C605-F314-47FE-86E7-15011350854E}"/>
              </a:ext>
            </a:extLst>
          </p:cNvPr>
          <p:cNvSpPr txBox="1"/>
          <p:nvPr userDrawn="1"/>
        </p:nvSpPr>
        <p:spPr>
          <a:xfrm>
            <a:off x="503238" y="331742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FFFFFF"/>
                </a:solidFill>
                <a:effectLst/>
                <a:uLnTx/>
                <a:uFillTx/>
                <a:latin typeface="Arial"/>
                <a:ea typeface="+mn-ea"/>
                <a:cs typeface="+mn-cs"/>
              </a:rPr>
              <a:t>Daniel Hutzel, Sebastian van Syckel, Uwe Klinger, Sebastian Schmidt</a:t>
            </a:r>
          </a:p>
        </p:txBody>
      </p:sp>
      <p:sp>
        <p:nvSpPr>
          <p:cNvPr id="10" name="TextBox 9" descr="{&quot;templafy&quot;:{&quot;id&quot;:&quot;608b13c7-b8f1-4509-9d37-b863ef6e4cc5&quot;}}">
            <a:extLst>
              <a:ext uri="{FF2B5EF4-FFF2-40B4-BE49-F238E27FC236}">
                <a16:creationId xmlns:a16="http://schemas.microsoft.com/office/drawing/2014/main" id="{8E5171B9-2B3B-4785-9AC4-6411974D5276}"/>
              </a:ext>
            </a:extLst>
          </p:cNvPr>
          <p:cNvSpPr txBox="1"/>
          <p:nvPr userDrawn="1"/>
        </p:nvSpPr>
        <p:spPr>
          <a:xfrm>
            <a:off x="503238" y="3540574"/>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2" name="TextBox 11">
            <a:extLst>
              <a:ext uri="{FF2B5EF4-FFF2-40B4-BE49-F238E27FC236}">
                <a16:creationId xmlns:a16="http://schemas.microsoft.com/office/drawing/2014/main" id="{F031ECE2-ED38-FE42-BEBA-1433C352D307}"/>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a:t>Contact information:</a:t>
            </a:r>
          </a:p>
        </p:txBody>
      </p:sp>
      <p:sp>
        <p:nvSpPr>
          <p:cNvPr id="13" name="TextBox 12">
            <a:extLst>
              <a:ext uri="{FF2B5EF4-FFF2-40B4-BE49-F238E27FC236}">
                <a16:creationId xmlns:a16="http://schemas.microsoft.com/office/drawing/2014/main" id="{2E5C152E-1B2C-2848-9A5B-C013FDF4DF21}"/>
              </a:ext>
            </a:extLst>
          </p:cNvPr>
          <p:cNvSpPr txBox="1"/>
          <p:nvPr userDrawn="1"/>
        </p:nvSpPr>
        <p:spPr>
          <a:xfrm>
            <a:off x="503238" y="1466850"/>
            <a:ext cx="4391247"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500" b="1" kern="0">
                <a:solidFill>
                  <a:schemeClr val="accent1"/>
                </a:solidFill>
                <a:ea typeface="Arial Unicode MS" pitchFamily="34" charset="-128"/>
                <a:cs typeface="Arial Unicode MS" pitchFamily="34" charset="-128"/>
              </a:rPr>
              <a:t>Thank you.</a:t>
            </a:r>
          </a:p>
        </p:txBody>
      </p:sp>
    </p:spTree>
    <p:extLst>
      <p:ext uri="{BB962C8B-B14F-4D97-AF65-F5344CB8AC3E}">
        <p14:creationId xmlns:p14="http://schemas.microsoft.com/office/powerpoint/2010/main" val="4182875418"/>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780375906" name="SAP Logo Placeholder" descr="{&quot;templafy&quot;:{&quot;id&quot;:&quot;c2f12ff0-a719-42ce-b589-e541c4647aa4&quot;}}"/>
          <p:cNvPicPr>
            <a:picLocks noChangeAspect="1"/>
          </p:cNvPicPr>
          <p:nvPr/>
        </p:nvPicPr>
        <p:blipFill>
          <a:blip r:embed="rId2"/>
          <a:stretch>
            <a:fillRect/>
          </a:stretch>
        </p:blipFill>
        <p:spPr>
          <a:xfrm>
            <a:off x="9509760" y="5797296"/>
            <a:ext cx="2208436" cy="53202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mn-ea"/>
                <a:cs typeface="+mn-cs"/>
              </a:rPr>
              <a:t>© 2022 SAP SE or an SAP affiliate company. All rights reserved.</a:t>
            </a:r>
            <a:endParaRPr kumimoji="0" lang="de-DE" sz="8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endParaRP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See </a:t>
            </a: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hlinkClick r:id="rId3"/>
              </a:rPr>
              <a:t>www.sap.com/trademark</a:t>
            </a: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F0AB00"/>
                </a:solidFill>
                <a:effectLst/>
                <a:uLnTx/>
                <a:uFillTx/>
                <a:latin typeface="Arial"/>
                <a:ea typeface="Arial Unicode MS" panose="020B0604020202020204" pitchFamily="34" charset="-128"/>
                <a:cs typeface="+mn-cs"/>
              </a:rPr>
              <a:t>www.sap.com</a:t>
            </a:r>
            <a:r>
              <a:rPr kumimoji="0" lang="en-US" sz="1100" b="1"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/contactsap</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Follow us</a:t>
            </a:r>
          </a:p>
        </p:txBody>
      </p:sp>
      <p:pic>
        <p:nvPicPr>
          <p:cNvPr id="1194122965" name="Acquired Company Placeholder" descr="{&quot;templafy&quot;:{&quot;id&quot;:&quot;ee522598-af9b-46dd-8abf-605f70b2d58b&quot;}}" hidden="1"/>
          <p:cNvPicPr>
            <a:picLocks noChangeAspect="1"/>
          </p:cNvPicPr>
          <p:nvPr/>
        </p:nvPicPr>
        <p:blipFill>
          <a:blip r:embed="rId13"/>
          <a:stretch>
            <a:fillRect/>
          </a:stretch>
        </p:blipFill>
        <p:spPr>
          <a:xfrm>
            <a:off x="487670" y="503881"/>
            <a:ext cx="4125924" cy="266010"/>
          </a:xfrm>
          <a:prstGeom prst="rect">
            <a:avLst/>
          </a:prstGeom>
        </p:spPr>
      </p:pic>
      <p:sp>
        <p:nvSpPr>
          <p:cNvPr id="2" name="Copyright" hidden="1">
            <a:extLst>
              <a:ext uri="{FF2B5EF4-FFF2-40B4-BE49-F238E27FC236}">
                <a16:creationId xmlns:a16="http://schemas.microsoft.com/office/drawing/2014/main" id="{FEAE072C-DB5A-9F41-8095-26B2CBACF84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349808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opyright German">
    <p:spTree>
      <p:nvGrpSpPr>
        <p:cNvPr id="1" name=""/>
        <p:cNvGrpSpPr/>
        <p:nvPr/>
      </p:nvGrpSpPr>
      <p:grpSpPr>
        <a:xfrm>
          <a:off x="0" y="0"/>
          <a:ext cx="0" cy="0"/>
          <a:chOff x="0" y="0"/>
          <a:chExt cx="0" cy="0"/>
        </a:xfrm>
      </p:grpSpPr>
      <p:pic>
        <p:nvPicPr>
          <p:cNvPr id="399404905" name="SAP Logo Placeholder" descr="{&quot;templafy&quot;:{&quot;id&quot;:&quot;1b9f9f2c-1dfd-42c8-85a1-bae21fb57a26&quot;}}"/>
          <p:cNvPicPr>
            <a:picLocks noChangeAspect="1"/>
          </p:cNvPicPr>
          <p:nvPr/>
        </p:nvPicPr>
        <p:blipFill>
          <a:blip r:embed="rId2"/>
          <a:stretch>
            <a:fillRect/>
          </a:stretch>
        </p:blipFill>
        <p:spPr>
          <a:xfrm>
            <a:off x="9509760" y="5797296"/>
            <a:ext cx="2208436" cy="53202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mn-ea"/>
                <a:cs typeface="+mn-cs"/>
              </a:rPr>
              <a:t>© 2022 SAP SE </a:t>
            </a:r>
            <a:r>
              <a:rPr kumimoji="0" lang="de-DE" sz="800" b="0" i="0" u="none" strike="noStrike" kern="1200" cap="none" spc="0" normalizeH="0" baseline="0" noProof="0">
                <a:ln>
                  <a:noFill/>
                </a:ln>
                <a:solidFill>
                  <a:srgbClr val="FFFFFF"/>
                </a:solidFill>
                <a:effectLst/>
                <a:uLnTx/>
                <a:uFillTx/>
                <a:latin typeface="Arial"/>
                <a:ea typeface="+mn-ea"/>
                <a:cs typeface="+mn-cs"/>
              </a:rPr>
              <a:t>oder ein SAP-Konzernunternehmen. Alle Rechte vorbehalten</a:t>
            </a:r>
            <a:r>
              <a:rPr kumimoji="0" lang="en-US" sz="800" b="0" i="0" u="none" strike="noStrike" kern="1200" cap="none" spc="0" normalizeH="0" baseline="0" noProof="0">
                <a:ln>
                  <a:noFill/>
                </a:ln>
                <a:solidFill>
                  <a:srgbClr val="FFFFFF"/>
                </a:solidFill>
                <a:effectLst/>
                <a:uLnTx/>
                <a:uFillTx/>
                <a:latin typeface="Arial"/>
                <a:ea typeface="+mn-ea"/>
                <a:cs typeface="+mn-cs"/>
              </a:rPr>
              <a:t>.</a:t>
            </a:r>
            <a:endParaRPr kumimoji="0" lang="de-DE" sz="8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endParaRP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p>
          <a:p>
            <a:pPr marL="0" marR="0" lvl="0" indent="0" algn="l" defTabSz="1088776" rtl="0" eaLnBrk="1" fontAlgn="auto" latinLnBrk="0" hangingPunct="1">
              <a:lnSpc>
                <a:spcPct val="100000"/>
              </a:lnSpc>
              <a:spcBef>
                <a:spcPts val="600"/>
              </a:spcBef>
              <a:spcAft>
                <a:spcPts val="0"/>
              </a:spcAft>
              <a:buClrTx/>
              <a:buSzTx/>
              <a:buFontTx/>
              <a:buNone/>
              <a:tabLst/>
              <a:defRPr/>
            </a:pPr>
            <a:r>
              <a:rPr kumimoji="0" lang="de-DE" sz="800" b="0" i="0" u="none" strike="noStrike" kern="1200" cap="none" spc="0" normalizeH="0" baseline="0" noProof="0">
                <a:ln>
                  <a:noFill/>
                </a:ln>
                <a:solidFill>
                  <a:srgbClr val="FFFFFF"/>
                </a:solidFill>
                <a:effectLst/>
                <a:uLnTx/>
                <a:uFillTx/>
                <a:latin typeface="Arial"/>
                <a:ea typeface="+mn-ea"/>
                <a:cs typeface="+mn-cs"/>
              </a:rPr>
              <a:t>Zusätzliche Informationen zur Marke und Vermerke finden Sie auf der Seite </a:t>
            </a: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hlinkClick r:id="rId3"/>
              </a:rPr>
              <a:t>www.sap.com/trademark</a:t>
            </a:r>
            <a:r>
              <a:rPr kumimoji="0" lang="en-US" sz="8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 </a:t>
            </a:r>
            <a:endParaRPr kumimoji="0" lang="de-DE" sz="800" b="0" i="0" u="none" strike="noStrike" kern="1200" cap="none" spc="0" normalizeH="0" baseline="0" noProof="0">
              <a:ln>
                <a:noFill/>
              </a:ln>
              <a:solidFill>
                <a:srgbClr val="FFFFFF"/>
              </a:solidFill>
              <a:effectLst/>
              <a:uLnTx/>
              <a:uFillTx/>
              <a:latin typeface="Arial"/>
              <a:ea typeface="+mn-ea"/>
              <a:cs typeface="+mn-cs"/>
            </a:endParaRPr>
          </a:p>
        </p:txBody>
      </p:sp>
      <p:sp>
        <p:nvSpPr>
          <p:cNvPr id="11"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F0AB00"/>
                </a:solidFill>
                <a:effectLst/>
                <a:uLnTx/>
                <a:uFillTx/>
                <a:latin typeface="Arial"/>
                <a:ea typeface="Arial Unicode MS" panose="020B0604020202020204" pitchFamily="34" charset="-128"/>
                <a:cs typeface="+mn-cs"/>
              </a:rPr>
              <a:t>www.sap.com/germany</a:t>
            </a:r>
            <a:r>
              <a:rPr kumimoji="0" lang="en-US" sz="1100" b="1"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/contactsap</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kumimoji="0" lang="de-DE" sz="1100" b="0" i="0" u="none" strike="noStrike" kern="1200" cap="none" spc="0" normalizeH="0" baseline="0" noProof="0">
                <a:ln>
                  <a:noFill/>
                </a:ln>
                <a:solidFill>
                  <a:srgbClr val="FFFFFF"/>
                </a:solidFill>
                <a:effectLst/>
                <a:uLnTx/>
                <a:uFillTx/>
                <a:latin typeface="Arial"/>
                <a:ea typeface="Arial Unicode MS" panose="020B0604020202020204" pitchFamily="34" charset="-128"/>
                <a:cs typeface="+mn-cs"/>
              </a:rPr>
              <a:t>SAP folgen auf</a:t>
            </a:r>
          </a:p>
        </p:txBody>
      </p:sp>
      <p:pic>
        <p:nvPicPr>
          <p:cNvPr id="1304278547" name="Acquired Company Placeholder" descr="{&quot;templafy&quot;:{&quot;id&quot;:&quot;2d42731d-bc20-4060-ae73-a1938fcc34e9&quot;}}" hidden="1"/>
          <p:cNvPicPr>
            <a:picLocks noChangeAspect="1"/>
          </p:cNvPicPr>
          <p:nvPr/>
        </p:nvPicPr>
        <p:blipFill>
          <a:blip r:embed="rId13"/>
          <a:stretch>
            <a:fillRect/>
          </a:stretch>
        </p:blipFill>
        <p:spPr>
          <a:xfrm>
            <a:off x="487670" y="503881"/>
            <a:ext cx="4125924" cy="266010"/>
          </a:xfrm>
          <a:prstGeom prst="rect">
            <a:avLst/>
          </a:prstGeom>
        </p:spPr>
      </p:pic>
      <p:sp>
        <p:nvSpPr>
          <p:cNvPr id="2" name="Copyright" hidden="1">
            <a:extLst>
              <a:ext uri="{FF2B5EF4-FFF2-40B4-BE49-F238E27FC236}">
                <a16:creationId xmlns:a16="http://schemas.microsoft.com/office/drawing/2014/main" id="{E1474C4C-54C0-834D-800D-582582F66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750370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3791774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80615668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250549330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2" name="Copyright Placeholder" descr="{&quot;templafy&quot;:{&quot;id&quot;:&quot;c051a2fa-4921-4412-a7e4-69be328c8867&quot;}}">
            <a:extLst>
              <a:ext uri="{FF2B5EF4-FFF2-40B4-BE49-F238E27FC236}">
                <a16:creationId xmlns:a16="http://schemas.microsoft.com/office/drawing/2014/main" id="{539D88F9-B48F-F143-B90F-EDFB85A350E8}"/>
              </a:ext>
            </a:extLst>
          </p:cNvPr>
          <p:cNvSpPr txBox="1">
            <a:spLocks/>
          </p:cNvSpPr>
          <p:nvPr userDrawn="1"/>
        </p:nvSpPr>
        <p:spPr>
          <a:xfrm>
            <a:off x="504001" y="6536751"/>
            <a:ext cx="4783137"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a:t>© 2022 SAP SE or an SAP affiliate company. All rights reserved. | Public</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fld id="{0BDC132A-5C91-4078-9777-31DA19A62E0A}"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mn-cs"/>
            </a:endParaRPr>
          </a:p>
        </p:txBody>
      </p:sp>
      <p:sp>
        <p:nvSpPr>
          <p:cNvPr id="6" name="Copyright Placeholder" descr="{&quot;templafy&quot;:{&quot;id&quot;:&quot;8c2b3b8e-f49a-4c68-a5cb-223a72df092f&quot;}}">
            <a:extLst>
              <a:ext uri="{FF2B5EF4-FFF2-40B4-BE49-F238E27FC236}">
                <a16:creationId xmlns:a16="http://schemas.microsoft.com/office/drawing/2014/main" id="{28F8FEF7-307E-4186-BE83-C7F901EBFBB2}"/>
              </a:ext>
            </a:extLst>
          </p:cNvPr>
          <p:cNvSpPr txBox="1">
            <a:spLocks/>
          </p:cNvSpPr>
          <p:nvPr userDrawn="1"/>
        </p:nvSpPr>
        <p:spPr>
          <a:xfrm>
            <a:off x="504001" y="6536751"/>
            <a:ext cx="4783137"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8558" rtl="0" eaLnBrk="1" fontAlgn="auto" latinLnBrk="0" hangingPunct="1">
              <a:lnSpc>
                <a:spcPct val="100000"/>
              </a:lnSpc>
              <a:spcBef>
                <a:spcPts val="1800"/>
              </a:spcBef>
              <a:spcAft>
                <a:spcPts val="0"/>
              </a:spcAft>
              <a:buClr>
                <a:srgbClr val="F0AB00"/>
              </a:buClr>
              <a:buSzPct val="80000"/>
              <a:buFont typeface="Arial" panose="020B0604020202020204" pitchFamily="34" charset="0"/>
              <a:buNone/>
              <a:tabLst/>
              <a:defRPr/>
            </a:pPr>
            <a:r>
              <a:rPr kumimoji="0" lang="en-US" sz="600" b="0" i="0" u="none" strike="noStrike" kern="1200" cap="none" spc="0" normalizeH="0" baseline="0" noProof="0">
                <a:ln>
                  <a:noFill/>
                </a:ln>
                <a:solidFill>
                  <a:srgbClr val="FFFFFF"/>
                </a:solidFill>
                <a:effectLst/>
                <a:uLnTx/>
                <a:uFillTx/>
                <a:latin typeface="Arial"/>
                <a:ea typeface="+mn-ea"/>
                <a:cs typeface="+mn-cs"/>
              </a:rPr>
              <a:t>© 2022 SAP SE or an SAP affiliate company. All rights reserved. | Public</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406017179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 id="2147483839" r:id="rId22"/>
    <p:sldLayoutId id="2147483840"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8" name="Text Placeholder 9" descr="{&quot;templafy&quot;:{&quot;id&quot;:&quot;0e114b97-a02e-4af1-b35c-9a314857e224&quot;}}">
            <a:extLst>
              <a:ext uri="{FF2B5EF4-FFF2-40B4-BE49-F238E27FC236}">
                <a16:creationId xmlns:a16="http://schemas.microsoft.com/office/drawing/2014/main" id="{E2298AE1-CDB8-4D61-8E3E-B33DFA9BF7BF}"/>
              </a:ext>
            </a:extLst>
          </p:cNvPr>
          <p:cNvSpPr txBox="1">
            <a:spLocks/>
          </p:cNvSpPr>
          <p:nvPr userDrawn="1"/>
        </p:nvSpPr>
        <p:spPr>
          <a:xfrm>
            <a:off x="504001" y="6536751"/>
            <a:ext cx="4783137"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a:t>© 2022 SAP SE or an SAP affiliate company. All rights reserved. | Public</a:t>
            </a:r>
          </a:p>
        </p:txBody>
      </p:sp>
    </p:spTree>
    <p:extLst>
      <p:ext uri="{BB962C8B-B14F-4D97-AF65-F5344CB8AC3E}">
        <p14:creationId xmlns:p14="http://schemas.microsoft.com/office/powerpoint/2010/main" val="117090962"/>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jpe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sv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20.png"/><Relationship Id="rId17"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8.jpeg"/><Relationship Id="rId5" Type="http://schemas.openxmlformats.org/officeDocument/2006/relationships/image" Target="../media/image11.svg"/><Relationship Id="rId15" Type="http://schemas.openxmlformats.org/officeDocument/2006/relationships/image" Target="../media/image23.svg"/><Relationship Id="rId10" Type="http://schemas.openxmlformats.org/officeDocument/2006/relationships/image" Target="../media/image17.sv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hteck 61"/>
          <p:cNvSpPr/>
          <p:nvPr/>
        </p:nvSpPr>
        <p:spPr>
          <a:xfrm>
            <a:off x="9132323" y="1534309"/>
            <a:ext cx="2334135" cy="4608248"/>
          </a:xfrm>
          <a:prstGeom prst="rect">
            <a:avLst/>
          </a:prstGeom>
          <a:noFill/>
          <a:ln w="19050">
            <a:solidFill>
              <a:srgbClr val="0F828F"/>
            </a:solidFill>
          </a:ln>
          <a:effectLst/>
        </p:spPr>
        <p:style>
          <a:lnRef idx="2">
            <a:schemeClr val="accent1">
              <a:shade val="50000"/>
            </a:schemeClr>
          </a:lnRef>
          <a:fillRef idx="1">
            <a:schemeClr val="accent1"/>
          </a:fillRef>
          <a:effectRef idx="0">
            <a:schemeClr val="accent1"/>
          </a:effectRef>
          <a:fontRef idx="minor">
            <a:schemeClr val="lt1"/>
          </a:fontRef>
        </p:style>
        <p:txBody>
          <a:bodyPr lIns="71983" tIns="71983" rIns="71983" bIns="0" rtlCol="0" anchor="t" anchorCtr="0"/>
          <a:lstStyle/>
          <a:p>
            <a:pPr algn="ctr"/>
            <a:endParaRPr lang="en-US" sz="1401" b="1" kern="0">
              <a:solidFill>
                <a:srgbClr val="0F828F"/>
              </a:solidFill>
              <a:ea typeface="BentonSans Bold" charset="0"/>
              <a:cs typeface="BentonSans Bold" charset="0"/>
            </a:endParaRPr>
          </a:p>
        </p:txBody>
      </p:sp>
      <p:sp>
        <p:nvSpPr>
          <p:cNvPr id="167" name="Rechteck 61">
            <a:extLst>
              <a:ext uri="{FF2B5EF4-FFF2-40B4-BE49-F238E27FC236}">
                <a16:creationId xmlns:a16="http://schemas.microsoft.com/office/drawing/2014/main" id="{2F297861-8F8D-B649-8207-3527F37C72D2}"/>
              </a:ext>
            </a:extLst>
          </p:cNvPr>
          <p:cNvSpPr/>
          <p:nvPr/>
        </p:nvSpPr>
        <p:spPr>
          <a:xfrm>
            <a:off x="9473796" y="4287753"/>
            <a:ext cx="1713800" cy="965326"/>
          </a:xfrm>
          <a:prstGeom prst="rect">
            <a:avLst/>
          </a:prstGeom>
          <a:noFill/>
          <a:ln w="19050" cap="rnd">
            <a:solidFill>
              <a:srgbClr val="0F828F"/>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b" anchorCtr="0"/>
          <a:lstStyle/>
          <a:p>
            <a:pPr algn="ctr"/>
            <a:br>
              <a:rPr lang="en-US" sz="1100" b="1">
                <a:solidFill>
                  <a:srgbClr val="1A9898"/>
                </a:solidFill>
                <a:latin typeface="Arial" charset="0"/>
                <a:ea typeface="Arial" charset="0"/>
                <a:cs typeface="Arial" charset="0"/>
              </a:rPr>
            </a:br>
            <a:endParaRPr lang="en-US" sz="1100" b="1">
              <a:solidFill>
                <a:srgbClr val="1A9898"/>
              </a:solidFill>
              <a:latin typeface="Arial" charset="0"/>
              <a:ea typeface="Arial" charset="0"/>
              <a:cs typeface="Arial" charset="0"/>
            </a:endParaRPr>
          </a:p>
          <a:p>
            <a:pPr algn="ctr"/>
            <a:endParaRPr lang="en-US" sz="1100" b="1">
              <a:solidFill>
                <a:srgbClr val="1A9898"/>
              </a:solidFill>
              <a:latin typeface="Arial" charset="0"/>
              <a:ea typeface="Arial" charset="0"/>
              <a:cs typeface="Arial" charset="0"/>
            </a:endParaRPr>
          </a:p>
          <a:p>
            <a:pPr algn="ctr"/>
            <a:r>
              <a:rPr lang="en-US" sz="1100" b="1">
                <a:solidFill>
                  <a:srgbClr val="0F828F"/>
                </a:solidFill>
                <a:latin typeface="Arial" charset="0"/>
                <a:ea typeface="Arial" charset="0"/>
                <a:cs typeface="Arial" charset="0"/>
              </a:rPr>
              <a:t>Business Partner</a:t>
            </a:r>
          </a:p>
          <a:p>
            <a:pPr algn="ctr"/>
            <a:r>
              <a:rPr lang="en-US" sz="1100">
                <a:solidFill>
                  <a:srgbClr val="0F828F"/>
                </a:solidFill>
                <a:latin typeface="Arial" charset="0"/>
                <a:ea typeface="Arial" charset="0"/>
                <a:cs typeface="Arial" charset="0"/>
              </a:rPr>
              <a:t>API</a:t>
            </a:r>
          </a:p>
        </p:txBody>
      </p:sp>
      <p:sp>
        <p:nvSpPr>
          <p:cNvPr id="4" name="Title 3"/>
          <p:cNvSpPr>
            <a:spLocks noGrp="1"/>
          </p:cNvSpPr>
          <p:nvPr>
            <p:ph type="title"/>
          </p:nvPr>
        </p:nvSpPr>
        <p:spPr>
          <a:xfrm>
            <a:off x="504001" y="504000"/>
            <a:ext cx="11186476" cy="738664"/>
          </a:xfrm>
        </p:spPr>
        <p:txBody>
          <a:bodyPr/>
          <a:lstStyle/>
          <a:p>
            <a:r>
              <a:rPr lang="en-GB" sz="2400" b="1" dirty="0"/>
              <a:t>Consume Remote Services from SAP S/4HANA Cloud Using CAP</a:t>
            </a:r>
            <a:br>
              <a:rPr lang="en-GB" sz="2400" b="1" dirty="0"/>
            </a:br>
            <a:r>
              <a:rPr lang="en-US" b="0" dirty="0"/>
              <a:t>Solution Overview</a:t>
            </a:r>
          </a:p>
        </p:txBody>
      </p:sp>
      <p:sp>
        <p:nvSpPr>
          <p:cNvPr id="77" name="Rechteck 61"/>
          <p:cNvSpPr/>
          <p:nvPr/>
        </p:nvSpPr>
        <p:spPr>
          <a:xfrm>
            <a:off x="4178660" y="4027574"/>
            <a:ext cx="1686754" cy="990518"/>
          </a:xfrm>
          <a:prstGeom prst="rect">
            <a:avLst/>
          </a:prstGeom>
          <a:noFill/>
          <a:ln w="19050" cap="rnd">
            <a:solidFill>
              <a:srgbClr val="0F828F"/>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b" anchorCtr="0"/>
          <a:lstStyle/>
          <a:p>
            <a:pPr algn="ctr"/>
            <a:br>
              <a:rPr lang="en-US" sz="1100" b="1">
                <a:latin typeface="Arial" charset="0"/>
                <a:ea typeface="Arial" charset="0"/>
                <a:cs typeface="Arial" charset="0"/>
              </a:rPr>
            </a:br>
            <a:endParaRPr lang="en-US" sz="1100" b="1">
              <a:solidFill>
                <a:srgbClr val="1A9898"/>
              </a:solidFill>
              <a:latin typeface="Arial" charset="0"/>
              <a:ea typeface="Arial" charset="0"/>
              <a:cs typeface="Arial" charset="0"/>
            </a:endParaRPr>
          </a:p>
          <a:p>
            <a:pPr algn="ctr"/>
            <a:endParaRPr lang="en-US" sz="1100" b="1">
              <a:solidFill>
                <a:srgbClr val="1A9898"/>
              </a:solidFill>
              <a:latin typeface="Arial" charset="0"/>
              <a:ea typeface="Arial" charset="0"/>
              <a:cs typeface="Arial" charset="0"/>
            </a:endParaRPr>
          </a:p>
          <a:p>
            <a:pPr algn="ctr"/>
            <a:r>
              <a:rPr lang="en-US" sz="1100" b="1">
                <a:solidFill>
                  <a:srgbClr val="0F828F"/>
                </a:solidFill>
                <a:latin typeface="Arial"/>
                <a:ea typeface="Arial" charset="0"/>
                <a:cs typeface="Arial"/>
              </a:rPr>
              <a:t>Risk Management</a:t>
            </a:r>
          </a:p>
          <a:p>
            <a:pPr algn="ctr"/>
            <a:r>
              <a:rPr lang="en-US" sz="1100">
                <a:solidFill>
                  <a:srgbClr val="0F828F"/>
                </a:solidFill>
                <a:latin typeface="Arial"/>
                <a:ea typeface="Arial" charset="0"/>
                <a:cs typeface="Arial"/>
              </a:rPr>
              <a:t>Node.js CAP application</a:t>
            </a:r>
            <a:endParaRPr lang="en-US" sz="1100">
              <a:solidFill>
                <a:srgbClr val="0F828F"/>
              </a:solidFill>
              <a:latin typeface="Arial"/>
              <a:ea typeface="Arial" charset="0"/>
              <a:cs typeface="Arial" charset="0"/>
            </a:endParaRPr>
          </a:p>
        </p:txBody>
      </p:sp>
      <p:sp>
        <p:nvSpPr>
          <p:cNvPr id="83" name="Rechteck 9"/>
          <p:cNvSpPr/>
          <p:nvPr/>
        </p:nvSpPr>
        <p:spPr>
          <a:xfrm>
            <a:off x="2361122" y="1534514"/>
            <a:ext cx="5299067" cy="4608042"/>
          </a:xfrm>
          <a:prstGeom prst="rect">
            <a:avLst/>
          </a:prstGeom>
          <a:noFill/>
          <a:ln w="19050">
            <a:solidFill>
              <a:srgbClr val="0A6ED1"/>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endParaRPr lang="en-US" sz="1799" b="1">
              <a:solidFill>
                <a:schemeClr val="tx1">
                  <a:lumMod val="65000"/>
                  <a:lumOff val="35000"/>
                </a:schemeClr>
              </a:solidFill>
            </a:endParaRPr>
          </a:p>
        </p:txBody>
      </p:sp>
      <p:cxnSp>
        <p:nvCxnSpPr>
          <p:cNvPr id="84" name="Straight Connector 83"/>
          <p:cNvCxnSpPr>
            <a:cxnSpLocks/>
          </p:cNvCxnSpPr>
          <p:nvPr/>
        </p:nvCxnSpPr>
        <p:spPr>
          <a:xfrm flipV="1">
            <a:off x="3721715" y="4463064"/>
            <a:ext cx="446159" cy="9362"/>
          </a:xfrm>
          <a:prstGeom prst="line">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2688633" y="4807560"/>
            <a:ext cx="1401098" cy="5051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rgbClr val="074D92"/>
                </a:solidFill>
                <a:latin typeface="Arial"/>
                <a:ea typeface="Arial" charset="0"/>
                <a:cs typeface="Arial"/>
              </a:rPr>
              <a:t>Launchpad Service</a:t>
            </a:r>
            <a:endParaRPr lang="en-US" sz="1100">
              <a:solidFill>
                <a:srgbClr val="074D92"/>
              </a:solidFill>
              <a:latin typeface="Arial"/>
              <a:ea typeface="Arial" charset="0"/>
              <a:cs typeface="Arial"/>
            </a:endParaRPr>
          </a:p>
          <a:p>
            <a:pPr algn="ctr"/>
            <a:r>
              <a:rPr lang="en-US" sz="1100">
                <a:solidFill>
                  <a:srgbClr val="074D92"/>
                </a:solidFill>
                <a:latin typeface="Arial"/>
                <a:ea typeface="Arial" charset="0"/>
                <a:cs typeface="Arial"/>
              </a:rPr>
              <a:t>SAP Fiori launchpad</a:t>
            </a:r>
            <a:endParaRPr lang="en-US" sz="1100">
              <a:solidFill>
                <a:srgbClr val="074D92"/>
              </a:solidFill>
              <a:latin typeface="Arial"/>
              <a:ea typeface="Arial" charset="0"/>
              <a:cs typeface="Arial" charset="0"/>
            </a:endParaRPr>
          </a:p>
        </p:txBody>
      </p:sp>
      <p:sp>
        <p:nvSpPr>
          <p:cNvPr id="91" name="Textfeld 6"/>
          <p:cNvSpPr txBox="1"/>
          <p:nvPr/>
        </p:nvSpPr>
        <p:spPr>
          <a:xfrm>
            <a:off x="3925667" y="1147320"/>
            <a:ext cx="3520113" cy="307905"/>
          </a:xfrm>
          <a:prstGeom prst="rect">
            <a:avLst/>
          </a:prstGeom>
          <a:noFill/>
        </p:spPr>
        <p:txBody>
          <a:bodyPr wrap="square" rtlCol="0">
            <a:spAutoFit/>
          </a:bodyPr>
          <a:lstStyle/>
          <a:p>
            <a:pPr algn="ctr"/>
            <a:r>
              <a:rPr lang="en-US" sz="1401" b="1">
                <a:solidFill>
                  <a:schemeClr val="tx1">
                    <a:lumMod val="65000"/>
                    <a:lumOff val="35000"/>
                  </a:schemeClr>
                </a:solidFill>
                <a:latin typeface="+mj-lt"/>
                <a:ea typeface="BentonSans Medium" charset="0"/>
                <a:cs typeface="BentonSans Medium" charset="0"/>
              </a:rPr>
              <a:t>INTERNET</a:t>
            </a:r>
          </a:p>
        </p:txBody>
      </p:sp>
      <p:sp>
        <p:nvSpPr>
          <p:cNvPr id="99" name="Rectangle 98"/>
          <p:cNvSpPr/>
          <p:nvPr/>
        </p:nvSpPr>
        <p:spPr>
          <a:xfrm>
            <a:off x="6172382" y="3093795"/>
            <a:ext cx="1221778" cy="36117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rgbClr val="074D92"/>
                </a:solidFill>
                <a:latin typeface="Arial"/>
                <a:ea typeface="Arial" charset="0"/>
                <a:cs typeface="Arial"/>
              </a:rPr>
              <a:t>Systems</a:t>
            </a:r>
          </a:p>
          <a:p>
            <a:pPr algn="ctr"/>
            <a:r>
              <a:rPr lang="en-US" sz="1100">
                <a:solidFill>
                  <a:srgbClr val="074D92"/>
                </a:solidFill>
                <a:latin typeface="Arial"/>
                <a:ea typeface="Arial" charset="0"/>
                <a:cs typeface="Arial"/>
              </a:rPr>
              <a:t>SAP BTP Cockpit</a:t>
            </a:r>
          </a:p>
        </p:txBody>
      </p:sp>
      <p:cxnSp>
        <p:nvCxnSpPr>
          <p:cNvPr id="106" name="Straight Arrow Connector 105"/>
          <p:cNvCxnSpPr>
            <a:cxnSpLocks/>
          </p:cNvCxnSpPr>
          <p:nvPr/>
        </p:nvCxnSpPr>
        <p:spPr>
          <a:xfrm flipV="1">
            <a:off x="1880172" y="4472426"/>
            <a:ext cx="1171876" cy="217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Abgerundetes Rechteck 30"/>
          <p:cNvSpPr/>
          <p:nvPr/>
        </p:nvSpPr>
        <p:spPr>
          <a:xfrm>
            <a:off x="799513" y="5018987"/>
            <a:ext cx="861356"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Windows</a:t>
            </a:r>
          </a:p>
        </p:txBody>
      </p:sp>
      <p:sp>
        <p:nvSpPr>
          <p:cNvPr id="111" name="Abgerundetes Rechteck 30"/>
          <p:cNvSpPr/>
          <p:nvPr/>
        </p:nvSpPr>
        <p:spPr>
          <a:xfrm>
            <a:off x="988208" y="3612633"/>
            <a:ext cx="483966" cy="193977"/>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iOS</a:t>
            </a:r>
          </a:p>
        </p:txBody>
      </p:sp>
      <p:cxnSp>
        <p:nvCxnSpPr>
          <p:cNvPr id="114" name="Straight Arrow Connector 113"/>
          <p:cNvCxnSpPr>
            <a:cxnSpLocks/>
            <a:endCxn id="135" idx="0"/>
          </p:cNvCxnSpPr>
          <p:nvPr/>
        </p:nvCxnSpPr>
        <p:spPr>
          <a:xfrm>
            <a:off x="1238862" y="2334244"/>
            <a:ext cx="0" cy="324453"/>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Rechteck 40"/>
          <p:cNvSpPr/>
          <p:nvPr/>
        </p:nvSpPr>
        <p:spPr>
          <a:xfrm>
            <a:off x="4415461" y="3118089"/>
            <a:ext cx="1224348" cy="338554"/>
          </a:xfrm>
          <a:prstGeom prst="rect">
            <a:avLst/>
          </a:prstGeom>
        </p:spPr>
        <p:txBody>
          <a:bodyPr wrap="square" lIns="0" tIns="0" rIns="0" bIns="0">
            <a:spAutoFit/>
          </a:bodyPr>
          <a:lstStyle/>
          <a:p>
            <a:pPr algn="ctr"/>
            <a:r>
              <a:rPr lang="en-US" sz="1100" b="1">
                <a:solidFill>
                  <a:srgbClr val="074D92"/>
                </a:solidFill>
                <a:latin typeface="Arial" charset="0"/>
                <a:cs typeface="Arial" charset="0"/>
              </a:rPr>
              <a:t>Visual Studio Code</a:t>
            </a:r>
          </a:p>
        </p:txBody>
      </p:sp>
      <p:cxnSp>
        <p:nvCxnSpPr>
          <p:cNvPr id="132" name="Straight Arrow Connector 131"/>
          <p:cNvCxnSpPr>
            <a:cxnSpLocks/>
          </p:cNvCxnSpPr>
          <p:nvPr/>
        </p:nvCxnSpPr>
        <p:spPr>
          <a:xfrm flipV="1">
            <a:off x="5882562" y="3957959"/>
            <a:ext cx="562196" cy="334573"/>
          </a:xfrm>
          <a:prstGeom prst="bentConnector3">
            <a:avLst>
              <a:gd name="adj1" fmla="val 50000"/>
            </a:avLst>
          </a:prstGeom>
          <a:ln w="19050" cap="rnd" cmpd="sng">
            <a:solidFill>
              <a:schemeClr val="tx1">
                <a:lumMod val="65000"/>
                <a:lumOff val="35000"/>
              </a:schemeClr>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4" name="Rechteck 9"/>
          <p:cNvSpPr/>
          <p:nvPr/>
        </p:nvSpPr>
        <p:spPr>
          <a:xfrm>
            <a:off x="2535933" y="1966155"/>
            <a:ext cx="4955265" cy="3983125"/>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a:solidFill>
                  <a:srgbClr val="074D92"/>
                </a:solidFill>
              </a:rPr>
              <a:t>Consumer subaccount (customer)</a:t>
            </a:r>
          </a:p>
          <a:p>
            <a:endParaRPr lang="en-US" sz="1200" b="1">
              <a:solidFill>
                <a:schemeClr val="tx1">
                  <a:lumMod val="65000"/>
                  <a:lumOff val="35000"/>
                </a:schemeClr>
              </a:solidFill>
            </a:endParaRPr>
          </a:p>
        </p:txBody>
      </p:sp>
      <p:sp>
        <p:nvSpPr>
          <p:cNvPr id="135" name="Rechteck 9"/>
          <p:cNvSpPr/>
          <p:nvPr/>
        </p:nvSpPr>
        <p:spPr>
          <a:xfrm>
            <a:off x="654932" y="2658697"/>
            <a:ext cx="1167860" cy="3483859"/>
          </a:xfrm>
          <a:prstGeom prst="rect">
            <a:avLst/>
          </a:prstGeom>
          <a:noFill/>
          <a:ln w="19050" cap="rnd">
            <a:solidFill>
              <a:srgbClr val="7F7F7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1962" tIns="71962" rIns="71962" bIns="71962" rtlCol="0" anchor="t"/>
          <a:lstStyle/>
          <a:p>
            <a:pPr algn="ctr"/>
            <a:r>
              <a:rPr lang="en-US" sz="1200" b="1">
                <a:solidFill>
                  <a:schemeClr val="tx1">
                    <a:lumMod val="65000"/>
                    <a:lumOff val="35000"/>
                  </a:schemeClr>
                </a:solidFill>
              </a:rPr>
              <a:t>Application </a:t>
            </a:r>
            <a:br>
              <a:rPr lang="en-US" sz="1200" b="1">
                <a:solidFill>
                  <a:schemeClr val="tx1">
                    <a:lumMod val="65000"/>
                    <a:lumOff val="35000"/>
                  </a:schemeClr>
                </a:solidFill>
              </a:rPr>
            </a:br>
            <a:r>
              <a:rPr lang="en-US" sz="1200" b="1">
                <a:solidFill>
                  <a:schemeClr val="tx1">
                    <a:lumMod val="65000"/>
                    <a:lumOff val="35000"/>
                  </a:schemeClr>
                </a:solidFill>
              </a:rPr>
              <a:t>Client</a:t>
            </a:r>
            <a:endParaRPr lang="en-US" sz="1200" i="1">
              <a:solidFill>
                <a:schemeClr val="tx1">
                  <a:lumMod val="65000"/>
                  <a:lumOff val="35000"/>
                </a:schemeClr>
              </a:solidFill>
            </a:endParaRPr>
          </a:p>
        </p:txBody>
      </p:sp>
      <p:sp>
        <p:nvSpPr>
          <p:cNvPr id="136" name="Abgerundetes Rechteck 30"/>
          <p:cNvSpPr/>
          <p:nvPr/>
        </p:nvSpPr>
        <p:spPr>
          <a:xfrm>
            <a:off x="789327" y="1534309"/>
            <a:ext cx="906802"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End User</a:t>
            </a:r>
          </a:p>
        </p:txBody>
      </p:sp>
      <p:sp>
        <p:nvSpPr>
          <p:cNvPr id="139" name="Abgerundetes Rechteck 30"/>
          <p:cNvSpPr/>
          <p:nvPr/>
        </p:nvSpPr>
        <p:spPr>
          <a:xfrm>
            <a:off x="892274" y="4359329"/>
            <a:ext cx="675834" cy="193977"/>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Android</a:t>
            </a:r>
          </a:p>
        </p:txBody>
      </p:sp>
      <p:sp>
        <p:nvSpPr>
          <p:cNvPr id="142" name="Abgerundetes Rechteck 30"/>
          <p:cNvSpPr/>
          <p:nvPr/>
        </p:nvSpPr>
        <p:spPr>
          <a:xfrm>
            <a:off x="799513" y="5786026"/>
            <a:ext cx="861356"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Desktop</a:t>
            </a:r>
          </a:p>
        </p:txBody>
      </p:sp>
      <p:sp>
        <p:nvSpPr>
          <p:cNvPr id="143" name="Flowchart: Process 142"/>
          <p:cNvSpPr/>
          <p:nvPr/>
        </p:nvSpPr>
        <p:spPr bwMode="gray">
          <a:xfrm>
            <a:off x="5949669" y="3668086"/>
            <a:ext cx="160652" cy="152884"/>
          </a:xfrm>
          <a:prstGeom prst="flowChartProcess">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44" name="Rechteck 9"/>
          <p:cNvSpPr/>
          <p:nvPr/>
        </p:nvSpPr>
        <p:spPr>
          <a:xfrm>
            <a:off x="2710997" y="2456644"/>
            <a:ext cx="3149993" cy="1069360"/>
          </a:xfrm>
          <a:prstGeom prst="rect">
            <a:avLst/>
          </a:prstGeom>
          <a:noFill/>
          <a:ln w="19050" cap="rnd">
            <a:solidFill>
              <a:srgbClr val="C0399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72000" rtlCol="0" anchor="t"/>
          <a:lstStyle/>
          <a:p>
            <a:r>
              <a:rPr lang="en-US" sz="1100">
                <a:solidFill>
                  <a:srgbClr val="C0399F"/>
                </a:solidFill>
              </a:rPr>
              <a:t>Design time</a:t>
            </a:r>
          </a:p>
        </p:txBody>
      </p:sp>
      <p:sp>
        <p:nvSpPr>
          <p:cNvPr id="145" name="Flowchart: Process 144"/>
          <p:cNvSpPr/>
          <p:nvPr/>
        </p:nvSpPr>
        <p:spPr bwMode="gray">
          <a:xfrm>
            <a:off x="4950790" y="3542522"/>
            <a:ext cx="105630" cy="152884"/>
          </a:xfrm>
          <a:prstGeom prst="flowChartProcess">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46" name="Flowchart: Process 145"/>
          <p:cNvSpPr/>
          <p:nvPr/>
        </p:nvSpPr>
        <p:spPr bwMode="gray">
          <a:xfrm>
            <a:off x="4863508" y="3564374"/>
            <a:ext cx="105630" cy="152884"/>
          </a:xfrm>
          <a:prstGeom prst="flowChartProcess">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48" name="Flowchart: Process 147"/>
          <p:cNvSpPr/>
          <p:nvPr/>
        </p:nvSpPr>
        <p:spPr bwMode="gray">
          <a:xfrm>
            <a:off x="1718239" y="4204828"/>
            <a:ext cx="105630" cy="152884"/>
          </a:xfrm>
          <a:prstGeom prst="flowChartProcess">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cxnSp>
        <p:nvCxnSpPr>
          <p:cNvPr id="156" name="Straight Arrow Connector 155">
            <a:extLst>
              <a:ext uri="{FF2B5EF4-FFF2-40B4-BE49-F238E27FC236}">
                <a16:creationId xmlns:a16="http://schemas.microsoft.com/office/drawing/2014/main" id="{F2E35059-D1E2-44EE-AB62-F8D2FBC6B47C}"/>
              </a:ext>
            </a:extLst>
          </p:cNvPr>
          <p:cNvCxnSpPr>
            <a:cxnSpLocks/>
            <a:stCxn id="77" idx="2"/>
            <a:endCxn id="137" idx="0"/>
          </p:cNvCxnSpPr>
          <p:nvPr/>
        </p:nvCxnSpPr>
        <p:spPr>
          <a:xfrm>
            <a:off x="5022037" y="5018092"/>
            <a:ext cx="6392" cy="401244"/>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3457950-5B33-4F34-B2CA-9823C40B979E}"/>
              </a:ext>
            </a:extLst>
          </p:cNvPr>
          <p:cNvPicPr>
            <a:picLocks noChangeAspect="1"/>
          </p:cNvPicPr>
          <p:nvPr/>
        </p:nvPicPr>
        <p:blipFill>
          <a:blip r:embed="rId3"/>
          <a:stretch>
            <a:fillRect/>
          </a:stretch>
        </p:blipFill>
        <p:spPr>
          <a:xfrm>
            <a:off x="6397131" y="2383125"/>
            <a:ext cx="720000" cy="720000"/>
          </a:xfrm>
          <a:prstGeom prst="rect">
            <a:avLst/>
          </a:prstGeom>
        </p:spPr>
      </p:pic>
      <p:pic>
        <p:nvPicPr>
          <p:cNvPr id="162" name="Picture 161">
            <a:extLst>
              <a:ext uri="{FF2B5EF4-FFF2-40B4-BE49-F238E27FC236}">
                <a16:creationId xmlns:a16="http://schemas.microsoft.com/office/drawing/2014/main" id="{C6F5DBDE-DAC9-4A2A-9BA0-0186EB019401}"/>
              </a:ext>
            </a:extLst>
          </p:cNvPr>
          <p:cNvPicPr>
            <a:picLocks noChangeAspect="1"/>
          </p:cNvPicPr>
          <p:nvPr/>
        </p:nvPicPr>
        <p:blipFill>
          <a:blip r:embed="rId4"/>
          <a:stretch>
            <a:fillRect/>
          </a:stretch>
        </p:blipFill>
        <p:spPr>
          <a:xfrm>
            <a:off x="3030476" y="4119614"/>
            <a:ext cx="720000" cy="720000"/>
          </a:xfrm>
          <a:prstGeom prst="rect">
            <a:avLst/>
          </a:prstGeom>
        </p:spPr>
      </p:pic>
      <p:pic>
        <p:nvPicPr>
          <p:cNvPr id="88" name="Graphic 87">
            <a:extLst>
              <a:ext uri="{FF2B5EF4-FFF2-40B4-BE49-F238E27FC236}">
                <a16:creationId xmlns:a16="http://schemas.microsoft.com/office/drawing/2014/main" id="{8C99572E-9A88-41E8-8940-40FD59040E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75" y="1848783"/>
            <a:ext cx="270000" cy="360000"/>
          </a:xfrm>
          <a:prstGeom prst="rect">
            <a:avLst/>
          </a:prstGeom>
        </p:spPr>
      </p:pic>
      <p:pic>
        <p:nvPicPr>
          <p:cNvPr id="119" name="Graphic 118">
            <a:extLst>
              <a:ext uri="{FF2B5EF4-FFF2-40B4-BE49-F238E27FC236}">
                <a16:creationId xmlns:a16="http://schemas.microsoft.com/office/drawing/2014/main" id="{6FD92475-1B52-4929-B1C1-7B80FA708B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0055" y="3206895"/>
            <a:ext cx="224575" cy="360000"/>
          </a:xfrm>
          <a:prstGeom prst="rect">
            <a:avLst/>
          </a:prstGeom>
        </p:spPr>
      </p:pic>
      <p:pic>
        <p:nvPicPr>
          <p:cNvPr id="120" name="Graphic 119">
            <a:extLst>
              <a:ext uri="{FF2B5EF4-FFF2-40B4-BE49-F238E27FC236}">
                <a16:creationId xmlns:a16="http://schemas.microsoft.com/office/drawing/2014/main" id="{646F0556-5B08-4A00-8AA3-DA159EC791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0055" y="3939614"/>
            <a:ext cx="224575" cy="360000"/>
          </a:xfrm>
          <a:prstGeom prst="rect">
            <a:avLst/>
          </a:prstGeom>
        </p:spPr>
      </p:pic>
      <p:pic>
        <p:nvPicPr>
          <p:cNvPr id="121" name="Graphic 120">
            <a:extLst>
              <a:ext uri="{FF2B5EF4-FFF2-40B4-BE49-F238E27FC236}">
                <a16:creationId xmlns:a16="http://schemas.microsoft.com/office/drawing/2014/main" id="{7C65154B-575A-4E4D-A73A-B62588AE95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0055" y="4643144"/>
            <a:ext cx="224575" cy="360000"/>
          </a:xfrm>
          <a:prstGeom prst="rect">
            <a:avLst/>
          </a:prstGeom>
        </p:spPr>
      </p:pic>
      <p:pic>
        <p:nvPicPr>
          <p:cNvPr id="3" name="Picture 2">
            <a:extLst>
              <a:ext uri="{FF2B5EF4-FFF2-40B4-BE49-F238E27FC236}">
                <a16:creationId xmlns:a16="http://schemas.microsoft.com/office/drawing/2014/main" id="{854EB9AC-BBA3-4048-AB62-40D504359A27}"/>
              </a:ext>
            </a:extLst>
          </p:cNvPr>
          <p:cNvPicPr>
            <a:picLocks noChangeAspect="1"/>
          </p:cNvPicPr>
          <p:nvPr/>
        </p:nvPicPr>
        <p:blipFill>
          <a:blip r:embed="rId9"/>
          <a:stretch>
            <a:fillRect/>
          </a:stretch>
        </p:blipFill>
        <p:spPr>
          <a:xfrm>
            <a:off x="1058128" y="5453058"/>
            <a:ext cx="360000" cy="360000"/>
          </a:xfrm>
          <a:prstGeom prst="rect">
            <a:avLst/>
          </a:prstGeom>
        </p:spPr>
      </p:pic>
      <p:pic>
        <p:nvPicPr>
          <p:cNvPr id="6" name="Picture 5">
            <a:extLst>
              <a:ext uri="{FF2B5EF4-FFF2-40B4-BE49-F238E27FC236}">
                <a16:creationId xmlns:a16="http://schemas.microsoft.com/office/drawing/2014/main" id="{AF71FF38-3223-4220-A0C7-665CC29F346A}"/>
              </a:ext>
            </a:extLst>
          </p:cNvPr>
          <p:cNvPicPr>
            <a:picLocks noChangeAspect="1"/>
          </p:cNvPicPr>
          <p:nvPr/>
        </p:nvPicPr>
        <p:blipFill>
          <a:blip r:embed="rId10"/>
          <a:stretch>
            <a:fillRect/>
          </a:stretch>
        </p:blipFill>
        <p:spPr>
          <a:xfrm>
            <a:off x="10161111" y="2470216"/>
            <a:ext cx="360000" cy="360000"/>
          </a:xfrm>
          <a:prstGeom prst="rect">
            <a:avLst/>
          </a:prstGeom>
        </p:spPr>
      </p:pic>
      <p:pic>
        <p:nvPicPr>
          <p:cNvPr id="149" name="Graphic 148">
            <a:extLst>
              <a:ext uri="{FF2B5EF4-FFF2-40B4-BE49-F238E27FC236}">
                <a16:creationId xmlns:a16="http://schemas.microsoft.com/office/drawing/2014/main" id="{78EF79BF-A93E-4A2A-A40D-85F44AE8651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74679" y="4171592"/>
            <a:ext cx="307500" cy="360000"/>
          </a:xfrm>
          <a:prstGeom prst="rect">
            <a:avLst/>
          </a:prstGeom>
        </p:spPr>
      </p:pic>
      <p:pic>
        <p:nvPicPr>
          <p:cNvPr id="98" name="Picture 97">
            <a:extLst>
              <a:ext uri="{FF2B5EF4-FFF2-40B4-BE49-F238E27FC236}">
                <a16:creationId xmlns:a16="http://schemas.microsoft.com/office/drawing/2014/main" id="{F9FF5784-4B9E-4DE9-97A8-6BED8C73BD74}"/>
              </a:ext>
            </a:extLst>
          </p:cNvPr>
          <p:cNvPicPr>
            <a:picLocks noChangeAspect="1"/>
          </p:cNvPicPr>
          <p:nvPr/>
        </p:nvPicPr>
        <p:blipFill>
          <a:blip r:embed="rId13"/>
          <a:stretch>
            <a:fillRect/>
          </a:stretch>
        </p:blipFill>
        <p:spPr>
          <a:xfrm>
            <a:off x="2462125" y="1646120"/>
            <a:ext cx="3005000" cy="180000"/>
          </a:xfrm>
          <a:prstGeom prst="rect">
            <a:avLst/>
          </a:prstGeom>
        </p:spPr>
      </p:pic>
      <p:pic>
        <p:nvPicPr>
          <p:cNvPr id="82" name="Picture 81">
            <a:extLst>
              <a:ext uri="{FF2B5EF4-FFF2-40B4-BE49-F238E27FC236}">
                <a16:creationId xmlns:a16="http://schemas.microsoft.com/office/drawing/2014/main" id="{D1793586-147C-9C4C-B49C-8FC9D81C0620}"/>
              </a:ext>
            </a:extLst>
          </p:cNvPr>
          <p:cNvPicPr>
            <a:picLocks noChangeAspect="1"/>
          </p:cNvPicPr>
          <p:nvPr/>
        </p:nvPicPr>
        <p:blipFill>
          <a:blip r:embed="rId14"/>
          <a:stretch>
            <a:fillRect/>
          </a:stretch>
        </p:blipFill>
        <p:spPr>
          <a:xfrm>
            <a:off x="9240991" y="1715879"/>
            <a:ext cx="2116798" cy="162000"/>
          </a:xfrm>
          <a:prstGeom prst="rect">
            <a:avLst/>
          </a:prstGeom>
        </p:spPr>
      </p:pic>
      <p:cxnSp>
        <p:nvCxnSpPr>
          <p:cNvPr id="101" name="Straight Connector 100">
            <a:extLst>
              <a:ext uri="{FF2B5EF4-FFF2-40B4-BE49-F238E27FC236}">
                <a16:creationId xmlns:a16="http://schemas.microsoft.com/office/drawing/2014/main" id="{6BA9A737-98C0-8D45-A867-75C94ED669EA}"/>
              </a:ext>
            </a:extLst>
          </p:cNvPr>
          <p:cNvCxnSpPr>
            <a:cxnSpLocks/>
            <a:stCxn id="168" idx="1"/>
            <a:endCxn id="16" idx="3"/>
          </p:cNvCxnSpPr>
          <p:nvPr/>
        </p:nvCxnSpPr>
        <p:spPr>
          <a:xfrm flipH="1">
            <a:off x="7117131" y="2743125"/>
            <a:ext cx="2383711" cy="0"/>
          </a:xfrm>
          <a:prstGeom prst="line">
            <a:avLst/>
          </a:prstGeom>
          <a:ln w="19050" cap="rnd" cmpd="sng">
            <a:solidFill>
              <a:schemeClr val="tx1">
                <a:lumMod val="65000"/>
                <a:lumOff val="35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Abgerundetes Rechteck 24">
            <a:extLst>
              <a:ext uri="{FF2B5EF4-FFF2-40B4-BE49-F238E27FC236}">
                <a16:creationId xmlns:a16="http://schemas.microsoft.com/office/drawing/2014/main" id="{B9168028-9FD1-BD4D-8508-8B9ACD0DB6B5}"/>
              </a:ext>
            </a:extLst>
          </p:cNvPr>
          <p:cNvSpPr/>
          <p:nvPr/>
        </p:nvSpPr>
        <p:spPr>
          <a:xfrm>
            <a:off x="7859717" y="2641957"/>
            <a:ext cx="1075131" cy="18254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a:ea typeface="BentonSans Book " charset="0"/>
                <a:cs typeface="BentonSans Book " charset="0"/>
              </a:rPr>
              <a:t>register</a:t>
            </a:r>
          </a:p>
        </p:txBody>
      </p:sp>
      <p:sp>
        <p:nvSpPr>
          <p:cNvPr id="117" name="Rechteck 37">
            <a:extLst>
              <a:ext uri="{FF2B5EF4-FFF2-40B4-BE49-F238E27FC236}">
                <a16:creationId xmlns:a16="http://schemas.microsoft.com/office/drawing/2014/main" id="{DBCC52B4-7550-9841-B532-A9AA5847F252}"/>
              </a:ext>
            </a:extLst>
          </p:cNvPr>
          <p:cNvSpPr/>
          <p:nvPr/>
        </p:nvSpPr>
        <p:spPr>
          <a:xfrm>
            <a:off x="5282050" y="5430059"/>
            <a:ext cx="740587" cy="338554"/>
          </a:xfrm>
          <a:prstGeom prst="rect">
            <a:avLst/>
          </a:prstGeom>
        </p:spPr>
        <p:txBody>
          <a:bodyPr wrap="none" lIns="0" tIns="0" rIns="0" bIns="0">
            <a:spAutoFit/>
          </a:bodyPr>
          <a:lstStyle/>
          <a:p>
            <a:r>
              <a:rPr lang="en-US" sz="1100" b="1">
                <a:solidFill>
                  <a:schemeClr val="tx1">
                    <a:lumMod val="65000"/>
                    <a:lumOff val="35000"/>
                  </a:schemeClr>
                </a:solidFill>
                <a:latin typeface="Arial" charset="0"/>
                <a:ea typeface="Arial" charset="0"/>
                <a:cs typeface="Arial" charset="0"/>
              </a:rPr>
              <a:t>SAP HANA</a:t>
            </a:r>
            <a:br>
              <a:rPr lang="en-US" sz="1100" b="1">
                <a:solidFill>
                  <a:schemeClr val="tx1">
                    <a:lumMod val="65000"/>
                    <a:lumOff val="35000"/>
                  </a:schemeClr>
                </a:solidFill>
                <a:latin typeface="Arial" charset="0"/>
                <a:ea typeface="Arial" charset="0"/>
                <a:cs typeface="Arial" charset="0"/>
              </a:rPr>
            </a:br>
            <a:r>
              <a:rPr lang="en-US" sz="1100" b="1">
                <a:solidFill>
                  <a:schemeClr val="tx1">
                    <a:lumMod val="65000"/>
                    <a:lumOff val="35000"/>
                  </a:schemeClr>
                </a:solidFill>
                <a:latin typeface="Arial" charset="0"/>
                <a:ea typeface="Arial" charset="0"/>
                <a:cs typeface="Arial" charset="0"/>
              </a:rPr>
              <a:t>Cloud</a:t>
            </a:r>
          </a:p>
        </p:txBody>
      </p:sp>
      <p:pic>
        <p:nvPicPr>
          <p:cNvPr id="137" name="Graphic 136">
            <a:extLst>
              <a:ext uri="{FF2B5EF4-FFF2-40B4-BE49-F238E27FC236}">
                <a16:creationId xmlns:a16="http://schemas.microsoft.com/office/drawing/2014/main" id="{7A53A228-B2F1-1441-B227-D69D282D23E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74679" y="5419336"/>
            <a:ext cx="307500" cy="360000"/>
          </a:xfrm>
          <a:prstGeom prst="rect">
            <a:avLst/>
          </a:prstGeom>
        </p:spPr>
      </p:pic>
      <p:pic>
        <p:nvPicPr>
          <p:cNvPr id="141" name="Graphic 140">
            <a:extLst>
              <a:ext uri="{FF2B5EF4-FFF2-40B4-BE49-F238E27FC236}">
                <a16:creationId xmlns:a16="http://schemas.microsoft.com/office/drawing/2014/main" id="{45506217-309A-9643-B54D-3E667F35C3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60096" y="4412805"/>
            <a:ext cx="307500" cy="360000"/>
          </a:xfrm>
          <a:prstGeom prst="rect">
            <a:avLst/>
          </a:prstGeom>
        </p:spPr>
      </p:pic>
      <p:cxnSp>
        <p:nvCxnSpPr>
          <p:cNvPr id="166" name="Straight Connector 165">
            <a:extLst>
              <a:ext uri="{FF2B5EF4-FFF2-40B4-BE49-F238E27FC236}">
                <a16:creationId xmlns:a16="http://schemas.microsoft.com/office/drawing/2014/main" id="{53F25484-130B-F744-B41C-3B7111BED431}"/>
              </a:ext>
            </a:extLst>
          </p:cNvPr>
          <p:cNvCxnSpPr>
            <a:cxnSpLocks/>
          </p:cNvCxnSpPr>
          <p:nvPr/>
        </p:nvCxnSpPr>
        <p:spPr>
          <a:xfrm>
            <a:off x="5882561" y="4762022"/>
            <a:ext cx="3593183" cy="10784"/>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Rechteck 61">
            <a:extLst>
              <a:ext uri="{FF2B5EF4-FFF2-40B4-BE49-F238E27FC236}">
                <a16:creationId xmlns:a16="http://schemas.microsoft.com/office/drawing/2014/main" id="{F57666C4-C0C9-6A4B-9808-F30C974B3C70}"/>
              </a:ext>
            </a:extLst>
          </p:cNvPr>
          <p:cNvSpPr/>
          <p:nvPr/>
        </p:nvSpPr>
        <p:spPr>
          <a:xfrm>
            <a:off x="9500842" y="2259439"/>
            <a:ext cx="1686754" cy="967371"/>
          </a:xfrm>
          <a:prstGeom prst="rect">
            <a:avLst/>
          </a:prstGeom>
          <a:noFill/>
          <a:ln w="19050" cap="rnd">
            <a:solidFill>
              <a:srgbClr val="0F828F"/>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b" anchorCtr="0"/>
          <a:lstStyle/>
          <a:p>
            <a:pPr algn="ctr"/>
            <a:r>
              <a:rPr lang="en-US" sz="1100" b="1">
                <a:solidFill>
                  <a:srgbClr val="1A9898"/>
                </a:solidFill>
                <a:latin typeface="Arial" charset="0"/>
                <a:ea typeface="Arial" charset="0"/>
                <a:cs typeface="Arial" charset="0"/>
              </a:rPr>
              <a:t>SAP BTP Extensions</a:t>
            </a:r>
            <a:endParaRPr lang="en-US" sz="1100">
              <a:solidFill>
                <a:srgbClr val="0F828F"/>
              </a:solidFill>
              <a:latin typeface="Arial" charset="0"/>
              <a:ea typeface="Arial" charset="0"/>
              <a:cs typeface="Arial" charset="0"/>
            </a:endParaRPr>
          </a:p>
        </p:txBody>
      </p:sp>
      <p:sp>
        <p:nvSpPr>
          <p:cNvPr id="90" name="Abgerundetes Rechteck 24"/>
          <p:cNvSpPr/>
          <p:nvPr/>
        </p:nvSpPr>
        <p:spPr>
          <a:xfrm>
            <a:off x="7864076" y="4669290"/>
            <a:ext cx="1075131" cy="18254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a:ea typeface="BentonSans Book " charset="0"/>
                <a:cs typeface="BentonSans Book " charset="0"/>
              </a:rPr>
              <a:t>OData</a:t>
            </a:r>
          </a:p>
        </p:txBody>
      </p:sp>
      <p:pic>
        <p:nvPicPr>
          <p:cNvPr id="169" name="Graphic 168">
            <a:extLst>
              <a:ext uri="{FF2B5EF4-FFF2-40B4-BE49-F238E27FC236}">
                <a16:creationId xmlns:a16="http://schemas.microsoft.com/office/drawing/2014/main" id="{1594A1D1-2A52-3F45-A4D1-A3CCC221CAA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826476" y="2714421"/>
            <a:ext cx="407334" cy="356417"/>
          </a:xfrm>
          <a:prstGeom prst="rect">
            <a:avLst/>
          </a:prstGeom>
        </p:spPr>
      </p:pic>
      <p:pic>
        <p:nvPicPr>
          <p:cNvPr id="171" name="Picture 170">
            <a:extLst>
              <a:ext uri="{FF2B5EF4-FFF2-40B4-BE49-F238E27FC236}">
                <a16:creationId xmlns:a16="http://schemas.microsoft.com/office/drawing/2014/main" id="{B1BB3809-382D-6C47-9033-FFEC68119C3A}"/>
              </a:ext>
            </a:extLst>
          </p:cNvPr>
          <p:cNvPicPr>
            <a:picLocks noChangeAspect="1"/>
          </p:cNvPicPr>
          <p:nvPr/>
        </p:nvPicPr>
        <p:blipFill>
          <a:blip r:embed="rId3"/>
          <a:stretch>
            <a:fillRect/>
          </a:stretch>
        </p:blipFill>
        <p:spPr>
          <a:xfrm>
            <a:off x="6423186" y="3597959"/>
            <a:ext cx="720000" cy="720000"/>
          </a:xfrm>
          <a:prstGeom prst="rect">
            <a:avLst/>
          </a:prstGeom>
        </p:spPr>
      </p:pic>
      <p:sp>
        <p:nvSpPr>
          <p:cNvPr id="172" name="Rectangle 171">
            <a:extLst>
              <a:ext uri="{FF2B5EF4-FFF2-40B4-BE49-F238E27FC236}">
                <a16:creationId xmlns:a16="http://schemas.microsoft.com/office/drawing/2014/main" id="{9A944BBF-D27C-AB44-B9E7-38CA4234A85A}"/>
              </a:ext>
            </a:extLst>
          </p:cNvPr>
          <p:cNvSpPr/>
          <p:nvPr/>
        </p:nvSpPr>
        <p:spPr>
          <a:xfrm>
            <a:off x="6223294" y="4291441"/>
            <a:ext cx="1195239" cy="367324"/>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rgbClr val="074D92"/>
                </a:solidFill>
                <a:latin typeface="Arial" charset="0"/>
                <a:ea typeface="Arial" charset="0"/>
                <a:cs typeface="Arial" charset="0"/>
              </a:rPr>
              <a:t>S/4HANA Cloud Extensibility</a:t>
            </a:r>
          </a:p>
        </p:txBody>
      </p:sp>
      <p:cxnSp>
        <p:nvCxnSpPr>
          <p:cNvPr id="173" name="Straight Arrow Connector 172">
            <a:extLst>
              <a:ext uri="{FF2B5EF4-FFF2-40B4-BE49-F238E27FC236}">
                <a16:creationId xmlns:a16="http://schemas.microsoft.com/office/drawing/2014/main" id="{0ED5E4E0-CF1C-664F-AF43-9CFDA8CF53AF}"/>
              </a:ext>
            </a:extLst>
          </p:cNvPr>
          <p:cNvCxnSpPr>
            <a:cxnSpLocks/>
            <a:endCxn id="77" idx="0"/>
          </p:cNvCxnSpPr>
          <p:nvPr/>
        </p:nvCxnSpPr>
        <p:spPr>
          <a:xfrm>
            <a:off x="5022037" y="3526004"/>
            <a:ext cx="0" cy="501570"/>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Connector 165">
            <a:extLst>
              <a:ext uri="{FF2B5EF4-FFF2-40B4-BE49-F238E27FC236}">
                <a16:creationId xmlns:a16="http://schemas.microsoft.com/office/drawing/2014/main" id="{B312EE89-8EAD-9E46-B815-7CA644C4DCB6}"/>
              </a:ext>
            </a:extLst>
          </p:cNvPr>
          <p:cNvCxnSpPr>
            <a:cxnSpLocks/>
            <a:stCxn id="171" idx="3"/>
            <a:endCxn id="167" idx="0"/>
          </p:cNvCxnSpPr>
          <p:nvPr/>
        </p:nvCxnSpPr>
        <p:spPr>
          <a:xfrm>
            <a:off x="7143186" y="3957959"/>
            <a:ext cx="3187510" cy="329794"/>
          </a:xfrm>
          <a:prstGeom prst="bentConnector2">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bgerundetes Rechteck 24">
            <a:extLst>
              <a:ext uri="{FF2B5EF4-FFF2-40B4-BE49-F238E27FC236}">
                <a16:creationId xmlns:a16="http://schemas.microsoft.com/office/drawing/2014/main" id="{1CB61D09-D051-1E44-8A75-A2A727B9EB6D}"/>
              </a:ext>
            </a:extLst>
          </p:cNvPr>
          <p:cNvSpPr/>
          <p:nvPr/>
        </p:nvSpPr>
        <p:spPr>
          <a:xfrm>
            <a:off x="7859717" y="3852572"/>
            <a:ext cx="1075131" cy="18254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a:ea typeface="BentonSans Book " charset="0"/>
                <a:cs typeface="BentonSans Book " charset="0"/>
              </a:rPr>
              <a:t>activate</a:t>
            </a:r>
          </a:p>
        </p:txBody>
      </p:sp>
      <p:pic>
        <p:nvPicPr>
          <p:cNvPr id="57" name="Graphic 56">
            <a:extLst>
              <a:ext uri="{FF2B5EF4-FFF2-40B4-BE49-F238E27FC236}">
                <a16:creationId xmlns:a16="http://schemas.microsoft.com/office/drawing/2014/main" id="{BFD547A2-0EDE-DE41-BFDE-C086F2BCD3C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74335" y="2740745"/>
            <a:ext cx="247380" cy="329840"/>
          </a:xfrm>
          <a:prstGeom prst="rect">
            <a:avLst/>
          </a:prstGeom>
        </p:spPr>
      </p:pic>
      <p:sp>
        <p:nvSpPr>
          <p:cNvPr id="58" name="Rechteck 40">
            <a:extLst>
              <a:ext uri="{FF2B5EF4-FFF2-40B4-BE49-F238E27FC236}">
                <a16:creationId xmlns:a16="http://schemas.microsoft.com/office/drawing/2014/main" id="{BE47847D-7580-3F45-AA2B-08BDBCB7D697}"/>
              </a:ext>
            </a:extLst>
          </p:cNvPr>
          <p:cNvSpPr/>
          <p:nvPr/>
        </p:nvSpPr>
        <p:spPr>
          <a:xfrm>
            <a:off x="2837817" y="3112834"/>
            <a:ext cx="1577644" cy="338554"/>
          </a:xfrm>
          <a:prstGeom prst="rect">
            <a:avLst/>
          </a:prstGeom>
        </p:spPr>
        <p:txBody>
          <a:bodyPr wrap="square" lIns="0" tIns="0" rIns="0" bIns="0">
            <a:spAutoFit/>
          </a:bodyPr>
          <a:lstStyle/>
          <a:p>
            <a:pPr algn="ctr"/>
            <a:r>
              <a:rPr lang="en-US" sz="1100" b="1">
                <a:solidFill>
                  <a:srgbClr val="074D92"/>
                </a:solidFill>
                <a:latin typeface="Arial" charset="0"/>
                <a:cs typeface="Arial" charset="0"/>
              </a:rPr>
              <a:t>Business Partner </a:t>
            </a:r>
          </a:p>
          <a:p>
            <a:pPr algn="ctr"/>
            <a:r>
              <a:rPr lang="en-US" sz="1100">
                <a:solidFill>
                  <a:srgbClr val="074D92"/>
                </a:solidFill>
                <a:latin typeface="Arial" charset="0"/>
                <a:cs typeface="Arial" charset="0"/>
              </a:rPr>
              <a:t>API Definition</a:t>
            </a:r>
          </a:p>
        </p:txBody>
      </p:sp>
      <p:cxnSp>
        <p:nvCxnSpPr>
          <p:cNvPr id="59" name="Straight Arrow Connector 58">
            <a:extLst>
              <a:ext uri="{FF2B5EF4-FFF2-40B4-BE49-F238E27FC236}">
                <a16:creationId xmlns:a16="http://schemas.microsoft.com/office/drawing/2014/main" id="{9CA00384-CAA5-9442-BEF8-A11F74F325E4}"/>
              </a:ext>
            </a:extLst>
          </p:cNvPr>
          <p:cNvCxnSpPr>
            <a:cxnSpLocks/>
          </p:cNvCxnSpPr>
          <p:nvPr/>
        </p:nvCxnSpPr>
        <p:spPr>
          <a:xfrm>
            <a:off x="3627817" y="3526004"/>
            <a:ext cx="787644" cy="509112"/>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78AC4C-1D24-EB46-B5C3-3542E056569A}"/>
              </a:ext>
            </a:extLst>
          </p:cNvPr>
          <p:cNvSpPr txBox="1"/>
          <p:nvPr/>
        </p:nvSpPr>
        <p:spPr>
          <a:xfrm>
            <a:off x="12924890" y="706862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DE" sz="1800" kern="0" err="1">
              <a:ea typeface="Arial Unicode MS" pitchFamily="34" charset="-128"/>
              <a:cs typeface="Arial Unicode MS" pitchFamily="34" charset="-128"/>
            </a:endParaRPr>
          </a:p>
        </p:txBody>
      </p:sp>
    </p:spTree>
    <p:extLst>
      <p:ext uri="{BB962C8B-B14F-4D97-AF65-F5344CB8AC3E}">
        <p14:creationId xmlns:p14="http://schemas.microsoft.com/office/powerpoint/2010/main" val="244372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738664"/>
          </a:xfrm>
        </p:spPr>
        <p:txBody>
          <a:bodyPr/>
          <a:lstStyle/>
          <a:p>
            <a:r>
              <a:rPr lang="en-GB" dirty="0"/>
              <a:t>Build an Application End-to-End Using CAP, Node.js and VS Code</a:t>
            </a:r>
            <a:br>
              <a:rPr lang="en-GB" sz="2400" b="1" dirty="0"/>
            </a:br>
            <a:r>
              <a:rPr lang="en-US" b="0" dirty="0"/>
              <a:t>Solution Overview</a:t>
            </a:r>
          </a:p>
        </p:txBody>
      </p:sp>
      <p:sp>
        <p:nvSpPr>
          <p:cNvPr id="77" name="Rechteck 61"/>
          <p:cNvSpPr/>
          <p:nvPr/>
        </p:nvSpPr>
        <p:spPr>
          <a:xfrm>
            <a:off x="4185918" y="3875182"/>
            <a:ext cx="1686754" cy="990518"/>
          </a:xfrm>
          <a:prstGeom prst="rect">
            <a:avLst/>
          </a:prstGeom>
          <a:noFill/>
          <a:ln w="19050" cap="rnd">
            <a:solidFill>
              <a:srgbClr val="0F828F"/>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b" anchorCtr="0"/>
          <a:lstStyle/>
          <a:p>
            <a:pPr algn="ctr"/>
            <a:br>
              <a:rPr lang="en-US" sz="1100" b="1">
                <a:latin typeface="Arial" charset="0"/>
                <a:ea typeface="Arial" charset="0"/>
                <a:cs typeface="Arial" charset="0"/>
              </a:rPr>
            </a:br>
            <a:endParaRPr lang="en-US" sz="1100" b="1">
              <a:solidFill>
                <a:srgbClr val="1A9898"/>
              </a:solidFill>
              <a:latin typeface="Arial" charset="0"/>
              <a:ea typeface="Arial" charset="0"/>
              <a:cs typeface="Arial" charset="0"/>
            </a:endParaRPr>
          </a:p>
          <a:p>
            <a:pPr algn="ctr"/>
            <a:endParaRPr lang="en-US" sz="1100" b="1">
              <a:solidFill>
                <a:srgbClr val="1A9898"/>
              </a:solidFill>
              <a:latin typeface="Arial" charset="0"/>
              <a:ea typeface="Arial" charset="0"/>
              <a:cs typeface="Arial" charset="0"/>
            </a:endParaRPr>
          </a:p>
          <a:p>
            <a:pPr algn="ctr"/>
            <a:r>
              <a:rPr lang="en-US" sz="1100" b="1">
                <a:solidFill>
                  <a:srgbClr val="0F828F"/>
                </a:solidFill>
                <a:latin typeface="Arial"/>
                <a:ea typeface="Arial" charset="0"/>
                <a:cs typeface="Arial"/>
              </a:rPr>
              <a:t>Risk Management</a:t>
            </a:r>
          </a:p>
          <a:p>
            <a:pPr algn="ctr"/>
            <a:r>
              <a:rPr lang="en-US" sz="1100">
                <a:solidFill>
                  <a:srgbClr val="0F828F"/>
                </a:solidFill>
                <a:latin typeface="Arial"/>
                <a:ea typeface="Arial" charset="0"/>
                <a:cs typeface="Arial"/>
              </a:rPr>
              <a:t>Node.js CAP application</a:t>
            </a:r>
            <a:endParaRPr lang="en-US" sz="1100">
              <a:solidFill>
                <a:srgbClr val="0F828F"/>
              </a:solidFill>
              <a:latin typeface="Arial"/>
              <a:ea typeface="Arial" charset="0"/>
              <a:cs typeface="Arial" charset="0"/>
            </a:endParaRPr>
          </a:p>
        </p:txBody>
      </p:sp>
      <p:sp>
        <p:nvSpPr>
          <p:cNvPr id="83" name="Rechteck 9"/>
          <p:cNvSpPr/>
          <p:nvPr/>
        </p:nvSpPr>
        <p:spPr>
          <a:xfrm>
            <a:off x="2361123" y="1534514"/>
            <a:ext cx="5991848" cy="4608042"/>
          </a:xfrm>
          <a:prstGeom prst="rect">
            <a:avLst/>
          </a:prstGeom>
          <a:noFill/>
          <a:ln w="19050">
            <a:solidFill>
              <a:srgbClr val="0A6ED1"/>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endParaRPr lang="en-US" sz="1799" b="1">
              <a:solidFill>
                <a:schemeClr val="tx1">
                  <a:lumMod val="65000"/>
                  <a:lumOff val="35000"/>
                </a:schemeClr>
              </a:solidFill>
            </a:endParaRPr>
          </a:p>
        </p:txBody>
      </p:sp>
      <p:cxnSp>
        <p:nvCxnSpPr>
          <p:cNvPr id="84" name="Straight Connector 83"/>
          <p:cNvCxnSpPr>
            <a:cxnSpLocks/>
          </p:cNvCxnSpPr>
          <p:nvPr/>
        </p:nvCxnSpPr>
        <p:spPr>
          <a:xfrm flipV="1">
            <a:off x="3721715" y="4368728"/>
            <a:ext cx="446159" cy="9362"/>
          </a:xfrm>
          <a:prstGeom prst="line">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2734234" y="4676291"/>
            <a:ext cx="1401098" cy="5051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rgbClr val="074D92"/>
                </a:solidFill>
                <a:latin typeface="Arial"/>
                <a:ea typeface="Arial" charset="0"/>
                <a:cs typeface="Arial"/>
              </a:rPr>
              <a:t>Launchpad Service</a:t>
            </a:r>
            <a:endParaRPr lang="en-US" sz="1100" dirty="0">
              <a:solidFill>
                <a:srgbClr val="074D92"/>
              </a:solidFill>
              <a:latin typeface="Arial"/>
              <a:ea typeface="Arial" charset="0"/>
              <a:cs typeface="Arial"/>
            </a:endParaRPr>
          </a:p>
          <a:p>
            <a:pPr algn="ctr"/>
            <a:r>
              <a:rPr lang="en-US" sz="1100" dirty="0">
                <a:solidFill>
                  <a:srgbClr val="074D92"/>
                </a:solidFill>
                <a:latin typeface="Arial"/>
                <a:ea typeface="Arial" charset="0"/>
                <a:cs typeface="Arial"/>
              </a:rPr>
              <a:t>SAP Fiori launchpad</a:t>
            </a:r>
            <a:endParaRPr lang="en-US" sz="1100" dirty="0">
              <a:solidFill>
                <a:srgbClr val="074D92"/>
              </a:solidFill>
              <a:latin typeface="Arial"/>
              <a:ea typeface="Arial" charset="0"/>
              <a:cs typeface="Arial" charset="0"/>
            </a:endParaRPr>
          </a:p>
        </p:txBody>
      </p:sp>
      <p:sp>
        <p:nvSpPr>
          <p:cNvPr id="91" name="Textfeld 6"/>
          <p:cNvSpPr txBox="1"/>
          <p:nvPr/>
        </p:nvSpPr>
        <p:spPr>
          <a:xfrm>
            <a:off x="3925667" y="1147320"/>
            <a:ext cx="3520113" cy="307905"/>
          </a:xfrm>
          <a:prstGeom prst="rect">
            <a:avLst/>
          </a:prstGeom>
          <a:noFill/>
        </p:spPr>
        <p:txBody>
          <a:bodyPr wrap="square" rtlCol="0">
            <a:spAutoFit/>
          </a:bodyPr>
          <a:lstStyle/>
          <a:p>
            <a:pPr algn="ctr"/>
            <a:r>
              <a:rPr lang="en-US" sz="1401" b="1">
                <a:solidFill>
                  <a:schemeClr val="tx1">
                    <a:lumMod val="65000"/>
                    <a:lumOff val="35000"/>
                  </a:schemeClr>
                </a:solidFill>
                <a:latin typeface="+mj-lt"/>
                <a:ea typeface="BentonSans Medium" charset="0"/>
                <a:cs typeface="BentonSans Medium" charset="0"/>
              </a:rPr>
              <a:t>INTERNET</a:t>
            </a:r>
          </a:p>
        </p:txBody>
      </p:sp>
      <p:sp>
        <p:nvSpPr>
          <p:cNvPr id="99" name="Rectangle 98"/>
          <p:cNvSpPr/>
          <p:nvPr/>
        </p:nvSpPr>
        <p:spPr>
          <a:xfrm>
            <a:off x="6193638" y="3003339"/>
            <a:ext cx="1221778" cy="20829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rgbClr val="074D92"/>
                </a:solidFill>
                <a:latin typeface="Arial"/>
                <a:ea typeface="Arial" charset="0"/>
                <a:cs typeface="Arial"/>
              </a:rPr>
              <a:t>Kibana</a:t>
            </a:r>
          </a:p>
        </p:txBody>
      </p:sp>
      <p:cxnSp>
        <p:nvCxnSpPr>
          <p:cNvPr id="106" name="Straight Arrow Connector 105"/>
          <p:cNvCxnSpPr>
            <a:cxnSpLocks/>
          </p:cNvCxnSpPr>
          <p:nvPr/>
        </p:nvCxnSpPr>
        <p:spPr>
          <a:xfrm flipV="1">
            <a:off x="1880172" y="4385347"/>
            <a:ext cx="1171876" cy="217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Abgerundetes Rechteck 30"/>
          <p:cNvSpPr/>
          <p:nvPr/>
        </p:nvSpPr>
        <p:spPr>
          <a:xfrm>
            <a:off x="799513" y="5018987"/>
            <a:ext cx="861356"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Windows</a:t>
            </a:r>
          </a:p>
        </p:txBody>
      </p:sp>
      <p:sp>
        <p:nvSpPr>
          <p:cNvPr id="111" name="Abgerundetes Rechteck 30"/>
          <p:cNvSpPr/>
          <p:nvPr/>
        </p:nvSpPr>
        <p:spPr>
          <a:xfrm>
            <a:off x="988208" y="3612633"/>
            <a:ext cx="483966" cy="193977"/>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iOS</a:t>
            </a:r>
          </a:p>
        </p:txBody>
      </p:sp>
      <p:cxnSp>
        <p:nvCxnSpPr>
          <p:cNvPr id="114" name="Straight Arrow Connector 113"/>
          <p:cNvCxnSpPr>
            <a:cxnSpLocks/>
            <a:endCxn id="135" idx="0"/>
          </p:cNvCxnSpPr>
          <p:nvPr/>
        </p:nvCxnSpPr>
        <p:spPr>
          <a:xfrm>
            <a:off x="1238862" y="2334244"/>
            <a:ext cx="0" cy="324453"/>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Rechteck 40"/>
          <p:cNvSpPr/>
          <p:nvPr/>
        </p:nvSpPr>
        <p:spPr>
          <a:xfrm>
            <a:off x="3036551" y="2922150"/>
            <a:ext cx="1224348" cy="338554"/>
          </a:xfrm>
          <a:prstGeom prst="rect">
            <a:avLst/>
          </a:prstGeom>
        </p:spPr>
        <p:txBody>
          <a:bodyPr wrap="square" lIns="0" tIns="0" rIns="0" bIns="0">
            <a:spAutoFit/>
          </a:bodyPr>
          <a:lstStyle/>
          <a:p>
            <a:pPr algn="ctr"/>
            <a:r>
              <a:rPr lang="en-US" sz="1100" b="1" dirty="0">
                <a:solidFill>
                  <a:srgbClr val="074D92"/>
                </a:solidFill>
                <a:latin typeface="Arial" charset="0"/>
                <a:cs typeface="Arial" charset="0"/>
              </a:rPr>
              <a:t>Visual Studio Code</a:t>
            </a:r>
          </a:p>
        </p:txBody>
      </p:sp>
      <p:sp>
        <p:nvSpPr>
          <p:cNvPr id="134" name="Rechteck 9"/>
          <p:cNvSpPr/>
          <p:nvPr/>
        </p:nvSpPr>
        <p:spPr>
          <a:xfrm>
            <a:off x="2535933" y="1966155"/>
            <a:ext cx="5621096" cy="3983125"/>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rgbClr val="074D92"/>
                </a:solidFill>
              </a:rPr>
              <a:t>Customer subaccount</a:t>
            </a:r>
          </a:p>
          <a:p>
            <a:endParaRPr lang="en-US" sz="1200" b="1" dirty="0">
              <a:solidFill>
                <a:schemeClr val="tx1">
                  <a:lumMod val="65000"/>
                  <a:lumOff val="35000"/>
                </a:schemeClr>
              </a:solidFill>
            </a:endParaRPr>
          </a:p>
        </p:txBody>
      </p:sp>
      <p:sp>
        <p:nvSpPr>
          <p:cNvPr id="135" name="Rechteck 9"/>
          <p:cNvSpPr/>
          <p:nvPr/>
        </p:nvSpPr>
        <p:spPr>
          <a:xfrm>
            <a:off x="654932" y="2658697"/>
            <a:ext cx="1167860" cy="3483859"/>
          </a:xfrm>
          <a:prstGeom prst="rect">
            <a:avLst/>
          </a:prstGeom>
          <a:noFill/>
          <a:ln w="19050" cap="rnd">
            <a:solidFill>
              <a:srgbClr val="7F7F7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1962" tIns="71962" rIns="71962" bIns="71962" rtlCol="0" anchor="t"/>
          <a:lstStyle/>
          <a:p>
            <a:pPr algn="ctr"/>
            <a:r>
              <a:rPr lang="en-US" sz="1200" b="1">
                <a:solidFill>
                  <a:schemeClr val="tx1">
                    <a:lumMod val="65000"/>
                    <a:lumOff val="35000"/>
                  </a:schemeClr>
                </a:solidFill>
              </a:rPr>
              <a:t>Application </a:t>
            </a:r>
            <a:br>
              <a:rPr lang="en-US" sz="1200" b="1">
                <a:solidFill>
                  <a:schemeClr val="tx1">
                    <a:lumMod val="65000"/>
                    <a:lumOff val="35000"/>
                  </a:schemeClr>
                </a:solidFill>
              </a:rPr>
            </a:br>
            <a:r>
              <a:rPr lang="en-US" sz="1200" b="1">
                <a:solidFill>
                  <a:schemeClr val="tx1">
                    <a:lumMod val="65000"/>
                    <a:lumOff val="35000"/>
                  </a:schemeClr>
                </a:solidFill>
              </a:rPr>
              <a:t>Client</a:t>
            </a:r>
            <a:endParaRPr lang="en-US" sz="1200" i="1">
              <a:solidFill>
                <a:schemeClr val="tx1">
                  <a:lumMod val="65000"/>
                  <a:lumOff val="35000"/>
                </a:schemeClr>
              </a:solidFill>
            </a:endParaRPr>
          </a:p>
        </p:txBody>
      </p:sp>
      <p:sp>
        <p:nvSpPr>
          <p:cNvPr id="136" name="Abgerundetes Rechteck 30"/>
          <p:cNvSpPr/>
          <p:nvPr/>
        </p:nvSpPr>
        <p:spPr>
          <a:xfrm>
            <a:off x="789327" y="1534309"/>
            <a:ext cx="906802"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End User</a:t>
            </a:r>
          </a:p>
        </p:txBody>
      </p:sp>
      <p:sp>
        <p:nvSpPr>
          <p:cNvPr id="139" name="Abgerundetes Rechteck 30"/>
          <p:cNvSpPr/>
          <p:nvPr/>
        </p:nvSpPr>
        <p:spPr>
          <a:xfrm>
            <a:off x="892274" y="4359329"/>
            <a:ext cx="675834" cy="193977"/>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Android</a:t>
            </a:r>
          </a:p>
        </p:txBody>
      </p:sp>
      <p:sp>
        <p:nvSpPr>
          <p:cNvPr id="142" name="Abgerundetes Rechteck 30"/>
          <p:cNvSpPr/>
          <p:nvPr/>
        </p:nvSpPr>
        <p:spPr>
          <a:xfrm>
            <a:off x="799513" y="5786026"/>
            <a:ext cx="861356" cy="26629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a:solidFill>
                  <a:schemeClr val="tx1">
                    <a:lumMod val="65000"/>
                    <a:lumOff val="35000"/>
                  </a:schemeClr>
                </a:solidFill>
                <a:latin typeface="Arial" charset="0"/>
                <a:ea typeface="Arial" charset="0"/>
                <a:cs typeface="Arial" charset="0"/>
              </a:rPr>
              <a:t>Desktop</a:t>
            </a:r>
          </a:p>
        </p:txBody>
      </p:sp>
      <p:sp>
        <p:nvSpPr>
          <p:cNvPr id="144" name="Rechteck 9"/>
          <p:cNvSpPr/>
          <p:nvPr/>
        </p:nvSpPr>
        <p:spPr>
          <a:xfrm>
            <a:off x="3121090" y="2260705"/>
            <a:ext cx="2825003" cy="1069360"/>
          </a:xfrm>
          <a:prstGeom prst="rect">
            <a:avLst/>
          </a:prstGeom>
          <a:noFill/>
          <a:ln w="19050" cap="rnd">
            <a:solidFill>
              <a:srgbClr val="C0399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72000" rtlCol="0" anchor="t"/>
          <a:lstStyle/>
          <a:p>
            <a:r>
              <a:rPr lang="en-US" sz="1100" dirty="0">
                <a:solidFill>
                  <a:srgbClr val="C0399F"/>
                </a:solidFill>
              </a:rPr>
              <a:t>Design time</a:t>
            </a:r>
          </a:p>
        </p:txBody>
      </p:sp>
      <p:sp>
        <p:nvSpPr>
          <p:cNvPr id="148" name="Flowchart: Process 147"/>
          <p:cNvSpPr/>
          <p:nvPr/>
        </p:nvSpPr>
        <p:spPr bwMode="gray">
          <a:xfrm>
            <a:off x="1718239" y="4125001"/>
            <a:ext cx="105630" cy="152884"/>
          </a:xfrm>
          <a:prstGeom prst="flowChartProcess">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a:ln>
                <a:noFill/>
              </a:ln>
              <a:effectLst/>
              <a:uLnTx/>
              <a:uFillTx/>
              <a:ea typeface="Arial Unicode MS" pitchFamily="34" charset="-128"/>
              <a:cs typeface="Arial Unicode MS" pitchFamily="34" charset="-128"/>
            </a:endParaRPr>
          </a:p>
        </p:txBody>
      </p:sp>
      <p:cxnSp>
        <p:nvCxnSpPr>
          <p:cNvPr id="156" name="Straight Arrow Connector 155">
            <a:extLst>
              <a:ext uri="{FF2B5EF4-FFF2-40B4-BE49-F238E27FC236}">
                <a16:creationId xmlns:a16="http://schemas.microsoft.com/office/drawing/2014/main" id="{F2E35059-D1E2-44EE-AB62-F8D2FBC6B47C}"/>
              </a:ext>
            </a:extLst>
          </p:cNvPr>
          <p:cNvCxnSpPr>
            <a:cxnSpLocks/>
          </p:cNvCxnSpPr>
          <p:nvPr/>
        </p:nvCxnSpPr>
        <p:spPr>
          <a:xfrm>
            <a:off x="5872672" y="4527179"/>
            <a:ext cx="553559" cy="460048"/>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C6F5DBDE-DAC9-4A2A-9BA0-0186EB019401}"/>
              </a:ext>
            </a:extLst>
          </p:cNvPr>
          <p:cNvPicPr>
            <a:picLocks noChangeAspect="1"/>
          </p:cNvPicPr>
          <p:nvPr/>
        </p:nvPicPr>
        <p:blipFill>
          <a:blip r:embed="rId3"/>
          <a:stretch>
            <a:fillRect/>
          </a:stretch>
        </p:blipFill>
        <p:spPr>
          <a:xfrm>
            <a:off x="3030476" y="4025278"/>
            <a:ext cx="720000" cy="720000"/>
          </a:xfrm>
          <a:prstGeom prst="rect">
            <a:avLst/>
          </a:prstGeom>
        </p:spPr>
      </p:pic>
      <p:pic>
        <p:nvPicPr>
          <p:cNvPr id="88" name="Graphic 87">
            <a:extLst>
              <a:ext uri="{FF2B5EF4-FFF2-40B4-BE49-F238E27FC236}">
                <a16:creationId xmlns:a16="http://schemas.microsoft.com/office/drawing/2014/main" id="{8C99572E-9A88-41E8-8940-40FD59040E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775" y="1848783"/>
            <a:ext cx="270000" cy="360000"/>
          </a:xfrm>
          <a:prstGeom prst="rect">
            <a:avLst/>
          </a:prstGeom>
        </p:spPr>
      </p:pic>
      <p:pic>
        <p:nvPicPr>
          <p:cNvPr id="119" name="Graphic 118">
            <a:extLst>
              <a:ext uri="{FF2B5EF4-FFF2-40B4-BE49-F238E27FC236}">
                <a16:creationId xmlns:a16="http://schemas.microsoft.com/office/drawing/2014/main" id="{6FD92475-1B52-4929-B1C1-7B80FA708B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55" y="3206895"/>
            <a:ext cx="224575" cy="360000"/>
          </a:xfrm>
          <a:prstGeom prst="rect">
            <a:avLst/>
          </a:prstGeom>
        </p:spPr>
      </p:pic>
      <p:pic>
        <p:nvPicPr>
          <p:cNvPr id="120" name="Graphic 119">
            <a:extLst>
              <a:ext uri="{FF2B5EF4-FFF2-40B4-BE49-F238E27FC236}">
                <a16:creationId xmlns:a16="http://schemas.microsoft.com/office/drawing/2014/main" id="{646F0556-5B08-4A00-8AA3-DA159EC791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55" y="3939614"/>
            <a:ext cx="224575" cy="360000"/>
          </a:xfrm>
          <a:prstGeom prst="rect">
            <a:avLst/>
          </a:prstGeom>
        </p:spPr>
      </p:pic>
      <p:pic>
        <p:nvPicPr>
          <p:cNvPr id="121" name="Graphic 120">
            <a:extLst>
              <a:ext uri="{FF2B5EF4-FFF2-40B4-BE49-F238E27FC236}">
                <a16:creationId xmlns:a16="http://schemas.microsoft.com/office/drawing/2014/main" id="{7C65154B-575A-4E4D-A73A-B62588AE95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55" y="4643144"/>
            <a:ext cx="224575" cy="360000"/>
          </a:xfrm>
          <a:prstGeom prst="rect">
            <a:avLst/>
          </a:prstGeom>
        </p:spPr>
      </p:pic>
      <p:pic>
        <p:nvPicPr>
          <p:cNvPr id="3" name="Picture 2">
            <a:extLst>
              <a:ext uri="{FF2B5EF4-FFF2-40B4-BE49-F238E27FC236}">
                <a16:creationId xmlns:a16="http://schemas.microsoft.com/office/drawing/2014/main" id="{854EB9AC-BBA3-4048-AB62-40D504359A27}"/>
              </a:ext>
            </a:extLst>
          </p:cNvPr>
          <p:cNvPicPr>
            <a:picLocks noChangeAspect="1"/>
          </p:cNvPicPr>
          <p:nvPr/>
        </p:nvPicPr>
        <p:blipFill>
          <a:blip r:embed="rId8"/>
          <a:stretch>
            <a:fillRect/>
          </a:stretch>
        </p:blipFill>
        <p:spPr>
          <a:xfrm>
            <a:off x="1058128" y="5453058"/>
            <a:ext cx="360000" cy="360000"/>
          </a:xfrm>
          <a:prstGeom prst="rect">
            <a:avLst/>
          </a:prstGeom>
        </p:spPr>
      </p:pic>
      <p:pic>
        <p:nvPicPr>
          <p:cNvPr id="149" name="Graphic 148">
            <a:extLst>
              <a:ext uri="{FF2B5EF4-FFF2-40B4-BE49-F238E27FC236}">
                <a16:creationId xmlns:a16="http://schemas.microsoft.com/office/drawing/2014/main" id="{78EF79BF-A93E-4A2A-A40D-85F44AE865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81937" y="4019200"/>
            <a:ext cx="307500" cy="360000"/>
          </a:xfrm>
          <a:prstGeom prst="rect">
            <a:avLst/>
          </a:prstGeom>
        </p:spPr>
      </p:pic>
      <p:pic>
        <p:nvPicPr>
          <p:cNvPr id="98" name="Picture 97">
            <a:extLst>
              <a:ext uri="{FF2B5EF4-FFF2-40B4-BE49-F238E27FC236}">
                <a16:creationId xmlns:a16="http://schemas.microsoft.com/office/drawing/2014/main" id="{F9FF5784-4B9E-4DE9-97A8-6BED8C73BD74}"/>
              </a:ext>
            </a:extLst>
          </p:cNvPr>
          <p:cNvPicPr>
            <a:picLocks noChangeAspect="1"/>
          </p:cNvPicPr>
          <p:nvPr/>
        </p:nvPicPr>
        <p:blipFill>
          <a:blip r:embed="rId11"/>
          <a:stretch>
            <a:fillRect/>
          </a:stretch>
        </p:blipFill>
        <p:spPr>
          <a:xfrm>
            <a:off x="2462125" y="1646120"/>
            <a:ext cx="3005000" cy="180000"/>
          </a:xfrm>
          <a:prstGeom prst="rect">
            <a:avLst/>
          </a:prstGeom>
        </p:spPr>
      </p:pic>
      <p:sp>
        <p:nvSpPr>
          <p:cNvPr id="117" name="Rechteck 37">
            <a:extLst>
              <a:ext uri="{FF2B5EF4-FFF2-40B4-BE49-F238E27FC236}">
                <a16:creationId xmlns:a16="http://schemas.microsoft.com/office/drawing/2014/main" id="{DBCC52B4-7550-9841-B532-A9AA5847F252}"/>
              </a:ext>
            </a:extLst>
          </p:cNvPr>
          <p:cNvSpPr/>
          <p:nvPr/>
        </p:nvSpPr>
        <p:spPr>
          <a:xfrm>
            <a:off x="4836320" y="5409600"/>
            <a:ext cx="740587" cy="338554"/>
          </a:xfrm>
          <a:prstGeom prst="rect">
            <a:avLst/>
          </a:prstGeom>
        </p:spPr>
        <p:txBody>
          <a:bodyPr wrap="none" lIns="0" tIns="0" rIns="0" bIns="0">
            <a:spAutoFit/>
          </a:bodyPr>
          <a:lstStyle/>
          <a:p>
            <a:r>
              <a:rPr lang="en-US" sz="1100" b="1" dirty="0">
                <a:solidFill>
                  <a:schemeClr val="tx1">
                    <a:lumMod val="65000"/>
                    <a:lumOff val="35000"/>
                  </a:schemeClr>
                </a:solidFill>
                <a:latin typeface="Arial" charset="0"/>
                <a:ea typeface="Arial" charset="0"/>
                <a:cs typeface="Arial" charset="0"/>
              </a:rPr>
              <a:t>SAP HANA</a:t>
            </a:r>
            <a:br>
              <a:rPr lang="en-US" sz="1100" b="1" dirty="0">
                <a:solidFill>
                  <a:schemeClr val="tx1">
                    <a:lumMod val="65000"/>
                    <a:lumOff val="35000"/>
                  </a:schemeClr>
                </a:solidFill>
                <a:latin typeface="Arial" charset="0"/>
                <a:ea typeface="Arial" charset="0"/>
                <a:cs typeface="Arial" charset="0"/>
              </a:rPr>
            </a:br>
            <a:r>
              <a:rPr lang="en-US" sz="1100" b="1" dirty="0">
                <a:solidFill>
                  <a:schemeClr val="tx1">
                    <a:lumMod val="65000"/>
                    <a:lumOff val="35000"/>
                  </a:schemeClr>
                </a:solidFill>
                <a:latin typeface="Arial" charset="0"/>
                <a:ea typeface="Arial" charset="0"/>
                <a:cs typeface="Arial" charset="0"/>
              </a:rPr>
              <a:t>Cloud</a:t>
            </a:r>
          </a:p>
        </p:txBody>
      </p:sp>
      <p:pic>
        <p:nvPicPr>
          <p:cNvPr id="137" name="Graphic 136">
            <a:extLst>
              <a:ext uri="{FF2B5EF4-FFF2-40B4-BE49-F238E27FC236}">
                <a16:creationId xmlns:a16="http://schemas.microsoft.com/office/drawing/2014/main" id="{7A53A228-B2F1-1441-B227-D69D282D23E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73772" y="5412999"/>
            <a:ext cx="307500" cy="360000"/>
          </a:xfrm>
          <a:prstGeom prst="rect">
            <a:avLst/>
          </a:prstGeom>
        </p:spPr>
      </p:pic>
      <p:pic>
        <p:nvPicPr>
          <p:cNvPr id="169" name="Graphic 168">
            <a:extLst>
              <a:ext uri="{FF2B5EF4-FFF2-40B4-BE49-F238E27FC236}">
                <a16:creationId xmlns:a16="http://schemas.microsoft.com/office/drawing/2014/main" id="{1594A1D1-2A52-3F45-A4D1-A3CCC221CA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47566" y="2518482"/>
            <a:ext cx="407334" cy="356417"/>
          </a:xfrm>
          <a:prstGeom prst="rect">
            <a:avLst/>
          </a:prstGeom>
        </p:spPr>
      </p:pic>
      <p:cxnSp>
        <p:nvCxnSpPr>
          <p:cNvPr id="173" name="Straight Arrow Connector 172">
            <a:extLst>
              <a:ext uri="{FF2B5EF4-FFF2-40B4-BE49-F238E27FC236}">
                <a16:creationId xmlns:a16="http://schemas.microsoft.com/office/drawing/2014/main" id="{0ED5E4E0-CF1C-664F-AF43-9CFDA8CF53AF}"/>
              </a:ext>
            </a:extLst>
          </p:cNvPr>
          <p:cNvCxnSpPr>
            <a:cxnSpLocks/>
            <a:endCxn id="77" idx="0"/>
          </p:cNvCxnSpPr>
          <p:nvPr/>
        </p:nvCxnSpPr>
        <p:spPr>
          <a:xfrm>
            <a:off x="5029295" y="3330065"/>
            <a:ext cx="0" cy="54511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CA00384-CAA5-9442-BEF8-A11F74F325E4}"/>
              </a:ext>
            </a:extLst>
          </p:cNvPr>
          <p:cNvCxnSpPr>
            <a:cxnSpLocks/>
          </p:cNvCxnSpPr>
          <p:nvPr/>
        </p:nvCxnSpPr>
        <p:spPr>
          <a:xfrm flipV="1">
            <a:off x="5890716" y="3946780"/>
            <a:ext cx="550994" cy="169983"/>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78AC4C-1D24-EB46-B5C3-3542E056569A}"/>
              </a:ext>
            </a:extLst>
          </p:cNvPr>
          <p:cNvSpPr txBox="1"/>
          <p:nvPr/>
        </p:nvSpPr>
        <p:spPr>
          <a:xfrm>
            <a:off x="12924890" y="706862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DE" sz="1800" kern="0" err="1">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3CF82D2-4919-EF4F-AF51-E55C43293417}"/>
              </a:ext>
            </a:extLst>
          </p:cNvPr>
          <p:cNvPicPr>
            <a:picLocks noChangeAspect="1"/>
          </p:cNvPicPr>
          <p:nvPr/>
        </p:nvPicPr>
        <p:blipFill>
          <a:blip r:embed="rId16"/>
          <a:stretch>
            <a:fillRect/>
          </a:stretch>
        </p:blipFill>
        <p:spPr>
          <a:xfrm>
            <a:off x="6451547" y="4733478"/>
            <a:ext cx="711200" cy="711200"/>
          </a:xfrm>
          <a:prstGeom prst="rect">
            <a:avLst/>
          </a:prstGeom>
        </p:spPr>
      </p:pic>
      <p:pic>
        <p:nvPicPr>
          <p:cNvPr id="15" name="Picture 14">
            <a:extLst>
              <a:ext uri="{FF2B5EF4-FFF2-40B4-BE49-F238E27FC236}">
                <a16:creationId xmlns:a16="http://schemas.microsoft.com/office/drawing/2014/main" id="{23C5F75B-CF52-914F-8B28-25DEAD75B41F}"/>
              </a:ext>
            </a:extLst>
          </p:cNvPr>
          <p:cNvPicPr>
            <a:picLocks noChangeAspect="1"/>
          </p:cNvPicPr>
          <p:nvPr/>
        </p:nvPicPr>
        <p:blipFill>
          <a:blip r:embed="rId17"/>
          <a:stretch>
            <a:fillRect/>
          </a:stretch>
        </p:blipFill>
        <p:spPr>
          <a:xfrm>
            <a:off x="6451547" y="3546128"/>
            <a:ext cx="711200" cy="711200"/>
          </a:xfrm>
          <a:prstGeom prst="rect">
            <a:avLst/>
          </a:prstGeom>
        </p:spPr>
      </p:pic>
      <p:pic>
        <p:nvPicPr>
          <p:cNvPr id="68" name="Graphic 67">
            <a:extLst>
              <a:ext uri="{FF2B5EF4-FFF2-40B4-BE49-F238E27FC236}">
                <a16:creationId xmlns:a16="http://schemas.microsoft.com/office/drawing/2014/main" id="{84E72BD4-B56C-8349-8D22-A4D93A98C9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17798" y="2531770"/>
            <a:ext cx="247380" cy="329840"/>
          </a:xfrm>
          <a:prstGeom prst="rect">
            <a:avLst/>
          </a:prstGeom>
        </p:spPr>
      </p:pic>
      <p:sp>
        <p:nvSpPr>
          <p:cNvPr id="69" name="Rechteck 40">
            <a:extLst>
              <a:ext uri="{FF2B5EF4-FFF2-40B4-BE49-F238E27FC236}">
                <a16:creationId xmlns:a16="http://schemas.microsoft.com/office/drawing/2014/main" id="{8418B711-27BC-5A4F-A93A-2637E303C4D6}"/>
              </a:ext>
            </a:extLst>
          </p:cNvPr>
          <p:cNvSpPr/>
          <p:nvPr/>
        </p:nvSpPr>
        <p:spPr>
          <a:xfrm>
            <a:off x="4252665" y="2916895"/>
            <a:ext cx="1624013" cy="338554"/>
          </a:xfrm>
          <a:prstGeom prst="rect">
            <a:avLst/>
          </a:prstGeom>
        </p:spPr>
        <p:txBody>
          <a:bodyPr wrap="square" lIns="0" tIns="0" rIns="0" bIns="0">
            <a:spAutoFit/>
          </a:bodyPr>
          <a:lstStyle/>
          <a:p>
            <a:pPr algn="ctr"/>
            <a:r>
              <a:rPr lang="en-US" sz="1100" b="1" dirty="0">
                <a:solidFill>
                  <a:srgbClr val="074D92"/>
                </a:solidFill>
                <a:latin typeface="Arial" charset="0"/>
                <a:cs typeface="Arial" charset="0"/>
              </a:rPr>
              <a:t>Multi Target Application</a:t>
            </a:r>
          </a:p>
          <a:p>
            <a:pPr algn="ctr"/>
            <a:r>
              <a:rPr lang="en-US" sz="1100" dirty="0">
                <a:solidFill>
                  <a:srgbClr val="074D92"/>
                </a:solidFill>
                <a:latin typeface="Arial" charset="0"/>
                <a:cs typeface="Arial" charset="0"/>
              </a:rPr>
              <a:t>Deployment Descriptor</a:t>
            </a:r>
          </a:p>
        </p:txBody>
      </p:sp>
      <p:sp>
        <p:nvSpPr>
          <p:cNvPr id="71" name="Rectangle 70">
            <a:extLst>
              <a:ext uri="{FF2B5EF4-FFF2-40B4-BE49-F238E27FC236}">
                <a16:creationId xmlns:a16="http://schemas.microsoft.com/office/drawing/2014/main" id="{6F3B76E0-CF98-1F45-AAFB-327676B69865}"/>
              </a:ext>
            </a:extLst>
          </p:cNvPr>
          <p:cNvSpPr/>
          <p:nvPr/>
        </p:nvSpPr>
        <p:spPr>
          <a:xfrm>
            <a:off x="6196257" y="4212396"/>
            <a:ext cx="1221778" cy="20829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rgbClr val="074D92"/>
                </a:solidFill>
                <a:latin typeface="Arial"/>
                <a:ea typeface="Arial" charset="0"/>
                <a:cs typeface="Arial"/>
              </a:rPr>
              <a:t>Logging</a:t>
            </a:r>
          </a:p>
        </p:txBody>
      </p:sp>
      <p:sp>
        <p:nvSpPr>
          <p:cNvPr id="72" name="Rectangle 71">
            <a:extLst>
              <a:ext uri="{FF2B5EF4-FFF2-40B4-BE49-F238E27FC236}">
                <a16:creationId xmlns:a16="http://schemas.microsoft.com/office/drawing/2014/main" id="{7033945A-E47E-D84A-8BA5-9512A8DF93FD}"/>
              </a:ext>
            </a:extLst>
          </p:cNvPr>
          <p:cNvSpPr/>
          <p:nvPr/>
        </p:nvSpPr>
        <p:spPr>
          <a:xfrm>
            <a:off x="5896865" y="5480960"/>
            <a:ext cx="1820563" cy="20829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rgbClr val="074D92"/>
                </a:solidFill>
                <a:latin typeface="Arial"/>
                <a:ea typeface="Arial" charset="0"/>
                <a:cs typeface="Arial"/>
              </a:rPr>
              <a:t>Authentication &amp; Authorization</a:t>
            </a:r>
          </a:p>
        </p:txBody>
      </p:sp>
      <p:cxnSp>
        <p:nvCxnSpPr>
          <p:cNvPr id="86" name="Straight Arrow Connector 85">
            <a:extLst>
              <a:ext uri="{FF2B5EF4-FFF2-40B4-BE49-F238E27FC236}">
                <a16:creationId xmlns:a16="http://schemas.microsoft.com/office/drawing/2014/main" id="{C3B7DAC3-681D-994E-B4EC-26B9F669A8F8}"/>
              </a:ext>
            </a:extLst>
          </p:cNvPr>
          <p:cNvCxnSpPr>
            <a:cxnSpLocks/>
          </p:cNvCxnSpPr>
          <p:nvPr/>
        </p:nvCxnSpPr>
        <p:spPr>
          <a:xfrm>
            <a:off x="5058279" y="4883363"/>
            <a:ext cx="6392" cy="410070"/>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DF151CA-F8FE-A146-9EBF-88F88E8E4CA3}"/>
              </a:ext>
            </a:extLst>
          </p:cNvPr>
          <p:cNvCxnSpPr>
            <a:cxnSpLocks/>
            <a:stCxn id="99" idx="2"/>
            <a:endCxn id="15" idx="0"/>
          </p:cNvCxnSpPr>
          <p:nvPr/>
        </p:nvCxnSpPr>
        <p:spPr>
          <a:xfrm>
            <a:off x="6804527" y="3211636"/>
            <a:ext cx="2620" cy="334492"/>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C7F3A8B-D28E-4B40-B880-994605A7016E}"/>
              </a:ext>
            </a:extLst>
          </p:cNvPr>
          <p:cNvPicPr>
            <a:picLocks noChangeAspect="1"/>
          </p:cNvPicPr>
          <p:nvPr/>
        </p:nvPicPr>
        <p:blipFill>
          <a:blip r:embed="rId20"/>
          <a:stretch>
            <a:fillRect/>
          </a:stretch>
        </p:blipFill>
        <p:spPr>
          <a:xfrm>
            <a:off x="6451547" y="2349917"/>
            <a:ext cx="711200" cy="711200"/>
          </a:xfrm>
          <a:prstGeom prst="rect">
            <a:avLst/>
          </a:prstGeom>
        </p:spPr>
      </p:pic>
    </p:spTree>
    <p:extLst>
      <p:ext uri="{BB962C8B-B14F-4D97-AF65-F5344CB8AC3E}">
        <p14:creationId xmlns:p14="http://schemas.microsoft.com/office/powerpoint/2010/main" val="131780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6" id="{6EE3CE7A-E618-354C-A911-C8B540FBF846}" vid="{D6A1CD9D-FAE1-404C-ADBB-39144CF68697}"/>
    </a:ext>
  </a:extLst>
</a:theme>
</file>

<file path=ppt/theme/theme2.xml><?xml version="1.0" encoding="utf-8"?>
<a:theme xmlns:a="http://schemas.openxmlformats.org/drawingml/2006/main" name="1_SAP 2022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3" id="{98983C72-2C42-1B4B-ADCB-83524493A2CE}" vid="{01356D30-0C5C-804E-8623-53D30802886F}"/>
    </a:ext>
  </a:extLst>
</a:theme>
</file>

<file path=ppt/theme/theme3.xml><?xml version="1.0" encoding="utf-8"?>
<a:theme xmlns:a="http://schemas.openxmlformats.org/drawingml/2006/main" name="SAP 2022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black_and_white" id="{216A5BC3-3210-D145-B37A-A20539300A3E}" vid="{B1CCA417-3311-6E47-9308-B7B054F4E377}"/>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7683267142109290","enableDocumentContentUpdater":true,"version":"2.0"}]]></TemplafySlideTemplateConfiguration>
</file>

<file path=customXml/item12.xml><?xml version="1.0" encoding="utf-8"?>
<TemplafySlideFormConfiguration><![CDATA[{"formFields":[],"formDataEntries":[]}]]></TemplafySlideFormConfiguration>
</file>

<file path=customXml/item13.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1,"isValidatorEnabled":false,"isLocked":false,"elementsMetadata":[],"slideId":"637546847219967368","enableDocumentContentUpdater":false,"version":"2.0"}]]></TemplafySlideTemplateConfiguration>
</file>

<file path=customXml/item3.xml><?xml version="1.0" encoding="utf-8"?>
<TemplafyFormConfiguration><![CDATA[{"formFields":[{"dataSourceName":"PPTSubBrandLogos","dataSourceFieldName":"Name","distinct":false,"hideIfNoUserInteractionRequired":false,"required":true,"autoSelectFirstOption":false,"shareValue":false,"type":"dropDown","name":"SAPLogo","label":"Select Template"},{"dataSourceName":"Classification","dataSourceFieldName":"Name","distinct":false,"hideIfNoUserInteractionRequired":false,"required":true,"autoSelectFirstOption":false,"shareValue":false,"type":"dropDown","name":"Classification","label":"Select Classification"},{"required":false,"shareValue":false,"type":"datePicker","name":"Date","label":"Date"},{"required":false,"placeholder":"","lines":1,"defaultValue":"{{StringJoin(\" \", UserProfile.FirstName,UserProfile.LastName)}}","shareValue":false,"type":"textBox","name":"SpeakerName","label":"Speaker Name"},{"required":false,"placeholder":"","lines":1,"defaultValue":"{{UserProfile.Email}}","shareValue":false,"type":"textBox","name":"Email","label":"Email"}],"formDataEntries":[{"name":"SAPLogo","value":"YvFCCJr4i9NpRnrWPXVTMQFUGzuS1IzMqMdk8FuaIpA="},{"name":"Classification","value":"bNSU3Pw4Gyc4shCtJaykrx0wvtlxo5J8zr5MhVcSZRA="},{"name":"Date","value":"dxYLyBIp6X58Rr6PK+ETPQ=="},{"name":"SpeakerName","value":"E2y3GSeLuyq2AU22lSHzZ8OtcHLA3nIwqyDRd9T9NOkvRxbmVSXD9rtT4yA+U6z3HuLCYoOp1pJBdFxZ7IiSo8EhFXKv/BSJ6Ev4c9UTDRM="}]}]]></TemplafyFormConfiguration>
</file>

<file path=customXml/item4.xml><?xml version="1.0" encoding="utf-8"?>
<TemplafyTemplateConfiguration><![CDATA[{"elementsMetadata":[{"type":"shape","id":"c051a2fa-4921-4412-a7e4-69be328c8867","elementConfiguration":{"binding":"{{StringJoin(\" | \", DataSources.PPTCopyRight_Test_2022[\"1\"].CopyrightMessage, DataSources.Classification[Form.Classification.Name].Display)}}","disableUpdates":false,"type":"text"}},{"type":"shape","id":"0e114b97-a02e-4af1-b35c-9a314857e224","elementConfiguration":{"binding":"{{StringJoin(\" | \", DataSources.PPTCopyRight_Test_2022[\"1\"].CopyrightMessage, DataSources.Classification[Form.Classification.Name].Display)}}","disableUpdates":false,"type":"text"}},{"type":"shape","id":"8c2b3b8e-f49a-4c68-a5cb-223a72df092f","elementConfiguration":{"binding":"{{StringJoin(\" | \", DataSources.PPTCopyRight_Test_2022[\"1\"].CopyrightMessage, DataSources.Classification[Form.Classification.Name].Display)}}","disableUpdates":false,"type":"text"}},{"type":"shape","id":"39682c85-5b59-457b-8566-f71a04a74a20","elementConfiguration":{"image":"{{Form.SAPLogo.LogoWhite}}","disableUpdates":false,"type":"image"}},{"type":"shape","id":"823f10f8-8224-43d5-be03-7c1d0d40ba64","elementConfiguration":{"image":"{{Form.SAPLogo.SubbrandWhite}}","visibility":"{{IfElse(Equals(Form.SAPLogo.HideSubBrandShape, \"Yes\"), VisibilityType.Hidden, VisibilityType.Visible)}}","disableUpdates":false,"type":"image"}},{"type":"shape","id":"ccd1aaf8-6d94-42b4-8ad5-3d6a38b51734","elementConfiguration":{"binding":"{{DataSources.Classification[Form.Classification.Name].Display}}","disableUpdates":false,"type":"text"}},{"type":"shape","id":"edf12968-b954-4701-b239-05edccd8973a","elementConfiguration":{"binding":"{{FormatDateTime(Form.Date,\"MMMM dd, yyyy\",\"en-US\")}}","disableUpdates":false,"type":"text"}},{"type":"shape","id":"6d2f704b-5b9f-489d-91be-5d3ca4494a14","elementConfiguration":{"binding":"{{StringJoin(\", \", Form.SpeakerName,\"SAP\")}}","disableUpdates":false,"type":"text"}},{"type":"shape","id":"5be74010-e0fd-420a-b73f-64251853a677","elementConfiguration":{"image":"{{Form.SAPLogo.LogoWhite}}","disableUpdates":false,"type":"image"}},{"type":"shape","id":"d88bdd7b-d08a-4035-a8b4-8fd453108e17","elementConfiguration":{"image":"{{Form.SAPLogo.SubbrandWhite}}","visibility":"{{IfElse(Equals(Form.SAPLogo.HideSubBrandShape, \"Yes\"), VisibilityType.Hidden, VisibilityType.Visible)}}","disableUpdates":false,"type":"image"}},{"type":"shape","id":"5a482044-e532-4c0c-b06c-35e95137a200","elementConfiguration":{"binding":"{{DataSources.Classification[Form.Classification.Name].Display}}","disableUpdates":false,"type":"text"}},{"type":"shape","id":"87b2c405-192c-40ff-a543-dd3e652b6225","elementConfiguration":{"binding":"{{FormatDateTime(Form.Date,\"MMMM dd, yyyy\",\"en-US\")}}","disableUpdates":false,"type":"text"}},{"type":"shape","id":"7adc4a63-3e49-4b44-8a8d-f127afb7ab7e","elementConfiguration":{"binding":"{{StringJoin(\", \", Form.SpeakerName,\"SAP\")}}","disableUpdates":false,"type":"text"}},{"type":"shape","id":"fcd3b6fd-8c1b-413d-b0f0-d0954a6a82d2","elementConfiguration":{"image":"{{Form.SAPLogo.LogoWhite}}","disableUpdates":false,"type":"image"}},{"type":"shape","id":"2d50066f-690a-4169-adbc-c823645cec53","elementConfiguration":{"image":"{{Form.SAPLogo.SubbrandWhite}}","visibility":"{{IfElse(Equals(Form.SAPLogo.HideSubBrandShape, \"Yes\"), VisibilityType.Hidden, VisibilityType.Visible)}}","disableUpdates":false,"type":"image"}},{"type":"shape","id":"b26cd3ed-f05c-4452-8869-4bd151a49600","elementConfiguration":{"binding":"{{DataSources.Classification[Form.Classification.Name].Display}}","disableUpdates":false,"type":"text"}},{"type":"shape","id":"5125bd98-a8ed-48a1-849f-40d7dfc4013c","elementConfiguration":{"binding":"{{StringJoin(\", \", Form.SpeakerName,\"SAP\")}}","disableUpdates":false,"type":"text"}},{"type":"shape","id":"3f3f69fe-b9d3-4b8b-8ef0-abeef8147552","elementConfiguration":{"binding":"{{FormatDateTime(Form.Date,\"MMMM dd, yyyy\",\"en-US\")}}","disableUpdates":false,"type":"text"}},{"type":"shape","id":"4027746d-9c02-45f0-93f8-a29e8e24591e","elementConfiguration":{"image":"{{Form.SAPLogo.SubbrandWhite}}","visibility":"{{IfElse(Equals(Form.SAPLogo.HideSubBrandShape, \"Yes\"), VisibilityType.Hidden, VisibilityType.Visible)}}","disableUpdates":false,"type":"image"}},{"type":"shape","id":"e212f08a-afb7-4356-a08f-4d26f173c1aa","elementConfiguration":{"image":"{{Form.SAPLogo.LogoWhite}}","disableUpdates":false,"type":"image"}},{"type":"shape","id":"b902b46b-deb7-4290-974a-f503d5802b47","elementConfiguration":{"image":"{{Form.SAPLogo.SubbrandWhite}}","visibility":"{{IfElse(Equals(Form.SAPLogo.HideSubBrandShape, \"Yes\"), VisibilityType.Hidden, VisibilityType.Visible)}}","disableUpdates":false,"type":"image"}},{"type":"shape","id":"a6011a36-4d50-4c67-8737-ba631c1e9407","elementConfiguration":{"image":"{{Form.SAPLogo.LogoWhite}}","disableUpdates":false,"type":"image"}},{"type":"shape","id":"b4edbf8a-3c0d-4153-95fb-5036f42c1be6","elementConfiguration":{"image":"{{Form.SAPLogo.LogoWhite}}","disableUpdates":false,"type":"image"}},{"type":"shape","id":"ce878702-66dd-46de-b6f8-6d69f031bf45","elementConfiguration":{"image":"{{Form.SAPLogo.SubbrandWhite}}","visibility":"{{IfElse(Equals(Form.SAPLogo.HideSubBrandShape, \"Yes\"), VisibilityType.Hidden, VisibilityType.Visible)}}","disableUpdates":false,"type":"image"}},{"type":"shape","id":"62508992-2abb-4b3e-ad13-d52e3aaf561a","elementConfiguration":{"binding":"{{DataSources.Classification[Form.Classification.Name].Display}}","disableUpdates":false,"type":"text"}},{"type":"shape","id":"4bc3e27d-59ac-4cf3-abf4-7bac00be37fd","elementConfiguration":{"binding":"{{FormatDateTime(Form.Date,\"MMMM dd, yyyy\",\"en-US\")}}","disableUpdates":false,"type":"text"}},{"type":"shape","id":"1e4c84b7-231c-410f-99a3-53a5aade6011","elementConfiguration":{"binding":"{{StringJoin(\", \", Form.SpeakerName,\"SAP\")}}","disableUpdates":false,"type":"text"}},{"type":"shape","id":"be5e0e32-9722-4b2e-9993-44d1d44355fb","elementConfiguration":{"image":"{{Form.SAPLogo.LogoWhite}}","disableUpdates":false,"type":"image"}},{"type":"shape","id":"3a1b0ca4-273d-4e6d-b5f6-e592af7e599c","elementConfiguration":{"image":"{{Form.SAPLogo.SubbrandWhite}}","visibility":"{{IfElse(Equals(Form.SAPLogo.HideSubBrandShape, \"Yes\"), VisibilityType.Hidden, VisibilityType.Visible)}}","disableUpdates":false,"type":"image"}},{"type":"shape","id":"722e8430-fc1e-4794-a5b9-ca5f7b360352","elementConfiguration":{"binding":"{{Form.SpeakerName}}","disableUpdates":false,"type":"text"}},{"type":"shape","id":"8238c1a1-5c0a-41eb-ba20-7437d33b5c3b","elementConfiguration":{"binding":"{{Form.Email}}","disableUpdates":false,"type":"text"}},{"type":"shape","id":"a885d31d-edb1-4fbc-9d2a-dce178223a06","elementConfiguration":{"image":"{{Form.SAPLogo.LogoBlack}}","disableUpdates":false,"type":"image"}},{"type":"shape","id":"2f65858c-4f7f-42d9-93d3-b2129b7b2448","elementConfiguration":{"binding":"{{DataSources.Classification[Form.Classification.Name].Display}}","disableUpdates":false,"type":"text"}},{"type":"shape","id":"5abb6eac-2da3-44d3-bf1b-5244a2245497","elementConfiguration":{"image":"{{Form.SAPLogo.SubbrandBlack}}","visibility":"{{IfElse(Equals(Form.SAPLogo.HideSubBrandShape, \"Yes\"), VisibilityType.Hidden, VisibilityType.Visible)}}","disableUpdates":false,"type":"image"}},{"type":"shape","id":"cfe6342a-401f-4c9a-8cfb-848b8d7aa39c","elementConfiguration":{"binding":"{{DataSources.Classification[Form.Classification.Name].Display}}","disableUpdates":false,"type":"text"}},{"type":"shape","id":"1dffae24-bf06-42e8-9931-901dd35c7a9d","elementConfiguration":{"binding":"{{FormatDateTime(Form.Date,\"MMMM dd, yyyy\",\"en-US\")}}","disableUpdates":false,"type":"text"}},{"type":"shape","id":"5907d42a-efd6-404b-9d5f-dceea5b956b8","elementConfiguration":{"binding":"{{StringJoin(\", \", Form.SpeakerName,\"SAP\")}}","disableUpdates":false,"type":"text"}},{"type":"shape","id":"7718524e-5ed7-4bb4-b23e-80f3eb60ae89","elementConfiguration":{"image":"{{Form.SAPLogo.LogoBlack}}","disableUpdates":false,"type":"image"}},{"type":"shape","id":"3e96f5c5-e6c4-4fb8-936d-33944fc7f9e4","elementConfiguration":{"image":"{{Form.SAPLogo.SubbrandBlack}}","visibility":"{{IfElse(Equals(Form.SAPLogo.HideSubBrandShape, \"Yes\"), VisibilityType.Hidden, VisibilityType.Visible)}}","disableUpdates":false,"type":"image"}},{"type":"shape","id":"82f4f9ab-0cca-4dfa-a23f-1d18350b05a7","elementConfiguration":{"binding":"{{Form.SpeakerName}}","disableUpdates":false,"type":"text"}},{"type":"shape","id":"608b13c7-b8f1-4509-9d37-b863ef6e4cc5","elementConfiguration":{"binding":"{{Form.Email}}","disableUpdates":false,"type":"text"}},{"type":"shape","id":"21edb4ea-6006-464b-a1ab-727fc89f795e","elementConfiguration":{"image":"{{Form.SAPLogo.LogoBlack}}","disableUpdates":false,"type":"image"}},{"type":"shape","id":"03bee9da-1fb0-449f-980e-4944591894a7","elementConfiguration":{"binding":"{{DataSources.Classification[Form.Classification.Name].Display}}","disableUpdates":false,"type":"text"}},{"type":"shape","id":"e545f5f4-3b38-4112-80c1-3a074ac8f3ca","elementConfiguration":{"image":"{{Form.SAPLogo.SubbrandBlack}}","visibility":"{{IfElse(Equals(Form.SAPLogo.HideSubBrandShape, \"Yes\"), VisibilityType.Hidden, VisibilityType.Visible)}}","disableUpdates":false,"type":"image"}},{"type":"shape","id":"4bad615a-7ee2-4b52-9d2e-999ec95270ad","elementConfiguration":{"binding":"{{DataSources.Classification[Form.Classification.Name].Display}}","disableUpdates":false,"type":"text"}},{"type":"shape","id":"b2d44d1b-4f6c-4f61-a339-4e2966d8d2f4","elementConfiguration":{"binding":"{{FormatDateTime(Form.Date,\"MMMM dd, yyyy\",\"en-US\")}}","disableUpdates":false,"type":"text"}},{"type":"shape","id":"5d05ad60-483b-4d11-a961-3b1bd6c51b36","elementConfiguration":{"binding":"{{StringJoin(\", \", Form.SpeakerName,\"SAP\")}}","disableUpdates":false,"type":"text"}},{"type":"shape","id":"039f2bc3-58a7-4a28-bbba-2e87abb513b4","elementConfiguration":{"image":"{{Form.SAPLogo.LogoBlack}}","disableUpdates":false,"type":"image"}},{"type":"shape","id":"d6cfb33b-fd31-4481-b721-59c606ef19ce","elementConfiguration":{"image":"{{Form.SAPLogo.SubbrandBlack}}","visibility":"{{IfElse(Equals(Form.SAPLogo.HideSubBrandShape, \"Yes\"), VisibilityType.Hidden, VisibilityType.Visible)}}","disableUpdates":false,"type":"image"}},{"type":"shape","id":"b571d822-8e7e-46ee-a7a7-fd115a96d8c8","elementConfiguration":{"binding":"{{DataSources.Classification[Form.Classification.Name].Display}}","disableUpdates":false,"type":"text"}},{"type":"shape","id":"3868d940-6598-4ff5-89aa-f499825f3ed4","elementConfiguration":{"binding":"{{FormatDateTime(Form.Date,\"MMMM dd, yyyy\",\"en-US\")}}","disableUpdates":false,"type":"text"}},{"type":"shape","id":"090854aa-dab4-41c8-a83a-df294bfeab87","elementConfiguration":{"binding":"{{StringJoin(\", \", Form.SpeakerName,\"SAP\")}}","disableUpdates":false,"type":"text"}},{"type":"shape","id":"1b9f9f2c-1dfd-42c8-85a1-bae21fb57a26","elementConfiguration":{"image":"{{Form.SAPLogo.LogoBlack}}","disableUpdates":false,"type":"image"}},{"type":"shape","id":"2d42731d-bc20-4060-ae73-a1938fcc34e9","elementConfiguration":{"image":"{{Form.SAPLogo.SubbrandBlack}}","visibility":"{{IfElse(Equals(Form.SAPLogo.HideSubBrandShape, \"Yes\"), VisibilityType.Hidden, VisibilityType.Visible)}}","disableUpdates":false,"type":"image"}},{"type":"shape","id":"c2f12ff0-a719-42ce-b589-e541c4647aa4","elementConfiguration":{"image":"{{Form.SAPLogo.LogoBlack}}","disableUpdates":false,"type":"image"}},{"type":"shape","id":"ee522598-af9b-46dd-8abf-605f70b2d58b","elementConfiguration":{"image":"{{Form.SAPLogo.SubbrandBlack}}","visibility":"{{IfElse(Equals(Form.SAPLogo.HideSubBrandShape, \"Yes\"), VisibilityType.Hidden, VisibilityType.Visible)}}","disableUpdates":false,"type":"image"}}],"transformationConfigurations":[],"templateName":"White Template","templateDescription":"","enableDocumentContentUpdater":true,"version":"2.0"}]]></TemplafyTemplateConfiguration>
</file>

<file path=customXml/item5.xml><?xml version="1.0" encoding="utf-8"?>
<TemplafySlideTemplateConfiguration><![CDATA[{"slideVersion":1,"isValidatorEnabled":false,"isLocked":false,"elementsMetadata":[{"type":"shape","elementConfiguration":{"image":"{{Form.SAPLogo.SubbrandWhite}}","visibility":"{{IfElse(Equals(Form.SAPLogo.HideSubBrandShape, \"Yes\"), VisibilityType.Hidden, VisibilityType.Visible)}}","disableUpdates":false,"type":"image"}},{"type":"shape","elementConfiguration":{"image":"{{Form.SAPLogo.LogoWhite}}","disableUpdates":false,"type":"image"}}],"slideId":"637750826318070545","enableDocumentContentUpdater":true,"version":"2.0"}]]></TemplafySlideTemplateConfiguration>
</file>

<file path=customXml/item6.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12" ma:contentTypeDescription="Create a new document." ma:contentTypeScope="" ma:versionID="0f97b4feafc4b0716e19be8c36e96890">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a5ca371c3049969abb7c29f1a102461b"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TemplafySlideFormConfiguration><![CDATA[{"formFields":[],"formDataEntries":[]}]]></TemplafySlideFormConfiguration>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TemplafySlideTemplateConfiguration><![CDATA[{"slideVersion":1,"isValidatorEnabled":false,"isLocked":false,"elementsMetadata":[{"type":"shape","elementConfiguration":{"image":"{{Form.SAPLogo.SubbrandWhite}}","visibility":"{{IfElse(Equals(Form.SAPLogo.HideSubBrandShape, \"Yes\"), VisibilityType.Hidden, VisibilityType.Visible)}}","disableUpdates":false,"type":"image"}},{"type":"shape","elementConfiguration":{"image":"{{Form.SAPLogo.LogoWhite}}","disableUpdates":false,"type":"image"}}],"slideId":"637750826318062179","enableDocumentContentUpdater":true,"version":"2.0"}]]></TemplafySlideTemplateConfiguration>
</file>

<file path=customXml/itemProps1.xml><?xml version="1.0" encoding="utf-8"?>
<ds:datastoreItem xmlns:ds="http://schemas.openxmlformats.org/officeDocument/2006/customXml" ds:itemID="{6676DF0E-1FCC-47B2-AA1F-7966BD03FC82}">
  <ds:schemaRefs/>
</ds:datastoreItem>
</file>

<file path=customXml/itemProps10.xml><?xml version="1.0" encoding="utf-8"?>
<ds:datastoreItem xmlns:ds="http://schemas.openxmlformats.org/officeDocument/2006/customXml" ds:itemID="{60467ADA-75A7-4361-8C2B-20A1B5C79660}">
  <ds:schemaRefs/>
</ds:datastoreItem>
</file>

<file path=customXml/itemProps11.xml><?xml version="1.0" encoding="utf-8"?>
<ds:datastoreItem xmlns:ds="http://schemas.openxmlformats.org/officeDocument/2006/customXml" ds:itemID="{6F108D6A-CD5B-43FB-B433-B455D1CD5D83}">
  <ds:schemaRefs/>
</ds:datastoreItem>
</file>

<file path=customXml/itemProps12.xml><?xml version="1.0" encoding="utf-8"?>
<ds:datastoreItem xmlns:ds="http://schemas.openxmlformats.org/officeDocument/2006/customXml" ds:itemID="{099A12C3-1BD4-4D9A-BAAC-1927D61656DB}">
  <ds:schemaRefs/>
</ds:datastoreItem>
</file>

<file path=customXml/itemProps13.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CE6C8EE9-E091-493A-9E13-2CE4C3DA7E88}">
  <ds:schemaRefs/>
</ds:datastoreItem>
</file>

<file path=customXml/itemProps3.xml><?xml version="1.0" encoding="utf-8"?>
<ds:datastoreItem xmlns:ds="http://schemas.openxmlformats.org/officeDocument/2006/customXml" ds:itemID="{CC49FFC8-2FF3-4057-96F0-3BCD1A4F0351}">
  <ds:schemaRefs/>
</ds:datastoreItem>
</file>

<file path=customXml/itemProps4.xml><?xml version="1.0" encoding="utf-8"?>
<ds:datastoreItem xmlns:ds="http://schemas.openxmlformats.org/officeDocument/2006/customXml" ds:itemID="{626BBCBB-1894-4E66-BA48-9E91CE3ACBA0}">
  <ds:schemaRefs/>
</ds:datastoreItem>
</file>

<file path=customXml/itemProps5.xml><?xml version="1.0" encoding="utf-8"?>
<ds:datastoreItem xmlns:ds="http://schemas.openxmlformats.org/officeDocument/2006/customXml" ds:itemID="{F9415C09-7C35-4E43-8058-C2F9C640DD7F}">
  <ds:schemaRefs/>
</ds:datastoreItem>
</file>

<file path=customXml/itemProps6.xml><?xml version="1.0" encoding="utf-8"?>
<ds:datastoreItem xmlns:ds="http://schemas.openxmlformats.org/officeDocument/2006/customXml" ds:itemID="{191BEBF9-50D1-44DF-B73B-7BD03FA73682}">
  <ds:schemaRefs>
    <ds:schemaRef ds:uri="1d5f0e9c-eca7-42fc-ba22-b263e3979ce3"/>
    <ds:schemaRef ds:uri="d3f815ed-8457-49a9-baa8-e38c89f951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7.xml><?xml version="1.0" encoding="utf-8"?>
<ds:datastoreItem xmlns:ds="http://schemas.openxmlformats.org/officeDocument/2006/customXml" ds:itemID="{1113AA6A-6700-40AD-8F20-57DD4A1A44B1}">
  <ds:schemaRefs/>
</ds:datastoreItem>
</file>

<file path=customXml/itemProps8.xml><?xml version="1.0" encoding="utf-8"?>
<ds:datastoreItem xmlns:ds="http://schemas.openxmlformats.org/officeDocument/2006/customXml" ds:itemID="{C1422F45-04DB-421D-8796-270006657806}">
  <ds:schemaRef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1d5f0e9c-eca7-42fc-ba22-b263e3979ce3"/>
    <ds:schemaRef ds:uri="http://schemas.microsoft.com/office/2006/documentManagement/types"/>
    <ds:schemaRef ds:uri="d3f815ed-8457-49a9-baa8-e38c89f95161"/>
    <ds:schemaRef ds:uri="http://schemas.microsoft.com/office/2006/metadata/properties"/>
    <ds:schemaRef ds:uri="http://purl.org/dc/terms/"/>
  </ds:schemaRefs>
</ds:datastoreItem>
</file>

<file path=customXml/itemProps9.xml><?xml version="1.0" encoding="utf-8"?>
<ds:datastoreItem xmlns:ds="http://schemas.openxmlformats.org/officeDocument/2006/customXml" ds:itemID="{60143FF3-3290-430A-B2BD-45BEBE6E80B1}">
  <ds:schemaRefs/>
</ds:datastoreItem>
</file>

<file path=docProps/app.xml><?xml version="1.0" encoding="utf-8"?>
<Properties xmlns="http://schemas.openxmlformats.org/officeDocument/2006/extended-properties" xmlns:vt="http://schemas.openxmlformats.org/officeDocument/2006/docPropsVTypes">
  <Template/>
  <TotalTime>1060</TotalTime>
  <Words>136</Words>
  <Application>Microsoft Macintosh PowerPoint</Application>
  <PresentationFormat>Custom</PresentationFormat>
  <Paragraphs>56</Paragraphs>
  <Slides>2</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vt:i4>
      </vt:variant>
    </vt:vector>
  </HeadingPairs>
  <TitlesOfParts>
    <vt:vector size="10" baseType="lpstr">
      <vt:lpstr>Arial</vt:lpstr>
      <vt:lpstr>Courier New</vt:lpstr>
      <vt:lpstr>Symbol</vt:lpstr>
      <vt:lpstr>wingdings</vt:lpstr>
      <vt:lpstr>wingdings</vt:lpstr>
      <vt:lpstr>SAP 2022 16x9 white</vt:lpstr>
      <vt:lpstr>1_SAP 2022 16x9 black</vt:lpstr>
      <vt:lpstr>SAP 2022 16x9 blue</vt:lpstr>
      <vt:lpstr>Consume Remote Services from SAP S/4HANA Cloud Using CAP Solution Overview</vt:lpstr>
      <vt:lpstr>Build an Application End-to-End Using CAP, Node.js and VS Code Solution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SAP</dc:creator>
  <cp:keywords>2022/16:9/white</cp:keywords>
  <dc:description/>
  <cp:lastModifiedBy>Shankar, Manjunath Kodehalli</cp:lastModifiedBy>
  <cp:revision>5</cp:revision>
  <dcterms:created xsi:type="dcterms:W3CDTF">2022-02-23T08:53:15Z</dcterms:created>
  <dcterms:modified xsi:type="dcterms:W3CDTF">2022-07-13T08:14:29Z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0x0101001B2F4EB8BBE5954EBA420B6DF3451F56</vt:lpwstr>
  </property>
  <property fmtid="{D5CDD505-2E9C-101B-9397-08002B2CF9AE}" pid="9" name="TemplafyTimeStamp">
    <vt:lpwstr>2022-01-24T16:17:58</vt:lpwstr>
  </property>
  <property fmtid="{D5CDD505-2E9C-101B-9397-08002B2CF9AE}" pid="10" name="TemplafyTenantId">
    <vt:lpwstr>sap</vt:lpwstr>
  </property>
  <property fmtid="{D5CDD505-2E9C-101B-9397-08002B2CF9AE}" pid="11" name="TemplafyTemplateId">
    <vt:lpwstr>637750826308903787</vt:lpwstr>
  </property>
  <property fmtid="{D5CDD505-2E9C-101B-9397-08002B2CF9AE}" pid="12" name="TemplafyUserProfileId">
    <vt:lpwstr>637708430568831106</vt:lpwstr>
  </property>
  <property fmtid="{D5CDD505-2E9C-101B-9397-08002B2CF9AE}" pid="13" name="TemplafyLanguageCode">
    <vt:lpwstr>en-US</vt:lpwstr>
  </property>
  <property fmtid="{D5CDD505-2E9C-101B-9397-08002B2CF9AE}" pid="14" name="TemplafyFromBlank">
    <vt:bool>false</vt:bool>
  </property>
</Properties>
</file>