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9" r:id="rId7"/>
    <p:sldId id="270" r:id="rId8"/>
    <p:sldId id="262" r:id="rId9"/>
    <p:sldId id="263" r:id="rId10"/>
    <p:sldId id="264" r:id="rId11"/>
    <p:sldId id="265" r:id="rId12"/>
    <p:sldId id="266"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0E1-F0F2-45CA-BA3F-AF40AAB40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7D5583-7F78-47C2-906C-71C843EAF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5C59E8-C8EE-476C-BFED-21361F99830D}"/>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9BC49E2E-B443-4CCC-BC78-08003A478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8E668-525E-4CD5-A8BF-DBE5EE8F4C78}"/>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199789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0398-94BA-4F1E-ACF7-8E795A7801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DC759-B567-485A-9E5B-A489BC565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62619A-AEF0-48CE-A5B8-01A1E5DA6FCD}"/>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5FA85F83-16D7-4F48-9FEB-0C1CD82D6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9DD2B0-4EBA-41DE-B87B-48A85E8DFE50}"/>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235782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A2305-0C12-471D-8923-A885DE3066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49083-1423-4FA8-A04C-D860B7A4BF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16FFC-2E02-44F5-A3D1-59B31F32B0CC}"/>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8CBBDEAC-FFBB-4135-9F7A-E83752B4C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2A974-4DDE-49BE-9D0F-210986C79506}"/>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48590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CFB1-00B0-405B-BCE9-0AA9D6A3D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5FB339-803A-4070-8A1B-62132EBD8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2DCEB-9631-4AF9-A9D2-F9790DA87C80}"/>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53C2C634-CA87-4A83-B1CB-7346CA197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E0D6A-B3D4-4247-96C1-8A341691EA1A}"/>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265934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5ACC-4E41-4C03-8529-03A4C8957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0A6B9A-3C34-41FD-8857-77259FE0E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99263-866F-4ADA-9F17-4163AD8A28CA}"/>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2AAA39EB-A182-4ABD-9B99-73DE638CE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5A1AB-7507-4515-A5D0-1BD679798066}"/>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39732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D10A-A651-4C83-88A8-EBDCF94EE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77B4F-C8F9-465A-885F-FFD09EF5F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B49283-6585-4807-890C-472E62D7D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5C6F7-0568-4896-B1BE-A27BC0C833D5}"/>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6" name="Footer Placeholder 5">
            <a:extLst>
              <a:ext uri="{FF2B5EF4-FFF2-40B4-BE49-F238E27FC236}">
                <a16:creationId xmlns:a16="http://schemas.microsoft.com/office/drawing/2014/main" id="{15848C42-1FF0-4228-A6A9-164971D84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A8C319-F3F4-4AA6-B35A-4D6F8244A0C6}"/>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234767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2084-9532-4765-A0F5-F15297D9EB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E6B711-D6A1-4740-A9EC-08B27680C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042208-D65A-434C-90AA-8F113BFB5E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7115AB-857D-4412-8241-A90957FAE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FEF11B-4AD1-417A-B817-3E4AFD06A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C112C7-ECCB-42F8-A436-90D28362750A}"/>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8" name="Footer Placeholder 7">
            <a:extLst>
              <a:ext uri="{FF2B5EF4-FFF2-40B4-BE49-F238E27FC236}">
                <a16:creationId xmlns:a16="http://schemas.microsoft.com/office/drawing/2014/main" id="{135AAF25-1610-4939-86FE-5FB6E664F1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9C857-2781-43D2-AFDA-487929AB466A}"/>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176628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D84D-C716-4BDB-86C7-F65574B818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9BD892-E643-4079-8FAA-2CE11FA9ADB8}"/>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4" name="Footer Placeholder 3">
            <a:extLst>
              <a:ext uri="{FF2B5EF4-FFF2-40B4-BE49-F238E27FC236}">
                <a16:creationId xmlns:a16="http://schemas.microsoft.com/office/drawing/2014/main" id="{F7C67E54-3DD0-41F3-88F7-39DAE35A41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748CBD-6D07-439D-A227-CAA864C52E9C}"/>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410861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F4F51-954F-438B-809E-598CD17D5093}"/>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3" name="Footer Placeholder 2">
            <a:extLst>
              <a:ext uri="{FF2B5EF4-FFF2-40B4-BE49-F238E27FC236}">
                <a16:creationId xmlns:a16="http://schemas.microsoft.com/office/drawing/2014/main" id="{BA8388BA-1E2F-49B5-9BEC-05B749C72A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B40D14-3EFD-4E24-B73E-9747A167D68B}"/>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172691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19FA-2408-46AC-AE82-F7B38E7D1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273E2C-61DD-466E-B560-F5A4C387A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04E31A-6153-4ECA-8669-AA42871A5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01504-B6C8-4C4D-B1F7-F60BA4698BBC}"/>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6" name="Footer Placeholder 5">
            <a:extLst>
              <a:ext uri="{FF2B5EF4-FFF2-40B4-BE49-F238E27FC236}">
                <a16:creationId xmlns:a16="http://schemas.microsoft.com/office/drawing/2014/main" id="{4DCD15DA-E1E3-447E-A0D6-E7ED3A313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794FCC-9C8F-4E34-A42D-DEB169275204}"/>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37361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17EA-FD0B-40E7-8898-F043B772C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640B65-C8FB-482E-9760-18DF65E88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5A02B2-B67D-4735-9210-E3220DD79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5B538-20B9-48FB-A468-2294ECBE6C51}"/>
              </a:ext>
            </a:extLst>
          </p:cNvPr>
          <p:cNvSpPr>
            <a:spLocks noGrp="1"/>
          </p:cNvSpPr>
          <p:nvPr>
            <p:ph type="dt" sz="half" idx="10"/>
          </p:nvPr>
        </p:nvSpPr>
        <p:spPr/>
        <p:txBody>
          <a:bodyPr/>
          <a:lstStyle/>
          <a:p>
            <a:fld id="{90BC6E77-B1E3-4137-A5A1-3DD40C758C91}" type="datetimeFigureOut">
              <a:rPr lang="en-IN" smtClean="0"/>
              <a:t>15-09-2021</a:t>
            </a:fld>
            <a:endParaRPr lang="en-IN"/>
          </a:p>
        </p:txBody>
      </p:sp>
      <p:sp>
        <p:nvSpPr>
          <p:cNvPr id="6" name="Footer Placeholder 5">
            <a:extLst>
              <a:ext uri="{FF2B5EF4-FFF2-40B4-BE49-F238E27FC236}">
                <a16:creationId xmlns:a16="http://schemas.microsoft.com/office/drawing/2014/main" id="{9F1F38F6-F143-4642-829A-55EB7EE49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E3D33-EEB5-43E4-9E08-02125150702B}"/>
              </a:ext>
            </a:extLst>
          </p:cNvPr>
          <p:cNvSpPr>
            <a:spLocks noGrp="1"/>
          </p:cNvSpPr>
          <p:nvPr>
            <p:ph type="sldNum" sz="quarter" idx="12"/>
          </p:nvPr>
        </p:nvSpPr>
        <p:spPr/>
        <p:txBody>
          <a:bodyPr/>
          <a:lstStyle/>
          <a:p>
            <a:fld id="{40646A5D-945A-47FB-AE63-406D1ED709A8}" type="slidenum">
              <a:rPr lang="en-IN" smtClean="0"/>
              <a:t>‹#›</a:t>
            </a:fld>
            <a:endParaRPr lang="en-IN"/>
          </a:p>
        </p:txBody>
      </p:sp>
    </p:spTree>
    <p:extLst>
      <p:ext uri="{BB962C8B-B14F-4D97-AF65-F5344CB8AC3E}">
        <p14:creationId xmlns:p14="http://schemas.microsoft.com/office/powerpoint/2010/main" val="356749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064D-EA51-430D-AC88-97DBBFE89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2EFD3-9D7A-4492-8D5C-BB103B16B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B39FC-98D7-4579-B4D4-C600F36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C6E77-B1E3-4137-A5A1-3DD40C758C91}" type="datetimeFigureOut">
              <a:rPr lang="en-IN" smtClean="0"/>
              <a:t>15-09-2021</a:t>
            </a:fld>
            <a:endParaRPr lang="en-IN"/>
          </a:p>
        </p:txBody>
      </p:sp>
      <p:sp>
        <p:nvSpPr>
          <p:cNvPr id="5" name="Footer Placeholder 4">
            <a:extLst>
              <a:ext uri="{FF2B5EF4-FFF2-40B4-BE49-F238E27FC236}">
                <a16:creationId xmlns:a16="http://schemas.microsoft.com/office/drawing/2014/main" id="{CE645F80-2E39-4670-B87F-262C9B2D2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366E0D-21C5-4AAC-8E13-65C393155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46A5D-945A-47FB-AE63-406D1ED709A8}" type="slidenum">
              <a:rPr lang="en-IN" smtClean="0"/>
              <a:t>‹#›</a:t>
            </a:fld>
            <a:endParaRPr lang="en-IN"/>
          </a:p>
        </p:txBody>
      </p:sp>
    </p:spTree>
    <p:extLst>
      <p:ext uri="{BB962C8B-B14F-4D97-AF65-F5344CB8AC3E}">
        <p14:creationId xmlns:p14="http://schemas.microsoft.com/office/powerpoint/2010/main" val="1289236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E3C695-C0D5-4E3E-ACB2-2326D0820B3E}"/>
              </a:ext>
            </a:extLst>
          </p:cNvPr>
          <p:cNvSpPr txBox="1"/>
          <p:nvPr/>
        </p:nvSpPr>
        <p:spPr>
          <a:xfrm>
            <a:off x="834501" y="967666"/>
            <a:ext cx="1846555"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60B4700-8FF6-4587-99FA-D0C61019729F}"/>
              </a:ext>
            </a:extLst>
          </p:cNvPr>
          <p:cNvSpPr txBox="1"/>
          <p:nvPr/>
        </p:nvSpPr>
        <p:spPr>
          <a:xfrm>
            <a:off x="834499" y="967666"/>
            <a:ext cx="7403809" cy="4431983"/>
          </a:xfrm>
          <a:prstGeom prst="rect">
            <a:avLst/>
          </a:prstGeom>
          <a:noFill/>
        </p:spPr>
        <p:txBody>
          <a:bodyPr wrap="square" rtlCol="0">
            <a:spAutoFit/>
          </a:bodyPr>
          <a:lstStyle/>
          <a:p>
            <a:r>
              <a:rPr lang="en-US" sz="6600" dirty="0" smtClean="0">
                <a:solidFill>
                  <a:schemeClr val="accent2">
                    <a:lumMod val="50000"/>
                  </a:schemeClr>
                </a:solidFill>
                <a:latin typeface="Times New Roman" panose="02020603050405020304" pitchFamily="18" charset="0"/>
                <a:cs typeface="Times New Roman" panose="02020603050405020304" pitchFamily="18" charset="0"/>
              </a:rPr>
              <a:t>Driver</a:t>
            </a:r>
          </a:p>
          <a:p>
            <a:r>
              <a:rPr lang="en-US" sz="6600" dirty="0" smtClean="0">
                <a:solidFill>
                  <a:schemeClr val="accent2">
                    <a:lumMod val="50000"/>
                  </a:schemeClr>
                </a:solidFill>
                <a:latin typeface="Times New Roman" panose="02020603050405020304" pitchFamily="18" charset="0"/>
                <a:cs typeface="Times New Roman" panose="02020603050405020304" pitchFamily="18" charset="0"/>
              </a:rPr>
              <a:t>Drowsiness</a:t>
            </a:r>
          </a:p>
          <a:p>
            <a:r>
              <a:rPr lang="en-US" sz="6600" dirty="0" smtClean="0">
                <a:solidFill>
                  <a:schemeClr val="accent2">
                    <a:lumMod val="50000"/>
                  </a:schemeClr>
                </a:solidFill>
                <a:latin typeface="Times New Roman" panose="02020603050405020304" pitchFamily="18" charset="0"/>
                <a:cs typeface="Times New Roman" panose="02020603050405020304" pitchFamily="18" charset="0"/>
              </a:rPr>
              <a:t>Detection using </a:t>
            </a:r>
          </a:p>
          <a:p>
            <a:r>
              <a:rPr lang="en-US" sz="6600" dirty="0" smtClean="0">
                <a:solidFill>
                  <a:schemeClr val="accent2">
                    <a:lumMod val="50000"/>
                  </a:schemeClr>
                </a:solidFill>
                <a:latin typeface="Times New Roman" panose="02020603050405020304" pitchFamily="18" charset="0"/>
                <a:cs typeface="Times New Roman" panose="02020603050405020304" pitchFamily="18" charset="0"/>
              </a:rPr>
              <a:t>OpenCV and Python</a:t>
            </a:r>
            <a:endParaRPr lang="en-US" dirty="0">
              <a:solidFill>
                <a:schemeClr val="bg1">
                  <a:lumMod val="50000"/>
                </a:schemeClr>
              </a:solidFill>
            </a:endParaRPr>
          </a:p>
          <a:p>
            <a:endParaRPr lang="en-IN" dirty="0"/>
          </a:p>
        </p:txBody>
      </p:sp>
      <p:cxnSp>
        <p:nvCxnSpPr>
          <p:cNvPr id="9" name="Straight Connector 8">
            <a:extLst>
              <a:ext uri="{FF2B5EF4-FFF2-40B4-BE49-F238E27FC236}">
                <a16:creationId xmlns:a16="http://schemas.microsoft.com/office/drawing/2014/main" id="{D2377967-EAA7-4C56-A228-30F3D0EA8F09}"/>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91E7E90-E335-4625-9E4F-8DA542B156E9}"/>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7122112" y="448957"/>
            <a:ext cx="4444369" cy="3615241"/>
          </a:xfrm>
          <a:prstGeom prst="rect">
            <a:avLst/>
          </a:prstGeom>
        </p:spPr>
      </p:pic>
    </p:spTree>
    <p:extLst>
      <p:ext uri="{BB962C8B-B14F-4D97-AF65-F5344CB8AC3E}">
        <p14:creationId xmlns:p14="http://schemas.microsoft.com/office/powerpoint/2010/main" val="270651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6CA2CB-D883-4A7C-BD81-5B1F54E91A9F}"/>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ACC974E-D9C8-49A0-9730-010BA618C279}"/>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EF5D51-90F2-47C7-B400-8DB558718E07}"/>
              </a:ext>
            </a:extLst>
          </p:cNvPr>
          <p:cNvSpPr/>
          <p:nvPr/>
        </p:nvSpPr>
        <p:spPr>
          <a:xfrm>
            <a:off x="74276" y="2147506"/>
            <a:ext cx="8775577" cy="1529008"/>
          </a:xfrm>
          <a:prstGeom prst="rect">
            <a:avLst/>
          </a:prstGeom>
        </p:spPr>
        <p:txBody>
          <a:bodyPr wrap="square">
            <a:spAutoFit/>
          </a:bodyPr>
          <a:lstStyle/>
          <a:p>
            <a:pPr>
              <a:lnSpc>
                <a:spcPct val="150000"/>
              </a:lnSpc>
            </a:pPr>
            <a:r>
              <a:rPr lang="en-IN" sz="7200" dirty="0">
                <a:solidFill>
                  <a:schemeClr val="accent2">
                    <a:lumMod val="50000"/>
                  </a:schemeClr>
                </a:solidFill>
                <a:latin typeface="Bahnschrift" panose="020B0502040204020203" pitchFamily="34" charset="0"/>
              </a:rPr>
              <a:t>DISADVANTAGES</a:t>
            </a:r>
          </a:p>
        </p:txBody>
      </p:sp>
      <p:sp>
        <p:nvSpPr>
          <p:cNvPr id="3" name="TextBox 2"/>
          <p:cNvSpPr txBox="1"/>
          <p:nvPr/>
        </p:nvSpPr>
        <p:spPr>
          <a:xfrm>
            <a:off x="7769991" y="2046513"/>
            <a:ext cx="3925621"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Dependency on proper ambient </a:t>
            </a:r>
            <a:r>
              <a:rPr lang="en-US" dirty="0" smtClean="0">
                <a:latin typeface="Times New Roman" panose="02020603050405020304" pitchFamily="18" charset="0"/>
                <a:cs typeface="Times New Roman" panose="02020603050405020304" pitchFamily="18" charset="0"/>
              </a:rPr>
              <a:t>light.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optimum range is </a:t>
            </a:r>
            <a:r>
              <a:rPr lang="en-US" dirty="0" smtClean="0">
                <a:latin typeface="Times New Roman" panose="02020603050405020304" pitchFamily="18" charset="0"/>
                <a:cs typeface="Times New Roman" panose="02020603050405020304" pitchFamily="18" charset="0"/>
              </a:rPr>
              <a:t>required.</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with multiple </a:t>
            </a:r>
            <a:r>
              <a:rPr lang="en-IN" dirty="0" smtClean="0">
                <a:latin typeface="Times New Roman" panose="02020603050405020304" pitchFamily="18" charset="0"/>
                <a:cs typeface="Times New Roman" panose="02020603050405020304" pitchFamily="18" charset="0"/>
              </a:rPr>
              <a:t>faces.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Poor detection of a person’s eyes with </a:t>
            </a:r>
            <a:r>
              <a:rPr lang="en-US" dirty="0" smtClean="0">
                <a:latin typeface="Times New Roman" panose="02020603050405020304" pitchFamily="18" charset="0"/>
                <a:cs typeface="Times New Roman" panose="02020603050405020304" pitchFamily="18" charset="0"/>
              </a:rPr>
              <a:t>spectacles.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97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75C7FAE-F5DA-4DEE-BF70-44A799259D8D}"/>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38488" y="2573774"/>
            <a:ext cx="6396303" cy="1200329"/>
          </a:xfrm>
          <a:prstGeom prst="rect">
            <a:avLst/>
          </a:prstGeom>
        </p:spPr>
        <p:txBody>
          <a:bodyPr wrap="none">
            <a:spAutoFit/>
          </a:bodyPr>
          <a:lstStyle/>
          <a:p>
            <a:r>
              <a:rPr lang="en-IN" sz="7200" dirty="0">
                <a:solidFill>
                  <a:schemeClr val="accent2">
                    <a:lumMod val="50000"/>
                  </a:schemeClr>
                </a:solidFill>
                <a:latin typeface="Bahnschrift" panose="020B0502040204020203" pitchFamily="34" charset="0"/>
              </a:rPr>
              <a:t>APPLICATIONS</a:t>
            </a:r>
          </a:p>
        </p:txBody>
      </p:sp>
      <p:sp>
        <p:nvSpPr>
          <p:cNvPr id="3" name="TextBox 2"/>
          <p:cNvSpPr txBox="1"/>
          <p:nvPr/>
        </p:nvSpPr>
        <p:spPr>
          <a:xfrm>
            <a:off x="6775269" y="2113904"/>
            <a:ext cx="4632960"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can be used in factories to alert the workers.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found drowsy, the alarm system gets activated and the driver is alerted.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can also be used for railway.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87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C826C32-32AD-4FFE-B1C1-C2D5C7CFB665}"/>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6C76DAF-7540-4D0F-B13E-D141106108B9}"/>
              </a:ext>
            </a:extLst>
          </p:cNvPr>
          <p:cNvCxnSpPr>
            <a:cxnSpLocks/>
          </p:cNvCxnSpPr>
          <p:nvPr/>
        </p:nvCxnSpPr>
        <p:spPr>
          <a:xfrm>
            <a:off x="1056443" y="710214"/>
            <a:ext cx="1161228"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3840" y="2281646"/>
            <a:ext cx="6421951" cy="1200329"/>
          </a:xfrm>
          <a:prstGeom prst="rect">
            <a:avLst/>
          </a:prstGeom>
          <a:noFill/>
        </p:spPr>
        <p:txBody>
          <a:bodyPr wrap="none" rtlCol="0">
            <a:spAutoFit/>
          </a:bodyPr>
          <a:lstStyle/>
          <a:p>
            <a:r>
              <a:rPr lang="en-IN" sz="7200" dirty="0">
                <a:solidFill>
                  <a:schemeClr val="accent2">
                    <a:lumMod val="50000"/>
                  </a:schemeClr>
                </a:solidFill>
                <a:latin typeface="Bahnschrift" panose="020B0502040204020203" pitchFamily="34" charset="0"/>
              </a:rPr>
              <a:t>Work Progress</a:t>
            </a:r>
          </a:p>
        </p:txBody>
      </p:sp>
      <p:sp>
        <p:nvSpPr>
          <p:cNvPr id="4" name="TextBox 3"/>
          <p:cNvSpPr txBox="1"/>
          <p:nvPr/>
        </p:nvSpPr>
        <p:spPr>
          <a:xfrm>
            <a:off x="7959634" y="1254034"/>
            <a:ext cx="2629989" cy="4939814"/>
          </a:xfrm>
          <a:prstGeom prst="rect">
            <a:avLst/>
          </a:prstGeom>
          <a:noFill/>
        </p:spPr>
        <p:txBody>
          <a:bodyPr wrap="square" rtlCol="0">
            <a:spAutoFit/>
          </a:bodyPr>
          <a:lstStyle/>
          <a:p>
            <a:r>
              <a:rPr lang="en-US" dirty="0"/>
              <a:t>We have installed all the modules which are required for the project</a:t>
            </a:r>
            <a:r>
              <a:rPr lang="en-US" dirty="0" smtClean="0"/>
              <a:t>.</a:t>
            </a:r>
          </a:p>
          <a:p>
            <a:pPr marL="742950" lvl="1" indent="-285750">
              <a:lnSpc>
                <a:spcPct val="150000"/>
              </a:lnSpc>
              <a:buFont typeface="Arial" panose="020B0604020202020204" pitchFamily="34" charset="0"/>
              <a:buChar char="•"/>
            </a:pPr>
            <a:r>
              <a:rPr lang="pt-BR" dirty="0"/>
              <a:t>Scipy </a:t>
            </a:r>
          </a:p>
          <a:p>
            <a:pPr marL="742950" lvl="1" indent="-285750">
              <a:lnSpc>
                <a:spcPct val="150000"/>
              </a:lnSpc>
              <a:buFont typeface="Arial" panose="020B0604020202020204" pitchFamily="34" charset="0"/>
              <a:buChar char="•"/>
            </a:pPr>
            <a:r>
              <a:rPr lang="pt-BR" dirty="0"/>
              <a:t>Imutils </a:t>
            </a:r>
          </a:p>
          <a:p>
            <a:pPr marL="742950" lvl="1" indent="-285750">
              <a:lnSpc>
                <a:spcPct val="150000"/>
              </a:lnSpc>
              <a:buFont typeface="Arial" panose="020B0604020202020204" pitchFamily="34" charset="0"/>
              <a:buChar char="•"/>
            </a:pPr>
            <a:r>
              <a:rPr lang="pt-BR" dirty="0"/>
              <a:t>argparse </a:t>
            </a:r>
          </a:p>
          <a:p>
            <a:pPr marL="742950" lvl="1" indent="-285750">
              <a:lnSpc>
                <a:spcPct val="150000"/>
              </a:lnSpc>
              <a:buFont typeface="Arial" panose="020B0604020202020204" pitchFamily="34" charset="0"/>
              <a:buChar char="•"/>
            </a:pPr>
            <a:r>
              <a:rPr lang="pt-BR" dirty="0"/>
              <a:t>Numpy </a:t>
            </a:r>
          </a:p>
          <a:p>
            <a:pPr marL="742950" lvl="1" indent="-285750">
              <a:lnSpc>
                <a:spcPct val="150000"/>
              </a:lnSpc>
              <a:buFont typeface="Arial" panose="020B0604020202020204" pitchFamily="34" charset="0"/>
              <a:buChar char="•"/>
            </a:pPr>
            <a:r>
              <a:rPr lang="pt-BR" dirty="0"/>
              <a:t>Pyglet </a:t>
            </a:r>
          </a:p>
          <a:p>
            <a:pPr marL="742950" lvl="1" indent="-285750">
              <a:lnSpc>
                <a:spcPct val="150000"/>
              </a:lnSpc>
              <a:buFont typeface="Arial" panose="020B0604020202020204" pitchFamily="34" charset="0"/>
              <a:buChar char="•"/>
            </a:pPr>
            <a:r>
              <a:rPr lang="pt-BR" dirty="0" smtClean="0"/>
              <a:t>opencv </a:t>
            </a:r>
            <a:endParaRPr lang="pt-BR" dirty="0"/>
          </a:p>
          <a:p>
            <a:pPr marL="742950" lvl="1" indent="-285750">
              <a:lnSpc>
                <a:spcPct val="150000"/>
              </a:lnSpc>
              <a:buFont typeface="Arial" panose="020B0604020202020204" pitchFamily="34" charset="0"/>
              <a:buChar char="•"/>
            </a:pPr>
            <a:r>
              <a:rPr lang="pt-BR" dirty="0"/>
              <a:t>dlib </a:t>
            </a:r>
          </a:p>
          <a:p>
            <a:pPr marL="742950" lvl="1" indent="-285750">
              <a:lnSpc>
                <a:spcPct val="150000"/>
              </a:lnSpc>
              <a:buFont typeface="Arial" panose="020B0604020202020204" pitchFamily="34" charset="0"/>
              <a:buChar char="•"/>
            </a:pPr>
            <a:r>
              <a:rPr lang="pt-BR" dirty="0"/>
              <a:t>time</a:t>
            </a:r>
          </a:p>
          <a:p>
            <a:pPr marL="742950" lvl="1" indent="-285750">
              <a:lnSpc>
                <a:spcPct val="150000"/>
              </a:lnSpc>
              <a:buFont typeface="Arial" panose="020B0604020202020204" pitchFamily="34" charset="0"/>
              <a:buChar char="•"/>
            </a:pPr>
            <a:r>
              <a:rPr lang="pt-BR" dirty="0"/>
              <a:t>playsound</a:t>
            </a:r>
            <a:endParaRPr lang="en-IN" dirty="0"/>
          </a:p>
          <a:p>
            <a:endParaRPr lang="en-US" dirty="0"/>
          </a:p>
        </p:txBody>
      </p:sp>
    </p:spTree>
    <p:extLst>
      <p:ext uri="{BB962C8B-B14F-4D97-AF65-F5344CB8AC3E}">
        <p14:creationId xmlns:p14="http://schemas.microsoft.com/office/powerpoint/2010/main" val="45523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6C76DAF-7540-4D0F-B13E-D141106108B9}"/>
              </a:ext>
            </a:extLst>
          </p:cNvPr>
          <p:cNvCxnSpPr>
            <a:cxnSpLocks/>
          </p:cNvCxnSpPr>
          <p:nvPr/>
        </p:nvCxnSpPr>
        <p:spPr>
          <a:xfrm>
            <a:off x="1056443" y="710214"/>
            <a:ext cx="1161228"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5096" y="2386148"/>
            <a:ext cx="4720045" cy="2862322"/>
          </a:xfrm>
          <a:prstGeom prst="rect">
            <a:avLst/>
          </a:prstGeom>
          <a:noFill/>
        </p:spPr>
        <p:txBody>
          <a:bodyPr wrap="square" rtlCol="0">
            <a:spAutoFit/>
          </a:bodyPr>
          <a:lstStyle/>
          <a:p>
            <a:pPr algn="ctr"/>
            <a:r>
              <a:rPr lang="en-IN" sz="4800" dirty="0">
                <a:solidFill>
                  <a:schemeClr val="accent2">
                    <a:lumMod val="50000"/>
                  </a:schemeClr>
                </a:solidFill>
                <a:latin typeface="Bahnschrift" panose="020B0502040204020203" pitchFamily="34" charset="0"/>
              </a:rPr>
              <a:t>Project Under Supervision </a:t>
            </a:r>
            <a:r>
              <a:rPr lang="en-IN" sz="4800" dirty="0" smtClean="0">
                <a:solidFill>
                  <a:schemeClr val="accent2">
                    <a:lumMod val="50000"/>
                  </a:schemeClr>
                </a:solidFill>
                <a:latin typeface="Bahnschrift" panose="020B0502040204020203" pitchFamily="34" charset="0"/>
              </a:rPr>
              <a:t>of</a:t>
            </a:r>
            <a:endParaRPr lang="en-IN" sz="4800" dirty="0">
              <a:solidFill>
                <a:schemeClr val="accent2">
                  <a:lumMod val="50000"/>
                </a:schemeClr>
              </a:solidFill>
              <a:latin typeface="Bahnschrift" panose="020B0502040204020203" pitchFamily="34" charset="0"/>
            </a:endParaRPr>
          </a:p>
          <a:p>
            <a:pPr algn="ctr"/>
            <a:endParaRPr lang="en-IN" sz="4800" dirty="0">
              <a:solidFill>
                <a:schemeClr val="accent2">
                  <a:lumMod val="50000"/>
                </a:schemeClr>
              </a:solidFill>
              <a:latin typeface="Bahnschrift" panose="020B0502040204020203" pitchFamily="34" charset="0"/>
            </a:endParaRPr>
          </a:p>
          <a:p>
            <a:r>
              <a:rPr lang="en-IN" sz="3600" dirty="0" smtClean="0">
                <a:solidFill>
                  <a:schemeClr val="bg1">
                    <a:lumMod val="50000"/>
                  </a:schemeClr>
                </a:solidFill>
                <a:latin typeface="Bahnschrift" panose="020B0502040204020203" pitchFamily="34" charset="0"/>
              </a:rPr>
              <a:t>Mr. Gaurav Aggarwal</a:t>
            </a:r>
          </a:p>
        </p:txBody>
      </p:sp>
      <p:sp>
        <p:nvSpPr>
          <p:cNvPr id="5" name="Rectangle 4"/>
          <p:cNvSpPr/>
          <p:nvPr/>
        </p:nvSpPr>
        <p:spPr>
          <a:xfrm>
            <a:off x="7425751" y="2386148"/>
            <a:ext cx="2858475" cy="830997"/>
          </a:xfrm>
          <a:prstGeom prst="rect">
            <a:avLst/>
          </a:prstGeom>
        </p:spPr>
        <p:txBody>
          <a:bodyPr wrap="none">
            <a:spAutoFit/>
          </a:bodyPr>
          <a:lstStyle/>
          <a:p>
            <a:r>
              <a:rPr lang="en-IN" sz="4800" dirty="0">
                <a:solidFill>
                  <a:schemeClr val="accent2">
                    <a:lumMod val="50000"/>
                  </a:schemeClr>
                </a:solidFill>
                <a:latin typeface="Bahnschrift" panose="020B0502040204020203" pitchFamily="34" charset="0"/>
              </a:rPr>
              <a:t>Efforts by</a:t>
            </a:r>
          </a:p>
        </p:txBody>
      </p:sp>
      <p:cxnSp>
        <p:nvCxnSpPr>
          <p:cNvPr id="7" name="Straight Connector 6"/>
          <p:cNvCxnSpPr/>
          <p:nvPr/>
        </p:nvCxnSpPr>
        <p:spPr>
          <a:xfrm flipH="1">
            <a:off x="5773783" y="113211"/>
            <a:ext cx="34834" cy="664464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94684" y="3435531"/>
            <a:ext cx="2920608" cy="646331"/>
          </a:xfrm>
          <a:prstGeom prst="rect">
            <a:avLst/>
          </a:prstGeom>
          <a:noFill/>
        </p:spPr>
        <p:txBody>
          <a:bodyPr wrap="none" rtlCol="0">
            <a:spAutoFit/>
          </a:bodyPr>
          <a:lstStyle/>
          <a:p>
            <a:r>
              <a:rPr lang="en-IN" dirty="0" smtClean="0">
                <a:solidFill>
                  <a:schemeClr val="bg1">
                    <a:lumMod val="50000"/>
                  </a:schemeClr>
                </a:solidFill>
              </a:rPr>
              <a:t>Sonu Kumar-  180410101045</a:t>
            </a:r>
          </a:p>
          <a:p>
            <a:r>
              <a:rPr lang="en-IN" dirty="0" smtClean="0">
                <a:solidFill>
                  <a:schemeClr val="bg1">
                    <a:lumMod val="50000"/>
                  </a:schemeClr>
                </a:solidFill>
              </a:rPr>
              <a:t>Ranjit Kumar- 180410101038</a:t>
            </a:r>
            <a:endParaRPr lang="en-IN" dirty="0">
              <a:solidFill>
                <a:schemeClr val="bg1">
                  <a:lumMod val="50000"/>
                </a:schemeClr>
              </a:solidFill>
            </a:endParaRPr>
          </a:p>
        </p:txBody>
      </p:sp>
    </p:spTree>
    <p:extLst>
      <p:ext uri="{BB962C8B-B14F-4D97-AF65-F5344CB8AC3E}">
        <p14:creationId xmlns:p14="http://schemas.microsoft.com/office/powerpoint/2010/main" val="199962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E654D9-63C0-44E1-A3B4-CCC7AB757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246181" cy="6246181"/>
          </a:xfrm>
          <a:prstGeom prst="rect">
            <a:avLst/>
          </a:prstGeom>
        </p:spPr>
      </p:pic>
    </p:spTree>
    <p:extLst>
      <p:ext uri="{BB962C8B-B14F-4D97-AF65-F5344CB8AC3E}">
        <p14:creationId xmlns:p14="http://schemas.microsoft.com/office/powerpoint/2010/main" val="265315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A2DCA7F-F392-47D4-8898-39B319311E33}"/>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970D30E-2095-4BC2-A8B6-999229B5CFA3}"/>
              </a:ext>
            </a:extLst>
          </p:cNvPr>
          <p:cNvSpPr txBox="1"/>
          <p:nvPr/>
        </p:nvSpPr>
        <p:spPr>
          <a:xfrm>
            <a:off x="315157" y="1122454"/>
            <a:ext cx="5415083" cy="469359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endParaRPr lang="en-US" sz="9600" dirty="0" smtClean="0">
              <a:solidFill>
                <a:schemeClr val="accent2">
                  <a:lumMod val="50000"/>
                </a:schemeClr>
              </a:solidFill>
              <a:latin typeface="Bahnschrift" panose="020B0502040204020203" pitchFamily="34" charset="0"/>
            </a:endParaRPr>
          </a:p>
          <a:p>
            <a:r>
              <a:rPr lang="en-US" sz="9600" dirty="0" smtClean="0">
                <a:solidFill>
                  <a:schemeClr val="accent2">
                    <a:lumMod val="50000"/>
                  </a:schemeClr>
                </a:solidFill>
                <a:latin typeface="Bahnschrift" panose="020B0502040204020203" pitchFamily="34" charset="0"/>
              </a:rPr>
              <a:t>Objective</a:t>
            </a:r>
            <a:endParaRPr lang="en-US" sz="9600" dirty="0">
              <a:solidFill>
                <a:schemeClr val="accent2">
                  <a:lumMod val="50000"/>
                </a:schemeClr>
              </a:solidFill>
              <a:latin typeface="Bahnschrift" panose="020B0502040204020203" pitchFamily="34" charset="0"/>
            </a:endParaRPr>
          </a:p>
          <a:p>
            <a:endParaRPr lang="en-US" sz="9600" dirty="0"/>
          </a:p>
          <a:p>
            <a:endParaRPr lang="en-IN" sz="1100" dirty="0"/>
          </a:p>
        </p:txBody>
      </p:sp>
      <p:sp>
        <p:nvSpPr>
          <p:cNvPr id="4" name="TextBox 3">
            <a:extLst>
              <a:ext uri="{FF2B5EF4-FFF2-40B4-BE49-F238E27FC236}">
                <a16:creationId xmlns:a16="http://schemas.microsoft.com/office/drawing/2014/main" id="{B9D8BEB8-8D52-48FC-AB18-7EA78B7CB1C0}"/>
              </a:ext>
            </a:extLst>
          </p:cNvPr>
          <p:cNvSpPr txBox="1"/>
          <p:nvPr/>
        </p:nvSpPr>
        <p:spPr>
          <a:xfrm>
            <a:off x="6702640" y="623917"/>
            <a:ext cx="4847209" cy="6955750"/>
          </a:xfrm>
          <a:prstGeom prst="rect">
            <a:avLst/>
          </a:prstGeom>
          <a:noFill/>
        </p:spPr>
        <p:txBody>
          <a:bodyPr wrap="square" rtlCol="0">
            <a:spAutoFit/>
          </a:bodyPr>
          <a:lstStyle/>
          <a:p>
            <a:r>
              <a:rPr lang="en-US" sz="3200" dirty="0" smtClean="0">
                <a:solidFill>
                  <a:schemeClr val="bg2">
                    <a:lumMod val="10000"/>
                  </a:schemeClr>
                </a:solidFill>
                <a:latin typeface="Times New Roman" panose="02020603050405020304" pitchFamily="18" charset="0"/>
                <a:cs typeface="Times New Roman" panose="02020603050405020304" pitchFamily="18" charset="0"/>
              </a:rPr>
              <a:t>Nowadays the driver safety in the car is one of the most wanted system to avoid accidents. Our objective of the project is to ensure the safety system so we are creating a system that can detect real time driver drowsiness and alert the driver.</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4306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6F94738-198C-4319-B418-B61E65E67355}"/>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78674" y="1558835"/>
            <a:ext cx="6845144" cy="1569660"/>
          </a:xfrm>
          <a:prstGeom prst="rect">
            <a:avLst/>
          </a:prstGeom>
          <a:noFill/>
        </p:spPr>
        <p:txBody>
          <a:bodyPr wrap="none" rtlCol="0">
            <a:spAutoFit/>
          </a:bodyPr>
          <a:lstStyle/>
          <a:p>
            <a:r>
              <a:rPr lang="en-IN" sz="9600" dirty="0">
                <a:solidFill>
                  <a:schemeClr val="accent2">
                    <a:lumMod val="50000"/>
                  </a:schemeClr>
                </a:solidFill>
                <a:latin typeface="Bahnschrift" panose="020B0502040204020203" pitchFamily="34" charset="0"/>
              </a:rPr>
              <a:t>Introduction</a:t>
            </a:r>
          </a:p>
        </p:txBody>
      </p:sp>
      <p:sp>
        <p:nvSpPr>
          <p:cNvPr id="6" name="TextBox 5"/>
          <p:cNvSpPr txBox="1"/>
          <p:nvPr/>
        </p:nvSpPr>
        <p:spPr>
          <a:xfrm>
            <a:off x="7123818" y="209006"/>
            <a:ext cx="4833051" cy="6001643"/>
          </a:xfrm>
          <a:prstGeom prst="rect">
            <a:avLst/>
          </a:prstGeom>
          <a:noFill/>
        </p:spPr>
        <p:txBody>
          <a:bodyPr wrap="square" rtlCol="0">
            <a:spAutoFit/>
          </a:bodyPr>
          <a:lstStyle/>
          <a:p>
            <a:r>
              <a:rPr lang="en-US" sz="2400" dirty="0">
                <a:solidFill>
                  <a:schemeClr val="bg2">
                    <a:lumMod val="10000"/>
                  </a:schemeClr>
                </a:solidFill>
                <a:latin typeface="Times New Roman" panose="02020603050405020304" pitchFamily="18" charset="0"/>
                <a:cs typeface="Times New Roman" panose="02020603050405020304" pitchFamily="18" charset="0"/>
              </a:rPr>
              <a:t>Driver drowsiness detection is a car safety technology which prevents accidents when the driver is getting drowsy. Various studies have suggested that around 20% of all road accidents are </a:t>
            </a:r>
            <a:r>
              <a:rPr lang="en-US" sz="2400" dirty="0" smtClean="0">
                <a:solidFill>
                  <a:schemeClr val="bg2">
                    <a:lumMod val="10000"/>
                  </a:schemeClr>
                </a:solidFill>
                <a:latin typeface="Times New Roman" panose="02020603050405020304" pitchFamily="18" charset="0"/>
                <a:cs typeface="Times New Roman" panose="02020603050405020304" pitchFamily="18" charset="0"/>
              </a:rPr>
              <a:t>fatigue related, </a:t>
            </a:r>
            <a:r>
              <a:rPr lang="en-US" sz="2400" dirty="0">
                <a:solidFill>
                  <a:schemeClr val="bg2">
                    <a:lumMod val="10000"/>
                  </a:schemeClr>
                </a:solidFill>
                <a:latin typeface="Times New Roman" panose="02020603050405020304" pitchFamily="18" charset="0"/>
                <a:cs typeface="Times New Roman" panose="02020603050405020304" pitchFamily="18" charset="0"/>
              </a:rPr>
              <a:t>up to 50% on certain roads. Driver fatigue is a significant factor in a large number of vehicle accidents. Recent statistics estimate that annually 1,200 deaths and 76,000 injuries can be attributed to fatigue related crashes. The development of technologies for detecting or preventing drowsiness at the wheel is a major challenge in the field of accident avoidance systems.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60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BE43C08-38FC-4F54-9A2A-51E5B562D914}"/>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CC1114F-907E-4E50-98BD-CF2A21056872}"/>
              </a:ext>
            </a:extLst>
          </p:cNvPr>
          <p:cNvSpPr txBox="1"/>
          <p:nvPr/>
        </p:nvSpPr>
        <p:spPr>
          <a:xfrm>
            <a:off x="111860" y="2196379"/>
            <a:ext cx="5437707" cy="1200329"/>
          </a:xfrm>
          <a:prstGeom prst="rect">
            <a:avLst/>
          </a:prstGeom>
          <a:noFill/>
        </p:spPr>
        <p:txBody>
          <a:bodyPr wrap="none" rtlCol="0">
            <a:spAutoFit/>
          </a:bodyPr>
          <a:lstStyle/>
          <a:p>
            <a:r>
              <a:rPr lang="en-US" sz="7200" dirty="0">
                <a:solidFill>
                  <a:schemeClr val="accent2">
                    <a:lumMod val="50000"/>
                  </a:schemeClr>
                </a:solidFill>
                <a:latin typeface="Bahnschrift" panose="020B0502040204020203" pitchFamily="34" charset="0"/>
              </a:rPr>
              <a:t>Methodology</a:t>
            </a:r>
            <a:endParaRPr lang="en-IN" sz="9600" dirty="0">
              <a:solidFill>
                <a:schemeClr val="accent2">
                  <a:lumMod val="50000"/>
                </a:schemeClr>
              </a:solidFill>
              <a:latin typeface="Bahnschrift" panose="020B0502040204020203" pitchFamily="34" charset="0"/>
            </a:endParaRPr>
          </a:p>
        </p:txBody>
      </p:sp>
      <p:pic>
        <p:nvPicPr>
          <p:cNvPr id="16" name="Picture 15"/>
          <p:cNvPicPr>
            <a:picLocks noChangeAspect="1"/>
          </p:cNvPicPr>
          <p:nvPr/>
        </p:nvPicPr>
        <p:blipFill>
          <a:blip r:embed="rId2"/>
          <a:stretch>
            <a:fillRect/>
          </a:stretch>
        </p:blipFill>
        <p:spPr>
          <a:xfrm>
            <a:off x="6017623" y="75324"/>
            <a:ext cx="6016571" cy="6456105"/>
          </a:xfrm>
          <a:prstGeom prst="rect">
            <a:avLst/>
          </a:prstGeom>
        </p:spPr>
      </p:pic>
    </p:spTree>
    <p:extLst>
      <p:ext uri="{BB962C8B-B14F-4D97-AF65-F5344CB8AC3E}">
        <p14:creationId xmlns:p14="http://schemas.microsoft.com/office/powerpoint/2010/main" val="25738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EC2EF6C-896C-4116-9493-5BFDE9F0B97A}"/>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3109" y="1271451"/>
            <a:ext cx="8020593" cy="4247317"/>
          </a:xfrm>
          <a:prstGeom prst="rect">
            <a:avLst/>
          </a:prstGeom>
          <a:noFill/>
        </p:spPr>
        <p:txBody>
          <a:bodyPr wrap="square" rtlCol="0">
            <a:spAutoFit/>
          </a:bodyPr>
          <a:lstStyle/>
          <a:p>
            <a:pPr>
              <a:lnSpc>
                <a:spcPct val="250000"/>
              </a:lnSpc>
            </a:pPr>
            <a:r>
              <a:rPr lang="en-US" dirty="0">
                <a:latin typeface="Times New Roman" panose="02020603050405020304" pitchFamily="18" charset="0"/>
                <a:cs typeface="Times New Roman" panose="02020603050405020304" pitchFamily="18" charset="0"/>
              </a:rPr>
              <a:t>Step 1 – Take image as input from a camera. </a:t>
            </a:r>
            <a:endParaRPr lang="en-US" dirty="0" smtClean="0">
              <a:latin typeface="Times New Roman" panose="02020603050405020304" pitchFamily="18" charset="0"/>
              <a:cs typeface="Times New Roman" panose="02020603050405020304" pitchFamily="18" charset="0"/>
            </a:endParaRPr>
          </a:p>
          <a:p>
            <a:pPr>
              <a:lnSpc>
                <a:spcPct val="250000"/>
              </a:lnSpc>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2 – Detect the face in the image and create a Region of Interest (ROI</a:t>
            </a:r>
            <a:r>
              <a:rPr lang="en-US" dirty="0" smtClean="0">
                <a:latin typeface="Times New Roman" panose="02020603050405020304" pitchFamily="18" charset="0"/>
                <a:cs typeface="Times New Roman" panose="02020603050405020304" pitchFamily="18" charset="0"/>
              </a:rPr>
              <a:t>).</a:t>
            </a:r>
          </a:p>
          <a:p>
            <a:pPr>
              <a:lnSpc>
                <a:spcPct val="250000"/>
              </a:lnSpc>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3 – Detect the eyes from ROI and feed it to the classifier. </a:t>
            </a:r>
            <a:endParaRPr lang="en-US" dirty="0" smtClean="0">
              <a:latin typeface="Times New Roman" panose="02020603050405020304" pitchFamily="18" charset="0"/>
              <a:cs typeface="Times New Roman" panose="02020603050405020304" pitchFamily="18" charset="0"/>
            </a:endParaRPr>
          </a:p>
          <a:p>
            <a:pPr>
              <a:lnSpc>
                <a:spcPct val="250000"/>
              </a:lnSpc>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4 – Classifier will categorize whether eyes are open or closed. </a:t>
            </a:r>
            <a:endParaRPr lang="en-US" dirty="0" smtClean="0">
              <a:latin typeface="Times New Roman" panose="02020603050405020304" pitchFamily="18" charset="0"/>
              <a:cs typeface="Times New Roman" panose="02020603050405020304" pitchFamily="18" charset="0"/>
            </a:endParaRPr>
          </a:p>
          <a:p>
            <a:pPr>
              <a:lnSpc>
                <a:spcPct val="250000"/>
              </a:lnSpc>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5 – Calculate score to check whether the person is drowsy</a:t>
            </a:r>
            <a:r>
              <a:rPr lang="en-US" dirty="0" smtClean="0">
                <a:latin typeface="Times New Roman" panose="02020603050405020304" pitchFamily="18" charset="0"/>
                <a:cs typeface="Times New Roman" panose="02020603050405020304" pitchFamily="18" charset="0"/>
              </a:rPr>
              <a:t>.</a:t>
            </a:r>
          </a:p>
          <a:p>
            <a:pPr>
              <a:lnSpc>
                <a:spcPct val="250000"/>
              </a:lnSpc>
            </a:pPr>
            <a:r>
              <a:rPr lang="en-US" dirty="0" smtClean="0">
                <a:latin typeface="Times New Roman" panose="02020603050405020304" pitchFamily="18" charset="0"/>
                <a:cs typeface="Times New Roman" panose="02020603050405020304" pitchFamily="18" charset="0"/>
              </a:rPr>
              <a:t>Step 6 – To alert the driver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7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EC2EF6C-896C-4116-9493-5BFDE9F0B97A}"/>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221" y="1032919"/>
            <a:ext cx="6849836" cy="5209502"/>
          </a:xfrm>
          <a:prstGeom prst="rect">
            <a:avLst/>
          </a:prstGeom>
        </p:spPr>
      </p:pic>
      <p:sp>
        <p:nvSpPr>
          <p:cNvPr id="4" name="TextBox 3"/>
          <p:cNvSpPr txBox="1"/>
          <p:nvPr/>
        </p:nvSpPr>
        <p:spPr>
          <a:xfrm>
            <a:off x="261258" y="3222172"/>
            <a:ext cx="3810659" cy="830997"/>
          </a:xfrm>
          <a:prstGeom prst="rect">
            <a:avLst/>
          </a:prstGeom>
          <a:noFill/>
        </p:spPr>
        <p:txBody>
          <a:bodyPr wrap="none" rtlCol="0">
            <a:spAutoFit/>
          </a:bodyPr>
          <a:lstStyle/>
          <a:p>
            <a:r>
              <a:rPr lang="en-IN" sz="4800" dirty="0">
                <a:solidFill>
                  <a:schemeClr val="accent2">
                    <a:lumMod val="50000"/>
                  </a:schemeClr>
                </a:solidFill>
                <a:latin typeface="Bahnschrift" panose="020B0502040204020203" pitchFamily="34" charset="0"/>
              </a:rPr>
              <a:t>68 Landmark</a:t>
            </a:r>
          </a:p>
        </p:txBody>
      </p:sp>
    </p:spTree>
    <p:extLst>
      <p:ext uri="{BB962C8B-B14F-4D97-AF65-F5344CB8AC3E}">
        <p14:creationId xmlns:p14="http://schemas.microsoft.com/office/powerpoint/2010/main" val="27022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86" y="797225"/>
            <a:ext cx="6402715" cy="830997"/>
          </a:xfrm>
          <a:prstGeom prst="rect">
            <a:avLst/>
          </a:prstGeom>
        </p:spPr>
        <p:txBody>
          <a:bodyPr wrap="none">
            <a:spAutoFit/>
          </a:bodyPr>
          <a:lstStyle/>
          <a:p>
            <a:r>
              <a:rPr lang="en-IN" sz="4800" dirty="0">
                <a:solidFill>
                  <a:schemeClr val="accent2">
                    <a:lumMod val="50000"/>
                  </a:schemeClr>
                </a:solidFill>
                <a:latin typeface="Bahnschrift" panose="020B0502040204020203" pitchFamily="34" charset="0"/>
              </a:rPr>
              <a:t>Eye Aspect Ratio(EAR)</a:t>
            </a:r>
          </a:p>
        </p:txBody>
      </p:sp>
      <p:cxnSp>
        <p:nvCxnSpPr>
          <p:cNvPr id="3" name="Straight Connector 2">
            <a:extLst>
              <a:ext uri="{FF2B5EF4-FFF2-40B4-BE49-F238E27FC236}">
                <a16:creationId xmlns:a16="http://schemas.microsoft.com/office/drawing/2014/main" id="{4EC2EF6C-896C-4116-9493-5BFDE9F0B97A}"/>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738" y="1628222"/>
            <a:ext cx="5577840" cy="1828800"/>
          </a:xfrm>
          <a:prstGeom prst="rect">
            <a:avLst/>
          </a:prstGeom>
        </p:spPr>
      </p:pic>
      <p:pic>
        <p:nvPicPr>
          <p:cNvPr id="5" name="Picture 4"/>
          <p:cNvPicPr>
            <a:picLocks noChangeAspect="1"/>
          </p:cNvPicPr>
          <p:nvPr/>
        </p:nvPicPr>
        <p:blipFill>
          <a:blip r:embed="rId3"/>
          <a:stretch>
            <a:fillRect/>
          </a:stretch>
        </p:blipFill>
        <p:spPr>
          <a:xfrm>
            <a:off x="2338252" y="3457022"/>
            <a:ext cx="6818811" cy="2526613"/>
          </a:xfrm>
          <a:prstGeom prst="rect">
            <a:avLst/>
          </a:prstGeom>
        </p:spPr>
      </p:pic>
    </p:spTree>
    <p:extLst>
      <p:ext uri="{BB962C8B-B14F-4D97-AF65-F5344CB8AC3E}">
        <p14:creationId xmlns:p14="http://schemas.microsoft.com/office/powerpoint/2010/main" val="257985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B0A5A96-A078-4ADE-A92E-EFB875CF4D93}"/>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9634" y="875603"/>
            <a:ext cx="6783977" cy="3416320"/>
          </a:xfrm>
          <a:prstGeom prst="rect">
            <a:avLst/>
          </a:prstGeom>
        </p:spPr>
        <p:txBody>
          <a:bodyPr wrap="square">
            <a:spAutoFit/>
          </a:bodyPr>
          <a:lstStyle/>
          <a:p>
            <a:endParaRPr lang="en-IN" sz="7200" dirty="0" smtClean="0">
              <a:solidFill>
                <a:schemeClr val="accent2">
                  <a:lumMod val="50000"/>
                </a:schemeClr>
              </a:solidFill>
              <a:latin typeface="Bahnschrift" panose="020B0502040204020203" pitchFamily="34" charset="0"/>
            </a:endParaRPr>
          </a:p>
          <a:p>
            <a:r>
              <a:rPr lang="en-IN" sz="7200" dirty="0" smtClean="0">
                <a:solidFill>
                  <a:schemeClr val="accent2">
                    <a:lumMod val="50000"/>
                  </a:schemeClr>
                </a:solidFill>
                <a:latin typeface="Bahnschrift" panose="020B0502040204020203" pitchFamily="34" charset="0"/>
              </a:rPr>
              <a:t>SOFTWARE REQUIREMENS</a:t>
            </a:r>
            <a:endParaRPr lang="en-IN" sz="7200" dirty="0">
              <a:solidFill>
                <a:schemeClr val="accent2">
                  <a:lumMod val="50000"/>
                </a:schemeClr>
              </a:solidFill>
              <a:latin typeface="Bahnschrift" panose="020B0502040204020203" pitchFamily="34" charset="0"/>
            </a:endParaRPr>
          </a:p>
        </p:txBody>
      </p:sp>
      <p:sp>
        <p:nvSpPr>
          <p:cNvPr id="4" name="TextBox 3"/>
          <p:cNvSpPr txBox="1"/>
          <p:nvPr/>
        </p:nvSpPr>
        <p:spPr>
          <a:xfrm>
            <a:off x="7811588" y="627232"/>
            <a:ext cx="3431178"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2800" dirty="0" smtClean="0"/>
              <a:t>Scipy </a:t>
            </a:r>
          </a:p>
          <a:p>
            <a:pPr marL="285750" indent="-285750">
              <a:lnSpc>
                <a:spcPct val="150000"/>
              </a:lnSpc>
              <a:buFont typeface="Arial" panose="020B0604020202020204" pitchFamily="34" charset="0"/>
              <a:buChar char="•"/>
            </a:pPr>
            <a:r>
              <a:rPr lang="pt-BR" sz="2800" dirty="0" smtClean="0"/>
              <a:t>Imutils </a:t>
            </a:r>
          </a:p>
          <a:p>
            <a:pPr marL="285750" indent="-285750">
              <a:lnSpc>
                <a:spcPct val="150000"/>
              </a:lnSpc>
              <a:buFont typeface="Arial" panose="020B0604020202020204" pitchFamily="34" charset="0"/>
              <a:buChar char="•"/>
            </a:pPr>
            <a:r>
              <a:rPr lang="pt-BR" sz="2800" dirty="0" smtClean="0"/>
              <a:t>argparse </a:t>
            </a:r>
          </a:p>
          <a:p>
            <a:pPr marL="285750" indent="-285750">
              <a:lnSpc>
                <a:spcPct val="150000"/>
              </a:lnSpc>
              <a:buFont typeface="Arial" panose="020B0604020202020204" pitchFamily="34" charset="0"/>
              <a:buChar char="•"/>
            </a:pPr>
            <a:r>
              <a:rPr lang="pt-BR" sz="2800" dirty="0" smtClean="0"/>
              <a:t>Numpy </a:t>
            </a:r>
          </a:p>
          <a:p>
            <a:pPr marL="285750" indent="-285750">
              <a:lnSpc>
                <a:spcPct val="150000"/>
              </a:lnSpc>
              <a:buFont typeface="Arial" panose="020B0604020202020204" pitchFamily="34" charset="0"/>
              <a:buChar char="•"/>
            </a:pPr>
            <a:r>
              <a:rPr lang="pt-BR" sz="2800" dirty="0" smtClean="0"/>
              <a:t>Pyglet </a:t>
            </a:r>
          </a:p>
          <a:p>
            <a:pPr marL="285750" indent="-285750">
              <a:lnSpc>
                <a:spcPct val="150000"/>
              </a:lnSpc>
              <a:buFont typeface="Arial" panose="020B0604020202020204" pitchFamily="34" charset="0"/>
              <a:buChar char="•"/>
            </a:pPr>
            <a:r>
              <a:rPr lang="pt-BR" sz="2800" dirty="0" smtClean="0"/>
              <a:t>opencv </a:t>
            </a:r>
          </a:p>
          <a:p>
            <a:pPr marL="285750" indent="-285750">
              <a:lnSpc>
                <a:spcPct val="150000"/>
              </a:lnSpc>
              <a:buFont typeface="Arial" panose="020B0604020202020204" pitchFamily="34" charset="0"/>
              <a:buChar char="•"/>
            </a:pPr>
            <a:r>
              <a:rPr lang="pt-BR" sz="2800" dirty="0" smtClean="0"/>
              <a:t>dlib </a:t>
            </a:r>
          </a:p>
          <a:p>
            <a:pPr marL="285750" indent="-285750">
              <a:lnSpc>
                <a:spcPct val="150000"/>
              </a:lnSpc>
              <a:buFont typeface="Arial" panose="020B0604020202020204" pitchFamily="34" charset="0"/>
              <a:buChar char="•"/>
            </a:pPr>
            <a:r>
              <a:rPr lang="pt-BR" sz="2800" dirty="0" smtClean="0"/>
              <a:t>time</a:t>
            </a:r>
          </a:p>
          <a:p>
            <a:pPr marL="285750" indent="-285750">
              <a:lnSpc>
                <a:spcPct val="150000"/>
              </a:lnSpc>
              <a:buFont typeface="Arial" panose="020B0604020202020204" pitchFamily="34" charset="0"/>
              <a:buChar char="•"/>
            </a:pPr>
            <a:r>
              <a:rPr lang="pt-BR" sz="2800" dirty="0" smtClean="0"/>
              <a:t>playsound</a:t>
            </a:r>
            <a:endParaRPr lang="en-IN" sz="2800" dirty="0"/>
          </a:p>
        </p:txBody>
      </p:sp>
    </p:spTree>
    <p:extLst>
      <p:ext uri="{BB962C8B-B14F-4D97-AF65-F5344CB8AC3E}">
        <p14:creationId xmlns:p14="http://schemas.microsoft.com/office/powerpoint/2010/main" val="219241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657DA90-A523-431F-B95C-C3BFCAEE528F}"/>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C6CF129-5829-4DFB-9968-AFF90F4CA582}"/>
              </a:ext>
            </a:extLst>
          </p:cNvPr>
          <p:cNvCxnSpPr/>
          <p:nvPr/>
        </p:nvCxnSpPr>
        <p:spPr>
          <a:xfrm>
            <a:off x="1056443" y="710214"/>
            <a:ext cx="1198485" cy="0"/>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6375" y="2356060"/>
            <a:ext cx="5933034" cy="1200329"/>
          </a:xfrm>
          <a:prstGeom prst="rect">
            <a:avLst/>
          </a:prstGeom>
        </p:spPr>
        <p:txBody>
          <a:bodyPr wrap="none">
            <a:spAutoFit/>
          </a:bodyPr>
          <a:lstStyle/>
          <a:p>
            <a:r>
              <a:rPr lang="en-IN" sz="7200" dirty="0">
                <a:solidFill>
                  <a:schemeClr val="accent2">
                    <a:lumMod val="50000"/>
                  </a:schemeClr>
                </a:solidFill>
                <a:latin typeface="Bahnschrift" panose="020B0502040204020203" pitchFamily="34" charset="0"/>
              </a:rPr>
              <a:t>ADVANTAGES</a:t>
            </a:r>
          </a:p>
        </p:txBody>
      </p:sp>
      <p:sp>
        <p:nvSpPr>
          <p:cNvPr id="4" name="TextBox 3"/>
          <p:cNvSpPr txBox="1"/>
          <p:nvPr/>
        </p:nvSpPr>
        <p:spPr>
          <a:xfrm>
            <a:off x="6966859" y="1224020"/>
            <a:ext cx="4432661"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detected abnormal behavior is corrected through alarms in real time.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Component </a:t>
            </a:r>
            <a:r>
              <a:rPr lang="en-US" sz="2000" dirty="0">
                <a:latin typeface="Times New Roman" panose="02020603050405020304" pitchFamily="18" charset="0"/>
                <a:cs typeface="Times New Roman" panose="02020603050405020304" pitchFamily="18" charset="0"/>
              </a:rPr>
              <a:t>establishes interface with other drivers very easily.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Life </a:t>
            </a:r>
            <a:r>
              <a:rPr lang="en-US" sz="2000" dirty="0">
                <a:latin typeface="Times New Roman" panose="02020603050405020304" pitchFamily="18" charset="0"/>
                <a:cs typeface="Times New Roman" panose="02020603050405020304" pitchFamily="18" charset="0"/>
              </a:rPr>
              <a:t>of the driver can be saved by alerting </a:t>
            </a:r>
            <a:r>
              <a:rPr lang="en-US" sz="2000" dirty="0" smtClean="0">
                <a:latin typeface="Times New Roman" panose="02020603050405020304" pitchFamily="18" charset="0"/>
                <a:cs typeface="Times New Roman" panose="02020603050405020304" pitchFamily="18" charset="0"/>
              </a:rPr>
              <a:t>him </a:t>
            </a:r>
            <a:r>
              <a:rPr lang="en-US" sz="2000" dirty="0">
                <a:latin typeface="Times New Roman" panose="02020603050405020304" pitchFamily="18" charset="0"/>
                <a:cs typeface="Times New Roman" panose="02020603050405020304" pitchFamily="18" charset="0"/>
              </a:rPr>
              <a:t>using the alarm system.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Traffic </a:t>
            </a:r>
            <a:r>
              <a:rPr lang="en-US" sz="2000" dirty="0">
                <a:latin typeface="Times New Roman" panose="02020603050405020304" pitchFamily="18" charset="0"/>
                <a:cs typeface="Times New Roman" panose="02020603050405020304" pitchFamily="18" charset="0"/>
              </a:rPr>
              <a:t>management can be maintained by reducing accidents.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87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399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 Rahi</dc:creator>
  <cp:lastModifiedBy>user</cp:lastModifiedBy>
  <cp:revision>45</cp:revision>
  <dcterms:created xsi:type="dcterms:W3CDTF">2021-06-20T06:34:06Z</dcterms:created>
  <dcterms:modified xsi:type="dcterms:W3CDTF">2021-09-15T16:20:03Z</dcterms:modified>
</cp:coreProperties>
</file>