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Montserrat SemiBold"/>
      <p:regular r:id="rId37"/>
      <p:bold r:id="rId38"/>
      <p:italic r:id="rId39"/>
      <p:boldItalic r:id="rId40"/>
    </p:embeddedFont>
    <p:embeddedFont>
      <p:font typeface="Montserrat"/>
      <p:regular r:id="rId41"/>
      <p:bold r:id="rId42"/>
      <p:italic r:id="rId43"/>
      <p:boldItalic r:id="rId44"/>
    </p:embeddedFont>
    <p:embeddedFont>
      <p:font typeface="Montserrat Medium"/>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65">
          <p15:clr>
            <a:srgbClr val="A4A3A4"/>
          </p15:clr>
        </p15:guide>
        <p15:guide id="2" pos="7015">
          <p15:clr>
            <a:srgbClr val="A4A3A4"/>
          </p15:clr>
        </p15:guide>
        <p15:guide id="3" orient="horz" pos="346">
          <p15:clr>
            <a:srgbClr val="A4A3A4"/>
          </p15:clr>
        </p15:guide>
        <p15:guide id="4" orient="horz" pos="3974">
          <p15:clr>
            <a:srgbClr val="A4A3A4"/>
          </p15:clr>
        </p15:guide>
        <p15:guide id="5" orient="horz" pos="216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663D26-AF13-4BBF-AC76-FDF57355A10F}">
  <a:tblStyle styleId="{00663D26-AF13-4BBF-AC76-FDF57355A1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65"/>
        <p:guide pos="7015"/>
        <p:guide pos="346" orient="horz"/>
        <p:guide pos="3974" orient="horz"/>
        <p:guide pos="21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Italic.fntdata"/><Relationship Id="rId20" Type="http://schemas.openxmlformats.org/officeDocument/2006/relationships/slide" Target="slides/slide14.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6.xml"/><Relationship Id="rId44" Type="http://schemas.openxmlformats.org/officeDocument/2006/relationships/font" Target="fonts/Montserrat-boldItalic.fntdata"/><Relationship Id="rId21" Type="http://schemas.openxmlformats.org/officeDocument/2006/relationships/slide" Target="slides/slide15.xml"/><Relationship Id="rId43" Type="http://schemas.openxmlformats.org/officeDocument/2006/relationships/font" Target="fonts/Montserrat-italic.fntdata"/><Relationship Id="rId24" Type="http://schemas.openxmlformats.org/officeDocument/2006/relationships/slide" Target="slides/slide18.xml"/><Relationship Id="rId46" Type="http://schemas.openxmlformats.org/officeDocument/2006/relationships/font" Target="fonts/MontserratMedium-bold.fntdata"/><Relationship Id="rId23" Type="http://schemas.openxmlformats.org/officeDocument/2006/relationships/slide" Target="slides/slide17.xml"/><Relationship Id="rId45" Type="http://schemas.openxmlformats.org/officeDocument/2006/relationships/font" Target="fonts/Montserrat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ontserratMedium-boldItalic.fntdata"/><Relationship Id="rId25" Type="http://schemas.openxmlformats.org/officeDocument/2006/relationships/slide" Target="slides/slide19.xml"/><Relationship Id="rId47" Type="http://schemas.openxmlformats.org/officeDocument/2006/relationships/font" Target="fonts/MontserratMedium-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SemiBold-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SemiBold-italic.fntdata"/><Relationship Id="rId16" Type="http://schemas.openxmlformats.org/officeDocument/2006/relationships/slide" Target="slides/slide10.xml"/><Relationship Id="rId38" Type="http://schemas.openxmlformats.org/officeDocument/2006/relationships/font" Target="fonts/MontserratSemiBold-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b2c23c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cb2c23c8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b5d73471d_0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6b5d73471d_0_3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21" name="Google Shape;321;g26b5d73471d_0_3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b5d73471d_0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6b5d73471d_0_3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31" name="Google Shape;331;g26b5d73471d_0_3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b5d73471d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g26b5d73471d_0_3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41" name="Google Shape;341;g26b5d73471d_0_3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b5d73471d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6b5d73471d_0_3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51" name="Google Shape;351;g26b5d73471d_0_3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6b5d73471d_0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g26b5d73471d_0_3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61" name="Google Shape;361;g26b5d73471d_0_3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6b5d73471d_0_4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26b5d73471d_0_4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71" name="Google Shape;371;g26b5d73471d_0_4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6b5d73471d_0_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6b5d73471d_0_4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81" name="Google Shape;381;g26b5d73471d_0_4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b5d73471d_0_4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26b5d73471d_0_4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391" name="Google Shape;391;g26b5d73471d_0_4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b5d73471d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26b5d73471d_0_4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01" name="Google Shape;401;g26b5d73471d_0_4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536e14851_0_5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536e14851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b12d323c8d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2b12d323c8d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b12d323c8d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g2b12d323c8d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7" name="Google Shape;477;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b5d73471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26b5d7347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b5d73471d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6b5d73471d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b5d73471d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26b5d73471d_0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15" name="Google Shape;215;g26b5d73471d_0_1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type="blank">
  <p:cSld name="BLANK">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b="0" l="0" r="0" t="0"/>
          <a:stretch/>
        </p:blipFill>
        <p:spPr>
          <a:xfrm>
            <a:off x="0" y="0"/>
            <a:ext cx="12191999" cy="6858000"/>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0" name="Shape 50"/>
        <p:cNvGrpSpPr/>
        <p:nvPr/>
      </p:nvGrpSpPr>
      <p:grpSpPr>
        <a:xfrm>
          <a:off x="0" y="0"/>
          <a:ext cx="0" cy="0"/>
          <a:chOff x="0" y="0"/>
          <a:chExt cx="0" cy="0"/>
        </a:xfrm>
      </p:grpSpPr>
      <p:sp>
        <p:nvSpPr>
          <p:cNvPr id="51" name="Google Shape;51;p11"/>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7F7F7F"/>
                </a:solidFill>
                <a:latin typeface="Montserrat"/>
                <a:ea typeface="Montserrat"/>
                <a:cs typeface="Montserrat"/>
                <a:sym typeface="Montserrat"/>
              </a:rPr>
              <a:t>© Copyright Intellipaat. All rights reserved.</a:t>
            </a:r>
            <a:endParaRPr b="0" i="0" sz="1000" u="none" cap="none" strike="noStrike">
              <a:solidFill>
                <a:srgbClr val="7F7F7F"/>
              </a:solidFill>
              <a:latin typeface="Montserrat"/>
              <a:ea typeface="Montserrat"/>
              <a:cs typeface="Montserrat"/>
              <a:sym typeface="Montserrat"/>
            </a:endParaRPr>
          </a:p>
        </p:txBody>
      </p:sp>
      <p:pic>
        <p:nvPicPr>
          <p:cNvPr id="52" name="Google Shape;52;p11"/>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53" name="Shape 53"/>
        <p:cNvGrpSpPr/>
        <p:nvPr/>
      </p:nvGrpSpPr>
      <p:grpSpPr>
        <a:xfrm>
          <a:off x="0" y="0"/>
          <a:ext cx="0" cy="0"/>
          <a:chOff x="0" y="0"/>
          <a:chExt cx="0" cy="0"/>
        </a:xfrm>
      </p:grpSpPr>
      <p:sp>
        <p:nvSpPr>
          <p:cNvPr id="54" name="Google Shape;54;p12"/>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7F7F7F"/>
                </a:solidFill>
                <a:latin typeface="Montserrat"/>
                <a:ea typeface="Montserrat"/>
                <a:cs typeface="Montserrat"/>
                <a:sym typeface="Montserrat"/>
              </a:rPr>
              <a:t>© Copyright Intellipaat. All rights reserved.</a:t>
            </a:r>
            <a:endParaRPr b="0" i="0" sz="1000" u="none" cap="none" strike="noStrike">
              <a:solidFill>
                <a:srgbClr val="7F7F7F"/>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55" name="Shape 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56" name="Shape 5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1" name="Google Shape;8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p:nvPr>
            <p:ph idx="2" type="pic"/>
          </p:nvPr>
        </p:nvSpPr>
        <p:spPr>
          <a:xfrm>
            <a:off x="5183188" y="987425"/>
            <a:ext cx="6172200" cy="4873625"/>
          </a:xfrm>
          <a:prstGeom prst="rect">
            <a:avLst/>
          </a:prstGeom>
          <a:noFill/>
          <a:ln>
            <a:noFill/>
          </a:ln>
        </p:spPr>
      </p:sp>
      <p:sp>
        <p:nvSpPr>
          <p:cNvPr id="88" name="Google Shape;8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4" name="Shape 14"/>
        <p:cNvGrpSpPr/>
        <p:nvPr/>
      </p:nvGrpSpPr>
      <p:grpSpPr>
        <a:xfrm>
          <a:off x="0" y="0"/>
          <a:ext cx="0" cy="0"/>
          <a:chOff x="0" y="0"/>
          <a:chExt cx="0" cy="0"/>
        </a:xfrm>
      </p:grpSpPr>
      <p:sp>
        <p:nvSpPr>
          <p:cNvPr id="15" name="Google Shape;15;p3"/>
          <p:cNvSpPr/>
          <p:nvPr/>
        </p:nvSpPr>
        <p:spPr>
          <a:xfrm>
            <a:off x="0" y="0"/>
            <a:ext cx="6096000" cy="6858000"/>
          </a:xfrm>
          <a:prstGeom prst="roundRect">
            <a:avLst>
              <a:gd fmla="val 0" name="adj"/>
            </a:avLst>
          </a:prstGeom>
          <a:solidFill>
            <a:srgbClr val="685ABA"/>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 name="Google Shape;16;p3"/>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17" name="Google Shape;17;p3"/>
          <p:cNvSpPr txBox="1"/>
          <p:nvPr/>
        </p:nvSpPr>
        <p:spPr>
          <a:xfrm>
            <a:off x="1638300" y="2940963"/>
            <a:ext cx="28194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Montserrat"/>
                <a:ea typeface="Montserrat"/>
                <a:cs typeface="Montserrat"/>
                <a:sym typeface="Montserrat"/>
              </a:rPr>
              <a:t>Agenda</a:t>
            </a:r>
            <a:endParaRPr b="1" i="0" sz="4800" u="none" cap="none" strike="noStrike">
              <a:solidFill>
                <a:schemeClr val="lt1"/>
              </a:solidFill>
              <a:latin typeface="Montserrat"/>
              <a:ea typeface="Montserrat"/>
              <a:cs typeface="Montserrat"/>
              <a:sym typeface="Montserrat"/>
            </a:endParaRPr>
          </a:p>
        </p:txBody>
      </p:sp>
      <p:sp>
        <p:nvSpPr>
          <p:cNvPr id="18" name="Google Shape;18;p3"/>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7F7F7F"/>
                </a:solidFill>
                <a:latin typeface="Montserrat"/>
                <a:ea typeface="Montserrat"/>
                <a:cs typeface="Montserrat"/>
                <a:sym typeface="Montserrat"/>
              </a:rPr>
              <a:t>© Copyright Intellipaat. All rights reserved.</a:t>
            </a:r>
            <a:endParaRPr b="0" i="0" sz="1000" u="none" cap="none" strike="noStrike">
              <a:solidFill>
                <a:srgbClr val="7F7F7F"/>
              </a:solidFill>
              <a:latin typeface="Montserrat"/>
              <a:ea typeface="Montserrat"/>
              <a:cs typeface="Montserrat"/>
              <a:sym typeface="Montserra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r">
  <p:cSld name="Clear">
    <p:spTree>
      <p:nvGrpSpPr>
        <p:cNvPr id="104" name="Shape 104"/>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2">
  <p:cSld name="Concept graphic 2">
    <p:spTree>
      <p:nvGrpSpPr>
        <p:cNvPr id="105" name="Shape 105"/>
        <p:cNvGrpSpPr/>
        <p:nvPr/>
      </p:nvGrpSpPr>
      <p:grpSpPr>
        <a:xfrm>
          <a:off x="0" y="0"/>
          <a:ext cx="0" cy="0"/>
          <a:chOff x="0" y="0"/>
          <a:chExt cx="0" cy="0"/>
        </a:xfrm>
      </p:grpSpPr>
      <p:sp>
        <p:nvSpPr>
          <p:cNvPr id="106" name="Google Shape;106;p23"/>
          <p:cNvSpPr/>
          <p:nvPr>
            <p:ph idx="2" type="pic"/>
          </p:nvPr>
        </p:nvSpPr>
        <p:spPr>
          <a:xfrm>
            <a:off x="1" y="0"/>
            <a:ext cx="12156900" cy="66282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graphic 1">
  <p:cSld name="Concept graphic 1">
    <p:spTree>
      <p:nvGrpSpPr>
        <p:cNvPr id="107" name="Shape 107"/>
        <p:cNvGrpSpPr/>
        <p:nvPr/>
      </p:nvGrpSpPr>
      <p:grpSpPr>
        <a:xfrm>
          <a:off x="0" y="0"/>
          <a:ext cx="0" cy="0"/>
          <a:chOff x="0" y="0"/>
          <a:chExt cx="0" cy="0"/>
        </a:xfrm>
      </p:grpSpPr>
      <p:sp>
        <p:nvSpPr>
          <p:cNvPr id="108" name="Google Shape;108;p24"/>
          <p:cNvSpPr/>
          <p:nvPr>
            <p:ph idx="2" type="pic"/>
          </p:nvPr>
        </p:nvSpPr>
        <p:spPr>
          <a:xfrm>
            <a:off x="-12742" y="-819120"/>
            <a:ext cx="12169800" cy="74505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2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12" name="Google Shape;112;p2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3" name="Google Shape;113;p2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4" name="Google Shape;114;p2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9" name="Shape 19"/>
        <p:cNvGrpSpPr/>
        <p:nvPr/>
      </p:nvGrpSpPr>
      <p:grpSpPr>
        <a:xfrm>
          <a:off x="0" y="0"/>
          <a:ext cx="0" cy="0"/>
          <a:chOff x="0" y="0"/>
          <a:chExt cx="0" cy="0"/>
        </a:xfrm>
      </p:grpSpPr>
      <p:sp>
        <p:nvSpPr>
          <p:cNvPr id="20" name="Google Shape;20;p4"/>
          <p:cNvSpPr/>
          <p:nvPr/>
        </p:nvSpPr>
        <p:spPr>
          <a:xfrm>
            <a:off x="0" y="0"/>
            <a:ext cx="12192000" cy="6858000"/>
          </a:xfrm>
          <a:prstGeom prst="roundRect">
            <a:avLst>
              <a:gd fmla="val 0" name="adj"/>
            </a:avLst>
          </a:prstGeom>
          <a:solidFill>
            <a:srgbClr val="685A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4"/>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Montserrat"/>
                <a:ea typeface="Montserrat"/>
                <a:cs typeface="Montserrat"/>
                <a:sym typeface="Montserrat"/>
              </a:rPr>
              <a:t>© Copyright Intellipaat. All rights reserved.</a:t>
            </a:r>
            <a:endParaRPr b="0" i="0" sz="1000" u="none" cap="none" strike="noStrike">
              <a:solidFill>
                <a:schemeClr val="lt1"/>
              </a:solidFill>
              <a:latin typeface="Montserrat"/>
              <a:ea typeface="Montserrat"/>
              <a:cs typeface="Montserrat"/>
              <a:sym typeface="Montserrat"/>
            </a:endParaRPr>
          </a:p>
        </p:txBody>
      </p:sp>
      <p:pic>
        <p:nvPicPr>
          <p:cNvPr id="22" name="Google Shape;22;p4"/>
          <p:cNvPicPr preferRelativeResize="0"/>
          <p:nvPr/>
        </p:nvPicPr>
        <p:blipFill rotWithShape="1">
          <a:blip r:embed="rId2">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23" name="Shape 23"/>
        <p:cNvGrpSpPr/>
        <p:nvPr/>
      </p:nvGrpSpPr>
      <p:grpSpPr>
        <a:xfrm>
          <a:off x="0" y="0"/>
          <a:ext cx="0" cy="0"/>
          <a:chOff x="0" y="0"/>
          <a:chExt cx="0" cy="0"/>
        </a:xfrm>
      </p:grpSpPr>
      <p:sp>
        <p:nvSpPr>
          <p:cNvPr id="24" name="Google Shape;24;p5"/>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7F7F7F"/>
                </a:solidFill>
                <a:latin typeface="Montserrat"/>
                <a:ea typeface="Montserrat"/>
                <a:cs typeface="Montserrat"/>
                <a:sym typeface="Montserrat"/>
              </a:rPr>
              <a:t>© Copyright Intellipaat. All rights reserved.</a:t>
            </a:r>
            <a:endParaRPr b="0" i="0" sz="1000" u="none" cap="none" strike="noStrike">
              <a:solidFill>
                <a:srgbClr val="7F7F7F"/>
              </a:solidFill>
              <a:latin typeface="Montserrat"/>
              <a:ea typeface="Montserrat"/>
              <a:cs typeface="Montserrat"/>
              <a:sym typeface="Montserrat"/>
            </a:endParaRPr>
          </a:p>
        </p:txBody>
      </p:sp>
      <p:pic>
        <p:nvPicPr>
          <p:cNvPr id="25" name="Google Shape;25;p5"/>
          <p:cNvPicPr preferRelativeResize="0"/>
          <p:nvPr/>
        </p:nvPicPr>
        <p:blipFill rotWithShape="1">
          <a:blip r:embed="rId2">
            <a:alphaModFix/>
          </a:blip>
          <a:srcRect b="0" l="0" r="0" t="0"/>
          <a:stretch/>
        </p:blipFill>
        <p:spPr>
          <a:xfrm>
            <a:off x="0" y="0"/>
            <a:ext cx="123824" cy="707231"/>
          </a:xfrm>
          <a:prstGeom prst="rect">
            <a:avLst/>
          </a:prstGeom>
          <a:noFill/>
          <a:ln>
            <a:noFill/>
          </a:ln>
        </p:spPr>
      </p:pic>
      <p:pic>
        <p:nvPicPr>
          <p:cNvPr id="26" name="Google Shape;26;p5"/>
          <p:cNvPicPr preferRelativeResize="0"/>
          <p:nvPr/>
        </p:nvPicPr>
        <p:blipFill rotWithShape="1">
          <a:blip r:embed="rId3">
            <a:alphaModFix/>
          </a:blip>
          <a:srcRect b="0" l="0" r="0" t="0"/>
          <a:stretch/>
        </p:blipFill>
        <p:spPr>
          <a:xfrm>
            <a:off x="10504633" y="158809"/>
            <a:ext cx="1369867" cy="4761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27" name="Shape 27"/>
        <p:cNvGrpSpPr/>
        <p:nvPr/>
      </p:nvGrpSpPr>
      <p:grpSpPr>
        <a:xfrm>
          <a:off x="0" y="0"/>
          <a:ext cx="0" cy="0"/>
          <a:chOff x="0" y="0"/>
          <a:chExt cx="0" cy="0"/>
        </a:xfrm>
      </p:grpSpPr>
      <p:sp>
        <p:nvSpPr>
          <p:cNvPr id="28" name="Google Shape;28;p6"/>
          <p:cNvSpPr/>
          <p:nvPr/>
        </p:nvSpPr>
        <p:spPr>
          <a:xfrm>
            <a:off x="6096000" y="0"/>
            <a:ext cx="6096000" cy="6858000"/>
          </a:xfrm>
          <a:prstGeom prst="roundRect">
            <a:avLst>
              <a:gd fmla="val 0" name="adj"/>
            </a:avLst>
          </a:prstGeom>
          <a:solidFill>
            <a:srgbClr val="685AB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6"/>
          <p:cNvSpPr txBox="1"/>
          <p:nvPr/>
        </p:nvSpPr>
        <p:spPr>
          <a:xfrm>
            <a:off x="923925" y="3242292"/>
            <a:ext cx="424815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rgbClr val="675AB9"/>
                </a:solidFill>
                <a:latin typeface="Montserrat"/>
                <a:ea typeface="Montserrat"/>
                <a:cs typeface="Montserrat"/>
                <a:sym typeface="Montserrat"/>
              </a:rPr>
              <a:t>Contact Us</a:t>
            </a:r>
            <a:endParaRPr b="1" i="0" sz="4800" u="none" cap="none" strike="noStrike">
              <a:solidFill>
                <a:srgbClr val="675AB9"/>
              </a:solidFill>
              <a:latin typeface="Montserrat"/>
              <a:ea typeface="Montserrat"/>
              <a:cs typeface="Montserrat"/>
              <a:sym typeface="Montserrat"/>
            </a:endParaRPr>
          </a:p>
        </p:txBody>
      </p:sp>
      <p:pic>
        <p:nvPicPr>
          <p:cNvPr id="30" name="Google Shape;30;p6"/>
          <p:cNvPicPr preferRelativeResize="0"/>
          <p:nvPr/>
        </p:nvPicPr>
        <p:blipFill rotWithShape="1">
          <a:blip r:embed="rId2">
            <a:alphaModFix/>
          </a:blip>
          <a:srcRect b="0" l="0" r="0" t="0"/>
          <a:stretch/>
        </p:blipFill>
        <p:spPr>
          <a:xfrm>
            <a:off x="7873671" y="3774779"/>
            <a:ext cx="382346" cy="383488"/>
          </a:xfrm>
          <a:prstGeom prst="rect">
            <a:avLst/>
          </a:prstGeom>
          <a:noFill/>
          <a:ln>
            <a:noFill/>
          </a:ln>
        </p:spPr>
      </p:pic>
      <p:pic>
        <p:nvPicPr>
          <p:cNvPr id="31" name="Google Shape;31;p6"/>
          <p:cNvPicPr preferRelativeResize="0"/>
          <p:nvPr/>
        </p:nvPicPr>
        <p:blipFill rotWithShape="1">
          <a:blip r:embed="rId3">
            <a:alphaModFix/>
          </a:blip>
          <a:srcRect b="0" l="0" r="0" t="0"/>
          <a:stretch/>
        </p:blipFill>
        <p:spPr>
          <a:xfrm>
            <a:off x="7869616" y="3229279"/>
            <a:ext cx="370934" cy="372076"/>
          </a:xfrm>
          <a:prstGeom prst="rect">
            <a:avLst/>
          </a:prstGeom>
          <a:noFill/>
          <a:ln>
            <a:noFill/>
          </a:ln>
        </p:spPr>
      </p:pic>
      <p:sp>
        <p:nvSpPr>
          <p:cNvPr id="32" name="Google Shape;32;p6"/>
          <p:cNvSpPr txBox="1"/>
          <p:nvPr/>
        </p:nvSpPr>
        <p:spPr>
          <a:xfrm>
            <a:off x="8354092" y="3261428"/>
            <a:ext cx="176212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ontserrat"/>
                <a:ea typeface="Montserrat"/>
                <a:cs typeface="Montserrat"/>
                <a:sym typeface="Montserrat"/>
              </a:rPr>
              <a:t>080-4524-9465</a:t>
            </a:r>
            <a:endParaRPr b="0" i="0" sz="1400" u="none" cap="none" strike="noStrike">
              <a:solidFill>
                <a:schemeClr val="lt1"/>
              </a:solidFill>
              <a:latin typeface="Montserrat"/>
              <a:ea typeface="Montserrat"/>
              <a:cs typeface="Montserrat"/>
              <a:sym typeface="Montserrat"/>
            </a:endParaRPr>
          </a:p>
        </p:txBody>
      </p:sp>
      <p:sp>
        <p:nvSpPr>
          <p:cNvPr id="33" name="Google Shape;33;p6"/>
          <p:cNvSpPr txBox="1"/>
          <p:nvPr/>
        </p:nvSpPr>
        <p:spPr>
          <a:xfrm>
            <a:off x="8354092" y="3811359"/>
            <a:ext cx="242887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Montserrat"/>
                <a:ea typeface="Montserrat"/>
                <a:cs typeface="Montserrat"/>
                <a:sym typeface="Montserrat"/>
              </a:rPr>
              <a:t>support@intellipaat.com</a:t>
            </a:r>
            <a:endParaRPr b="0" i="0" sz="1400" u="none" cap="none" strike="noStrike">
              <a:solidFill>
                <a:schemeClr val="lt1"/>
              </a:solidFill>
              <a:latin typeface="Montserrat"/>
              <a:ea typeface="Montserrat"/>
              <a:cs typeface="Montserrat"/>
              <a:sym typeface="Montserrat"/>
            </a:endParaRPr>
          </a:p>
        </p:txBody>
      </p:sp>
      <p:sp>
        <p:nvSpPr>
          <p:cNvPr id="34" name="Google Shape;34;p6"/>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Montserrat"/>
                <a:ea typeface="Montserrat"/>
                <a:cs typeface="Montserrat"/>
                <a:sym typeface="Montserrat"/>
              </a:rPr>
              <a:t>© Copyright Intellipaat. All rights reserved.</a:t>
            </a:r>
            <a:endParaRPr b="0" i="0" sz="1000" u="none" cap="none" strike="noStrike">
              <a:solidFill>
                <a:schemeClr val="lt1"/>
              </a:solidFill>
              <a:latin typeface="Montserrat"/>
              <a:ea typeface="Montserrat"/>
              <a:cs typeface="Montserrat"/>
              <a:sym typeface="Montserrat"/>
            </a:endParaRPr>
          </a:p>
        </p:txBody>
      </p:sp>
      <p:pic>
        <p:nvPicPr>
          <p:cNvPr id="35" name="Google Shape;35;p6"/>
          <p:cNvPicPr preferRelativeResize="0"/>
          <p:nvPr/>
        </p:nvPicPr>
        <p:blipFill rotWithShape="1">
          <a:blip r:embed="rId4">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36" name="Shape 36"/>
        <p:cNvGrpSpPr/>
        <p:nvPr/>
      </p:nvGrpSpPr>
      <p:grpSpPr>
        <a:xfrm>
          <a:off x="0" y="0"/>
          <a:ext cx="0" cy="0"/>
          <a:chOff x="0" y="0"/>
          <a:chExt cx="0" cy="0"/>
        </a:xfrm>
      </p:grpSpPr>
      <p:sp>
        <p:nvSpPr>
          <p:cNvPr id="37" name="Google Shape;37;p7"/>
          <p:cNvSpPr/>
          <p:nvPr/>
        </p:nvSpPr>
        <p:spPr>
          <a:xfrm>
            <a:off x="0" y="0"/>
            <a:ext cx="12192000" cy="6858000"/>
          </a:xfrm>
          <a:prstGeom prst="roundRect">
            <a:avLst>
              <a:gd fmla="val 0" name="adj"/>
            </a:avLst>
          </a:prstGeom>
          <a:solidFill>
            <a:srgbClr val="FF9F5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7"/>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Montserrat"/>
                <a:ea typeface="Montserrat"/>
                <a:cs typeface="Montserrat"/>
                <a:sym typeface="Montserrat"/>
              </a:rPr>
              <a:t>© Copyright Intellipaat. All rights reserved.</a:t>
            </a:r>
            <a:endParaRPr b="0" i="0" sz="1000" u="none" cap="none" strike="noStrike">
              <a:solidFill>
                <a:schemeClr val="lt1"/>
              </a:solidFill>
              <a:latin typeface="Montserrat"/>
              <a:ea typeface="Montserrat"/>
              <a:cs typeface="Montserrat"/>
              <a:sym typeface="Montserrat"/>
            </a:endParaRPr>
          </a:p>
        </p:txBody>
      </p:sp>
      <p:pic>
        <p:nvPicPr>
          <p:cNvPr id="39" name="Google Shape;39;p7"/>
          <p:cNvPicPr preferRelativeResize="0"/>
          <p:nvPr/>
        </p:nvPicPr>
        <p:blipFill rotWithShape="1">
          <a:blip r:embed="rId2">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40" name="Shape 40"/>
        <p:cNvGrpSpPr/>
        <p:nvPr/>
      </p:nvGrpSpPr>
      <p:grpSpPr>
        <a:xfrm>
          <a:off x="0" y="0"/>
          <a:ext cx="0" cy="0"/>
          <a:chOff x="0" y="0"/>
          <a:chExt cx="0" cy="0"/>
        </a:xfrm>
      </p:grpSpPr>
      <p:pic>
        <p:nvPicPr>
          <p:cNvPr id="41" name="Google Shape;41;p8"/>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42" name="Google Shape;42;p8"/>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Montserrat"/>
                <a:ea typeface="Montserrat"/>
                <a:cs typeface="Montserrat"/>
                <a:sym typeface="Montserrat"/>
              </a:rPr>
              <a:t>© Copyright Intellipaat. All rights reserved.</a:t>
            </a:r>
            <a:endParaRPr b="0" i="0" sz="1000" u="none" cap="none" strike="noStrike">
              <a:solidFill>
                <a:schemeClr val="lt1"/>
              </a:solidFill>
              <a:latin typeface="Montserrat"/>
              <a:ea typeface="Montserrat"/>
              <a:cs typeface="Montserrat"/>
              <a:sym typeface="Montserra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bg>
      <p:bgPr>
        <a:solidFill>
          <a:srgbClr val="FF6D06"/>
        </a:solidFill>
      </p:bgPr>
    </p:bg>
    <p:spTree>
      <p:nvGrpSpPr>
        <p:cNvPr id="43" name="Shape 43"/>
        <p:cNvGrpSpPr/>
        <p:nvPr/>
      </p:nvGrpSpPr>
      <p:grpSpPr>
        <a:xfrm>
          <a:off x="0" y="0"/>
          <a:ext cx="0" cy="0"/>
          <a:chOff x="0" y="0"/>
          <a:chExt cx="0" cy="0"/>
        </a:xfrm>
      </p:grpSpPr>
      <p:pic>
        <p:nvPicPr>
          <p:cNvPr id="44" name="Google Shape;44;p9"/>
          <p:cNvPicPr preferRelativeResize="0"/>
          <p:nvPr/>
        </p:nvPicPr>
        <p:blipFill rotWithShape="1">
          <a:blip r:embed="rId2">
            <a:alphaModFix/>
          </a:blip>
          <a:srcRect b="0" l="0" r="0" t="0"/>
          <a:stretch/>
        </p:blipFill>
        <p:spPr>
          <a:xfrm>
            <a:off x="0" y="0"/>
            <a:ext cx="12192000" cy="6858000"/>
          </a:xfrm>
          <a:prstGeom prst="rect">
            <a:avLst/>
          </a:prstGeom>
          <a:solidFill>
            <a:srgbClr val="FF9F57"/>
          </a:solidFill>
          <a:ln>
            <a:noFill/>
          </a:ln>
        </p:spPr>
      </p:pic>
      <p:pic>
        <p:nvPicPr>
          <p:cNvPr id="45" name="Google Shape;45;p9"/>
          <p:cNvPicPr preferRelativeResize="0"/>
          <p:nvPr/>
        </p:nvPicPr>
        <p:blipFill rotWithShape="1">
          <a:blip r:embed="rId3">
            <a:alphaModFix/>
          </a:blip>
          <a:srcRect b="0" l="0" r="0" t="0"/>
          <a:stretch/>
        </p:blipFill>
        <p:spPr>
          <a:xfrm>
            <a:off x="10504633" y="159813"/>
            <a:ext cx="1369867" cy="47418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46" name="Shape 46"/>
        <p:cNvGrpSpPr/>
        <p:nvPr/>
      </p:nvGrpSpPr>
      <p:grpSpPr>
        <a:xfrm>
          <a:off x="0" y="0"/>
          <a:ext cx="0" cy="0"/>
          <a:chOff x="0" y="0"/>
          <a:chExt cx="0" cy="0"/>
        </a:xfrm>
      </p:grpSpPr>
      <p:sp>
        <p:nvSpPr>
          <p:cNvPr id="47" name="Google Shape;47;p10"/>
          <p:cNvSpPr txBox="1"/>
          <p:nvPr/>
        </p:nvSpPr>
        <p:spPr>
          <a:xfrm>
            <a:off x="9239250" y="6564154"/>
            <a:ext cx="2914650"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7F7F7F"/>
                </a:solidFill>
                <a:latin typeface="Montserrat"/>
                <a:ea typeface="Montserrat"/>
                <a:cs typeface="Montserrat"/>
                <a:sym typeface="Montserrat"/>
              </a:rPr>
              <a:t>© Copyright Intellipaat. All rights reserved.</a:t>
            </a:r>
            <a:endParaRPr b="0" i="0" sz="1000" u="none" cap="none" strike="noStrike">
              <a:solidFill>
                <a:srgbClr val="7F7F7F"/>
              </a:solidFill>
              <a:latin typeface="Montserrat"/>
              <a:ea typeface="Montserrat"/>
              <a:cs typeface="Montserrat"/>
              <a:sym typeface="Montserrat"/>
            </a:endParaRPr>
          </a:p>
        </p:txBody>
      </p:sp>
      <p:pic>
        <p:nvPicPr>
          <p:cNvPr id="48" name="Google Shape;48;p10"/>
          <p:cNvPicPr preferRelativeResize="0"/>
          <p:nvPr/>
        </p:nvPicPr>
        <p:blipFill rotWithShape="1">
          <a:blip r:embed="rId2">
            <a:alphaModFix/>
          </a:blip>
          <a:srcRect b="0" l="0" r="0" t="0"/>
          <a:stretch/>
        </p:blipFill>
        <p:spPr>
          <a:xfrm>
            <a:off x="10504633" y="158809"/>
            <a:ext cx="1369867" cy="476192"/>
          </a:xfrm>
          <a:prstGeom prst="rect">
            <a:avLst/>
          </a:prstGeom>
          <a:noFill/>
          <a:ln>
            <a:noFill/>
          </a:ln>
        </p:spPr>
      </p:pic>
      <p:sp>
        <p:nvSpPr>
          <p:cNvPr id="49" name="Google Shape;49;p10"/>
          <p:cNvSpPr/>
          <p:nvPr/>
        </p:nvSpPr>
        <p:spPr>
          <a:xfrm>
            <a:off x="0" y="0"/>
            <a:ext cx="123824" cy="700755"/>
          </a:xfrm>
          <a:prstGeom prst="rect">
            <a:avLst/>
          </a:prstGeom>
          <a:solidFill>
            <a:srgbClr val="FF8B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nvSpPr>
        <p:spPr>
          <a:xfrm>
            <a:off x="960750" y="2699775"/>
            <a:ext cx="49836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Montserrat"/>
                <a:ea typeface="Montserrat"/>
                <a:cs typeface="Montserrat"/>
                <a:sym typeface="Montserrat"/>
              </a:rPr>
              <a:t>Data Science Certification</a:t>
            </a:r>
            <a:endParaRPr b="1" sz="4800">
              <a:solidFill>
                <a:schemeClr val="lt1"/>
              </a:solidFill>
              <a:latin typeface="Montserrat"/>
              <a:ea typeface="Montserrat"/>
              <a:cs typeface="Montserrat"/>
              <a:sym typeface="Montserrat"/>
            </a:endParaRPr>
          </a:p>
        </p:txBody>
      </p:sp>
      <p:pic>
        <p:nvPicPr>
          <p:cNvPr id="120" name="Google Shape;120;p2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4800" u="none" cap="none" strike="noStrike">
                <a:solidFill>
                  <a:schemeClr val="lt1"/>
                </a:solidFill>
                <a:latin typeface="Montserrat"/>
                <a:ea typeface="Montserrat"/>
                <a:cs typeface="Montserrat"/>
                <a:sym typeface="Montserrat"/>
              </a:rPr>
              <a:t>Introduction to </a:t>
            </a:r>
            <a:r>
              <a:rPr b="1" lang="en-US" sz="4800">
                <a:solidFill>
                  <a:schemeClr val="lt1"/>
                </a:solidFill>
                <a:latin typeface="Montserrat"/>
                <a:ea typeface="Montserrat"/>
                <a:cs typeface="Montserrat"/>
                <a:sym typeface="Montserrat"/>
              </a:rPr>
              <a:t>AdaBoost</a:t>
            </a:r>
            <a:endParaRPr b="1" i="0" sz="4800" u="none" cap="none" strike="noStrike">
              <a:solidFill>
                <a:schemeClr val="lt1"/>
              </a:solidFill>
              <a:latin typeface="Montserrat"/>
              <a:ea typeface="Montserrat"/>
              <a:cs typeface="Montserrat"/>
              <a:sym typeface="Montserrat"/>
            </a:endParaRPr>
          </a:p>
        </p:txBody>
      </p:sp>
      <p:pic>
        <p:nvPicPr>
          <p:cNvPr id="230" name="Google Shape;230;p3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31" name="Google Shape;231;p3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nvSpPr>
        <p:spPr>
          <a:xfrm>
            <a:off x="1055700" y="1479175"/>
            <a:ext cx="10080600" cy="307800"/>
          </a:xfrm>
          <a:prstGeom prst="rect">
            <a:avLst/>
          </a:prstGeom>
          <a:noFill/>
          <a:ln>
            <a:noFill/>
          </a:ln>
        </p:spPr>
        <p:txBody>
          <a:bodyPr anchorCtr="0" anchor="t" bIns="45700" lIns="91425" spcFirstLastPara="1" rIns="91425" wrap="square" tIns="45700">
            <a:spAutoFit/>
          </a:bodyPr>
          <a:lstStyle/>
          <a:p>
            <a:pPr indent="0" lvl="0" marL="457200" marR="0" rtl="0" algn="just">
              <a:lnSpc>
                <a:spcPct val="150000"/>
              </a:lnSpc>
              <a:spcBef>
                <a:spcPts val="0"/>
              </a:spcBef>
              <a:spcAft>
                <a:spcPts val="0"/>
              </a:spcAft>
              <a:buClr>
                <a:srgbClr val="000000"/>
              </a:buClr>
              <a:buSzPts val="1400"/>
              <a:buFont typeface="Arial"/>
              <a:buNone/>
            </a:pPr>
            <a:r>
              <a:t/>
            </a:r>
            <a:endParaRPr b="1" i="0" sz="1400" u="none" cap="none" strike="noStrike">
              <a:solidFill>
                <a:srgbClr val="0C0C0C"/>
              </a:solidFill>
              <a:latin typeface="Montserrat"/>
              <a:ea typeface="Montserrat"/>
              <a:cs typeface="Montserrat"/>
              <a:sym typeface="Montserrat"/>
            </a:endParaRPr>
          </a:p>
        </p:txBody>
      </p:sp>
      <p:sp>
        <p:nvSpPr>
          <p:cNvPr id="237" name="Google Shape;237;p36"/>
          <p:cNvSpPr txBox="1"/>
          <p:nvPr/>
        </p:nvSpPr>
        <p:spPr>
          <a:xfrm>
            <a:off x="1055700" y="1031677"/>
            <a:ext cx="10080600" cy="25704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rgbClr val="0C0C0C"/>
              </a:buClr>
              <a:buSzPts val="1400"/>
              <a:buFont typeface="Montserrat"/>
              <a:buChar char="●"/>
            </a:pPr>
            <a:r>
              <a:rPr lang="en-US">
                <a:solidFill>
                  <a:srgbClr val="0C0C0C"/>
                </a:solidFill>
                <a:latin typeface="Montserrat"/>
                <a:ea typeface="Montserrat"/>
                <a:cs typeface="Montserrat"/>
                <a:sym typeface="Montserrat"/>
              </a:rPr>
              <a:t>AdaBoost </a:t>
            </a:r>
            <a:r>
              <a:rPr b="0" i="0" lang="en-US" sz="1400" u="none" cap="none" strike="noStrike">
                <a:solidFill>
                  <a:srgbClr val="0C0C0C"/>
                </a:solidFill>
                <a:latin typeface="Montserrat"/>
                <a:ea typeface="Montserrat"/>
                <a:cs typeface="Montserrat"/>
                <a:sym typeface="Montserrat"/>
              </a:rPr>
              <a:t>stands for </a:t>
            </a:r>
            <a:r>
              <a:rPr b="1" lang="en-US">
                <a:solidFill>
                  <a:srgbClr val="0C0C0C"/>
                </a:solidFill>
                <a:latin typeface="Montserrat"/>
                <a:ea typeface="Montserrat"/>
                <a:cs typeface="Montserrat"/>
                <a:sym typeface="Montserrat"/>
              </a:rPr>
              <a:t>Adaptive</a:t>
            </a:r>
            <a:r>
              <a:rPr b="1" i="0" lang="en-US" sz="1400" u="none" cap="none" strike="noStrike">
                <a:solidFill>
                  <a:srgbClr val="0C0C0C"/>
                </a:solidFill>
                <a:latin typeface="Montserrat"/>
                <a:ea typeface="Montserrat"/>
                <a:cs typeface="Montserrat"/>
                <a:sym typeface="Montserrat"/>
              </a:rPr>
              <a:t> Boosting.</a:t>
            </a:r>
            <a:endParaRPr b="1" i="0" sz="1400" u="none" cap="none" strike="noStrike">
              <a:solidFill>
                <a:srgbClr val="0C0C0C"/>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C0C0C"/>
              </a:buClr>
              <a:buSzPts val="1400"/>
              <a:buFont typeface="Montserrat"/>
              <a:buChar char="●"/>
            </a:pPr>
            <a:r>
              <a:rPr lang="en-US">
                <a:solidFill>
                  <a:srgbClr val="0C0C0C"/>
                </a:solidFill>
                <a:latin typeface="Montserrat"/>
                <a:ea typeface="Montserrat"/>
                <a:cs typeface="Montserrat"/>
                <a:sym typeface="Montserrat"/>
              </a:rPr>
              <a:t>It fits a sequence of weak learners on different weighted training data. It </a:t>
            </a:r>
            <a:r>
              <a:rPr b="1" lang="en-US">
                <a:solidFill>
                  <a:srgbClr val="0C0C0C"/>
                </a:solidFill>
                <a:latin typeface="Montserrat"/>
                <a:ea typeface="Montserrat"/>
                <a:cs typeface="Montserrat"/>
                <a:sym typeface="Montserrat"/>
              </a:rPr>
              <a:t>starts by predicting the original data set and gives equal weight to each observation</a:t>
            </a:r>
            <a:r>
              <a:rPr lang="en-US">
                <a:solidFill>
                  <a:srgbClr val="0C0C0C"/>
                </a:solidFill>
                <a:latin typeface="Montserrat"/>
                <a:ea typeface="Montserrat"/>
                <a:cs typeface="Montserrat"/>
                <a:sym typeface="Montserrat"/>
              </a:rPr>
              <a:t>. </a:t>
            </a:r>
            <a:endParaRPr>
              <a:solidFill>
                <a:srgbClr val="0C0C0C"/>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C0C0C"/>
              </a:buClr>
              <a:buSzPts val="1400"/>
              <a:buFont typeface="Montserrat"/>
              <a:buChar char="●"/>
            </a:pPr>
            <a:r>
              <a:rPr lang="en-US">
                <a:solidFill>
                  <a:srgbClr val="0C0C0C"/>
                </a:solidFill>
                <a:latin typeface="Montserrat"/>
                <a:ea typeface="Montserrat"/>
                <a:cs typeface="Montserrat"/>
                <a:sym typeface="Montserrat"/>
              </a:rPr>
              <a:t>If </a:t>
            </a:r>
            <a:r>
              <a:rPr b="1" lang="en-US">
                <a:solidFill>
                  <a:srgbClr val="0C0C0C"/>
                </a:solidFill>
                <a:latin typeface="Montserrat"/>
                <a:ea typeface="Montserrat"/>
                <a:cs typeface="Montserrat"/>
                <a:sym typeface="Montserrat"/>
              </a:rPr>
              <a:t>prediction is incorrect using the first learner</a:t>
            </a:r>
            <a:r>
              <a:rPr lang="en-US">
                <a:solidFill>
                  <a:srgbClr val="0C0C0C"/>
                </a:solidFill>
                <a:latin typeface="Montserrat"/>
                <a:ea typeface="Montserrat"/>
                <a:cs typeface="Montserrat"/>
                <a:sym typeface="Montserrat"/>
              </a:rPr>
              <a:t>, then it </a:t>
            </a:r>
            <a:r>
              <a:rPr b="1" lang="en-US">
                <a:solidFill>
                  <a:srgbClr val="0C0C0C"/>
                </a:solidFill>
                <a:latin typeface="Montserrat"/>
                <a:ea typeface="Montserrat"/>
                <a:cs typeface="Montserrat"/>
                <a:sym typeface="Montserrat"/>
              </a:rPr>
              <a:t>gives higher weight to observations that have been predicted incorrectly</a:t>
            </a:r>
            <a:r>
              <a:rPr lang="en-US">
                <a:solidFill>
                  <a:srgbClr val="0C0C0C"/>
                </a:solidFill>
                <a:latin typeface="Montserrat"/>
                <a:ea typeface="Montserrat"/>
                <a:cs typeface="Montserrat"/>
                <a:sym typeface="Montserrat"/>
              </a:rPr>
              <a:t>. Being an iterative process, </a:t>
            </a:r>
            <a:r>
              <a:rPr b="1" lang="en-US">
                <a:solidFill>
                  <a:srgbClr val="0C0C0C"/>
                </a:solidFill>
                <a:latin typeface="Montserrat"/>
                <a:ea typeface="Montserrat"/>
                <a:cs typeface="Montserrat"/>
                <a:sym typeface="Montserrat"/>
              </a:rPr>
              <a:t>it continues to add learner(s) until a limit is reached</a:t>
            </a:r>
            <a:r>
              <a:rPr lang="en-US">
                <a:solidFill>
                  <a:srgbClr val="0C0C0C"/>
                </a:solidFill>
                <a:latin typeface="Montserrat"/>
                <a:ea typeface="Montserrat"/>
                <a:cs typeface="Montserrat"/>
                <a:sym typeface="Montserrat"/>
              </a:rPr>
              <a:t> in the number of models or accuracy.</a:t>
            </a:r>
            <a:endParaRPr>
              <a:solidFill>
                <a:srgbClr val="0C0C0C"/>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C0C0C"/>
              </a:buClr>
              <a:buSzPts val="1400"/>
              <a:buFont typeface="Montserrat"/>
              <a:buChar char="●"/>
            </a:pPr>
            <a:r>
              <a:rPr lang="en-US">
                <a:solidFill>
                  <a:srgbClr val="0C0C0C"/>
                </a:solidFill>
                <a:latin typeface="Montserrat"/>
                <a:ea typeface="Montserrat"/>
                <a:cs typeface="Montserrat"/>
                <a:sym typeface="Montserrat"/>
              </a:rPr>
              <a:t>Usually, a weak decision tree with 1 root node and 2 leaf nodes is used. This type of decision tree is also known as </a:t>
            </a:r>
            <a:r>
              <a:rPr b="1" lang="en-US">
                <a:solidFill>
                  <a:srgbClr val="0C0C0C"/>
                </a:solidFill>
                <a:latin typeface="Montserrat"/>
                <a:ea typeface="Montserrat"/>
                <a:cs typeface="Montserrat"/>
                <a:sym typeface="Montserrat"/>
              </a:rPr>
              <a:t>stump tree</a:t>
            </a:r>
            <a:r>
              <a:rPr lang="en-US">
                <a:solidFill>
                  <a:srgbClr val="0C0C0C"/>
                </a:solidFill>
                <a:latin typeface="Montserrat"/>
                <a:ea typeface="Montserrat"/>
                <a:cs typeface="Montserrat"/>
                <a:sym typeface="Montserrat"/>
              </a:rPr>
              <a:t>.</a:t>
            </a:r>
            <a:endParaRPr>
              <a:solidFill>
                <a:srgbClr val="0C0C0C"/>
              </a:solidFill>
              <a:latin typeface="Montserrat"/>
              <a:ea typeface="Montserrat"/>
              <a:cs typeface="Montserrat"/>
              <a:sym typeface="Montserrat"/>
            </a:endParaRPr>
          </a:p>
        </p:txBody>
      </p:sp>
      <p:sp>
        <p:nvSpPr>
          <p:cNvPr id="238" name="Google Shape;238;p36"/>
          <p:cNvSpPr/>
          <p:nvPr/>
        </p:nvSpPr>
        <p:spPr>
          <a:xfrm>
            <a:off x="8179925" y="4256300"/>
            <a:ext cx="2136900" cy="1192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9" name="Google Shape;239;p36"/>
          <p:cNvSpPr/>
          <p:nvPr/>
        </p:nvSpPr>
        <p:spPr>
          <a:xfrm>
            <a:off x="8179850" y="4256300"/>
            <a:ext cx="2136900" cy="596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0" name="Google Shape;240;p36"/>
          <p:cNvSpPr/>
          <p:nvPr/>
        </p:nvSpPr>
        <p:spPr>
          <a:xfrm>
            <a:off x="8179850" y="4256300"/>
            <a:ext cx="663900" cy="1192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1" name="Google Shape;241;p36"/>
          <p:cNvSpPr/>
          <p:nvPr/>
        </p:nvSpPr>
        <p:spPr>
          <a:xfrm>
            <a:off x="4769100" y="4256300"/>
            <a:ext cx="2136900" cy="1192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2" name="Google Shape;242;p36"/>
          <p:cNvSpPr/>
          <p:nvPr/>
        </p:nvSpPr>
        <p:spPr>
          <a:xfrm>
            <a:off x="4769200" y="4256300"/>
            <a:ext cx="2136900" cy="5964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p36"/>
          <p:cNvSpPr/>
          <p:nvPr/>
        </p:nvSpPr>
        <p:spPr>
          <a:xfrm>
            <a:off x="1875175" y="4274888"/>
            <a:ext cx="2136900" cy="11928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4" name="Google Shape;244;p36"/>
          <p:cNvSpPr/>
          <p:nvPr/>
        </p:nvSpPr>
        <p:spPr>
          <a:xfrm>
            <a:off x="1875175" y="4277900"/>
            <a:ext cx="663900" cy="11928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45" name="Google Shape;245;p36"/>
          <p:cNvCxnSpPr/>
          <p:nvPr/>
        </p:nvCxnSpPr>
        <p:spPr>
          <a:xfrm rot="10800000">
            <a:off x="2534600" y="4277900"/>
            <a:ext cx="4500" cy="12015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36"/>
          <p:cNvSpPr/>
          <p:nvPr/>
        </p:nvSpPr>
        <p:spPr>
          <a:xfrm>
            <a:off x="2173350" y="4440538"/>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7" name="Google Shape;247;p36"/>
          <p:cNvSpPr/>
          <p:nvPr/>
        </p:nvSpPr>
        <p:spPr>
          <a:xfrm>
            <a:off x="2140225" y="4947113"/>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48" name="Google Shape;248;p36"/>
          <p:cNvSpPr/>
          <p:nvPr/>
        </p:nvSpPr>
        <p:spPr>
          <a:xfrm>
            <a:off x="2693500" y="4440538"/>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49" name="Google Shape;249;p36"/>
          <p:cNvSpPr/>
          <p:nvPr/>
        </p:nvSpPr>
        <p:spPr>
          <a:xfrm>
            <a:off x="3349550" y="4566438"/>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50" name="Google Shape;250;p36"/>
          <p:cNvSpPr/>
          <p:nvPr/>
        </p:nvSpPr>
        <p:spPr>
          <a:xfrm>
            <a:off x="3246775" y="5056138"/>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51" name="Google Shape;251;p36"/>
          <p:cNvSpPr/>
          <p:nvPr/>
        </p:nvSpPr>
        <p:spPr>
          <a:xfrm>
            <a:off x="2693500" y="5056138"/>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52" name="Google Shape;252;p36"/>
          <p:cNvSpPr/>
          <p:nvPr/>
        </p:nvSpPr>
        <p:spPr>
          <a:xfrm>
            <a:off x="3021525" y="4874238"/>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53" name="Google Shape;253;p36"/>
          <p:cNvCxnSpPr>
            <a:endCxn id="241" idx="3"/>
          </p:cNvCxnSpPr>
          <p:nvPr/>
        </p:nvCxnSpPr>
        <p:spPr>
          <a:xfrm>
            <a:off x="4769100" y="4852700"/>
            <a:ext cx="2136900" cy="0"/>
          </a:xfrm>
          <a:prstGeom prst="straightConnector1">
            <a:avLst/>
          </a:prstGeom>
          <a:noFill/>
          <a:ln cap="flat" cmpd="sng" w="9525">
            <a:solidFill>
              <a:schemeClr val="dk2"/>
            </a:solidFill>
            <a:prstDash val="solid"/>
            <a:round/>
            <a:headEnd len="med" w="med" type="none"/>
            <a:tailEnd len="med" w="med" type="none"/>
          </a:ln>
        </p:spPr>
      </p:cxnSp>
      <p:sp>
        <p:nvSpPr>
          <p:cNvPr id="254" name="Google Shape;254;p36"/>
          <p:cNvSpPr/>
          <p:nvPr/>
        </p:nvSpPr>
        <p:spPr>
          <a:xfrm>
            <a:off x="8478100" y="4421950"/>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5" name="Google Shape;255;p36"/>
          <p:cNvSpPr/>
          <p:nvPr/>
        </p:nvSpPr>
        <p:spPr>
          <a:xfrm>
            <a:off x="8444975" y="4928525"/>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56" name="Google Shape;256;p36"/>
          <p:cNvSpPr/>
          <p:nvPr/>
        </p:nvSpPr>
        <p:spPr>
          <a:xfrm>
            <a:off x="8998250" y="4421950"/>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57" name="Google Shape;257;p36"/>
          <p:cNvSpPr/>
          <p:nvPr/>
        </p:nvSpPr>
        <p:spPr>
          <a:xfrm>
            <a:off x="9654300" y="4547850"/>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58" name="Google Shape;258;p36"/>
          <p:cNvSpPr/>
          <p:nvPr/>
        </p:nvSpPr>
        <p:spPr>
          <a:xfrm>
            <a:off x="9551525" y="5037550"/>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59" name="Google Shape;259;p36"/>
          <p:cNvSpPr/>
          <p:nvPr/>
        </p:nvSpPr>
        <p:spPr>
          <a:xfrm>
            <a:off x="8998250" y="5037550"/>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60" name="Google Shape;260;p36"/>
          <p:cNvSpPr/>
          <p:nvPr/>
        </p:nvSpPr>
        <p:spPr>
          <a:xfrm>
            <a:off x="9326275" y="4855650"/>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1" name="Google Shape;261;p36"/>
          <p:cNvSpPr/>
          <p:nvPr/>
        </p:nvSpPr>
        <p:spPr>
          <a:xfrm>
            <a:off x="7246413" y="4643450"/>
            <a:ext cx="593100" cy="4185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2" name="Google Shape;262;p36"/>
          <p:cNvSpPr txBox="1"/>
          <p:nvPr/>
        </p:nvSpPr>
        <p:spPr>
          <a:xfrm>
            <a:off x="2181625" y="5545838"/>
            <a:ext cx="1524000" cy="4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Stump Tree</a:t>
            </a:r>
            <a:endParaRPr b="1">
              <a:solidFill>
                <a:schemeClr val="dk1"/>
              </a:solidFill>
              <a:latin typeface="Montserrat"/>
              <a:ea typeface="Montserrat"/>
              <a:cs typeface="Montserrat"/>
              <a:sym typeface="Montserrat"/>
            </a:endParaRPr>
          </a:p>
        </p:txBody>
      </p:sp>
      <p:sp>
        <p:nvSpPr>
          <p:cNvPr id="263" name="Google Shape;263;p36"/>
          <p:cNvSpPr txBox="1"/>
          <p:nvPr/>
        </p:nvSpPr>
        <p:spPr>
          <a:xfrm>
            <a:off x="5075550" y="5545850"/>
            <a:ext cx="1524000" cy="4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Stump Tree</a:t>
            </a:r>
            <a:endParaRPr b="1">
              <a:solidFill>
                <a:schemeClr val="dk1"/>
              </a:solidFill>
              <a:latin typeface="Montserrat"/>
              <a:ea typeface="Montserrat"/>
              <a:cs typeface="Montserrat"/>
              <a:sym typeface="Montserrat"/>
            </a:endParaRPr>
          </a:p>
        </p:txBody>
      </p:sp>
      <p:sp>
        <p:nvSpPr>
          <p:cNvPr id="264" name="Google Shape;264;p36"/>
          <p:cNvSpPr txBox="1"/>
          <p:nvPr/>
        </p:nvSpPr>
        <p:spPr>
          <a:xfrm>
            <a:off x="8463575" y="5545850"/>
            <a:ext cx="1569600" cy="41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chemeClr val="dk1"/>
                </a:solidFill>
                <a:latin typeface="Montserrat"/>
                <a:ea typeface="Montserrat"/>
                <a:cs typeface="Montserrat"/>
                <a:sym typeface="Montserrat"/>
              </a:rPr>
              <a:t>Strong Tree</a:t>
            </a:r>
            <a:endParaRPr b="1">
              <a:solidFill>
                <a:schemeClr val="dk1"/>
              </a:solidFill>
              <a:latin typeface="Montserrat"/>
              <a:ea typeface="Montserrat"/>
              <a:cs typeface="Montserrat"/>
              <a:sym typeface="Montserrat"/>
            </a:endParaRPr>
          </a:p>
        </p:txBody>
      </p:sp>
      <p:cxnSp>
        <p:nvCxnSpPr>
          <p:cNvPr id="265" name="Google Shape;265;p36"/>
          <p:cNvCxnSpPr/>
          <p:nvPr/>
        </p:nvCxnSpPr>
        <p:spPr>
          <a:xfrm>
            <a:off x="4200088" y="4871288"/>
            <a:ext cx="381000" cy="0"/>
          </a:xfrm>
          <a:prstGeom prst="straightConnector1">
            <a:avLst/>
          </a:prstGeom>
          <a:noFill/>
          <a:ln cap="flat" cmpd="sng" w="19050">
            <a:solidFill>
              <a:schemeClr val="dk2"/>
            </a:solidFill>
            <a:prstDash val="solid"/>
            <a:round/>
            <a:headEnd len="med" w="med" type="none"/>
            <a:tailEnd len="med" w="med" type="triangle"/>
          </a:ln>
        </p:spPr>
      </p:cxnSp>
      <p:sp>
        <p:nvSpPr>
          <p:cNvPr id="266" name="Google Shape;266;p36"/>
          <p:cNvSpPr/>
          <p:nvPr/>
        </p:nvSpPr>
        <p:spPr>
          <a:xfrm>
            <a:off x="5037425" y="4390988"/>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7" name="Google Shape;267;p36"/>
          <p:cNvSpPr/>
          <p:nvPr/>
        </p:nvSpPr>
        <p:spPr>
          <a:xfrm>
            <a:off x="5004300" y="4897563"/>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68" name="Google Shape;268;p36"/>
          <p:cNvSpPr/>
          <p:nvPr/>
        </p:nvSpPr>
        <p:spPr>
          <a:xfrm>
            <a:off x="5557575" y="4390988"/>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69" name="Google Shape;269;p36"/>
          <p:cNvSpPr/>
          <p:nvPr/>
        </p:nvSpPr>
        <p:spPr>
          <a:xfrm>
            <a:off x="6213625" y="4516888"/>
            <a:ext cx="248400" cy="307800"/>
          </a:xfrm>
          <a:prstGeom prst="mathMultiply">
            <a:avLst>
              <a:gd fmla="val 23520" name="adj1"/>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70" name="Google Shape;270;p36"/>
          <p:cNvSpPr/>
          <p:nvPr/>
        </p:nvSpPr>
        <p:spPr>
          <a:xfrm>
            <a:off x="6110850" y="5006588"/>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71" name="Google Shape;271;p36"/>
          <p:cNvSpPr/>
          <p:nvPr/>
        </p:nvSpPr>
        <p:spPr>
          <a:xfrm>
            <a:off x="5557575" y="5006588"/>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alibri"/>
              <a:ea typeface="Calibri"/>
              <a:cs typeface="Calibri"/>
              <a:sym typeface="Calibri"/>
            </a:endParaRPr>
          </a:p>
        </p:txBody>
      </p:sp>
      <p:sp>
        <p:nvSpPr>
          <p:cNvPr id="272" name="Google Shape;272;p36"/>
          <p:cNvSpPr/>
          <p:nvPr/>
        </p:nvSpPr>
        <p:spPr>
          <a:xfrm>
            <a:off x="5885600" y="4824688"/>
            <a:ext cx="248400" cy="307800"/>
          </a:xfrm>
          <a:prstGeom prst="mathMultiply">
            <a:avLst>
              <a:gd fmla="val 23520" name="adj1"/>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73" name="Google Shape;273;p36"/>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Introduction to AdaBoost</a:t>
            </a:r>
            <a:endParaRPr b="1" sz="2400">
              <a:solidFill>
                <a:srgbClr val="675AB9"/>
              </a:solidFill>
              <a:latin typeface="Montserrat"/>
              <a:ea typeface="Montserrat"/>
              <a:cs typeface="Montserrat"/>
              <a:sym typeface="Montserrat"/>
            </a:endParaRPr>
          </a:p>
        </p:txBody>
      </p:sp>
      <p:pic>
        <p:nvPicPr>
          <p:cNvPr id="274" name="Google Shape;274;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4800" u="none" cap="none" strike="noStrike">
                <a:solidFill>
                  <a:schemeClr val="lt1"/>
                </a:solidFill>
                <a:latin typeface="Montserrat"/>
                <a:ea typeface="Montserrat"/>
                <a:cs typeface="Montserrat"/>
                <a:sym typeface="Montserrat"/>
              </a:rPr>
              <a:t>Working of </a:t>
            </a:r>
            <a:r>
              <a:rPr b="1" lang="en-US" sz="4800">
                <a:solidFill>
                  <a:schemeClr val="lt1"/>
                </a:solidFill>
                <a:latin typeface="Montserrat"/>
                <a:ea typeface="Montserrat"/>
                <a:cs typeface="Montserrat"/>
                <a:sym typeface="Montserrat"/>
              </a:rPr>
              <a:t>Ada</a:t>
            </a:r>
            <a:r>
              <a:rPr b="1" i="0" lang="en-US" sz="4800" u="none" cap="none" strike="noStrike">
                <a:solidFill>
                  <a:schemeClr val="lt1"/>
                </a:solidFill>
                <a:latin typeface="Montserrat"/>
                <a:ea typeface="Montserrat"/>
                <a:cs typeface="Montserrat"/>
                <a:sym typeface="Montserrat"/>
              </a:rPr>
              <a:t>Boost</a:t>
            </a:r>
            <a:endParaRPr b="1" i="0" sz="4800" u="none" cap="none" strike="noStrike">
              <a:solidFill>
                <a:schemeClr val="lt1"/>
              </a:solidFill>
              <a:latin typeface="Montserrat"/>
              <a:ea typeface="Montserrat"/>
              <a:cs typeface="Montserrat"/>
              <a:sym typeface="Montserrat"/>
            </a:endParaRPr>
          </a:p>
        </p:txBody>
      </p:sp>
      <p:pic>
        <p:nvPicPr>
          <p:cNvPr id="280" name="Google Shape;280;p3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81" name="Google Shape;281;p3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p:nvPr/>
        </p:nvSpPr>
        <p:spPr>
          <a:xfrm>
            <a:off x="1837708" y="1279988"/>
            <a:ext cx="398700" cy="351600"/>
          </a:xfrm>
          <a:prstGeom prst="roundRect">
            <a:avLst>
              <a:gd fmla="val 35272" name="adj"/>
            </a:avLst>
          </a:prstGeom>
          <a:solidFill>
            <a:srgbClr val="675AB9"/>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1</a:t>
            </a:r>
            <a:endParaRPr b="1" i="0" sz="1600" u="none" cap="none" strike="noStrike">
              <a:solidFill>
                <a:srgbClr val="FFFFFF"/>
              </a:solidFill>
              <a:latin typeface="Montserrat"/>
              <a:ea typeface="Montserrat"/>
              <a:cs typeface="Montserrat"/>
              <a:sym typeface="Montserrat"/>
            </a:endParaRPr>
          </a:p>
        </p:txBody>
      </p:sp>
      <p:sp>
        <p:nvSpPr>
          <p:cNvPr id="287" name="Google Shape;287;p38"/>
          <p:cNvSpPr/>
          <p:nvPr/>
        </p:nvSpPr>
        <p:spPr>
          <a:xfrm>
            <a:off x="3680455" y="1616213"/>
            <a:ext cx="398700" cy="351600"/>
          </a:xfrm>
          <a:prstGeom prst="roundRect">
            <a:avLst>
              <a:gd fmla="val 35272" name="adj"/>
            </a:avLst>
          </a:prstGeom>
          <a:solidFill>
            <a:srgbClr val="675AB9"/>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2</a:t>
            </a:r>
            <a:endParaRPr b="1" i="0" sz="1600" u="none" cap="none" strike="noStrike">
              <a:solidFill>
                <a:srgbClr val="FFFFFF"/>
              </a:solidFill>
              <a:latin typeface="Montserrat"/>
              <a:ea typeface="Montserrat"/>
              <a:cs typeface="Montserrat"/>
              <a:sym typeface="Montserrat"/>
            </a:endParaRPr>
          </a:p>
        </p:txBody>
      </p:sp>
      <p:sp>
        <p:nvSpPr>
          <p:cNvPr id="288" name="Google Shape;288;p38"/>
          <p:cNvSpPr/>
          <p:nvPr/>
        </p:nvSpPr>
        <p:spPr>
          <a:xfrm>
            <a:off x="2668761" y="3690625"/>
            <a:ext cx="398700" cy="351600"/>
          </a:xfrm>
          <a:prstGeom prst="roundRect">
            <a:avLst>
              <a:gd fmla="val 35272" name="adj"/>
            </a:avLst>
          </a:prstGeom>
          <a:solidFill>
            <a:srgbClr val="675AB9"/>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3</a:t>
            </a:r>
            <a:endParaRPr b="1" i="0" sz="1600" u="none" cap="none" strike="noStrike">
              <a:solidFill>
                <a:srgbClr val="FFFFFF"/>
              </a:solidFill>
              <a:latin typeface="Montserrat"/>
              <a:ea typeface="Montserrat"/>
              <a:cs typeface="Montserrat"/>
              <a:sym typeface="Montserrat"/>
            </a:endParaRPr>
          </a:p>
        </p:txBody>
      </p:sp>
      <p:sp>
        <p:nvSpPr>
          <p:cNvPr id="289" name="Google Shape;289;p38"/>
          <p:cNvSpPr/>
          <p:nvPr/>
        </p:nvSpPr>
        <p:spPr>
          <a:xfrm>
            <a:off x="4123769" y="3843031"/>
            <a:ext cx="398700" cy="351600"/>
          </a:xfrm>
          <a:prstGeom prst="roundRect">
            <a:avLst>
              <a:gd fmla="val 35272" name="adj"/>
            </a:avLst>
          </a:prstGeom>
          <a:solidFill>
            <a:srgbClr val="675AB9"/>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4</a:t>
            </a:r>
            <a:endParaRPr b="1" i="0" sz="1600" u="none" cap="none" strike="noStrike">
              <a:solidFill>
                <a:srgbClr val="FFFFFF"/>
              </a:solidFill>
              <a:latin typeface="Montserrat"/>
              <a:ea typeface="Montserrat"/>
              <a:cs typeface="Montserrat"/>
              <a:sym typeface="Montserrat"/>
            </a:endParaRPr>
          </a:p>
        </p:txBody>
      </p:sp>
      <p:sp>
        <p:nvSpPr>
          <p:cNvPr id="290" name="Google Shape;290;p38"/>
          <p:cNvSpPr/>
          <p:nvPr/>
        </p:nvSpPr>
        <p:spPr>
          <a:xfrm>
            <a:off x="5586204" y="3986538"/>
            <a:ext cx="398700" cy="351600"/>
          </a:xfrm>
          <a:prstGeom prst="roundRect">
            <a:avLst>
              <a:gd fmla="val 35272" name="adj"/>
            </a:avLst>
          </a:prstGeom>
          <a:solidFill>
            <a:srgbClr val="675AB9"/>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5</a:t>
            </a:r>
            <a:endParaRPr b="1" i="0" sz="1600" u="none" cap="none" strike="noStrike">
              <a:solidFill>
                <a:srgbClr val="FFFFFF"/>
              </a:solidFill>
              <a:latin typeface="Montserrat"/>
              <a:ea typeface="Montserrat"/>
              <a:cs typeface="Montserrat"/>
              <a:sym typeface="Montserrat"/>
            </a:endParaRPr>
          </a:p>
        </p:txBody>
      </p:sp>
      <p:cxnSp>
        <p:nvCxnSpPr>
          <p:cNvPr id="291" name="Google Shape;291;p38"/>
          <p:cNvCxnSpPr>
            <a:stCxn id="288" idx="3"/>
            <a:endCxn id="289" idx="1"/>
          </p:cNvCxnSpPr>
          <p:nvPr/>
        </p:nvCxnSpPr>
        <p:spPr>
          <a:xfrm>
            <a:off x="3067461" y="3866425"/>
            <a:ext cx="1056300" cy="152400"/>
          </a:xfrm>
          <a:prstGeom prst="curvedConnector3">
            <a:avLst>
              <a:gd fmla="val 50000" name="adj1"/>
            </a:avLst>
          </a:prstGeom>
          <a:noFill/>
          <a:ln cap="flat" cmpd="sng" w="28575">
            <a:solidFill>
              <a:srgbClr val="8DA9DB"/>
            </a:solidFill>
            <a:prstDash val="dash"/>
            <a:round/>
            <a:headEnd len="sm" w="sm" type="none"/>
            <a:tailEnd len="sm" w="sm" type="none"/>
          </a:ln>
        </p:spPr>
      </p:cxnSp>
      <p:sp>
        <p:nvSpPr>
          <p:cNvPr id="292" name="Google Shape;292;p38"/>
          <p:cNvSpPr txBox="1"/>
          <p:nvPr/>
        </p:nvSpPr>
        <p:spPr>
          <a:xfrm>
            <a:off x="1250750" y="1678388"/>
            <a:ext cx="17559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i="0" lang="en-US" sz="1200" u="none" cap="none" strike="noStrike">
                <a:solidFill>
                  <a:srgbClr val="000000"/>
                </a:solidFill>
                <a:latin typeface="Montserrat"/>
                <a:ea typeface="Montserrat"/>
                <a:cs typeface="Montserrat"/>
                <a:sym typeface="Montserrat"/>
              </a:rPr>
              <a:t>Start with a </a:t>
            </a:r>
            <a:r>
              <a:rPr b="1" lang="en-US" sz="1200">
                <a:latin typeface="Montserrat"/>
                <a:ea typeface="Montserrat"/>
                <a:cs typeface="Montserrat"/>
                <a:sym typeface="Montserrat"/>
              </a:rPr>
              <a:t>Weak</a:t>
            </a:r>
            <a:r>
              <a:rPr b="1" i="0" lang="en-US" sz="1200" u="none" cap="none" strike="noStrike">
                <a:solidFill>
                  <a:srgbClr val="000000"/>
                </a:solidFill>
                <a:latin typeface="Montserrat"/>
                <a:ea typeface="Montserrat"/>
                <a:cs typeface="Montserrat"/>
                <a:sym typeface="Montserrat"/>
              </a:rPr>
              <a:t> </a:t>
            </a:r>
            <a:r>
              <a:rPr b="1" lang="en-US" sz="1200">
                <a:latin typeface="Montserrat"/>
                <a:ea typeface="Montserrat"/>
                <a:cs typeface="Montserrat"/>
                <a:sym typeface="Montserrat"/>
              </a:rPr>
              <a:t>Learner</a:t>
            </a:r>
            <a:endParaRPr b="1" i="0" sz="1200" u="none" cap="none" strike="noStrike">
              <a:solidFill>
                <a:srgbClr val="000000"/>
              </a:solidFill>
              <a:latin typeface="Arial"/>
              <a:ea typeface="Arial"/>
              <a:cs typeface="Arial"/>
              <a:sym typeface="Arial"/>
            </a:endParaRPr>
          </a:p>
        </p:txBody>
      </p:sp>
      <p:sp>
        <p:nvSpPr>
          <p:cNvPr id="293" name="Google Shape;293;p38"/>
          <p:cNvSpPr txBox="1"/>
          <p:nvPr/>
        </p:nvSpPr>
        <p:spPr>
          <a:xfrm>
            <a:off x="2894300" y="2042463"/>
            <a:ext cx="19710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Initialize C</a:t>
            </a:r>
            <a:r>
              <a:rPr b="1" lang="en-US" sz="1200">
                <a:latin typeface="Montserrat"/>
                <a:ea typeface="Montserrat"/>
                <a:cs typeface="Montserrat"/>
                <a:sym typeface="Montserrat"/>
              </a:rPr>
              <a:t>ommon</a:t>
            </a:r>
            <a:r>
              <a:rPr b="1" lang="en-US" sz="1200">
                <a:latin typeface="Montserrat"/>
                <a:ea typeface="Montserrat"/>
                <a:cs typeface="Montserrat"/>
                <a:sym typeface="Montserrat"/>
              </a:rPr>
              <a:t> Weights</a:t>
            </a:r>
            <a:endParaRPr b="1" i="0" sz="1200" u="none" cap="none" strike="noStrike">
              <a:solidFill>
                <a:srgbClr val="000000"/>
              </a:solidFill>
              <a:latin typeface="Arial"/>
              <a:ea typeface="Arial"/>
              <a:cs typeface="Arial"/>
              <a:sym typeface="Arial"/>
            </a:endParaRPr>
          </a:p>
        </p:txBody>
      </p:sp>
      <p:sp>
        <p:nvSpPr>
          <p:cNvPr id="294" name="Google Shape;294;p38"/>
          <p:cNvSpPr txBox="1"/>
          <p:nvPr/>
        </p:nvSpPr>
        <p:spPr>
          <a:xfrm>
            <a:off x="2026153" y="4120236"/>
            <a:ext cx="16839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Train Weak Learner</a:t>
            </a:r>
            <a:endParaRPr b="0" i="0" sz="1200" u="none" cap="none" strike="noStrike">
              <a:solidFill>
                <a:srgbClr val="000000"/>
              </a:solidFill>
              <a:latin typeface="Arial"/>
              <a:ea typeface="Arial"/>
              <a:cs typeface="Arial"/>
              <a:sym typeface="Arial"/>
            </a:endParaRPr>
          </a:p>
        </p:txBody>
      </p:sp>
      <p:sp>
        <p:nvSpPr>
          <p:cNvPr id="295" name="Google Shape;295;p38"/>
          <p:cNvSpPr txBox="1"/>
          <p:nvPr/>
        </p:nvSpPr>
        <p:spPr>
          <a:xfrm>
            <a:off x="3481174" y="4273445"/>
            <a:ext cx="16839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Compute Error</a:t>
            </a:r>
            <a:endParaRPr b="0" i="0" sz="1200" u="none" cap="none" strike="noStrike">
              <a:solidFill>
                <a:srgbClr val="000000"/>
              </a:solidFill>
              <a:latin typeface="Arial"/>
              <a:ea typeface="Arial"/>
              <a:cs typeface="Arial"/>
              <a:sym typeface="Arial"/>
            </a:endParaRPr>
          </a:p>
        </p:txBody>
      </p:sp>
      <p:sp>
        <p:nvSpPr>
          <p:cNvPr id="296" name="Google Shape;296;p38"/>
          <p:cNvSpPr txBox="1"/>
          <p:nvPr/>
        </p:nvSpPr>
        <p:spPr>
          <a:xfrm>
            <a:off x="4907611" y="4425838"/>
            <a:ext cx="1755900" cy="6003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a:latin typeface="Montserrat"/>
                <a:ea typeface="Montserrat"/>
                <a:cs typeface="Montserrat"/>
                <a:sym typeface="Montserrat"/>
              </a:rPr>
              <a:t> </a:t>
            </a:r>
            <a:r>
              <a:rPr b="1" lang="en-US" sz="1200">
                <a:latin typeface="Montserrat"/>
                <a:ea typeface="Montserrat"/>
                <a:cs typeface="Montserrat"/>
                <a:sym typeface="Montserrat"/>
              </a:rPr>
              <a:t>Compute Learner Weight</a:t>
            </a:r>
            <a:endParaRPr b="0" i="0" sz="1200" u="none" cap="none" strike="noStrike">
              <a:solidFill>
                <a:srgbClr val="000000"/>
              </a:solidFill>
              <a:latin typeface="Arial"/>
              <a:ea typeface="Arial"/>
              <a:cs typeface="Arial"/>
              <a:sym typeface="Arial"/>
            </a:endParaRPr>
          </a:p>
        </p:txBody>
      </p:sp>
      <p:cxnSp>
        <p:nvCxnSpPr>
          <p:cNvPr id="297" name="Google Shape;297;p38"/>
          <p:cNvCxnSpPr>
            <a:stCxn id="289" idx="3"/>
            <a:endCxn id="290" idx="1"/>
          </p:cNvCxnSpPr>
          <p:nvPr/>
        </p:nvCxnSpPr>
        <p:spPr>
          <a:xfrm>
            <a:off x="4522469" y="4018831"/>
            <a:ext cx="1063800" cy="143400"/>
          </a:xfrm>
          <a:prstGeom prst="curvedConnector3">
            <a:avLst>
              <a:gd fmla="val 49997" name="adj1"/>
            </a:avLst>
          </a:prstGeom>
          <a:noFill/>
          <a:ln cap="flat" cmpd="sng" w="28575">
            <a:solidFill>
              <a:srgbClr val="8DA9DB"/>
            </a:solidFill>
            <a:prstDash val="dash"/>
            <a:round/>
            <a:headEnd len="sm" w="sm" type="none"/>
            <a:tailEnd len="sm" w="sm" type="none"/>
          </a:ln>
        </p:spPr>
      </p:cxnSp>
      <p:cxnSp>
        <p:nvCxnSpPr>
          <p:cNvPr id="298" name="Google Shape;298;p38"/>
          <p:cNvCxnSpPr>
            <a:stCxn id="286" idx="3"/>
            <a:endCxn id="287" idx="1"/>
          </p:cNvCxnSpPr>
          <p:nvPr/>
        </p:nvCxnSpPr>
        <p:spPr>
          <a:xfrm>
            <a:off x="2236408" y="1455788"/>
            <a:ext cx="1443900" cy="336300"/>
          </a:xfrm>
          <a:prstGeom prst="curvedConnector3">
            <a:avLst>
              <a:gd fmla="val 50005" name="adj1"/>
            </a:avLst>
          </a:prstGeom>
          <a:noFill/>
          <a:ln cap="flat" cmpd="sng" w="28575">
            <a:solidFill>
              <a:srgbClr val="8DA9DB"/>
            </a:solidFill>
            <a:prstDash val="dash"/>
            <a:round/>
            <a:headEnd len="sm" w="sm" type="none"/>
            <a:tailEnd len="sm" w="sm" type="none"/>
          </a:ln>
        </p:spPr>
      </p:cxnSp>
      <p:cxnSp>
        <p:nvCxnSpPr>
          <p:cNvPr id="299" name="Google Shape;299;p38"/>
          <p:cNvCxnSpPr>
            <a:stCxn id="287" idx="3"/>
            <a:endCxn id="288" idx="1"/>
          </p:cNvCxnSpPr>
          <p:nvPr/>
        </p:nvCxnSpPr>
        <p:spPr>
          <a:xfrm flipH="1">
            <a:off x="2668855" y="1792013"/>
            <a:ext cx="1410300" cy="2074500"/>
          </a:xfrm>
          <a:prstGeom prst="curvedConnector5">
            <a:avLst>
              <a:gd fmla="val -63775" name="adj1"/>
              <a:gd fmla="val 50000" name="adj2"/>
              <a:gd fmla="val 119483" name="adj3"/>
            </a:avLst>
          </a:prstGeom>
          <a:noFill/>
          <a:ln cap="flat" cmpd="sng" w="28575">
            <a:solidFill>
              <a:srgbClr val="8DA9DB"/>
            </a:solidFill>
            <a:prstDash val="dash"/>
            <a:round/>
            <a:headEnd len="sm" w="sm" type="none"/>
            <a:tailEnd len="sm" w="sm" type="none"/>
          </a:ln>
        </p:spPr>
      </p:cxnSp>
      <p:sp>
        <p:nvSpPr>
          <p:cNvPr id="300" name="Google Shape;300;p38"/>
          <p:cNvSpPr/>
          <p:nvPr/>
        </p:nvSpPr>
        <p:spPr>
          <a:xfrm>
            <a:off x="7228313" y="3834155"/>
            <a:ext cx="398700" cy="351600"/>
          </a:xfrm>
          <a:prstGeom prst="roundRect">
            <a:avLst>
              <a:gd fmla="val 35272" name="adj"/>
            </a:avLst>
          </a:prstGeom>
          <a:solidFill>
            <a:srgbClr val="675AB9"/>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i="0" lang="en-US" sz="1600" u="none" cap="none" strike="noStrike">
                <a:solidFill>
                  <a:srgbClr val="FFFFFF"/>
                </a:solidFill>
                <a:latin typeface="Montserrat"/>
                <a:ea typeface="Montserrat"/>
                <a:cs typeface="Montserrat"/>
                <a:sym typeface="Montserrat"/>
              </a:rPr>
              <a:t>6</a:t>
            </a:r>
            <a:endParaRPr b="1" i="0" sz="1600" u="none" cap="none" strike="noStrike">
              <a:solidFill>
                <a:srgbClr val="FFFFFF"/>
              </a:solidFill>
              <a:latin typeface="Montserrat"/>
              <a:ea typeface="Montserrat"/>
              <a:cs typeface="Montserrat"/>
              <a:sym typeface="Montserrat"/>
            </a:endParaRPr>
          </a:p>
        </p:txBody>
      </p:sp>
      <p:cxnSp>
        <p:nvCxnSpPr>
          <p:cNvPr id="301" name="Google Shape;301;p38"/>
          <p:cNvCxnSpPr>
            <a:stCxn id="290" idx="3"/>
            <a:endCxn id="300" idx="1"/>
          </p:cNvCxnSpPr>
          <p:nvPr/>
        </p:nvCxnSpPr>
        <p:spPr>
          <a:xfrm flipH="1" rot="10800000">
            <a:off x="5984904" y="4009938"/>
            <a:ext cx="1243500" cy="152400"/>
          </a:xfrm>
          <a:prstGeom prst="curvedConnector3">
            <a:avLst>
              <a:gd fmla="val 49996" name="adj1"/>
            </a:avLst>
          </a:prstGeom>
          <a:noFill/>
          <a:ln cap="flat" cmpd="sng" w="28575">
            <a:solidFill>
              <a:srgbClr val="8DA9DB"/>
            </a:solidFill>
            <a:prstDash val="dash"/>
            <a:round/>
            <a:headEnd len="sm" w="sm" type="none"/>
            <a:tailEnd len="sm" w="sm" type="none"/>
          </a:ln>
        </p:spPr>
      </p:cxnSp>
      <p:sp>
        <p:nvSpPr>
          <p:cNvPr id="302" name="Google Shape;302;p38"/>
          <p:cNvSpPr txBox="1"/>
          <p:nvPr/>
        </p:nvSpPr>
        <p:spPr>
          <a:xfrm>
            <a:off x="6383985" y="4264553"/>
            <a:ext cx="2087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Update Instance Weights</a:t>
            </a:r>
            <a:endParaRPr b="0" i="0" sz="1200" u="none" cap="none" strike="noStrike">
              <a:solidFill>
                <a:srgbClr val="000000"/>
              </a:solidFill>
              <a:latin typeface="Arial"/>
              <a:ea typeface="Arial"/>
              <a:cs typeface="Arial"/>
              <a:sym typeface="Arial"/>
            </a:endParaRPr>
          </a:p>
        </p:txBody>
      </p:sp>
      <p:sp>
        <p:nvSpPr>
          <p:cNvPr id="303" name="Google Shape;303;p38"/>
          <p:cNvSpPr/>
          <p:nvPr/>
        </p:nvSpPr>
        <p:spPr>
          <a:xfrm>
            <a:off x="8853850" y="3681743"/>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lang="en-US" sz="1600">
                <a:solidFill>
                  <a:srgbClr val="FFFFFF"/>
                </a:solidFill>
                <a:latin typeface="Montserrat"/>
                <a:ea typeface="Montserrat"/>
                <a:cs typeface="Montserrat"/>
                <a:sym typeface="Montserrat"/>
              </a:rPr>
              <a:t>7</a:t>
            </a:r>
            <a:endParaRPr b="1" i="0" sz="1600" u="none" cap="none" strike="noStrike">
              <a:solidFill>
                <a:srgbClr val="FFFFFF"/>
              </a:solidFill>
              <a:latin typeface="Montserrat"/>
              <a:ea typeface="Montserrat"/>
              <a:cs typeface="Montserrat"/>
              <a:sym typeface="Montserrat"/>
            </a:endParaRPr>
          </a:p>
        </p:txBody>
      </p:sp>
      <p:cxnSp>
        <p:nvCxnSpPr>
          <p:cNvPr id="304" name="Google Shape;304;p38"/>
          <p:cNvCxnSpPr>
            <a:stCxn id="300" idx="3"/>
            <a:endCxn id="303" idx="1"/>
          </p:cNvCxnSpPr>
          <p:nvPr/>
        </p:nvCxnSpPr>
        <p:spPr>
          <a:xfrm flipH="1" rot="10800000">
            <a:off x="7627013" y="3857555"/>
            <a:ext cx="1226700" cy="152400"/>
          </a:xfrm>
          <a:prstGeom prst="curvedConnector3">
            <a:avLst>
              <a:gd fmla="val 50006" name="adj1"/>
            </a:avLst>
          </a:prstGeom>
          <a:noFill/>
          <a:ln cap="flat" cmpd="sng" w="28575">
            <a:solidFill>
              <a:srgbClr val="8DA9DB"/>
            </a:solidFill>
            <a:prstDash val="dash"/>
            <a:round/>
            <a:headEnd len="sm" w="sm" type="none"/>
            <a:tailEnd len="sm" w="sm" type="none"/>
          </a:ln>
        </p:spPr>
      </p:cxnSp>
      <p:sp>
        <p:nvSpPr>
          <p:cNvPr id="305" name="Google Shape;305;p38"/>
          <p:cNvSpPr txBox="1"/>
          <p:nvPr/>
        </p:nvSpPr>
        <p:spPr>
          <a:xfrm>
            <a:off x="8009497" y="4112141"/>
            <a:ext cx="20874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Normalize </a:t>
            </a:r>
            <a:endParaRPr b="1" sz="1200">
              <a:latin typeface="Montserrat"/>
              <a:ea typeface="Montserrat"/>
              <a:cs typeface="Montserrat"/>
              <a:sym typeface="Montserrat"/>
            </a:endParaRPr>
          </a:p>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Weights</a:t>
            </a:r>
            <a:endParaRPr b="0" i="0" sz="1200" u="none" cap="none" strike="noStrike">
              <a:solidFill>
                <a:srgbClr val="000000"/>
              </a:solidFill>
              <a:latin typeface="Arial"/>
              <a:ea typeface="Arial"/>
              <a:cs typeface="Arial"/>
              <a:sym typeface="Arial"/>
            </a:endParaRPr>
          </a:p>
        </p:txBody>
      </p:sp>
      <p:sp>
        <p:nvSpPr>
          <p:cNvPr id="306" name="Google Shape;306;p38"/>
          <p:cNvSpPr/>
          <p:nvPr/>
        </p:nvSpPr>
        <p:spPr>
          <a:xfrm>
            <a:off x="7448650" y="1616218"/>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lang="en-US" sz="1600">
                <a:solidFill>
                  <a:srgbClr val="FFFFFF"/>
                </a:solidFill>
                <a:latin typeface="Montserrat"/>
                <a:ea typeface="Montserrat"/>
                <a:cs typeface="Montserrat"/>
                <a:sym typeface="Montserrat"/>
              </a:rPr>
              <a:t>8</a:t>
            </a:r>
            <a:endParaRPr b="1" i="0" sz="1600" u="none" cap="none" strike="noStrike">
              <a:solidFill>
                <a:srgbClr val="FFFFFF"/>
              </a:solidFill>
              <a:latin typeface="Montserrat"/>
              <a:ea typeface="Montserrat"/>
              <a:cs typeface="Montserrat"/>
              <a:sym typeface="Montserrat"/>
            </a:endParaRPr>
          </a:p>
        </p:txBody>
      </p:sp>
      <p:sp>
        <p:nvSpPr>
          <p:cNvPr id="307" name="Google Shape;307;p38"/>
          <p:cNvSpPr txBox="1"/>
          <p:nvPr/>
        </p:nvSpPr>
        <p:spPr>
          <a:xfrm>
            <a:off x="6909125" y="1995275"/>
            <a:ext cx="16839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Combine Weak Learners</a:t>
            </a:r>
            <a:endParaRPr b="0" i="0" sz="1200" u="none" cap="none" strike="noStrike">
              <a:solidFill>
                <a:srgbClr val="000000"/>
              </a:solidFill>
              <a:latin typeface="Arial"/>
              <a:ea typeface="Arial"/>
              <a:cs typeface="Arial"/>
              <a:sym typeface="Arial"/>
            </a:endParaRPr>
          </a:p>
        </p:txBody>
      </p:sp>
      <p:sp>
        <p:nvSpPr>
          <p:cNvPr id="308" name="Google Shape;308;p38"/>
          <p:cNvSpPr/>
          <p:nvPr/>
        </p:nvSpPr>
        <p:spPr>
          <a:xfrm>
            <a:off x="9698200" y="1182993"/>
            <a:ext cx="398700" cy="351600"/>
          </a:xfrm>
          <a:prstGeom prst="roundRect">
            <a:avLst>
              <a:gd fmla="val 35272" name="adj"/>
            </a:avLst>
          </a:prstGeom>
          <a:solidFill>
            <a:srgbClr val="675AB9"/>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Arial"/>
              <a:buNone/>
            </a:pPr>
            <a:r>
              <a:rPr b="1" lang="en-US" sz="1600">
                <a:solidFill>
                  <a:srgbClr val="FFFFFF"/>
                </a:solidFill>
                <a:latin typeface="Montserrat"/>
                <a:ea typeface="Montserrat"/>
                <a:cs typeface="Montserrat"/>
                <a:sym typeface="Montserrat"/>
              </a:rPr>
              <a:t>9</a:t>
            </a:r>
            <a:endParaRPr b="1" i="0" sz="1600" u="none" cap="none" strike="noStrike">
              <a:solidFill>
                <a:srgbClr val="FFFFFF"/>
              </a:solidFill>
              <a:latin typeface="Montserrat"/>
              <a:ea typeface="Montserrat"/>
              <a:cs typeface="Montserrat"/>
              <a:sym typeface="Montserrat"/>
            </a:endParaRPr>
          </a:p>
        </p:txBody>
      </p:sp>
      <p:sp>
        <p:nvSpPr>
          <p:cNvPr id="309" name="Google Shape;309;p38"/>
          <p:cNvSpPr txBox="1"/>
          <p:nvPr/>
        </p:nvSpPr>
        <p:spPr>
          <a:xfrm>
            <a:off x="8853847" y="1611165"/>
            <a:ext cx="20874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200"/>
              <a:buFont typeface="Arial"/>
              <a:buNone/>
            </a:pPr>
            <a:r>
              <a:rPr b="1" lang="en-US" sz="1200">
                <a:latin typeface="Montserrat"/>
                <a:ea typeface="Montserrat"/>
                <a:cs typeface="Montserrat"/>
                <a:sym typeface="Montserrat"/>
              </a:rPr>
              <a:t>Final Prediction</a:t>
            </a:r>
            <a:endParaRPr b="0" i="0" sz="1200" u="none" cap="none" strike="noStrike">
              <a:solidFill>
                <a:srgbClr val="000000"/>
              </a:solidFill>
              <a:latin typeface="Arial"/>
              <a:ea typeface="Arial"/>
              <a:cs typeface="Arial"/>
              <a:sym typeface="Arial"/>
            </a:endParaRPr>
          </a:p>
        </p:txBody>
      </p:sp>
      <p:cxnSp>
        <p:nvCxnSpPr>
          <p:cNvPr id="310" name="Google Shape;310;p38"/>
          <p:cNvCxnSpPr>
            <a:stCxn id="306" idx="1"/>
            <a:endCxn id="303" idx="3"/>
          </p:cNvCxnSpPr>
          <p:nvPr/>
        </p:nvCxnSpPr>
        <p:spPr>
          <a:xfrm>
            <a:off x="7448650" y="1792017"/>
            <a:ext cx="1803900" cy="2065500"/>
          </a:xfrm>
          <a:prstGeom prst="curvedConnector5">
            <a:avLst>
              <a:gd fmla="val -32997" name="adj1"/>
              <a:gd fmla="val 50003" name="adj2"/>
              <a:gd fmla="val 111959" name="adj3"/>
            </a:avLst>
          </a:prstGeom>
          <a:noFill/>
          <a:ln cap="flat" cmpd="sng" w="28575">
            <a:solidFill>
              <a:srgbClr val="8DA9DB"/>
            </a:solidFill>
            <a:prstDash val="dash"/>
            <a:round/>
            <a:headEnd len="sm" w="sm" type="none"/>
            <a:tailEnd len="sm" w="sm" type="none"/>
          </a:ln>
        </p:spPr>
      </p:cxnSp>
      <p:cxnSp>
        <p:nvCxnSpPr>
          <p:cNvPr id="311" name="Google Shape;311;p38"/>
          <p:cNvCxnSpPr>
            <a:stCxn id="306" idx="3"/>
            <a:endCxn id="308" idx="1"/>
          </p:cNvCxnSpPr>
          <p:nvPr/>
        </p:nvCxnSpPr>
        <p:spPr>
          <a:xfrm flipH="1" rot="10800000">
            <a:off x="7847350" y="1358818"/>
            <a:ext cx="1851000" cy="433200"/>
          </a:xfrm>
          <a:prstGeom prst="curvedConnector3">
            <a:avLst>
              <a:gd fmla="val 49996" name="adj1"/>
            </a:avLst>
          </a:prstGeom>
          <a:noFill/>
          <a:ln cap="flat" cmpd="sng" w="28575">
            <a:solidFill>
              <a:srgbClr val="8DA9DB"/>
            </a:solidFill>
            <a:prstDash val="dash"/>
            <a:round/>
            <a:headEnd len="sm" w="sm" type="none"/>
            <a:tailEnd len="sm" w="sm" type="none"/>
          </a:ln>
        </p:spPr>
      </p:cxnSp>
      <p:cxnSp>
        <p:nvCxnSpPr>
          <p:cNvPr id="312" name="Google Shape;312;p38"/>
          <p:cNvCxnSpPr/>
          <p:nvPr/>
        </p:nvCxnSpPr>
        <p:spPr>
          <a:xfrm>
            <a:off x="2826672" y="4890366"/>
            <a:ext cx="6276000" cy="277200"/>
          </a:xfrm>
          <a:prstGeom prst="bentConnector3">
            <a:avLst>
              <a:gd fmla="val -1290" name="adj1"/>
            </a:avLst>
          </a:prstGeom>
          <a:noFill/>
          <a:ln cap="flat" cmpd="sng" w="9525">
            <a:solidFill>
              <a:schemeClr val="dk2"/>
            </a:solidFill>
            <a:prstDash val="lgDashDot"/>
            <a:round/>
            <a:headEnd len="med" w="med" type="none"/>
            <a:tailEnd len="med" w="med" type="none"/>
          </a:ln>
        </p:spPr>
      </p:cxnSp>
      <p:sp>
        <p:nvSpPr>
          <p:cNvPr id="313" name="Google Shape;313;p38"/>
          <p:cNvSpPr txBox="1"/>
          <p:nvPr/>
        </p:nvSpPr>
        <p:spPr>
          <a:xfrm>
            <a:off x="3775650" y="5222750"/>
            <a:ext cx="4640700" cy="1063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US" sz="1200">
                <a:solidFill>
                  <a:srgbClr val="252525"/>
                </a:solidFill>
                <a:latin typeface="Montserrat"/>
                <a:ea typeface="Montserrat"/>
                <a:cs typeface="Montserrat"/>
                <a:sym typeface="Montserrat"/>
              </a:rPr>
              <a:t>These steps are repeated until a predefined number of weak learners is created or until a certain level of accuracy is reached.</a:t>
            </a:r>
            <a:endParaRPr sz="1500">
              <a:solidFill>
                <a:schemeClr val="dk1"/>
              </a:solidFill>
              <a:latin typeface="Montserrat"/>
              <a:ea typeface="Montserrat"/>
              <a:cs typeface="Montserrat"/>
              <a:sym typeface="Montserrat"/>
            </a:endParaRPr>
          </a:p>
        </p:txBody>
      </p:sp>
      <p:sp>
        <p:nvSpPr>
          <p:cNvPr id="314" name="Google Shape;314;p38"/>
          <p:cNvSpPr/>
          <p:nvPr/>
        </p:nvSpPr>
        <p:spPr>
          <a:xfrm>
            <a:off x="2654225" y="4752350"/>
            <a:ext cx="231900" cy="348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5" name="Google Shape;315;p38"/>
          <p:cNvSpPr/>
          <p:nvPr/>
        </p:nvSpPr>
        <p:spPr>
          <a:xfrm>
            <a:off x="8930175" y="4754350"/>
            <a:ext cx="231900" cy="3480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6" name="Google Shape;316;p38"/>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pic>
        <p:nvPicPr>
          <p:cNvPr id="317" name="Google Shape;317;p3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p:nvPr/>
        </p:nvSpPr>
        <p:spPr>
          <a:xfrm>
            <a:off x="2884650" y="1559375"/>
            <a:ext cx="762000" cy="761100"/>
          </a:xfrm>
          <a:prstGeom prst="ellipse">
            <a:avLst/>
          </a:prstGeom>
          <a:solidFill>
            <a:srgbClr val="FEAE1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1</a:t>
            </a:r>
            <a:endParaRPr b="1" i="0" sz="2400" u="none" cap="none" strike="noStrike">
              <a:solidFill>
                <a:srgbClr val="FFFFFF"/>
              </a:solidFill>
              <a:latin typeface="Montserrat"/>
              <a:ea typeface="Montserrat"/>
              <a:cs typeface="Montserrat"/>
              <a:sym typeface="Montserrat"/>
            </a:endParaRPr>
          </a:p>
        </p:txBody>
      </p:sp>
      <p:sp>
        <p:nvSpPr>
          <p:cNvPr id="324" name="Google Shape;324;p39"/>
          <p:cNvSpPr/>
          <p:nvPr/>
        </p:nvSpPr>
        <p:spPr>
          <a:xfrm>
            <a:off x="1792500" y="1319550"/>
            <a:ext cx="2946300" cy="42189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lnSpc>
                <a:spcPct val="115000"/>
              </a:lnSpc>
              <a:spcBef>
                <a:spcPts val="0"/>
              </a:spcBef>
              <a:spcAft>
                <a:spcPts val="0"/>
              </a:spcAft>
              <a:buNone/>
            </a:pPr>
            <a:r>
              <a:rPr b="1" lang="en-US" sz="1600">
                <a:latin typeface="Montserrat"/>
                <a:ea typeface="Montserrat"/>
                <a:cs typeface="Montserrat"/>
                <a:sym typeface="Montserrat"/>
              </a:rPr>
              <a:t>Start with a Simple Model</a:t>
            </a:r>
            <a:endParaRPr b="1" sz="1600">
              <a:latin typeface="Montserrat"/>
              <a:ea typeface="Montserrat"/>
              <a:cs typeface="Montserrat"/>
              <a:sym typeface="Montserrat"/>
            </a:endParaRPr>
          </a:p>
          <a:p>
            <a:pPr indent="0" lvl="0" marL="0" rtl="0" algn="ctr">
              <a:spcBef>
                <a:spcPts val="0"/>
              </a:spcBef>
              <a:spcAft>
                <a:spcPts val="0"/>
              </a:spcAft>
              <a:buNone/>
            </a:pPr>
            <a:r>
              <a:t/>
            </a:r>
            <a:endParaRPr b="1" sz="1600">
              <a:latin typeface="Montserrat"/>
              <a:ea typeface="Montserrat"/>
              <a:cs typeface="Montserrat"/>
              <a:sym typeface="Montserrat"/>
            </a:endParaRPr>
          </a:p>
          <a:p>
            <a:pPr indent="0" lvl="0" marL="0" rtl="0" algn="ctr">
              <a:spcBef>
                <a:spcPts val="0"/>
              </a:spcBef>
              <a:spcAft>
                <a:spcPts val="0"/>
              </a:spcAft>
              <a:buNone/>
            </a:pPr>
            <a:r>
              <a:t/>
            </a:r>
            <a:endParaRPr b="1" sz="1600">
              <a:latin typeface="Montserrat"/>
              <a:ea typeface="Montserrat"/>
              <a:cs typeface="Montserrat"/>
              <a:sym typeface="Montserrat"/>
            </a:endParaRPr>
          </a:p>
          <a:p>
            <a:pPr indent="0" lvl="0" marL="0" rtl="0" algn="ctr">
              <a:lnSpc>
                <a:spcPct val="150000"/>
              </a:lnSpc>
              <a:spcBef>
                <a:spcPts val="0"/>
              </a:spcBef>
              <a:spcAft>
                <a:spcPts val="0"/>
              </a:spcAft>
              <a:buNone/>
            </a:pPr>
            <a:r>
              <a:rPr lang="en-US">
                <a:latin typeface="Montserrat"/>
                <a:ea typeface="Montserrat"/>
                <a:cs typeface="Montserrat"/>
                <a:sym typeface="Montserrat"/>
              </a:rPr>
              <a:t>Begin with a simple model, usually a stump tree.</a:t>
            </a:r>
            <a:endParaRPr>
              <a:latin typeface="Montserrat"/>
              <a:ea typeface="Montserrat"/>
              <a:cs typeface="Montserrat"/>
              <a:sym typeface="Montserrat"/>
            </a:endParaRPr>
          </a:p>
        </p:txBody>
      </p:sp>
      <p:sp>
        <p:nvSpPr>
          <p:cNvPr id="325" name="Google Shape;325;p39"/>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26" name="Google Shape;326;p39"/>
          <p:cNvSpPr/>
          <p:nvPr/>
        </p:nvSpPr>
        <p:spPr>
          <a:xfrm>
            <a:off x="5761900" y="2542950"/>
            <a:ext cx="4031700" cy="13143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latin typeface="Montserrat"/>
                <a:ea typeface="Montserrat"/>
                <a:cs typeface="Montserrat"/>
                <a:sym typeface="Montserrat"/>
              </a:rPr>
              <a:t>Imagine you're exploring a jungle filled with different animals, but you're not sure which ones are dangerous. You start with a simple rule: "If it's small, it's probably harmless."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p:txBody>
      </p:sp>
      <p:pic>
        <p:nvPicPr>
          <p:cNvPr id="327" name="Google Shape;327;p3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p:nvPr/>
        </p:nvSpPr>
        <p:spPr>
          <a:xfrm>
            <a:off x="2884650" y="1559375"/>
            <a:ext cx="762000" cy="761100"/>
          </a:xfrm>
          <a:prstGeom prst="ellipse">
            <a:avLst/>
          </a:prstGeom>
          <a:solidFill>
            <a:srgbClr val="89BDD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2</a:t>
            </a:r>
            <a:endParaRPr b="1" i="0" sz="2400" u="none" cap="none" strike="noStrike">
              <a:solidFill>
                <a:srgbClr val="FFFFFF"/>
              </a:solidFill>
              <a:latin typeface="Montserrat"/>
              <a:ea typeface="Montserrat"/>
              <a:cs typeface="Montserrat"/>
              <a:sym typeface="Montserrat"/>
            </a:endParaRPr>
          </a:p>
        </p:txBody>
      </p:sp>
      <p:sp>
        <p:nvSpPr>
          <p:cNvPr id="334" name="Google Shape;334;p40"/>
          <p:cNvSpPr/>
          <p:nvPr/>
        </p:nvSpPr>
        <p:spPr>
          <a:xfrm>
            <a:off x="1792500" y="1319550"/>
            <a:ext cx="2946300" cy="42189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US" sz="1600">
                <a:solidFill>
                  <a:schemeClr val="dk1"/>
                </a:solidFill>
                <a:latin typeface="Montserrat"/>
                <a:ea typeface="Montserrat"/>
                <a:cs typeface="Montserrat"/>
                <a:sym typeface="Montserrat"/>
              </a:rPr>
              <a:t>Initialize Common Weight </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Clr>
                <a:schemeClr val="dk1"/>
              </a:buClr>
              <a:buSzPts val="1100"/>
              <a:buFont typeface="Arial"/>
              <a:buNone/>
            </a:pPr>
            <a:r>
              <a:rPr lang="en-US">
                <a:solidFill>
                  <a:schemeClr val="dk1"/>
                </a:solidFill>
                <a:latin typeface="Montserrat"/>
                <a:ea typeface="Montserrat"/>
                <a:cs typeface="Montserrat"/>
                <a:sym typeface="Montserrat"/>
              </a:rPr>
              <a:t>Assign equal weights to all training instances. The weights represent the importance of each instance in the training set.</a:t>
            </a:r>
            <a:endParaRPr b="1" sz="1600">
              <a:latin typeface="Montserrat"/>
              <a:ea typeface="Montserrat"/>
              <a:cs typeface="Montserrat"/>
              <a:sym typeface="Montserrat"/>
            </a:endParaRPr>
          </a:p>
        </p:txBody>
      </p:sp>
      <p:sp>
        <p:nvSpPr>
          <p:cNvPr id="335" name="Google Shape;335;p40"/>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36" name="Google Shape;336;p40"/>
          <p:cNvSpPr/>
          <p:nvPr/>
        </p:nvSpPr>
        <p:spPr>
          <a:xfrm>
            <a:off x="5779625" y="2542950"/>
            <a:ext cx="4031700" cy="13491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1200">
                <a:solidFill>
                  <a:schemeClr val="dk1"/>
                </a:solidFill>
                <a:latin typeface="Montserrat"/>
                <a:ea typeface="Montserrat"/>
                <a:cs typeface="Montserrat"/>
                <a:sym typeface="Montserrat"/>
              </a:rPr>
              <a:t>You assign equal importance to each animal you encounter since you don't have any reason to prioritize one over the other. Each animal is given a weight of 1.</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p:txBody>
      </p:sp>
      <p:pic>
        <p:nvPicPr>
          <p:cNvPr id="337" name="Google Shape;337;p4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p:nvPr/>
        </p:nvSpPr>
        <p:spPr>
          <a:xfrm>
            <a:off x="2884650" y="1559375"/>
            <a:ext cx="762000" cy="761100"/>
          </a:xfrm>
          <a:prstGeom prst="ellipse">
            <a:avLst/>
          </a:prstGeom>
          <a:solidFill>
            <a:srgbClr val="9D8BCD"/>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3</a:t>
            </a:r>
            <a:endParaRPr b="1" i="0" sz="2400" u="none" cap="none" strike="noStrike">
              <a:solidFill>
                <a:srgbClr val="FFFFFF"/>
              </a:solidFill>
              <a:latin typeface="Montserrat"/>
              <a:ea typeface="Montserrat"/>
              <a:cs typeface="Montserrat"/>
              <a:sym typeface="Montserrat"/>
            </a:endParaRPr>
          </a:p>
        </p:txBody>
      </p:sp>
      <p:sp>
        <p:nvSpPr>
          <p:cNvPr id="344" name="Google Shape;344;p41"/>
          <p:cNvSpPr/>
          <p:nvPr/>
        </p:nvSpPr>
        <p:spPr>
          <a:xfrm>
            <a:off x="1792500" y="1319550"/>
            <a:ext cx="2946300" cy="42189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sz="1600">
                <a:solidFill>
                  <a:schemeClr val="dk1"/>
                </a:solidFill>
                <a:latin typeface="Montserrat"/>
                <a:ea typeface="Montserrat"/>
                <a:cs typeface="Montserrat"/>
                <a:sym typeface="Montserrat"/>
              </a:rPr>
              <a:t>Train Weak Learner</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Train a weak learner (e.g., decision stump) on the current weighted training set. Weak learners should perform slightly better than random guessing.</a:t>
            </a:r>
            <a:endParaRPr b="1" sz="1600">
              <a:solidFill>
                <a:schemeClr val="dk1"/>
              </a:solidFill>
              <a:latin typeface="Montserrat"/>
              <a:ea typeface="Montserrat"/>
              <a:cs typeface="Montserrat"/>
              <a:sym typeface="Montserrat"/>
            </a:endParaRPr>
          </a:p>
        </p:txBody>
      </p:sp>
      <p:sp>
        <p:nvSpPr>
          <p:cNvPr id="345" name="Google Shape;345;p41"/>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46" name="Google Shape;346;p41"/>
          <p:cNvSpPr/>
          <p:nvPr/>
        </p:nvSpPr>
        <p:spPr>
          <a:xfrm>
            <a:off x="5779625" y="2542950"/>
            <a:ext cx="4031700" cy="18561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Montserrat"/>
                <a:ea typeface="Montserrat"/>
                <a:cs typeface="Montserrat"/>
                <a:sym typeface="Montserrat"/>
              </a:rPr>
              <a:t>You hire a guide who is familiar with the jungle to help you identify dangerous animals. Your guide points out that small animals can still be dangerous if they have sharp teeth or claws. So, your guide trains you to pay attention to both size and sharp features.</a:t>
            </a:r>
            <a:endParaRPr sz="1200">
              <a:latin typeface="Montserrat Medium"/>
              <a:ea typeface="Montserrat Medium"/>
              <a:cs typeface="Montserrat Medium"/>
              <a:sym typeface="Montserrat Medium"/>
            </a:endParaRPr>
          </a:p>
        </p:txBody>
      </p:sp>
      <p:pic>
        <p:nvPicPr>
          <p:cNvPr id="347" name="Google Shape;347;p4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p:nvPr/>
        </p:nvSpPr>
        <p:spPr>
          <a:xfrm>
            <a:off x="2884650" y="1559375"/>
            <a:ext cx="762000" cy="761100"/>
          </a:xfrm>
          <a:prstGeom prst="ellipse">
            <a:avLst/>
          </a:prstGeom>
          <a:solidFill>
            <a:srgbClr val="FEAE1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4</a:t>
            </a:r>
            <a:endParaRPr b="1" i="0" sz="2400" u="none" cap="none" strike="noStrike">
              <a:solidFill>
                <a:srgbClr val="FFFFFF"/>
              </a:solidFill>
              <a:latin typeface="Montserrat"/>
              <a:ea typeface="Montserrat"/>
              <a:cs typeface="Montserrat"/>
              <a:sym typeface="Montserrat"/>
            </a:endParaRPr>
          </a:p>
        </p:txBody>
      </p:sp>
      <p:sp>
        <p:nvSpPr>
          <p:cNvPr id="354" name="Google Shape;354;p42"/>
          <p:cNvSpPr/>
          <p:nvPr/>
        </p:nvSpPr>
        <p:spPr>
          <a:xfrm>
            <a:off x="1792500" y="1319550"/>
            <a:ext cx="2946300" cy="42189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sz="1600">
                <a:solidFill>
                  <a:schemeClr val="dk1"/>
                </a:solidFill>
                <a:latin typeface="Montserrat"/>
                <a:ea typeface="Montserrat"/>
                <a:cs typeface="Montserrat"/>
                <a:sym typeface="Montserrat"/>
              </a:rPr>
              <a:t>Compute Error</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Start making API calls to OpenAI services as per your requirements.</a:t>
            </a:r>
            <a:endParaRPr b="1" sz="1600">
              <a:solidFill>
                <a:schemeClr val="dk1"/>
              </a:solidFill>
              <a:latin typeface="Montserrat"/>
              <a:ea typeface="Montserrat"/>
              <a:cs typeface="Montserrat"/>
              <a:sym typeface="Montserrat"/>
            </a:endParaRPr>
          </a:p>
        </p:txBody>
      </p:sp>
      <p:sp>
        <p:nvSpPr>
          <p:cNvPr id="355" name="Google Shape;355;p42"/>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56" name="Google Shape;356;p42"/>
          <p:cNvSpPr/>
          <p:nvPr/>
        </p:nvSpPr>
        <p:spPr>
          <a:xfrm>
            <a:off x="5797350" y="2542950"/>
            <a:ext cx="4031700" cy="18906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Montserrat"/>
                <a:ea typeface="Montserrat"/>
                <a:cs typeface="Montserrat"/>
                <a:sym typeface="Montserrat"/>
              </a:rPr>
              <a:t>As you encounter animals, you apply the rule your guide taught you. You make some mistakes, misclassifying a few animals. These mistakes are noted as errors, highlighting which animals your current rule fails to identify correctly.</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p:txBody>
      </p:sp>
      <p:pic>
        <p:nvPicPr>
          <p:cNvPr id="357" name="Google Shape;357;p4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p:nvPr/>
        </p:nvSpPr>
        <p:spPr>
          <a:xfrm>
            <a:off x="2884650" y="1559375"/>
            <a:ext cx="762000" cy="761100"/>
          </a:xfrm>
          <a:prstGeom prst="ellipse">
            <a:avLst/>
          </a:prstGeom>
          <a:solidFill>
            <a:srgbClr val="89BDD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5</a:t>
            </a:r>
            <a:endParaRPr b="1" i="0" sz="2400" u="none" cap="none" strike="noStrike">
              <a:solidFill>
                <a:srgbClr val="FFFFFF"/>
              </a:solidFill>
              <a:latin typeface="Montserrat"/>
              <a:ea typeface="Montserrat"/>
              <a:cs typeface="Montserrat"/>
              <a:sym typeface="Montserrat"/>
            </a:endParaRPr>
          </a:p>
        </p:txBody>
      </p:sp>
      <p:sp>
        <p:nvSpPr>
          <p:cNvPr id="364" name="Google Shape;364;p43"/>
          <p:cNvSpPr/>
          <p:nvPr/>
        </p:nvSpPr>
        <p:spPr>
          <a:xfrm>
            <a:off x="1792500" y="1319550"/>
            <a:ext cx="2946300" cy="43245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lnSpc>
                <a:spcPct val="115000"/>
              </a:lnSpc>
              <a:spcBef>
                <a:spcPts val="0"/>
              </a:spcBef>
              <a:spcAft>
                <a:spcPts val="0"/>
              </a:spcAft>
              <a:buNone/>
            </a:pPr>
            <a:r>
              <a:rPr b="1" lang="en-US" sz="1600">
                <a:solidFill>
                  <a:schemeClr val="dk1"/>
                </a:solidFill>
                <a:latin typeface="Montserrat"/>
                <a:ea typeface="Montserrat"/>
                <a:cs typeface="Montserrat"/>
                <a:sym typeface="Montserrat"/>
              </a:rPr>
              <a:t>Compute Learner Weight</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2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Calculate the weight of the current weak learner in the final combination. The  weight of a weak learner is also known as the “amount of say”. Higher accuracy leads to an “amount of say.”</a:t>
            </a:r>
            <a:endParaRPr b="1" sz="1600">
              <a:solidFill>
                <a:schemeClr val="dk1"/>
              </a:solidFill>
              <a:latin typeface="Montserrat"/>
              <a:ea typeface="Montserrat"/>
              <a:cs typeface="Montserrat"/>
              <a:sym typeface="Montserrat"/>
            </a:endParaRPr>
          </a:p>
        </p:txBody>
      </p:sp>
      <p:sp>
        <p:nvSpPr>
          <p:cNvPr id="365" name="Google Shape;365;p43"/>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66" name="Google Shape;366;p43"/>
          <p:cNvSpPr/>
          <p:nvPr/>
        </p:nvSpPr>
        <p:spPr>
          <a:xfrm>
            <a:off x="5936325" y="2364900"/>
            <a:ext cx="4031700" cy="21282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Montserrat"/>
                <a:ea typeface="Montserrat"/>
                <a:cs typeface="Montserrat"/>
                <a:sym typeface="Montserrat"/>
              </a:rPr>
              <a:t>You listen to your guide's feedback about which animals you misclassify. Based on this, you realize that some animals were more challenging to classify correctly than others. So, you assign higher importance (weight) to the animals you misclassified, giving them more attention in the next round.</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p:txBody>
      </p:sp>
      <p:pic>
        <p:nvPicPr>
          <p:cNvPr id="367" name="Google Shape;367;p4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p:nvPr/>
        </p:nvSpPr>
        <p:spPr>
          <a:xfrm>
            <a:off x="2884650" y="1559375"/>
            <a:ext cx="762000" cy="761100"/>
          </a:xfrm>
          <a:prstGeom prst="ellipse">
            <a:avLst/>
          </a:prstGeom>
          <a:solidFill>
            <a:srgbClr val="9D8BCD"/>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6</a:t>
            </a:r>
            <a:endParaRPr b="1" i="0" sz="2400" u="none" cap="none" strike="noStrike">
              <a:solidFill>
                <a:srgbClr val="FFFFFF"/>
              </a:solidFill>
              <a:latin typeface="Montserrat"/>
              <a:ea typeface="Montserrat"/>
              <a:cs typeface="Montserrat"/>
              <a:sym typeface="Montserrat"/>
            </a:endParaRPr>
          </a:p>
        </p:txBody>
      </p:sp>
      <p:sp>
        <p:nvSpPr>
          <p:cNvPr id="374" name="Google Shape;374;p44"/>
          <p:cNvSpPr/>
          <p:nvPr/>
        </p:nvSpPr>
        <p:spPr>
          <a:xfrm>
            <a:off x="1792500" y="1319550"/>
            <a:ext cx="2946300" cy="42189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lnSpc>
                <a:spcPct val="115000"/>
              </a:lnSpc>
              <a:spcBef>
                <a:spcPts val="0"/>
              </a:spcBef>
              <a:spcAft>
                <a:spcPts val="0"/>
              </a:spcAft>
              <a:buNone/>
            </a:pPr>
            <a:r>
              <a:rPr b="1" lang="en-US" sz="1600">
                <a:solidFill>
                  <a:schemeClr val="dk1"/>
                </a:solidFill>
                <a:latin typeface="Montserrat"/>
                <a:ea typeface="Montserrat"/>
                <a:cs typeface="Montserrat"/>
                <a:sym typeface="Montserrat"/>
              </a:rPr>
              <a:t>Update Instance Weights</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Increase the weight of misclassified instances. Decrease the weights of correctly classified instances.</a:t>
            </a:r>
            <a:endParaRPr b="1" sz="1600">
              <a:solidFill>
                <a:schemeClr val="dk1"/>
              </a:solidFill>
              <a:latin typeface="Montserrat"/>
              <a:ea typeface="Montserrat"/>
              <a:cs typeface="Montserrat"/>
              <a:sym typeface="Montserrat"/>
            </a:endParaRPr>
          </a:p>
        </p:txBody>
      </p:sp>
      <p:sp>
        <p:nvSpPr>
          <p:cNvPr id="375" name="Google Shape;375;p44"/>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76" name="Google Shape;376;p44"/>
          <p:cNvSpPr/>
          <p:nvPr/>
        </p:nvSpPr>
        <p:spPr>
          <a:xfrm>
            <a:off x="5779625" y="2542950"/>
            <a:ext cx="4031700" cy="13029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Montserrat"/>
                <a:ea typeface="Montserrat"/>
                <a:cs typeface="Montserrat"/>
                <a:sym typeface="Montserrat"/>
              </a:rPr>
              <a:t>You adjust your approach to pay more attention to the animals you previously misclassified. This means you'll focus more on those animals when making your next set of classifications.</a:t>
            </a:r>
            <a:endParaRPr sz="1200">
              <a:latin typeface="Montserrat Medium"/>
              <a:ea typeface="Montserrat Medium"/>
              <a:cs typeface="Montserrat Medium"/>
              <a:sym typeface="Montserrat Medium"/>
            </a:endParaRPr>
          </a:p>
        </p:txBody>
      </p:sp>
      <p:pic>
        <p:nvPicPr>
          <p:cNvPr id="377" name="Google Shape;377;p4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nvSpPr>
        <p:spPr>
          <a:xfrm>
            <a:off x="1055700" y="3334825"/>
            <a:ext cx="51351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a:solidFill>
                  <a:schemeClr val="lt1"/>
                </a:solidFill>
                <a:latin typeface="Montserrat"/>
                <a:ea typeface="Montserrat"/>
                <a:cs typeface="Montserrat"/>
                <a:sym typeface="Montserrat"/>
              </a:rPr>
              <a:t>AdaBoost</a:t>
            </a:r>
            <a:endParaRPr b="1" i="0" sz="4800" u="none" cap="none" strike="noStrike">
              <a:solidFill>
                <a:schemeClr val="lt1"/>
              </a:solidFill>
              <a:latin typeface="Montserrat"/>
              <a:ea typeface="Montserrat"/>
              <a:cs typeface="Montserrat"/>
              <a:sym typeface="Montserrat"/>
            </a:endParaRPr>
          </a:p>
        </p:txBody>
      </p:sp>
      <p:sp>
        <p:nvSpPr>
          <p:cNvPr id="126" name="Google Shape;126;p27"/>
          <p:cNvSpPr txBox="1"/>
          <p:nvPr/>
        </p:nvSpPr>
        <p:spPr>
          <a:xfrm>
            <a:off x="1055700" y="2780713"/>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rgbClr val="FFFFFF"/>
                </a:solidFill>
                <a:latin typeface="Montserrat"/>
                <a:ea typeface="Montserrat"/>
                <a:cs typeface="Montserrat"/>
                <a:sym typeface="Montserrat"/>
              </a:rPr>
              <a:t>Module 8</a:t>
            </a:r>
            <a:endParaRPr b="1" sz="2400">
              <a:solidFill>
                <a:srgbClr val="FFFFFF"/>
              </a:solidFill>
              <a:latin typeface="Montserrat"/>
              <a:ea typeface="Montserrat"/>
              <a:cs typeface="Montserrat"/>
              <a:sym typeface="Montserrat"/>
            </a:endParaRPr>
          </a:p>
        </p:txBody>
      </p:sp>
      <p:pic>
        <p:nvPicPr>
          <p:cNvPr id="127" name="Google Shape;127;p2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p:nvPr/>
        </p:nvSpPr>
        <p:spPr>
          <a:xfrm>
            <a:off x="2884650" y="1559375"/>
            <a:ext cx="762000" cy="761100"/>
          </a:xfrm>
          <a:prstGeom prst="ellipse">
            <a:avLst/>
          </a:prstGeom>
          <a:solidFill>
            <a:srgbClr val="FEAE1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7</a:t>
            </a:r>
            <a:endParaRPr b="1" i="0" sz="2400" u="none" cap="none" strike="noStrike">
              <a:solidFill>
                <a:srgbClr val="FFFFFF"/>
              </a:solidFill>
              <a:latin typeface="Montserrat"/>
              <a:ea typeface="Montserrat"/>
              <a:cs typeface="Montserrat"/>
              <a:sym typeface="Montserrat"/>
            </a:endParaRPr>
          </a:p>
        </p:txBody>
      </p:sp>
      <p:sp>
        <p:nvSpPr>
          <p:cNvPr id="384" name="Google Shape;384;p45"/>
          <p:cNvSpPr/>
          <p:nvPr/>
        </p:nvSpPr>
        <p:spPr>
          <a:xfrm>
            <a:off x="1792500" y="1319550"/>
            <a:ext cx="2946300" cy="42189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sz="1600">
                <a:solidFill>
                  <a:schemeClr val="dk1"/>
                </a:solidFill>
                <a:latin typeface="Montserrat"/>
                <a:ea typeface="Montserrat"/>
                <a:cs typeface="Montserrat"/>
                <a:sym typeface="Montserrat"/>
              </a:rPr>
              <a:t>Normalize Weights</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Normalize the weights to ensure they sum to one.</a:t>
            </a:r>
            <a:endParaRPr b="1" sz="1600">
              <a:solidFill>
                <a:schemeClr val="dk1"/>
              </a:solidFill>
              <a:latin typeface="Montserrat"/>
              <a:ea typeface="Montserrat"/>
              <a:cs typeface="Montserrat"/>
              <a:sym typeface="Montserrat"/>
            </a:endParaRPr>
          </a:p>
        </p:txBody>
      </p:sp>
      <p:sp>
        <p:nvSpPr>
          <p:cNvPr id="385" name="Google Shape;385;p45"/>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86" name="Google Shape;386;p45"/>
          <p:cNvSpPr/>
          <p:nvPr/>
        </p:nvSpPr>
        <p:spPr>
          <a:xfrm>
            <a:off x="5797350" y="2542950"/>
            <a:ext cx="4031700" cy="13143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Montserrat"/>
                <a:ea typeface="Montserrat"/>
                <a:cs typeface="Montserrat"/>
                <a:sym typeface="Montserrat"/>
              </a:rPr>
              <a:t>To ensure fairness, you normalize the weights of all animals, so they add up to 1 again. This ensures that animals with higher weights don't overly influence your future classifications.</a:t>
            </a:r>
            <a:endParaRPr sz="1200">
              <a:latin typeface="Montserrat Medium"/>
              <a:ea typeface="Montserrat Medium"/>
              <a:cs typeface="Montserrat Medium"/>
              <a:sym typeface="Montserrat Medium"/>
            </a:endParaRPr>
          </a:p>
        </p:txBody>
      </p:sp>
      <p:pic>
        <p:nvPicPr>
          <p:cNvPr id="387" name="Google Shape;387;p4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p:nvPr/>
        </p:nvSpPr>
        <p:spPr>
          <a:xfrm>
            <a:off x="2884650" y="1559375"/>
            <a:ext cx="762000" cy="761100"/>
          </a:xfrm>
          <a:prstGeom prst="ellipse">
            <a:avLst/>
          </a:prstGeom>
          <a:solidFill>
            <a:srgbClr val="89BDD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8</a:t>
            </a:r>
            <a:endParaRPr b="1" i="0" sz="2400" u="none" cap="none" strike="noStrike">
              <a:solidFill>
                <a:srgbClr val="FFFFFF"/>
              </a:solidFill>
              <a:latin typeface="Montserrat"/>
              <a:ea typeface="Montserrat"/>
              <a:cs typeface="Montserrat"/>
              <a:sym typeface="Montserrat"/>
            </a:endParaRPr>
          </a:p>
        </p:txBody>
      </p:sp>
      <p:sp>
        <p:nvSpPr>
          <p:cNvPr id="394" name="Google Shape;394;p46"/>
          <p:cNvSpPr/>
          <p:nvPr/>
        </p:nvSpPr>
        <p:spPr>
          <a:xfrm>
            <a:off x="1792500" y="1319550"/>
            <a:ext cx="2946300" cy="43503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lnSpc>
                <a:spcPct val="115000"/>
              </a:lnSpc>
              <a:spcBef>
                <a:spcPts val="0"/>
              </a:spcBef>
              <a:spcAft>
                <a:spcPts val="0"/>
              </a:spcAft>
              <a:buNone/>
            </a:pPr>
            <a:r>
              <a:rPr b="1" lang="en-US" sz="1600">
                <a:solidFill>
                  <a:schemeClr val="dk1"/>
                </a:solidFill>
                <a:latin typeface="Montserrat"/>
                <a:ea typeface="Montserrat"/>
                <a:cs typeface="Montserrat"/>
                <a:sym typeface="Montserrat"/>
              </a:rPr>
              <a:t>Combine Weak Learners</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Combine weak learners into a strong classifier using a weighted sum or voting mechanism. Assign higher weights </a:t>
            </a:r>
            <a:r>
              <a:rPr lang="en-US">
                <a:solidFill>
                  <a:schemeClr val="dk1"/>
                </a:solidFill>
                <a:latin typeface="Montserrat"/>
                <a:ea typeface="Montserrat"/>
                <a:cs typeface="Montserrat"/>
                <a:sym typeface="Montserrat"/>
              </a:rPr>
              <a:t>(amount of say)</a:t>
            </a:r>
            <a:r>
              <a:rPr lang="en-US">
                <a:solidFill>
                  <a:schemeClr val="dk1"/>
                </a:solidFill>
                <a:latin typeface="Montserrat"/>
                <a:ea typeface="Montserrat"/>
                <a:cs typeface="Montserrat"/>
                <a:sym typeface="Montserrat"/>
              </a:rPr>
              <a:t> to more accurate weak learners.</a:t>
            </a:r>
            <a:endParaRPr b="1" sz="1600">
              <a:solidFill>
                <a:schemeClr val="dk1"/>
              </a:solidFill>
              <a:latin typeface="Montserrat"/>
              <a:ea typeface="Montserrat"/>
              <a:cs typeface="Montserrat"/>
              <a:sym typeface="Montserrat"/>
            </a:endParaRPr>
          </a:p>
        </p:txBody>
      </p:sp>
      <p:sp>
        <p:nvSpPr>
          <p:cNvPr id="395" name="Google Shape;395;p46"/>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396" name="Google Shape;396;p46"/>
          <p:cNvSpPr/>
          <p:nvPr/>
        </p:nvSpPr>
        <p:spPr>
          <a:xfrm>
            <a:off x="5797350" y="2364900"/>
            <a:ext cx="4031700" cy="21282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Montserrat"/>
                <a:ea typeface="Montserrat"/>
                <a:cs typeface="Montserrat"/>
                <a:sym typeface="Montserrat"/>
              </a:rPr>
              <a:t>You repeat the process of training weak learners (guides) and adjusting your approach multiple times, each time focusing more on the animals you previously misclassified. Over time, you combine the knowledge from multiple guides, each specializing in different aspects of animal identification.</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sz="1200">
              <a:latin typeface="Montserrat Medium"/>
              <a:ea typeface="Montserrat Medium"/>
              <a:cs typeface="Montserrat Medium"/>
              <a:sym typeface="Montserrat Medium"/>
            </a:endParaRPr>
          </a:p>
        </p:txBody>
      </p:sp>
      <p:pic>
        <p:nvPicPr>
          <p:cNvPr id="397" name="Google Shape;397;p4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7"/>
          <p:cNvSpPr/>
          <p:nvPr/>
        </p:nvSpPr>
        <p:spPr>
          <a:xfrm>
            <a:off x="2884650" y="1559375"/>
            <a:ext cx="762000" cy="761100"/>
          </a:xfrm>
          <a:prstGeom prst="ellipse">
            <a:avLst/>
          </a:prstGeom>
          <a:solidFill>
            <a:srgbClr val="9D8BCD"/>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9</a:t>
            </a:r>
            <a:endParaRPr b="1" i="0" sz="2400" u="none" cap="none" strike="noStrike">
              <a:solidFill>
                <a:srgbClr val="FFFFFF"/>
              </a:solidFill>
              <a:latin typeface="Montserrat"/>
              <a:ea typeface="Montserrat"/>
              <a:cs typeface="Montserrat"/>
              <a:sym typeface="Montserrat"/>
            </a:endParaRPr>
          </a:p>
        </p:txBody>
      </p:sp>
      <p:sp>
        <p:nvSpPr>
          <p:cNvPr id="404" name="Google Shape;404;p47"/>
          <p:cNvSpPr/>
          <p:nvPr/>
        </p:nvSpPr>
        <p:spPr>
          <a:xfrm>
            <a:off x="1792500" y="1319550"/>
            <a:ext cx="2946300" cy="42189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sz="1600">
                <a:solidFill>
                  <a:schemeClr val="dk1"/>
                </a:solidFill>
                <a:latin typeface="Montserrat"/>
                <a:ea typeface="Montserrat"/>
                <a:cs typeface="Montserrat"/>
                <a:sym typeface="Montserrat"/>
              </a:rPr>
              <a:t>Final Prediction</a:t>
            </a:r>
            <a:endParaRPr b="1" sz="16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The final prediction is made based on the predictions made by all the weak learners. While making this decision, the weight or amount of say of each learner is also taken into account.</a:t>
            </a:r>
            <a:endParaRPr b="1" sz="1600">
              <a:solidFill>
                <a:schemeClr val="dk1"/>
              </a:solidFill>
              <a:latin typeface="Montserrat"/>
              <a:ea typeface="Montserrat"/>
              <a:cs typeface="Montserrat"/>
              <a:sym typeface="Montserrat"/>
            </a:endParaRPr>
          </a:p>
        </p:txBody>
      </p:sp>
      <p:sp>
        <p:nvSpPr>
          <p:cNvPr id="405" name="Google Shape;405;p47"/>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sp>
        <p:nvSpPr>
          <p:cNvPr id="406" name="Google Shape;406;p47"/>
          <p:cNvSpPr/>
          <p:nvPr/>
        </p:nvSpPr>
        <p:spPr>
          <a:xfrm>
            <a:off x="5832800" y="2370750"/>
            <a:ext cx="4031700" cy="2201400"/>
          </a:xfrm>
          <a:prstGeom prst="roundRect">
            <a:avLst>
              <a:gd fmla="val 9300" name="adj"/>
            </a:avLst>
          </a:prstGeom>
          <a:noFill/>
          <a:ln cap="flat" cmpd="sng" w="28575">
            <a:solidFill>
              <a:srgbClr val="9D8BCD"/>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200">
                <a:solidFill>
                  <a:schemeClr val="dk1"/>
                </a:solidFill>
                <a:latin typeface="Montserrat"/>
                <a:ea typeface="Montserrat"/>
                <a:cs typeface="Montserrat"/>
                <a:sym typeface="Montserrat"/>
              </a:rPr>
              <a:t>After several rounds of training weak learners and adjusting your approach, you combine the knowledge from all your guides to make a final prediction about which animals are dangerous. This prediction is much more accurate than your initial simple rule and takes into account various features of the animals you encountered.</a:t>
            </a:r>
            <a:endParaRPr sz="1200">
              <a:latin typeface="Montserrat Medium"/>
              <a:ea typeface="Montserrat Medium"/>
              <a:cs typeface="Montserrat Medium"/>
              <a:sym typeface="Montserrat Medium"/>
            </a:endParaRPr>
          </a:p>
        </p:txBody>
      </p:sp>
      <p:pic>
        <p:nvPicPr>
          <p:cNvPr id="407" name="Google Shape;407;p47"/>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8"/>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Working of AdaBoost</a:t>
            </a:r>
            <a:endParaRPr b="1" sz="2400">
              <a:solidFill>
                <a:srgbClr val="675AB9"/>
              </a:solidFill>
              <a:latin typeface="Montserrat"/>
              <a:ea typeface="Montserrat"/>
              <a:cs typeface="Montserrat"/>
              <a:sym typeface="Montserrat"/>
            </a:endParaRPr>
          </a:p>
        </p:txBody>
      </p:sp>
      <p:graphicFrame>
        <p:nvGraphicFramePr>
          <p:cNvPr id="413" name="Google Shape;413;p48"/>
          <p:cNvGraphicFramePr/>
          <p:nvPr/>
        </p:nvGraphicFramePr>
        <p:xfrm>
          <a:off x="1492513" y="1659400"/>
          <a:ext cx="3000000" cy="3000000"/>
        </p:xfrm>
        <a:graphic>
          <a:graphicData uri="http://schemas.openxmlformats.org/drawingml/2006/table">
            <a:tbl>
              <a:tblPr>
                <a:noFill/>
                <a:tableStyleId>{00663D26-AF13-4BBF-AC76-FDF57355A10F}</a:tableStyleId>
              </a:tblPr>
              <a:tblGrid>
                <a:gridCol w="2048725"/>
                <a:gridCol w="3559750"/>
                <a:gridCol w="3598500"/>
              </a:tblGrid>
              <a:tr h="720375">
                <a:tc>
                  <a:txBody>
                    <a:bodyPr/>
                    <a:lstStyle/>
                    <a:p>
                      <a:pPr indent="0" lvl="0" marL="0" rtl="0" algn="ctr">
                        <a:spcBef>
                          <a:spcPts val="0"/>
                        </a:spcBef>
                        <a:spcAft>
                          <a:spcPts val="0"/>
                        </a:spcAft>
                        <a:buNone/>
                      </a:pPr>
                      <a:r>
                        <a:rPr b="1" lang="en-US">
                          <a:solidFill>
                            <a:srgbClr val="FFFFFF"/>
                          </a:solidFill>
                          <a:latin typeface="Montserrat"/>
                          <a:ea typeface="Montserrat"/>
                          <a:cs typeface="Montserrat"/>
                          <a:sym typeface="Montserrat"/>
                        </a:rPr>
                        <a:t>Aspects</a:t>
                      </a:r>
                      <a:endParaRPr b="1" sz="16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7F69C0"/>
                    </a:solidFill>
                  </a:tcPr>
                </a:tc>
                <a:tc>
                  <a:txBody>
                    <a:bodyPr/>
                    <a:lstStyle/>
                    <a:p>
                      <a:pPr indent="0" lvl="0" marL="0" rtl="0" algn="ctr">
                        <a:spcBef>
                          <a:spcPts val="0"/>
                        </a:spcBef>
                        <a:spcAft>
                          <a:spcPts val="0"/>
                        </a:spcAft>
                        <a:buNone/>
                      </a:pPr>
                      <a:r>
                        <a:rPr b="1" lang="en-US">
                          <a:solidFill>
                            <a:srgbClr val="FFFFFF"/>
                          </a:solidFill>
                          <a:latin typeface="Montserrat"/>
                          <a:ea typeface="Montserrat"/>
                          <a:cs typeface="Montserrat"/>
                          <a:sym typeface="Montserrat"/>
                        </a:rPr>
                        <a:t>For Classification</a:t>
                      </a:r>
                      <a:endParaRPr b="1">
                        <a:solidFill>
                          <a:srgbClr val="FFFFFF"/>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7F69C0"/>
                    </a:solidFill>
                  </a:tcPr>
                </a:tc>
                <a:tc>
                  <a:txBody>
                    <a:bodyPr/>
                    <a:lstStyle/>
                    <a:p>
                      <a:pPr indent="0" lvl="0" marL="0" rtl="0" algn="ctr">
                        <a:spcBef>
                          <a:spcPts val="0"/>
                        </a:spcBef>
                        <a:spcAft>
                          <a:spcPts val="0"/>
                        </a:spcAft>
                        <a:buNone/>
                      </a:pPr>
                      <a:r>
                        <a:rPr b="1" lang="en-US">
                          <a:solidFill>
                            <a:srgbClr val="FFFFFF"/>
                          </a:solidFill>
                          <a:latin typeface="Montserrat"/>
                          <a:ea typeface="Montserrat"/>
                          <a:cs typeface="Montserrat"/>
                          <a:sym typeface="Montserrat"/>
                        </a:rPr>
                        <a:t>For Regression</a:t>
                      </a:r>
                      <a:endParaRPr b="1">
                        <a:solidFill>
                          <a:srgbClr val="FFFFFF"/>
                        </a:solidFill>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7F69C0"/>
                    </a:solidFill>
                  </a:tcPr>
                </a:tc>
              </a:tr>
              <a:tr h="1039075">
                <a:tc>
                  <a:txBody>
                    <a:bodyPr/>
                    <a:lstStyle/>
                    <a:p>
                      <a:pPr indent="0" lvl="0" marL="0" rtl="0" algn="ctr">
                        <a:lnSpc>
                          <a:spcPct val="115000"/>
                        </a:lnSpc>
                        <a:spcBef>
                          <a:spcPts val="0"/>
                        </a:spcBef>
                        <a:spcAft>
                          <a:spcPts val="0"/>
                        </a:spcAft>
                        <a:buNone/>
                      </a:pPr>
                      <a:r>
                        <a:rPr b="1" lang="en-US">
                          <a:latin typeface="Montserrat"/>
                          <a:ea typeface="Montserrat"/>
                          <a:cs typeface="Montserrat"/>
                          <a:sym typeface="Montserrat"/>
                        </a:rPr>
                        <a:t>Objective </a:t>
                      </a:r>
                      <a:endParaRPr b="1">
                        <a:latin typeface="Montserrat"/>
                        <a:ea typeface="Montserrat"/>
                        <a:cs typeface="Montserrat"/>
                        <a:sym typeface="Montserrat"/>
                      </a:endParaRPr>
                    </a:p>
                    <a:p>
                      <a:pPr indent="0" lvl="0" marL="0" rtl="0" algn="ctr">
                        <a:lnSpc>
                          <a:spcPct val="115000"/>
                        </a:lnSpc>
                        <a:spcBef>
                          <a:spcPts val="0"/>
                        </a:spcBef>
                        <a:spcAft>
                          <a:spcPts val="0"/>
                        </a:spcAft>
                        <a:buNone/>
                      </a:pPr>
                      <a:r>
                        <a:rPr b="1" lang="en-US">
                          <a:latin typeface="Montserrat"/>
                          <a:ea typeface="Montserrat"/>
                          <a:cs typeface="Montserrat"/>
                          <a:sym typeface="Montserrat"/>
                        </a:rPr>
                        <a:t>Functions</a:t>
                      </a:r>
                      <a:endParaRPr b="1">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c>
                  <a:txBody>
                    <a:bodyPr/>
                    <a:lstStyle/>
                    <a:p>
                      <a:pPr indent="0" lvl="0" marL="0" rtl="0" algn="ctr">
                        <a:lnSpc>
                          <a:spcPct val="150000"/>
                        </a:lnSpc>
                        <a:spcBef>
                          <a:spcPts val="0"/>
                        </a:spcBef>
                        <a:spcAft>
                          <a:spcPts val="0"/>
                        </a:spcAft>
                        <a:buNone/>
                      </a:pPr>
                      <a:r>
                        <a:rPr lang="en-US" sz="1200">
                          <a:latin typeface="Montserrat"/>
                          <a:ea typeface="Montserrat"/>
                          <a:cs typeface="Montserrat"/>
                          <a:sym typeface="Montserrat"/>
                        </a:rPr>
                        <a:t>The emphasis is on </a:t>
                      </a:r>
                      <a:r>
                        <a:rPr b="1" lang="en-US" sz="1200">
                          <a:latin typeface="Montserrat"/>
                          <a:ea typeface="Montserrat"/>
                          <a:cs typeface="Montserrat"/>
                          <a:sym typeface="Montserrat"/>
                        </a:rPr>
                        <a:t>adjusting weights to focus on misclassified instances</a:t>
                      </a:r>
                      <a:r>
                        <a:rPr lang="en-US" sz="1200">
                          <a:latin typeface="Montserrat"/>
                          <a:ea typeface="Montserrat"/>
                          <a:cs typeface="Montserrat"/>
                          <a:sym typeface="Montserrat"/>
                        </a:rPr>
                        <a:t> during training.</a:t>
                      </a:r>
                      <a:endParaRPr sz="12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c>
                  <a:txBody>
                    <a:bodyPr/>
                    <a:lstStyle/>
                    <a:p>
                      <a:pPr indent="0" lvl="0" marL="0" rtl="0" algn="ctr">
                        <a:lnSpc>
                          <a:spcPct val="150000"/>
                        </a:lnSpc>
                        <a:spcBef>
                          <a:spcPts val="0"/>
                        </a:spcBef>
                        <a:spcAft>
                          <a:spcPts val="0"/>
                        </a:spcAft>
                        <a:buNone/>
                      </a:pPr>
                      <a:r>
                        <a:rPr lang="en-US" sz="1200">
                          <a:latin typeface="Montserrat"/>
                          <a:ea typeface="Montserrat"/>
                          <a:cs typeface="Montserrat"/>
                          <a:sym typeface="Montserrat"/>
                        </a:rPr>
                        <a:t>The emphasis is on </a:t>
                      </a:r>
                      <a:r>
                        <a:rPr b="1" lang="en-US" sz="1200">
                          <a:latin typeface="Montserrat"/>
                          <a:ea typeface="Montserrat"/>
                          <a:cs typeface="Montserrat"/>
                          <a:sym typeface="Montserrat"/>
                        </a:rPr>
                        <a:t>adjusting weights to focus on instances with large errors</a:t>
                      </a:r>
                      <a:r>
                        <a:rPr lang="en-US" sz="1200">
                          <a:latin typeface="Montserrat"/>
                          <a:ea typeface="Montserrat"/>
                          <a:cs typeface="Montserrat"/>
                          <a:sym typeface="Montserrat"/>
                        </a:rPr>
                        <a:t> during training.</a:t>
                      </a:r>
                      <a:endParaRPr sz="12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r>
              <a:tr h="1055750">
                <a:tc>
                  <a:txBody>
                    <a:bodyPr/>
                    <a:lstStyle/>
                    <a:p>
                      <a:pPr indent="0" lvl="0" marL="0" rtl="0" algn="ctr">
                        <a:lnSpc>
                          <a:spcPct val="115000"/>
                        </a:lnSpc>
                        <a:spcBef>
                          <a:spcPts val="0"/>
                        </a:spcBef>
                        <a:spcAft>
                          <a:spcPts val="0"/>
                        </a:spcAft>
                        <a:buNone/>
                      </a:pPr>
                      <a:r>
                        <a:rPr b="1" lang="en-US">
                          <a:latin typeface="Montserrat"/>
                          <a:ea typeface="Montserrat"/>
                          <a:cs typeface="Montserrat"/>
                          <a:sym typeface="Montserrat"/>
                        </a:rPr>
                        <a:t>Output and Prediction</a:t>
                      </a:r>
                      <a:endParaRPr b="1">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c>
                  <a:txBody>
                    <a:bodyPr/>
                    <a:lstStyle/>
                    <a:p>
                      <a:pPr indent="0" lvl="0" marL="0" rtl="0" algn="ctr">
                        <a:lnSpc>
                          <a:spcPct val="150000"/>
                        </a:lnSpc>
                        <a:spcBef>
                          <a:spcPts val="0"/>
                        </a:spcBef>
                        <a:spcAft>
                          <a:spcPts val="0"/>
                        </a:spcAft>
                        <a:buNone/>
                      </a:pPr>
                      <a:r>
                        <a:rPr lang="en-US" sz="1200">
                          <a:latin typeface="Montserrat"/>
                          <a:ea typeface="Montserrat"/>
                          <a:cs typeface="Montserrat"/>
                          <a:sym typeface="Montserrat"/>
                        </a:rPr>
                        <a:t>It  is typically a binary decision (e.g., +1 or -1). The </a:t>
                      </a:r>
                      <a:r>
                        <a:rPr b="1" lang="en-US" sz="1200">
                          <a:latin typeface="Montserrat"/>
                          <a:ea typeface="Montserrat"/>
                          <a:cs typeface="Montserrat"/>
                          <a:sym typeface="Montserrat"/>
                        </a:rPr>
                        <a:t>final prediction is made by combining these binary decisions with weights</a:t>
                      </a:r>
                      <a:r>
                        <a:rPr lang="en-US" sz="1200">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c>
                  <a:txBody>
                    <a:bodyPr/>
                    <a:lstStyle/>
                    <a:p>
                      <a:pPr indent="0" lvl="0" marL="0" rtl="0" algn="ctr">
                        <a:lnSpc>
                          <a:spcPct val="150000"/>
                        </a:lnSpc>
                        <a:spcBef>
                          <a:spcPts val="0"/>
                        </a:spcBef>
                        <a:spcAft>
                          <a:spcPts val="0"/>
                        </a:spcAft>
                        <a:buNone/>
                      </a:pPr>
                      <a:r>
                        <a:rPr lang="en-US" sz="1200">
                          <a:latin typeface="Montserrat"/>
                          <a:ea typeface="Montserrat"/>
                          <a:cs typeface="Montserrat"/>
                          <a:sym typeface="Montserrat"/>
                        </a:rPr>
                        <a:t>It is a continuous value. The </a:t>
                      </a:r>
                      <a:r>
                        <a:rPr b="1" lang="en-US" sz="1200">
                          <a:latin typeface="Montserrat"/>
                          <a:ea typeface="Montserrat"/>
                          <a:cs typeface="Montserrat"/>
                          <a:sym typeface="Montserrat"/>
                        </a:rPr>
                        <a:t>final prediction is made by combining these continuous predictions with weights</a:t>
                      </a:r>
                      <a:r>
                        <a:rPr lang="en-US" sz="1200">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r>
              <a:tr h="1063325">
                <a:tc>
                  <a:txBody>
                    <a:bodyPr/>
                    <a:lstStyle/>
                    <a:p>
                      <a:pPr indent="0" lvl="0" marL="0" rtl="0" algn="ctr">
                        <a:lnSpc>
                          <a:spcPct val="115000"/>
                        </a:lnSpc>
                        <a:spcBef>
                          <a:spcPts val="0"/>
                        </a:spcBef>
                        <a:spcAft>
                          <a:spcPts val="0"/>
                        </a:spcAft>
                        <a:buNone/>
                      </a:pPr>
                      <a:r>
                        <a:rPr b="1" lang="en-US">
                          <a:latin typeface="Montserrat"/>
                          <a:ea typeface="Montserrat"/>
                          <a:cs typeface="Montserrat"/>
                          <a:sym typeface="Montserrat"/>
                        </a:rPr>
                        <a:t>Weights Update</a:t>
                      </a:r>
                      <a:endParaRPr b="1">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c>
                  <a:txBody>
                    <a:bodyPr/>
                    <a:lstStyle/>
                    <a:p>
                      <a:pPr indent="0" lvl="0" marL="0" rtl="0" algn="ctr">
                        <a:lnSpc>
                          <a:spcPct val="150000"/>
                        </a:lnSpc>
                        <a:spcBef>
                          <a:spcPts val="0"/>
                        </a:spcBef>
                        <a:spcAft>
                          <a:spcPts val="0"/>
                        </a:spcAft>
                        <a:buNone/>
                      </a:pPr>
                      <a:r>
                        <a:rPr lang="en-US" sz="1200">
                          <a:latin typeface="Montserrat"/>
                          <a:ea typeface="Montserrat"/>
                          <a:cs typeface="Montserrat"/>
                          <a:sym typeface="Montserrat"/>
                        </a:rPr>
                        <a:t>The weights of training instances are </a:t>
                      </a:r>
                      <a:r>
                        <a:rPr b="1" lang="en-US" sz="1200">
                          <a:latin typeface="Montserrat"/>
                          <a:ea typeface="Montserrat"/>
                          <a:cs typeface="Montserrat"/>
                          <a:sym typeface="Montserrat"/>
                        </a:rPr>
                        <a:t>updated to give more importance to misclassified instances</a:t>
                      </a:r>
                      <a:r>
                        <a:rPr lang="en-US" sz="1200">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c>
                  <a:txBody>
                    <a:bodyPr/>
                    <a:lstStyle/>
                    <a:p>
                      <a:pPr indent="0" lvl="0" marL="0" rtl="0" algn="ctr">
                        <a:lnSpc>
                          <a:spcPct val="150000"/>
                        </a:lnSpc>
                        <a:spcBef>
                          <a:spcPts val="0"/>
                        </a:spcBef>
                        <a:spcAft>
                          <a:spcPts val="0"/>
                        </a:spcAft>
                        <a:buNone/>
                      </a:pPr>
                      <a:r>
                        <a:rPr lang="en-US" sz="1200">
                          <a:latin typeface="Montserrat"/>
                          <a:ea typeface="Montserrat"/>
                          <a:cs typeface="Montserrat"/>
                          <a:sym typeface="Montserrat"/>
                        </a:rPr>
                        <a:t>The weights of training instances are </a:t>
                      </a:r>
                      <a:r>
                        <a:rPr b="1" lang="en-US" sz="1200">
                          <a:latin typeface="Montserrat"/>
                          <a:ea typeface="Montserrat"/>
                          <a:cs typeface="Montserrat"/>
                          <a:sym typeface="Montserrat"/>
                        </a:rPr>
                        <a:t>updated to give more importance to instances with larger errors</a:t>
                      </a:r>
                      <a:r>
                        <a:rPr lang="en-US" sz="1200">
                          <a:latin typeface="Montserrat"/>
                          <a:ea typeface="Montserrat"/>
                          <a:cs typeface="Montserrat"/>
                          <a:sym typeface="Montserrat"/>
                        </a:rPr>
                        <a:t>.</a:t>
                      </a:r>
                      <a:endParaRPr sz="1200">
                        <a:latin typeface="Montserrat"/>
                        <a:ea typeface="Montserrat"/>
                        <a:cs typeface="Montserrat"/>
                        <a:sym typeface="Montserrat"/>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D9D2E9"/>
                    </a:solidFill>
                  </a:tcPr>
                </a:tc>
              </a:tr>
            </a:tbl>
          </a:graphicData>
        </a:graphic>
      </p:graphicFrame>
      <p:pic>
        <p:nvPicPr>
          <p:cNvPr id="414" name="Google Shape;414;p4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4800">
                <a:solidFill>
                  <a:schemeClr val="lt1"/>
                </a:solidFill>
                <a:latin typeface="Montserrat"/>
                <a:ea typeface="Montserrat"/>
                <a:cs typeface="Montserrat"/>
                <a:sym typeface="Montserrat"/>
              </a:rPr>
              <a:t>Features of AdaBoost</a:t>
            </a:r>
            <a:endParaRPr b="1" sz="4800">
              <a:solidFill>
                <a:schemeClr val="lt1"/>
              </a:solidFill>
              <a:latin typeface="Montserrat"/>
              <a:ea typeface="Montserrat"/>
              <a:cs typeface="Montserrat"/>
              <a:sym typeface="Montserrat"/>
            </a:endParaRPr>
          </a:p>
        </p:txBody>
      </p:sp>
      <p:pic>
        <p:nvPicPr>
          <p:cNvPr id="420" name="Google Shape;420;p4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21" name="Google Shape;421;p4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p:nvPr/>
        </p:nvSpPr>
        <p:spPr>
          <a:xfrm>
            <a:off x="1124638" y="2907362"/>
            <a:ext cx="2984760" cy="2437074"/>
          </a:xfrm>
          <a:custGeom>
            <a:rect b="b" l="l" r="r" t="t"/>
            <a:pathLst>
              <a:path extrusionOk="0" h="21600" w="21262">
                <a:moveTo>
                  <a:pt x="10625" y="21600"/>
                </a:moveTo>
                <a:cubicBezTo>
                  <a:pt x="10181" y="21600"/>
                  <a:pt x="9736" y="21393"/>
                  <a:pt x="9396" y="20972"/>
                </a:cubicBezTo>
                <a:lnTo>
                  <a:pt x="506" y="9968"/>
                </a:lnTo>
                <a:cubicBezTo>
                  <a:pt x="-169" y="9133"/>
                  <a:pt x="-169" y="7769"/>
                  <a:pt x="506" y="6933"/>
                </a:cubicBezTo>
                <a:lnTo>
                  <a:pt x="5673" y="543"/>
                </a:lnTo>
                <a:cubicBezTo>
                  <a:pt x="5955" y="193"/>
                  <a:pt x="6331" y="0"/>
                  <a:pt x="6729" y="0"/>
                </a:cubicBezTo>
                <a:cubicBezTo>
                  <a:pt x="7127" y="0"/>
                  <a:pt x="7502" y="193"/>
                  <a:pt x="7785" y="543"/>
                </a:cubicBezTo>
                <a:lnTo>
                  <a:pt x="9569" y="2749"/>
                </a:lnTo>
                <a:cubicBezTo>
                  <a:pt x="9852" y="3099"/>
                  <a:pt x="10233" y="3292"/>
                  <a:pt x="10631" y="3292"/>
                </a:cubicBezTo>
                <a:cubicBezTo>
                  <a:pt x="11029" y="3292"/>
                  <a:pt x="11410" y="3099"/>
                  <a:pt x="11693" y="2749"/>
                </a:cubicBezTo>
                <a:lnTo>
                  <a:pt x="13477" y="543"/>
                </a:lnTo>
                <a:cubicBezTo>
                  <a:pt x="13760" y="193"/>
                  <a:pt x="14135" y="0"/>
                  <a:pt x="14533" y="0"/>
                </a:cubicBezTo>
                <a:cubicBezTo>
                  <a:pt x="14931" y="0"/>
                  <a:pt x="15307" y="193"/>
                  <a:pt x="15589" y="543"/>
                </a:cubicBezTo>
                <a:lnTo>
                  <a:pt x="20756" y="6933"/>
                </a:lnTo>
                <a:cubicBezTo>
                  <a:pt x="21431" y="7769"/>
                  <a:pt x="21431" y="9133"/>
                  <a:pt x="20756" y="9968"/>
                </a:cubicBezTo>
                <a:lnTo>
                  <a:pt x="11861" y="20972"/>
                </a:lnTo>
                <a:cubicBezTo>
                  <a:pt x="11520" y="21386"/>
                  <a:pt x="11075" y="21600"/>
                  <a:pt x="10625" y="21600"/>
                </a:cubicBezTo>
                <a:close/>
                <a:moveTo>
                  <a:pt x="6723" y="286"/>
                </a:moveTo>
                <a:cubicBezTo>
                  <a:pt x="6388" y="286"/>
                  <a:pt x="6071" y="450"/>
                  <a:pt x="5834" y="743"/>
                </a:cubicBezTo>
                <a:lnTo>
                  <a:pt x="668" y="7133"/>
                </a:lnTo>
                <a:cubicBezTo>
                  <a:pt x="79" y="7862"/>
                  <a:pt x="79" y="9040"/>
                  <a:pt x="668" y="9768"/>
                </a:cubicBezTo>
                <a:lnTo>
                  <a:pt x="9563" y="20772"/>
                </a:lnTo>
                <a:cubicBezTo>
                  <a:pt x="10152" y="21500"/>
                  <a:pt x="11104" y="21500"/>
                  <a:pt x="11693" y="20772"/>
                </a:cubicBezTo>
                <a:lnTo>
                  <a:pt x="20588" y="9768"/>
                </a:lnTo>
                <a:cubicBezTo>
                  <a:pt x="21177" y="9040"/>
                  <a:pt x="21177" y="7862"/>
                  <a:pt x="20588" y="7133"/>
                </a:cubicBezTo>
                <a:lnTo>
                  <a:pt x="15422" y="743"/>
                </a:lnTo>
                <a:cubicBezTo>
                  <a:pt x="15185" y="450"/>
                  <a:pt x="14868" y="286"/>
                  <a:pt x="14533" y="286"/>
                </a:cubicBezTo>
                <a:cubicBezTo>
                  <a:pt x="14198" y="286"/>
                  <a:pt x="13881" y="450"/>
                  <a:pt x="13644" y="743"/>
                </a:cubicBezTo>
                <a:lnTo>
                  <a:pt x="11860" y="2949"/>
                </a:lnTo>
                <a:cubicBezTo>
                  <a:pt x="11531" y="3356"/>
                  <a:pt x="11099" y="3577"/>
                  <a:pt x="10631" y="3577"/>
                </a:cubicBezTo>
                <a:cubicBezTo>
                  <a:pt x="10163" y="3577"/>
                  <a:pt x="9731" y="3356"/>
                  <a:pt x="9401" y="2949"/>
                </a:cubicBezTo>
                <a:lnTo>
                  <a:pt x="7618" y="743"/>
                </a:lnTo>
                <a:cubicBezTo>
                  <a:pt x="7375" y="443"/>
                  <a:pt x="7064" y="286"/>
                  <a:pt x="6723" y="286"/>
                </a:cubicBezTo>
                <a:close/>
              </a:path>
            </a:pathLst>
          </a:custGeom>
          <a:solidFill>
            <a:srgbClr val="6659B8"/>
          </a:solidFill>
          <a:ln>
            <a:noFill/>
          </a:ln>
          <a:effectLst>
            <a:outerShdw blurRad="57150" rotWithShape="0" algn="bl" dir="5400000" dist="19050">
              <a:srgbClr val="000000">
                <a:alpha val="49020"/>
              </a:srgbClr>
            </a:outerShdw>
          </a:effectLst>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Montserrat"/>
              <a:ea typeface="Montserrat"/>
              <a:cs typeface="Montserrat"/>
              <a:sym typeface="Montserrat"/>
            </a:endParaRPr>
          </a:p>
        </p:txBody>
      </p:sp>
      <p:sp>
        <p:nvSpPr>
          <p:cNvPr id="427" name="Google Shape;427;p50"/>
          <p:cNvSpPr/>
          <p:nvPr/>
        </p:nvSpPr>
        <p:spPr>
          <a:xfrm>
            <a:off x="3342713" y="1513238"/>
            <a:ext cx="3146472" cy="2554092"/>
          </a:xfrm>
          <a:custGeom>
            <a:rect b="b" l="l" r="r" t="t"/>
            <a:pathLst>
              <a:path extrusionOk="0" h="21600" w="21600">
                <a:moveTo>
                  <a:pt x="10800" y="21600"/>
                </a:moveTo>
                <a:cubicBezTo>
                  <a:pt x="10349" y="21600"/>
                  <a:pt x="9897" y="21393"/>
                  <a:pt x="9551" y="20972"/>
                </a:cubicBezTo>
                <a:lnTo>
                  <a:pt x="516" y="9972"/>
                </a:lnTo>
                <a:cubicBezTo>
                  <a:pt x="182" y="9565"/>
                  <a:pt x="0" y="9030"/>
                  <a:pt x="0" y="8452"/>
                </a:cubicBezTo>
                <a:cubicBezTo>
                  <a:pt x="0" y="7873"/>
                  <a:pt x="182" y="7338"/>
                  <a:pt x="516" y="6931"/>
                </a:cubicBezTo>
                <a:lnTo>
                  <a:pt x="5764" y="543"/>
                </a:lnTo>
                <a:cubicBezTo>
                  <a:pt x="6051" y="193"/>
                  <a:pt x="6432" y="0"/>
                  <a:pt x="6836" y="0"/>
                </a:cubicBezTo>
                <a:cubicBezTo>
                  <a:pt x="7241" y="0"/>
                  <a:pt x="7622" y="193"/>
                  <a:pt x="7909" y="543"/>
                </a:cubicBezTo>
                <a:lnTo>
                  <a:pt x="9721" y="2748"/>
                </a:lnTo>
                <a:cubicBezTo>
                  <a:pt x="10008" y="3098"/>
                  <a:pt x="10395" y="3291"/>
                  <a:pt x="10800" y="3291"/>
                </a:cubicBezTo>
                <a:cubicBezTo>
                  <a:pt x="11205" y="3291"/>
                  <a:pt x="11592" y="3098"/>
                  <a:pt x="11879" y="2748"/>
                </a:cubicBezTo>
                <a:lnTo>
                  <a:pt x="13691" y="543"/>
                </a:lnTo>
                <a:lnTo>
                  <a:pt x="13773" y="642"/>
                </a:lnTo>
                <a:lnTo>
                  <a:pt x="13691" y="543"/>
                </a:lnTo>
                <a:cubicBezTo>
                  <a:pt x="13978" y="193"/>
                  <a:pt x="14359" y="0"/>
                  <a:pt x="14764" y="0"/>
                </a:cubicBezTo>
                <a:cubicBezTo>
                  <a:pt x="15168" y="0"/>
                  <a:pt x="15549" y="193"/>
                  <a:pt x="15836" y="543"/>
                </a:cubicBezTo>
                <a:lnTo>
                  <a:pt x="21084" y="6931"/>
                </a:lnTo>
                <a:cubicBezTo>
                  <a:pt x="21418" y="7338"/>
                  <a:pt x="21600" y="7873"/>
                  <a:pt x="21600" y="8452"/>
                </a:cubicBezTo>
                <a:cubicBezTo>
                  <a:pt x="21600" y="9030"/>
                  <a:pt x="21418" y="9565"/>
                  <a:pt x="21084" y="9972"/>
                </a:cubicBezTo>
                <a:lnTo>
                  <a:pt x="12049" y="20972"/>
                </a:lnTo>
                <a:cubicBezTo>
                  <a:pt x="11703" y="21386"/>
                  <a:pt x="11251" y="21600"/>
                  <a:pt x="10800" y="21600"/>
                </a:cubicBezTo>
                <a:close/>
                <a:moveTo>
                  <a:pt x="6836" y="293"/>
                </a:moveTo>
                <a:cubicBezTo>
                  <a:pt x="6496" y="293"/>
                  <a:pt x="6174" y="457"/>
                  <a:pt x="5934" y="749"/>
                </a:cubicBezTo>
                <a:lnTo>
                  <a:pt x="686" y="7138"/>
                </a:lnTo>
                <a:cubicBezTo>
                  <a:pt x="399" y="7488"/>
                  <a:pt x="240" y="7959"/>
                  <a:pt x="240" y="8452"/>
                </a:cubicBezTo>
                <a:cubicBezTo>
                  <a:pt x="240" y="8944"/>
                  <a:pt x="399" y="9415"/>
                  <a:pt x="686" y="9765"/>
                </a:cubicBezTo>
                <a:lnTo>
                  <a:pt x="9721" y="20765"/>
                </a:lnTo>
                <a:cubicBezTo>
                  <a:pt x="10319" y="21493"/>
                  <a:pt x="11287" y="21493"/>
                  <a:pt x="11885" y="20765"/>
                </a:cubicBezTo>
                <a:lnTo>
                  <a:pt x="20920" y="9765"/>
                </a:lnTo>
                <a:cubicBezTo>
                  <a:pt x="21207" y="9415"/>
                  <a:pt x="21365" y="8944"/>
                  <a:pt x="21365" y="8452"/>
                </a:cubicBezTo>
                <a:cubicBezTo>
                  <a:pt x="21365" y="7959"/>
                  <a:pt x="21207" y="7488"/>
                  <a:pt x="20920" y="7138"/>
                </a:cubicBezTo>
                <a:lnTo>
                  <a:pt x="15672" y="749"/>
                </a:lnTo>
                <a:cubicBezTo>
                  <a:pt x="15432" y="457"/>
                  <a:pt x="15109" y="293"/>
                  <a:pt x="14769" y="293"/>
                </a:cubicBezTo>
                <a:cubicBezTo>
                  <a:pt x="14429" y="293"/>
                  <a:pt x="14107" y="457"/>
                  <a:pt x="13866" y="749"/>
                </a:cubicBezTo>
                <a:lnTo>
                  <a:pt x="12055" y="2955"/>
                </a:lnTo>
                <a:cubicBezTo>
                  <a:pt x="11721" y="3362"/>
                  <a:pt x="11281" y="3583"/>
                  <a:pt x="10806" y="3583"/>
                </a:cubicBezTo>
                <a:cubicBezTo>
                  <a:pt x="10331" y="3583"/>
                  <a:pt x="9891" y="3362"/>
                  <a:pt x="9557" y="2955"/>
                </a:cubicBezTo>
                <a:lnTo>
                  <a:pt x="7745" y="749"/>
                </a:lnTo>
                <a:cubicBezTo>
                  <a:pt x="7499" y="450"/>
                  <a:pt x="7177" y="293"/>
                  <a:pt x="6836" y="293"/>
                </a:cubicBezTo>
                <a:close/>
              </a:path>
            </a:pathLst>
          </a:custGeom>
          <a:solidFill>
            <a:srgbClr val="9900FF"/>
          </a:solidFill>
          <a:ln>
            <a:noFill/>
          </a:ln>
          <a:effectLst>
            <a:outerShdw blurRad="57150" rotWithShape="0" algn="bl" dir="5400000" dist="19050">
              <a:srgbClr val="000000">
                <a:alpha val="49020"/>
              </a:srgbClr>
            </a:outerShdw>
          </a:effectLst>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Montserrat"/>
              <a:ea typeface="Montserrat"/>
              <a:cs typeface="Montserrat"/>
              <a:sym typeface="Montserrat"/>
            </a:endParaRPr>
          </a:p>
        </p:txBody>
      </p:sp>
      <p:sp>
        <p:nvSpPr>
          <p:cNvPr id="428" name="Google Shape;428;p50"/>
          <p:cNvSpPr/>
          <p:nvPr/>
        </p:nvSpPr>
        <p:spPr>
          <a:xfrm>
            <a:off x="5765473" y="2907018"/>
            <a:ext cx="2985066" cy="2437722"/>
          </a:xfrm>
          <a:custGeom>
            <a:rect b="b" l="l" r="r" t="t"/>
            <a:pathLst>
              <a:path extrusionOk="0" h="21600" w="21600">
                <a:moveTo>
                  <a:pt x="10800" y="21600"/>
                </a:moveTo>
                <a:cubicBezTo>
                  <a:pt x="10349" y="21600"/>
                  <a:pt x="9897" y="21393"/>
                  <a:pt x="9551" y="20972"/>
                </a:cubicBezTo>
                <a:lnTo>
                  <a:pt x="516" y="9972"/>
                </a:lnTo>
                <a:cubicBezTo>
                  <a:pt x="182" y="9565"/>
                  <a:pt x="0" y="9030"/>
                  <a:pt x="0" y="8452"/>
                </a:cubicBezTo>
                <a:cubicBezTo>
                  <a:pt x="0" y="7873"/>
                  <a:pt x="182" y="7338"/>
                  <a:pt x="516" y="6931"/>
                </a:cubicBezTo>
                <a:lnTo>
                  <a:pt x="5764" y="543"/>
                </a:lnTo>
                <a:cubicBezTo>
                  <a:pt x="6051" y="193"/>
                  <a:pt x="6432" y="0"/>
                  <a:pt x="6836" y="0"/>
                </a:cubicBezTo>
                <a:cubicBezTo>
                  <a:pt x="7241" y="0"/>
                  <a:pt x="7622" y="193"/>
                  <a:pt x="7909" y="543"/>
                </a:cubicBezTo>
                <a:lnTo>
                  <a:pt x="9721" y="2748"/>
                </a:lnTo>
                <a:cubicBezTo>
                  <a:pt x="10008" y="3098"/>
                  <a:pt x="10395" y="3291"/>
                  <a:pt x="10800" y="3291"/>
                </a:cubicBezTo>
                <a:cubicBezTo>
                  <a:pt x="11205" y="3291"/>
                  <a:pt x="11592" y="3098"/>
                  <a:pt x="11879" y="2748"/>
                </a:cubicBezTo>
                <a:lnTo>
                  <a:pt x="13691" y="543"/>
                </a:lnTo>
                <a:cubicBezTo>
                  <a:pt x="13978" y="193"/>
                  <a:pt x="14359" y="0"/>
                  <a:pt x="14764" y="0"/>
                </a:cubicBezTo>
                <a:cubicBezTo>
                  <a:pt x="15168" y="0"/>
                  <a:pt x="15549" y="193"/>
                  <a:pt x="15836" y="543"/>
                </a:cubicBezTo>
                <a:lnTo>
                  <a:pt x="21084" y="6931"/>
                </a:lnTo>
                <a:cubicBezTo>
                  <a:pt x="21418" y="7338"/>
                  <a:pt x="21600" y="7873"/>
                  <a:pt x="21600" y="8452"/>
                </a:cubicBezTo>
                <a:cubicBezTo>
                  <a:pt x="21600" y="9030"/>
                  <a:pt x="21418" y="9565"/>
                  <a:pt x="21084" y="9972"/>
                </a:cubicBezTo>
                <a:lnTo>
                  <a:pt x="12043" y="20972"/>
                </a:lnTo>
                <a:cubicBezTo>
                  <a:pt x="11703" y="21386"/>
                  <a:pt x="11251" y="21600"/>
                  <a:pt x="10800" y="21600"/>
                </a:cubicBezTo>
                <a:close/>
                <a:moveTo>
                  <a:pt x="6831" y="293"/>
                </a:moveTo>
                <a:cubicBezTo>
                  <a:pt x="6491" y="293"/>
                  <a:pt x="6168" y="457"/>
                  <a:pt x="5928" y="749"/>
                </a:cubicBezTo>
                <a:lnTo>
                  <a:pt x="680" y="7138"/>
                </a:lnTo>
                <a:cubicBezTo>
                  <a:pt x="393" y="7488"/>
                  <a:pt x="235" y="7959"/>
                  <a:pt x="235" y="8452"/>
                </a:cubicBezTo>
                <a:cubicBezTo>
                  <a:pt x="235" y="8944"/>
                  <a:pt x="393" y="9415"/>
                  <a:pt x="680" y="9765"/>
                </a:cubicBezTo>
                <a:lnTo>
                  <a:pt x="9715" y="20765"/>
                </a:lnTo>
                <a:cubicBezTo>
                  <a:pt x="10313" y="21493"/>
                  <a:pt x="11281" y="21493"/>
                  <a:pt x="11879" y="20765"/>
                </a:cubicBezTo>
                <a:lnTo>
                  <a:pt x="20914" y="9765"/>
                </a:lnTo>
                <a:cubicBezTo>
                  <a:pt x="21201" y="9415"/>
                  <a:pt x="21360" y="8944"/>
                  <a:pt x="21360" y="8452"/>
                </a:cubicBezTo>
                <a:cubicBezTo>
                  <a:pt x="21360" y="7959"/>
                  <a:pt x="21201" y="7488"/>
                  <a:pt x="20914" y="7138"/>
                </a:cubicBezTo>
                <a:lnTo>
                  <a:pt x="15666" y="749"/>
                </a:lnTo>
                <a:cubicBezTo>
                  <a:pt x="15426" y="457"/>
                  <a:pt x="15104" y="293"/>
                  <a:pt x="14763" y="293"/>
                </a:cubicBezTo>
                <a:cubicBezTo>
                  <a:pt x="14423" y="293"/>
                  <a:pt x="14101" y="457"/>
                  <a:pt x="13861" y="749"/>
                </a:cubicBezTo>
                <a:lnTo>
                  <a:pt x="12049" y="2955"/>
                </a:lnTo>
                <a:cubicBezTo>
                  <a:pt x="11715" y="3362"/>
                  <a:pt x="11275" y="3583"/>
                  <a:pt x="10800" y="3583"/>
                </a:cubicBezTo>
                <a:cubicBezTo>
                  <a:pt x="10325" y="3583"/>
                  <a:pt x="9885" y="3362"/>
                  <a:pt x="9551" y="2955"/>
                </a:cubicBezTo>
                <a:lnTo>
                  <a:pt x="7739" y="749"/>
                </a:lnTo>
                <a:cubicBezTo>
                  <a:pt x="7493" y="450"/>
                  <a:pt x="7177" y="293"/>
                  <a:pt x="6831" y="293"/>
                </a:cubicBezTo>
                <a:close/>
              </a:path>
            </a:pathLst>
          </a:custGeom>
          <a:solidFill>
            <a:srgbClr val="3C78D8"/>
          </a:solidFill>
          <a:ln>
            <a:noFill/>
          </a:ln>
          <a:effectLst>
            <a:outerShdw blurRad="57150" rotWithShape="0" algn="bl" dir="5400000" dist="19050">
              <a:srgbClr val="000000">
                <a:alpha val="49020"/>
              </a:srgbClr>
            </a:outerShdw>
          </a:effectLst>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Montserrat"/>
              <a:ea typeface="Montserrat"/>
              <a:cs typeface="Montserrat"/>
              <a:sym typeface="Montserrat"/>
            </a:endParaRPr>
          </a:p>
        </p:txBody>
      </p:sp>
      <p:sp>
        <p:nvSpPr>
          <p:cNvPr id="429" name="Google Shape;429;p50"/>
          <p:cNvSpPr/>
          <p:nvPr/>
        </p:nvSpPr>
        <p:spPr>
          <a:xfrm>
            <a:off x="7990388" y="1513238"/>
            <a:ext cx="3076974" cy="2554092"/>
          </a:xfrm>
          <a:custGeom>
            <a:rect b="b" l="l" r="r" t="t"/>
            <a:pathLst>
              <a:path extrusionOk="0" h="21600" w="21600">
                <a:moveTo>
                  <a:pt x="10800" y="21600"/>
                </a:moveTo>
                <a:cubicBezTo>
                  <a:pt x="10349" y="21600"/>
                  <a:pt x="9897" y="21393"/>
                  <a:pt x="9551" y="20972"/>
                </a:cubicBezTo>
                <a:lnTo>
                  <a:pt x="516" y="9972"/>
                </a:lnTo>
                <a:cubicBezTo>
                  <a:pt x="182" y="9565"/>
                  <a:pt x="0" y="9030"/>
                  <a:pt x="0" y="8452"/>
                </a:cubicBezTo>
                <a:cubicBezTo>
                  <a:pt x="0" y="7873"/>
                  <a:pt x="182" y="7338"/>
                  <a:pt x="516" y="6931"/>
                </a:cubicBezTo>
                <a:lnTo>
                  <a:pt x="5764" y="543"/>
                </a:lnTo>
                <a:cubicBezTo>
                  <a:pt x="6051" y="193"/>
                  <a:pt x="6432" y="0"/>
                  <a:pt x="6836" y="0"/>
                </a:cubicBezTo>
                <a:cubicBezTo>
                  <a:pt x="7241" y="0"/>
                  <a:pt x="7622" y="193"/>
                  <a:pt x="7909" y="543"/>
                </a:cubicBezTo>
                <a:lnTo>
                  <a:pt x="9721" y="2748"/>
                </a:lnTo>
                <a:cubicBezTo>
                  <a:pt x="10008" y="3098"/>
                  <a:pt x="10395" y="3291"/>
                  <a:pt x="10800" y="3291"/>
                </a:cubicBezTo>
                <a:cubicBezTo>
                  <a:pt x="11210" y="3291"/>
                  <a:pt x="11592" y="3098"/>
                  <a:pt x="11879" y="2748"/>
                </a:cubicBezTo>
                <a:lnTo>
                  <a:pt x="13691" y="543"/>
                </a:lnTo>
                <a:cubicBezTo>
                  <a:pt x="13978" y="193"/>
                  <a:pt x="14359" y="0"/>
                  <a:pt x="14764" y="0"/>
                </a:cubicBezTo>
                <a:cubicBezTo>
                  <a:pt x="15168" y="0"/>
                  <a:pt x="15549" y="193"/>
                  <a:pt x="15836" y="543"/>
                </a:cubicBezTo>
                <a:lnTo>
                  <a:pt x="21084" y="6931"/>
                </a:lnTo>
                <a:cubicBezTo>
                  <a:pt x="21418" y="7338"/>
                  <a:pt x="21600" y="7873"/>
                  <a:pt x="21600" y="8452"/>
                </a:cubicBezTo>
                <a:cubicBezTo>
                  <a:pt x="21600" y="9030"/>
                  <a:pt x="21418" y="9565"/>
                  <a:pt x="21084" y="9972"/>
                </a:cubicBezTo>
                <a:lnTo>
                  <a:pt x="12049" y="20972"/>
                </a:lnTo>
                <a:cubicBezTo>
                  <a:pt x="11703" y="21386"/>
                  <a:pt x="11251" y="21600"/>
                  <a:pt x="10800" y="21600"/>
                </a:cubicBezTo>
                <a:close/>
                <a:moveTo>
                  <a:pt x="6836" y="293"/>
                </a:moveTo>
                <a:cubicBezTo>
                  <a:pt x="6496" y="293"/>
                  <a:pt x="6174" y="457"/>
                  <a:pt x="5934" y="749"/>
                </a:cubicBezTo>
                <a:lnTo>
                  <a:pt x="686" y="7138"/>
                </a:lnTo>
                <a:cubicBezTo>
                  <a:pt x="399" y="7488"/>
                  <a:pt x="240" y="7959"/>
                  <a:pt x="240" y="8452"/>
                </a:cubicBezTo>
                <a:cubicBezTo>
                  <a:pt x="240" y="8944"/>
                  <a:pt x="399" y="9415"/>
                  <a:pt x="686" y="9765"/>
                </a:cubicBezTo>
                <a:lnTo>
                  <a:pt x="9721" y="20765"/>
                </a:lnTo>
                <a:cubicBezTo>
                  <a:pt x="10319" y="21493"/>
                  <a:pt x="11287" y="21493"/>
                  <a:pt x="11885" y="20765"/>
                </a:cubicBezTo>
                <a:lnTo>
                  <a:pt x="20920" y="9765"/>
                </a:lnTo>
                <a:cubicBezTo>
                  <a:pt x="21207" y="9415"/>
                  <a:pt x="21365" y="8944"/>
                  <a:pt x="21365" y="8452"/>
                </a:cubicBezTo>
                <a:cubicBezTo>
                  <a:pt x="21365" y="7959"/>
                  <a:pt x="21207" y="7488"/>
                  <a:pt x="20920" y="7138"/>
                </a:cubicBezTo>
                <a:lnTo>
                  <a:pt x="15672" y="749"/>
                </a:lnTo>
                <a:cubicBezTo>
                  <a:pt x="15432" y="457"/>
                  <a:pt x="15109" y="293"/>
                  <a:pt x="14769" y="293"/>
                </a:cubicBezTo>
                <a:cubicBezTo>
                  <a:pt x="14429" y="293"/>
                  <a:pt x="14107" y="457"/>
                  <a:pt x="13866" y="749"/>
                </a:cubicBezTo>
                <a:lnTo>
                  <a:pt x="12055" y="2955"/>
                </a:lnTo>
                <a:cubicBezTo>
                  <a:pt x="11721" y="3362"/>
                  <a:pt x="11281" y="3583"/>
                  <a:pt x="10806" y="3583"/>
                </a:cubicBezTo>
                <a:cubicBezTo>
                  <a:pt x="10337" y="3583"/>
                  <a:pt x="9891" y="3362"/>
                  <a:pt x="9557" y="2955"/>
                </a:cubicBezTo>
                <a:lnTo>
                  <a:pt x="7745" y="749"/>
                </a:lnTo>
                <a:cubicBezTo>
                  <a:pt x="7499" y="450"/>
                  <a:pt x="7177" y="293"/>
                  <a:pt x="6836" y="293"/>
                </a:cubicBezTo>
                <a:close/>
              </a:path>
            </a:pathLst>
          </a:custGeom>
          <a:solidFill>
            <a:srgbClr val="6AA84F"/>
          </a:solidFill>
          <a:ln>
            <a:noFill/>
          </a:ln>
          <a:effectLst>
            <a:outerShdw blurRad="57150" rotWithShape="0" algn="bl" dir="5400000" dist="19050">
              <a:srgbClr val="000000">
                <a:alpha val="49020"/>
              </a:srgbClr>
            </a:outerShdw>
          </a:effectLst>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Montserrat"/>
              <a:ea typeface="Montserrat"/>
              <a:cs typeface="Montserrat"/>
              <a:sym typeface="Montserrat"/>
            </a:endParaRPr>
          </a:p>
        </p:txBody>
      </p:sp>
      <p:sp>
        <p:nvSpPr>
          <p:cNvPr id="430" name="Google Shape;430;p50"/>
          <p:cNvSpPr txBox="1"/>
          <p:nvPr/>
        </p:nvSpPr>
        <p:spPr>
          <a:xfrm>
            <a:off x="1627070" y="3506299"/>
            <a:ext cx="1980000" cy="276900"/>
          </a:xfrm>
          <a:prstGeom prst="rect">
            <a:avLst/>
          </a:prstGeom>
          <a:noFill/>
          <a:ln>
            <a:noFill/>
          </a:ln>
        </p:spPr>
        <p:txBody>
          <a:bodyPr anchorCtr="0" anchor="b" bIns="45700" lIns="0" spcFirstLastPara="1" rIns="0" wrap="square" tIns="45700">
            <a:spAutoFit/>
          </a:bodyPr>
          <a:lstStyle/>
          <a:p>
            <a:pPr indent="0" lvl="0" marL="0" marR="0" rtl="0" algn="ctr">
              <a:lnSpc>
                <a:spcPct val="100000"/>
              </a:lnSpc>
              <a:spcBef>
                <a:spcPts val="0"/>
              </a:spcBef>
              <a:spcAft>
                <a:spcPts val="0"/>
              </a:spcAft>
              <a:buClr>
                <a:srgbClr val="000000"/>
              </a:buClr>
              <a:buSzPts val="1400"/>
              <a:buFont typeface="Montserrat"/>
              <a:buNone/>
            </a:pPr>
            <a:r>
              <a:rPr b="1" lang="en-US" sz="1200">
                <a:latin typeface="Montserrat"/>
                <a:ea typeface="Montserrat"/>
                <a:cs typeface="Montserrat"/>
                <a:sym typeface="Montserrat"/>
              </a:rPr>
              <a:t>Versatility</a:t>
            </a:r>
            <a:endParaRPr b="0" i="0" sz="1200" u="none" cap="none" strike="noStrike">
              <a:solidFill>
                <a:srgbClr val="000000"/>
              </a:solidFill>
              <a:latin typeface="Montserrat"/>
              <a:ea typeface="Montserrat"/>
              <a:cs typeface="Montserrat"/>
              <a:sym typeface="Montserrat"/>
            </a:endParaRPr>
          </a:p>
        </p:txBody>
      </p:sp>
      <p:sp>
        <p:nvSpPr>
          <p:cNvPr id="431" name="Google Shape;431;p50"/>
          <p:cNvSpPr txBox="1"/>
          <p:nvPr/>
        </p:nvSpPr>
        <p:spPr>
          <a:xfrm>
            <a:off x="3736503" y="2124898"/>
            <a:ext cx="2358900" cy="276900"/>
          </a:xfrm>
          <a:prstGeom prst="rect">
            <a:avLst/>
          </a:prstGeom>
          <a:noFill/>
          <a:ln>
            <a:noFill/>
          </a:ln>
        </p:spPr>
        <p:txBody>
          <a:bodyPr anchorCtr="0" anchor="b" bIns="45700" lIns="0" spcFirstLastPara="1" rIns="0" wrap="square" tIns="45700">
            <a:spAutoFit/>
          </a:bodyPr>
          <a:lstStyle/>
          <a:p>
            <a:pPr indent="0" lvl="0" marL="0" marR="0" rtl="0" algn="ctr">
              <a:lnSpc>
                <a:spcPct val="100000"/>
              </a:lnSpc>
              <a:spcBef>
                <a:spcPts val="0"/>
              </a:spcBef>
              <a:spcAft>
                <a:spcPts val="0"/>
              </a:spcAft>
              <a:buClr>
                <a:srgbClr val="000000"/>
              </a:buClr>
              <a:buSzPts val="1400"/>
              <a:buFont typeface="Montserrat"/>
              <a:buNone/>
            </a:pPr>
            <a:r>
              <a:rPr b="1" lang="en-US" sz="1200">
                <a:latin typeface="Montserrat"/>
                <a:ea typeface="Montserrat"/>
                <a:cs typeface="Montserrat"/>
                <a:sym typeface="Montserrat"/>
              </a:rPr>
              <a:t>Sequential Training</a:t>
            </a:r>
            <a:endParaRPr b="0" i="0" sz="900" u="none" cap="none" strike="noStrike">
              <a:solidFill>
                <a:srgbClr val="000000"/>
              </a:solidFill>
              <a:latin typeface="Montserrat"/>
              <a:ea typeface="Montserrat"/>
              <a:cs typeface="Montserrat"/>
              <a:sym typeface="Montserrat"/>
            </a:endParaRPr>
          </a:p>
        </p:txBody>
      </p:sp>
      <p:sp>
        <p:nvSpPr>
          <p:cNvPr id="432" name="Google Shape;432;p50"/>
          <p:cNvSpPr txBox="1"/>
          <p:nvPr/>
        </p:nvSpPr>
        <p:spPr>
          <a:xfrm>
            <a:off x="6158625" y="3506300"/>
            <a:ext cx="2146800" cy="276900"/>
          </a:xfrm>
          <a:prstGeom prst="rect">
            <a:avLst/>
          </a:prstGeom>
          <a:noFill/>
          <a:ln>
            <a:noFill/>
          </a:ln>
        </p:spPr>
        <p:txBody>
          <a:bodyPr anchorCtr="0" anchor="b" bIns="45700" lIns="0" spcFirstLastPara="1" rIns="0" wrap="square" tIns="45700">
            <a:spAutoFit/>
          </a:bodyPr>
          <a:lstStyle/>
          <a:p>
            <a:pPr indent="0" lvl="0" marL="0" marR="0" rtl="0" algn="ctr">
              <a:lnSpc>
                <a:spcPct val="100000"/>
              </a:lnSpc>
              <a:spcBef>
                <a:spcPts val="0"/>
              </a:spcBef>
              <a:spcAft>
                <a:spcPts val="0"/>
              </a:spcAft>
              <a:buClr>
                <a:srgbClr val="000000"/>
              </a:buClr>
              <a:buSzPts val="1400"/>
              <a:buFont typeface="Montserrat"/>
              <a:buNone/>
            </a:pPr>
            <a:r>
              <a:rPr b="1" lang="en-US" sz="1200">
                <a:latin typeface="Montserrat"/>
                <a:ea typeface="Montserrat"/>
                <a:cs typeface="Montserrat"/>
                <a:sym typeface="Montserrat"/>
              </a:rPr>
              <a:t>Combining Weak Learners</a:t>
            </a:r>
            <a:endParaRPr b="0" i="0" sz="1300" u="none" cap="none" strike="noStrike">
              <a:solidFill>
                <a:srgbClr val="000000"/>
              </a:solidFill>
              <a:latin typeface="Montserrat"/>
              <a:ea typeface="Montserrat"/>
              <a:cs typeface="Montserrat"/>
              <a:sym typeface="Montserrat"/>
            </a:endParaRPr>
          </a:p>
        </p:txBody>
      </p:sp>
      <p:sp>
        <p:nvSpPr>
          <p:cNvPr id="433" name="Google Shape;433;p50"/>
          <p:cNvSpPr txBox="1"/>
          <p:nvPr/>
        </p:nvSpPr>
        <p:spPr>
          <a:xfrm>
            <a:off x="8299331" y="2124915"/>
            <a:ext cx="2459100" cy="276900"/>
          </a:xfrm>
          <a:prstGeom prst="rect">
            <a:avLst/>
          </a:prstGeom>
          <a:noFill/>
          <a:ln>
            <a:noFill/>
          </a:ln>
        </p:spPr>
        <p:txBody>
          <a:bodyPr anchorCtr="0" anchor="b" bIns="45700" lIns="0" spcFirstLastPara="1" rIns="0" wrap="square" tIns="45700">
            <a:spAutoFit/>
          </a:bodyPr>
          <a:lstStyle/>
          <a:p>
            <a:pPr indent="0" lvl="0" marL="0" rtl="0" algn="ctr">
              <a:spcBef>
                <a:spcPts val="0"/>
              </a:spcBef>
              <a:spcAft>
                <a:spcPts val="0"/>
              </a:spcAft>
              <a:buClr>
                <a:schemeClr val="dk1"/>
              </a:buClr>
              <a:buSzPts val="1400"/>
              <a:buFont typeface="Montserrat"/>
              <a:buNone/>
            </a:pPr>
            <a:r>
              <a:rPr b="1" lang="en-US" sz="1200">
                <a:solidFill>
                  <a:schemeClr val="dk1"/>
                </a:solidFill>
                <a:latin typeface="Montserrat"/>
                <a:ea typeface="Montserrat"/>
                <a:cs typeface="Montserrat"/>
                <a:sym typeface="Montserrat"/>
              </a:rPr>
              <a:t>Weighted Training Instances</a:t>
            </a:r>
            <a:endParaRPr b="1" sz="1200">
              <a:latin typeface="Montserrat"/>
              <a:ea typeface="Montserrat"/>
              <a:cs typeface="Montserrat"/>
              <a:sym typeface="Montserrat"/>
            </a:endParaRPr>
          </a:p>
        </p:txBody>
      </p:sp>
      <p:sp>
        <p:nvSpPr>
          <p:cNvPr id="434" name="Google Shape;434;p50"/>
          <p:cNvSpPr txBox="1"/>
          <p:nvPr/>
        </p:nvSpPr>
        <p:spPr>
          <a:xfrm>
            <a:off x="1559274" y="3783125"/>
            <a:ext cx="2115600" cy="8310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AdaBoost can be applied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to both classifications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and regression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problems.</a:t>
            </a:r>
            <a:endParaRPr b="0" i="0" sz="1800" u="none" cap="none" strike="noStrike">
              <a:solidFill>
                <a:srgbClr val="000000"/>
              </a:solidFill>
              <a:latin typeface="Montserrat"/>
              <a:ea typeface="Montserrat"/>
              <a:cs typeface="Montserrat"/>
              <a:sym typeface="Montserrat"/>
            </a:endParaRPr>
          </a:p>
        </p:txBody>
      </p:sp>
      <p:sp>
        <p:nvSpPr>
          <p:cNvPr id="435" name="Google Shape;435;p50"/>
          <p:cNvSpPr txBox="1"/>
          <p:nvPr/>
        </p:nvSpPr>
        <p:spPr>
          <a:xfrm>
            <a:off x="3914748" y="2401800"/>
            <a:ext cx="2004000" cy="13854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595959"/>
              </a:buClr>
              <a:buSzPts val="1100"/>
              <a:buFont typeface="Montserrat"/>
              <a:buNone/>
            </a:pPr>
            <a:r>
              <a:rPr lang="en-US" sz="1200">
                <a:solidFill>
                  <a:srgbClr val="595959"/>
                </a:solidFill>
                <a:latin typeface="Montserrat"/>
                <a:ea typeface="Montserrat"/>
                <a:cs typeface="Montserrat"/>
                <a:sym typeface="Montserrat"/>
              </a:rPr>
              <a:t>AdaBoost trains a series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100"/>
              <a:buFont typeface="Montserrat"/>
              <a:buNone/>
            </a:pPr>
            <a:r>
              <a:rPr lang="en-US" sz="1200">
                <a:solidFill>
                  <a:srgbClr val="595959"/>
                </a:solidFill>
                <a:latin typeface="Montserrat"/>
                <a:ea typeface="Montserrat"/>
                <a:cs typeface="Montserrat"/>
                <a:sym typeface="Montserrat"/>
              </a:rPr>
              <a:t>of weak learners sequentially. Each new learner focuses on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100"/>
              <a:buFont typeface="Montserrat"/>
              <a:buNone/>
            </a:pPr>
            <a:r>
              <a:rPr lang="en-US" sz="1200">
                <a:solidFill>
                  <a:srgbClr val="595959"/>
                </a:solidFill>
                <a:latin typeface="Montserrat"/>
                <a:ea typeface="Montserrat"/>
                <a:cs typeface="Montserrat"/>
                <a:sym typeface="Montserrat"/>
              </a:rPr>
              <a:t>the mistakes made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100"/>
              <a:buFont typeface="Montserrat"/>
              <a:buNone/>
            </a:pPr>
            <a:r>
              <a:rPr lang="en-US" sz="1200">
                <a:solidFill>
                  <a:srgbClr val="595959"/>
                </a:solidFill>
                <a:latin typeface="Montserrat"/>
                <a:ea typeface="Montserrat"/>
                <a:cs typeface="Montserrat"/>
                <a:sym typeface="Montserrat"/>
              </a:rPr>
              <a:t>by the previous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100"/>
              <a:buFont typeface="Montserrat"/>
              <a:buNone/>
            </a:pPr>
            <a:r>
              <a:rPr lang="en-US" sz="1200">
                <a:solidFill>
                  <a:srgbClr val="595959"/>
                </a:solidFill>
                <a:latin typeface="Montserrat"/>
                <a:ea typeface="Montserrat"/>
                <a:cs typeface="Montserrat"/>
                <a:sym typeface="Montserrat"/>
              </a:rPr>
              <a:t>ones.</a:t>
            </a:r>
            <a:endParaRPr b="0" i="0" sz="1200" u="none" cap="none" strike="noStrike">
              <a:solidFill>
                <a:srgbClr val="595959"/>
              </a:solidFill>
              <a:latin typeface="Montserrat"/>
              <a:ea typeface="Montserrat"/>
              <a:cs typeface="Montserrat"/>
              <a:sym typeface="Montserrat"/>
            </a:endParaRPr>
          </a:p>
        </p:txBody>
      </p:sp>
      <p:sp>
        <p:nvSpPr>
          <p:cNvPr id="436" name="Google Shape;436;p50"/>
          <p:cNvSpPr txBox="1"/>
          <p:nvPr/>
        </p:nvSpPr>
        <p:spPr>
          <a:xfrm>
            <a:off x="8693975" y="2401825"/>
            <a:ext cx="1669800" cy="1200600"/>
          </a:xfrm>
          <a:prstGeom prst="rect">
            <a:avLst/>
          </a:prstGeom>
          <a:noFill/>
          <a:ln>
            <a:noFill/>
          </a:ln>
        </p:spPr>
        <p:txBody>
          <a:bodyPr anchorCtr="0" anchor="t" bIns="45700" lIns="0" spcFirstLastPara="1" rIns="0" wrap="square" tIns="45700">
            <a:spAutoFit/>
          </a:bodyPr>
          <a:lstStyle/>
          <a:p>
            <a:pPr indent="0" lvl="0" marL="0" rtl="0" algn="ctr">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Each training instance is assigned </a:t>
            </a:r>
            <a:endParaRPr sz="1200">
              <a:solidFill>
                <a:srgbClr val="595959"/>
              </a:solidFill>
              <a:latin typeface="Montserrat"/>
              <a:ea typeface="Montserrat"/>
              <a:cs typeface="Montserrat"/>
              <a:sym typeface="Montserrat"/>
            </a:endParaRPr>
          </a:p>
          <a:p>
            <a:pPr indent="0" lvl="0" marL="0" rtl="0" algn="ctr">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a weight, which </a:t>
            </a:r>
            <a:endParaRPr sz="1200">
              <a:solidFill>
                <a:srgbClr val="595959"/>
              </a:solidFill>
              <a:latin typeface="Montserrat"/>
              <a:ea typeface="Montserrat"/>
              <a:cs typeface="Montserrat"/>
              <a:sym typeface="Montserrat"/>
            </a:endParaRPr>
          </a:p>
          <a:p>
            <a:pPr indent="0" lvl="0" marL="0" rtl="0" algn="ctr">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is adjusted in </a:t>
            </a:r>
            <a:endParaRPr sz="1200">
              <a:solidFill>
                <a:srgbClr val="595959"/>
              </a:solidFill>
              <a:latin typeface="Montserrat"/>
              <a:ea typeface="Montserrat"/>
              <a:cs typeface="Montserrat"/>
              <a:sym typeface="Montserrat"/>
            </a:endParaRPr>
          </a:p>
          <a:p>
            <a:pPr indent="0" lvl="0" marL="0" rtl="0" algn="ctr">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each iteration.</a:t>
            </a:r>
            <a:endParaRPr sz="18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200"/>
              <a:buFont typeface="Montserrat"/>
              <a:buNone/>
            </a:pPr>
            <a:r>
              <a:t/>
            </a:r>
            <a:endParaRPr sz="1200">
              <a:solidFill>
                <a:srgbClr val="595959"/>
              </a:solidFill>
              <a:latin typeface="Montserrat"/>
              <a:ea typeface="Montserrat"/>
              <a:cs typeface="Montserrat"/>
              <a:sym typeface="Montserrat"/>
            </a:endParaRPr>
          </a:p>
        </p:txBody>
      </p:sp>
      <p:sp>
        <p:nvSpPr>
          <p:cNvPr id="437" name="Google Shape;437;p50"/>
          <p:cNvSpPr txBox="1"/>
          <p:nvPr/>
        </p:nvSpPr>
        <p:spPr>
          <a:xfrm>
            <a:off x="6324050" y="3783150"/>
            <a:ext cx="1833000" cy="10158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The final prediction is a weighted sum of the predictions made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by all weak </a:t>
            </a:r>
            <a:endParaRPr sz="1200">
              <a:solidFill>
                <a:srgbClr val="595959"/>
              </a:solidFill>
              <a:latin typeface="Montserrat"/>
              <a:ea typeface="Montserrat"/>
              <a:cs typeface="Montserrat"/>
              <a:sym typeface="Montserrat"/>
            </a:endParaRPr>
          </a:p>
          <a:p>
            <a:pPr indent="0" lvl="0" marL="0" marR="0" rtl="0" algn="ctr">
              <a:lnSpc>
                <a:spcPct val="100000"/>
              </a:lnSpc>
              <a:spcBef>
                <a:spcPts val="0"/>
              </a:spcBef>
              <a:spcAft>
                <a:spcPts val="0"/>
              </a:spcAft>
              <a:buClr>
                <a:srgbClr val="595959"/>
              </a:buClr>
              <a:buSzPts val="1200"/>
              <a:buFont typeface="Montserrat"/>
              <a:buNone/>
            </a:pPr>
            <a:r>
              <a:rPr lang="en-US" sz="1200">
                <a:solidFill>
                  <a:srgbClr val="595959"/>
                </a:solidFill>
                <a:latin typeface="Montserrat"/>
                <a:ea typeface="Montserrat"/>
                <a:cs typeface="Montserrat"/>
                <a:sym typeface="Montserrat"/>
              </a:rPr>
              <a:t>learners. </a:t>
            </a:r>
            <a:endParaRPr b="0" i="0" sz="1800" u="none" cap="none" strike="noStrike">
              <a:solidFill>
                <a:srgbClr val="000000"/>
              </a:solidFill>
              <a:latin typeface="Montserrat"/>
              <a:ea typeface="Montserrat"/>
              <a:cs typeface="Montserrat"/>
              <a:sym typeface="Montserrat"/>
            </a:endParaRPr>
          </a:p>
        </p:txBody>
      </p:sp>
      <p:sp>
        <p:nvSpPr>
          <p:cNvPr id="438" name="Google Shape;438;p50"/>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Features</a:t>
            </a:r>
            <a:r>
              <a:rPr b="1" lang="en-US" sz="2400">
                <a:solidFill>
                  <a:srgbClr val="675AB9"/>
                </a:solidFill>
                <a:latin typeface="Montserrat"/>
                <a:ea typeface="Montserrat"/>
                <a:cs typeface="Montserrat"/>
                <a:sym typeface="Montserrat"/>
              </a:rPr>
              <a:t> of AdaBoost</a:t>
            </a:r>
            <a:endParaRPr b="1" sz="2400">
              <a:solidFill>
                <a:srgbClr val="675AB9"/>
              </a:solidFill>
              <a:latin typeface="Montserrat"/>
              <a:ea typeface="Montserrat"/>
              <a:cs typeface="Montserrat"/>
              <a:sym typeface="Montserrat"/>
            </a:endParaRPr>
          </a:p>
        </p:txBody>
      </p:sp>
      <p:pic>
        <p:nvPicPr>
          <p:cNvPr id="439" name="Google Shape;439;p5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1"/>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Montserrat"/>
                <a:ea typeface="Montserrat"/>
                <a:cs typeface="Montserrat"/>
                <a:sym typeface="Montserrat"/>
              </a:rPr>
              <a:t>Applications</a:t>
            </a:r>
            <a:endParaRPr b="1" i="0" sz="4800" u="none" cap="none" strike="noStrike">
              <a:solidFill>
                <a:schemeClr val="lt1"/>
              </a:solidFill>
              <a:latin typeface="Montserrat"/>
              <a:ea typeface="Montserrat"/>
              <a:cs typeface="Montserrat"/>
              <a:sym typeface="Montserrat"/>
            </a:endParaRPr>
          </a:p>
        </p:txBody>
      </p:sp>
      <p:pic>
        <p:nvPicPr>
          <p:cNvPr id="445" name="Google Shape;445;p5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nvSpPr>
        <p:spPr>
          <a:xfrm>
            <a:off x="6991875" y="4190900"/>
            <a:ext cx="3330900" cy="133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675AB9"/>
                </a:solidFill>
                <a:latin typeface="Montserrat"/>
                <a:ea typeface="Montserrat"/>
                <a:cs typeface="Montserrat"/>
                <a:sym typeface="Montserrat"/>
              </a:rPr>
              <a:t>Credit Scoring</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675AB9"/>
                </a:solidFill>
                <a:latin typeface="Montserrat"/>
                <a:ea typeface="Montserrat"/>
                <a:cs typeface="Montserrat"/>
                <a:sym typeface="Montserrat"/>
              </a:rPr>
              <a:t>Assessing the creditworthiness of individuals based on available information. </a:t>
            </a:r>
            <a:r>
              <a:rPr lang="en-US" sz="1200">
                <a:solidFill>
                  <a:srgbClr val="675AB9"/>
                </a:solidFill>
                <a:latin typeface="Montserrat"/>
                <a:ea typeface="Montserrat"/>
                <a:cs typeface="Montserrat"/>
                <a:sym typeface="Montserrat"/>
              </a:rPr>
              <a:t>For example a credit card company would segregate a dataset based on various factors resulting in their worthiness.  </a:t>
            </a:r>
            <a:endParaRPr sz="1200">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sz="1200">
              <a:solidFill>
                <a:srgbClr val="675AB9"/>
              </a:solidFill>
              <a:latin typeface="Montserrat"/>
              <a:ea typeface="Montserrat"/>
              <a:cs typeface="Montserrat"/>
              <a:sym typeface="Montserrat"/>
            </a:endParaRPr>
          </a:p>
        </p:txBody>
      </p:sp>
      <p:sp>
        <p:nvSpPr>
          <p:cNvPr id="451" name="Google Shape;451;p52"/>
          <p:cNvSpPr txBox="1"/>
          <p:nvPr/>
        </p:nvSpPr>
        <p:spPr>
          <a:xfrm>
            <a:off x="3423375" y="4190900"/>
            <a:ext cx="3568500" cy="149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675AB9"/>
                </a:solidFill>
                <a:latin typeface="Montserrat"/>
                <a:ea typeface="Montserrat"/>
                <a:cs typeface="Montserrat"/>
                <a:sym typeface="Montserrat"/>
              </a:rPr>
              <a:t>Education</a:t>
            </a:r>
            <a:endParaRPr b="1">
              <a:solidFill>
                <a:srgbClr val="675AB9"/>
              </a:solidFill>
              <a:latin typeface="Montserrat"/>
              <a:ea typeface="Montserrat"/>
              <a:cs typeface="Montserrat"/>
              <a:sym typeface="Montserrat"/>
            </a:endParaRPr>
          </a:p>
          <a:p>
            <a:pPr indent="0" lvl="0" marL="0" rtl="0" algn="ctr">
              <a:spcBef>
                <a:spcPts val="0"/>
              </a:spcBef>
              <a:spcAft>
                <a:spcPts val="0"/>
              </a:spcAft>
              <a:buNone/>
            </a:pPr>
            <a:r>
              <a:t/>
            </a:r>
            <a:endParaRPr b="1">
              <a:solidFill>
                <a:srgbClr val="675AB9"/>
              </a:solidFill>
              <a:latin typeface="Montserrat"/>
              <a:ea typeface="Montserrat"/>
              <a:cs typeface="Montserrat"/>
              <a:sym typeface="Montserrat"/>
            </a:endParaRPr>
          </a:p>
          <a:p>
            <a:pPr indent="0" lvl="0" marL="0" rtl="0" algn="ctr">
              <a:spcBef>
                <a:spcPts val="0"/>
              </a:spcBef>
              <a:spcAft>
                <a:spcPts val="0"/>
              </a:spcAft>
              <a:buNone/>
            </a:pPr>
            <a:r>
              <a:rPr lang="en-US" sz="1200">
                <a:solidFill>
                  <a:srgbClr val="675AB9"/>
                </a:solidFill>
                <a:latin typeface="Montserrat"/>
                <a:ea typeface="Montserrat"/>
                <a:cs typeface="Montserrat"/>
                <a:sym typeface="Montserrat"/>
              </a:rPr>
              <a:t>Analyzing the effectiveness of factors like teaching methods and classroom size on student performance. For example, an edtech company can keep track of their students to improve end results.</a:t>
            </a:r>
            <a:endParaRPr sz="1200">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1">
              <a:solidFill>
                <a:srgbClr val="675AB9"/>
              </a:solidFill>
              <a:latin typeface="Montserrat"/>
              <a:ea typeface="Montserrat"/>
              <a:cs typeface="Montserrat"/>
              <a:sym typeface="Montserrat"/>
            </a:endParaRPr>
          </a:p>
        </p:txBody>
      </p:sp>
      <p:sp>
        <p:nvSpPr>
          <p:cNvPr id="452" name="Google Shape;452;p52"/>
          <p:cNvSpPr txBox="1"/>
          <p:nvPr/>
        </p:nvSpPr>
        <p:spPr>
          <a:xfrm>
            <a:off x="4977519" y="3123126"/>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E7CC3"/>
                </a:solidFill>
                <a:latin typeface="Montserrat"/>
                <a:ea typeface="Montserrat"/>
                <a:cs typeface="Montserrat"/>
                <a:sym typeface="Montserrat"/>
              </a:rPr>
              <a:t>02</a:t>
            </a:r>
            <a:endParaRPr b="1" i="0" sz="2000" u="none" cap="none" strike="noStrike">
              <a:solidFill>
                <a:srgbClr val="8E7CC3"/>
              </a:solidFill>
              <a:latin typeface="Montserrat"/>
              <a:ea typeface="Montserrat"/>
              <a:cs typeface="Montserrat"/>
              <a:sym typeface="Montserrat"/>
            </a:endParaRPr>
          </a:p>
        </p:txBody>
      </p:sp>
      <p:sp>
        <p:nvSpPr>
          <p:cNvPr id="453" name="Google Shape;453;p52"/>
          <p:cNvSpPr txBox="1"/>
          <p:nvPr/>
        </p:nvSpPr>
        <p:spPr>
          <a:xfrm>
            <a:off x="8129492" y="3123126"/>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685ABA"/>
                </a:solidFill>
                <a:latin typeface="Montserrat"/>
                <a:ea typeface="Montserrat"/>
                <a:cs typeface="Montserrat"/>
                <a:sym typeface="Montserrat"/>
              </a:rPr>
              <a:t>04</a:t>
            </a:r>
            <a:endParaRPr b="1" i="0" sz="2000" u="none" cap="none" strike="noStrike">
              <a:solidFill>
                <a:srgbClr val="685ABA"/>
              </a:solidFill>
              <a:latin typeface="Montserrat"/>
              <a:ea typeface="Montserrat"/>
              <a:cs typeface="Montserrat"/>
              <a:sym typeface="Montserrat"/>
            </a:endParaRPr>
          </a:p>
        </p:txBody>
      </p:sp>
      <p:sp>
        <p:nvSpPr>
          <p:cNvPr id="454" name="Google Shape;454;p52"/>
          <p:cNvSpPr txBox="1"/>
          <p:nvPr/>
        </p:nvSpPr>
        <p:spPr>
          <a:xfrm>
            <a:off x="6549282" y="2952551"/>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F69C0"/>
                </a:solidFill>
                <a:latin typeface="Montserrat"/>
                <a:ea typeface="Montserrat"/>
                <a:cs typeface="Montserrat"/>
                <a:sym typeface="Montserrat"/>
              </a:rPr>
              <a:t>03</a:t>
            </a:r>
            <a:endParaRPr b="1" i="0" sz="2000" u="none" cap="none" strike="noStrike">
              <a:solidFill>
                <a:srgbClr val="7F69C0"/>
              </a:solidFill>
              <a:latin typeface="Montserrat"/>
              <a:ea typeface="Montserrat"/>
              <a:cs typeface="Montserrat"/>
              <a:sym typeface="Montserrat"/>
            </a:endParaRPr>
          </a:p>
        </p:txBody>
      </p:sp>
      <p:sp>
        <p:nvSpPr>
          <p:cNvPr id="455" name="Google Shape;455;p52"/>
          <p:cNvSpPr txBox="1"/>
          <p:nvPr/>
        </p:nvSpPr>
        <p:spPr>
          <a:xfrm>
            <a:off x="3401124" y="2952551"/>
            <a:ext cx="660000" cy="42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9D8BCD"/>
                </a:solidFill>
                <a:latin typeface="Montserrat"/>
                <a:ea typeface="Montserrat"/>
                <a:cs typeface="Montserrat"/>
                <a:sym typeface="Montserrat"/>
              </a:rPr>
              <a:t>01</a:t>
            </a:r>
            <a:endParaRPr b="1" i="0" sz="2000" u="none" cap="none" strike="noStrike">
              <a:solidFill>
                <a:srgbClr val="9D8BCD"/>
              </a:solidFill>
              <a:latin typeface="Montserrat"/>
              <a:ea typeface="Montserrat"/>
              <a:cs typeface="Montserrat"/>
              <a:sym typeface="Montserrat"/>
            </a:endParaRPr>
          </a:p>
        </p:txBody>
      </p:sp>
      <p:sp>
        <p:nvSpPr>
          <p:cNvPr id="456" name="Google Shape;456;p52"/>
          <p:cNvSpPr txBox="1"/>
          <p:nvPr/>
        </p:nvSpPr>
        <p:spPr>
          <a:xfrm>
            <a:off x="5347475" y="1203325"/>
            <a:ext cx="3063600" cy="160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US">
                <a:solidFill>
                  <a:srgbClr val="675AB9"/>
                </a:solidFill>
                <a:latin typeface="Montserrat"/>
                <a:ea typeface="Montserrat"/>
                <a:cs typeface="Montserrat"/>
                <a:sym typeface="Montserrat"/>
              </a:rPr>
              <a:t>Healthcare</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675AB9"/>
                </a:solidFill>
                <a:latin typeface="Montserrat"/>
                <a:ea typeface="Montserrat"/>
                <a:cs typeface="Montserrat"/>
                <a:sym typeface="Montserrat"/>
              </a:rPr>
              <a:t>Predicting the presence or absence of a medical condition based on symptoms and test results.</a:t>
            </a:r>
            <a:r>
              <a:rPr lang="en-US" sz="1200">
                <a:solidFill>
                  <a:srgbClr val="675AB9"/>
                </a:solidFill>
                <a:latin typeface="Montserrat"/>
                <a:ea typeface="Montserrat"/>
                <a:cs typeface="Montserrat"/>
                <a:sym typeface="Montserrat"/>
              </a:rPr>
              <a:t> For example tumor detection.</a:t>
            </a:r>
            <a:endParaRPr sz="1200">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sz="1200">
              <a:solidFill>
                <a:srgbClr val="675AB9"/>
              </a:solidFill>
              <a:latin typeface="Montserrat"/>
              <a:ea typeface="Montserrat"/>
              <a:cs typeface="Montserrat"/>
              <a:sym typeface="Montserrat"/>
            </a:endParaRPr>
          </a:p>
        </p:txBody>
      </p:sp>
      <p:sp>
        <p:nvSpPr>
          <p:cNvPr id="457" name="Google Shape;457;p52"/>
          <p:cNvSpPr txBox="1"/>
          <p:nvPr/>
        </p:nvSpPr>
        <p:spPr>
          <a:xfrm>
            <a:off x="2199325" y="1147675"/>
            <a:ext cx="3063600" cy="171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a:solidFill>
                  <a:srgbClr val="675AB9"/>
                </a:solidFill>
                <a:latin typeface="Montserrat"/>
                <a:ea typeface="Montserrat"/>
                <a:cs typeface="Montserrat"/>
                <a:sym typeface="Montserrat"/>
              </a:rPr>
              <a:t>Finance</a:t>
            </a:r>
            <a:endParaRPr b="1" i="0" sz="1400" u="none" cap="none" strike="noStrike">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b="1" i="0" sz="1400" u="none" cap="none" strike="noStrike">
              <a:solidFill>
                <a:srgbClr val="675AB9"/>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US" sz="1200">
                <a:solidFill>
                  <a:srgbClr val="675AB9"/>
                </a:solidFill>
                <a:latin typeface="Montserrat"/>
                <a:ea typeface="Montserrat"/>
                <a:cs typeface="Montserrat"/>
                <a:sym typeface="Montserrat"/>
              </a:rPr>
              <a:t>Analyzing the relationship between factors like stock price and inflation to understand economic trends. For example stock market analysis.</a:t>
            </a:r>
            <a:endParaRPr sz="1200">
              <a:solidFill>
                <a:srgbClr val="675AB9"/>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t/>
            </a:r>
            <a:endParaRPr sz="1200">
              <a:solidFill>
                <a:srgbClr val="675AB9"/>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100"/>
              <a:buFont typeface="Arial"/>
              <a:buNone/>
            </a:pPr>
            <a:r>
              <a:t/>
            </a:r>
            <a:endParaRPr sz="1200">
              <a:solidFill>
                <a:srgbClr val="675AB9"/>
              </a:solidFill>
              <a:latin typeface="Montserrat"/>
              <a:ea typeface="Montserrat"/>
              <a:cs typeface="Montserrat"/>
              <a:sym typeface="Montserrat"/>
            </a:endParaRPr>
          </a:p>
        </p:txBody>
      </p:sp>
      <p:grpSp>
        <p:nvGrpSpPr>
          <p:cNvPr id="458" name="Google Shape;458;p52"/>
          <p:cNvGrpSpPr/>
          <p:nvPr/>
        </p:nvGrpSpPr>
        <p:grpSpPr>
          <a:xfrm>
            <a:off x="2873369" y="2404789"/>
            <a:ext cx="6439080" cy="1717223"/>
            <a:chOff x="2787465" y="2300817"/>
            <a:chExt cx="4726277" cy="1260440"/>
          </a:xfrm>
        </p:grpSpPr>
        <p:sp>
          <p:nvSpPr>
            <p:cNvPr id="459" name="Google Shape;459;p52"/>
            <p:cNvSpPr/>
            <p:nvPr/>
          </p:nvSpPr>
          <p:spPr>
            <a:xfrm>
              <a:off x="5098304" y="2931112"/>
              <a:ext cx="1260095" cy="63014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2"/>
            <p:cNvSpPr/>
            <p:nvPr/>
          </p:nvSpPr>
          <p:spPr>
            <a:xfrm>
              <a:off x="3942961" y="2300817"/>
              <a:ext cx="1259776" cy="63014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2"/>
            <p:cNvSpPr/>
            <p:nvPr/>
          </p:nvSpPr>
          <p:spPr>
            <a:xfrm>
              <a:off x="2787465" y="2931112"/>
              <a:ext cx="1260095" cy="63014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2"/>
            <p:cNvSpPr/>
            <p:nvPr/>
          </p:nvSpPr>
          <p:spPr>
            <a:xfrm>
              <a:off x="6252690" y="2300817"/>
              <a:ext cx="1261052" cy="632218"/>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2"/>
            <p:cNvSpPr/>
            <p:nvPr/>
          </p:nvSpPr>
          <p:spPr>
            <a:xfrm>
              <a:off x="2957933" y="2400507"/>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2"/>
            <p:cNvSpPr/>
            <p:nvPr/>
          </p:nvSpPr>
          <p:spPr>
            <a:xfrm>
              <a:off x="4115321" y="2525710"/>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2"/>
            <p:cNvSpPr/>
            <p:nvPr/>
          </p:nvSpPr>
          <p:spPr>
            <a:xfrm>
              <a:off x="5271737" y="2400507"/>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2"/>
            <p:cNvSpPr/>
            <p:nvPr/>
          </p:nvSpPr>
          <p:spPr>
            <a:xfrm>
              <a:off x="6435222" y="2525710"/>
              <a:ext cx="918181" cy="918445"/>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6659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7" name="Google Shape;467;p52"/>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Applications</a:t>
            </a:r>
            <a:endParaRPr b="1" sz="2400">
              <a:solidFill>
                <a:srgbClr val="675AB9"/>
              </a:solidFill>
              <a:latin typeface="Montserrat"/>
              <a:ea typeface="Montserrat"/>
              <a:cs typeface="Montserrat"/>
              <a:sym typeface="Montserrat"/>
            </a:endParaRPr>
          </a:p>
        </p:txBody>
      </p:sp>
      <p:pic>
        <p:nvPicPr>
          <p:cNvPr id="468" name="Google Shape;468;p5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3"/>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Montserrat"/>
                <a:ea typeface="Montserrat"/>
                <a:cs typeface="Montserrat"/>
                <a:sym typeface="Montserrat"/>
              </a:rPr>
              <a:t>Limitations</a:t>
            </a:r>
            <a:endParaRPr b="1" i="0" sz="4800" u="none" cap="none" strike="noStrike">
              <a:solidFill>
                <a:schemeClr val="lt1"/>
              </a:solidFill>
              <a:latin typeface="Montserrat"/>
              <a:ea typeface="Montserrat"/>
              <a:cs typeface="Montserrat"/>
              <a:sym typeface="Montserrat"/>
            </a:endParaRPr>
          </a:p>
        </p:txBody>
      </p:sp>
      <p:pic>
        <p:nvPicPr>
          <p:cNvPr id="474" name="Google Shape;474;p5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grpSp>
        <p:nvGrpSpPr>
          <p:cNvPr id="479" name="Google Shape;479;p54"/>
          <p:cNvGrpSpPr/>
          <p:nvPr/>
        </p:nvGrpSpPr>
        <p:grpSpPr>
          <a:xfrm>
            <a:off x="1100827" y="3320168"/>
            <a:ext cx="4844888" cy="2369155"/>
            <a:chOff x="109801" y="2948034"/>
            <a:chExt cx="4474820" cy="2188192"/>
          </a:xfrm>
        </p:grpSpPr>
        <p:sp>
          <p:nvSpPr>
            <p:cNvPr id="480" name="Google Shape;480;p54"/>
            <p:cNvSpPr/>
            <p:nvPr/>
          </p:nvSpPr>
          <p:spPr>
            <a:xfrm>
              <a:off x="3592369" y="2948034"/>
              <a:ext cx="992252" cy="970317"/>
            </a:xfrm>
            <a:custGeom>
              <a:rect b="b" l="l" r="r" t="t"/>
              <a:pathLst>
                <a:path extrusionOk="0" h="17998" w="18404">
                  <a:moveTo>
                    <a:pt x="2758" y="0"/>
                  </a:moveTo>
                  <a:cubicBezTo>
                    <a:pt x="2758" y="1218"/>
                    <a:pt x="2894" y="2397"/>
                    <a:pt x="3157" y="3537"/>
                  </a:cubicBezTo>
                  <a:cubicBezTo>
                    <a:pt x="3468" y="4891"/>
                    <a:pt x="3955" y="6177"/>
                    <a:pt x="4598" y="7365"/>
                  </a:cubicBezTo>
                  <a:cubicBezTo>
                    <a:pt x="4687" y="7541"/>
                    <a:pt x="4793" y="7716"/>
                    <a:pt x="4891" y="7891"/>
                  </a:cubicBezTo>
                  <a:lnTo>
                    <a:pt x="1549" y="11233"/>
                  </a:lnTo>
                  <a:cubicBezTo>
                    <a:pt x="0" y="12773"/>
                    <a:pt x="0" y="15286"/>
                    <a:pt x="1549" y="16835"/>
                  </a:cubicBezTo>
                  <a:cubicBezTo>
                    <a:pt x="2324" y="17610"/>
                    <a:pt x="3339" y="17997"/>
                    <a:pt x="4354" y="17997"/>
                  </a:cubicBezTo>
                  <a:cubicBezTo>
                    <a:pt x="5368" y="17997"/>
                    <a:pt x="6381" y="17610"/>
                    <a:pt x="7151" y="16835"/>
                  </a:cubicBezTo>
                  <a:lnTo>
                    <a:pt x="10483" y="13503"/>
                  </a:lnTo>
                  <a:cubicBezTo>
                    <a:pt x="11535" y="14117"/>
                    <a:pt x="12665" y="14614"/>
                    <a:pt x="13844" y="14975"/>
                  </a:cubicBezTo>
                  <a:cubicBezTo>
                    <a:pt x="15130" y="15364"/>
                    <a:pt x="16484" y="15598"/>
                    <a:pt x="17878" y="15637"/>
                  </a:cubicBezTo>
                  <a:cubicBezTo>
                    <a:pt x="18053" y="15646"/>
                    <a:pt x="18228" y="15646"/>
                    <a:pt x="18404" y="15646"/>
                  </a:cubicBezTo>
                  <a:lnTo>
                    <a:pt x="18404" y="9636"/>
                  </a:lnTo>
                  <a:lnTo>
                    <a:pt x="18082" y="9636"/>
                  </a:lnTo>
                  <a:cubicBezTo>
                    <a:pt x="17215" y="9606"/>
                    <a:pt x="16387" y="9460"/>
                    <a:pt x="15598" y="9227"/>
                  </a:cubicBezTo>
                  <a:cubicBezTo>
                    <a:pt x="14780" y="8973"/>
                    <a:pt x="14020" y="8622"/>
                    <a:pt x="13308" y="8184"/>
                  </a:cubicBezTo>
                  <a:cubicBezTo>
                    <a:pt x="12685" y="7794"/>
                    <a:pt x="12110" y="7326"/>
                    <a:pt x="11594" y="6810"/>
                  </a:cubicBezTo>
                  <a:cubicBezTo>
                    <a:pt x="11516" y="6732"/>
                    <a:pt x="11438" y="6664"/>
                    <a:pt x="11360" y="6586"/>
                  </a:cubicBezTo>
                  <a:cubicBezTo>
                    <a:pt x="10795" y="5973"/>
                    <a:pt x="10298" y="5280"/>
                    <a:pt x="9898" y="4540"/>
                  </a:cubicBezTo>
                  <a:cubicBezTo>
                    <a:pt x="9509" y="3800"/>
                    <a:pt x="9207" y="3011"/>
                    <a:pt x="9012" y="2182"/>
                  </a:cubicBezTo>
                  <a:cubicBezTo>
                    <a:pt x="8856" y="1481"/>
                    <a:pt x="8768" y="751"/>
                    <a:pt x="8768" y="0"/>
                  </a:cubicBezTo>
                  <a:close/>
                </a:path>
              </a:pathLst>
            </a:custGeom>
            <a:solidFill>
              <a:srgbClr val="685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
          <p:nvSpPr>
            <p:cNvPr id="481" name="Google Shape;481;p54"/>
            <p:cNvSpPr/>
            <p:nvPr/>
          </p:nvSpPr>
          <p:spPr>
            <a:xfrm>
              <a:off x="3026638" y="3788402"/>
              <a:ext cx="691837" cy="691859"/>
            </a:xfrm>
            <a:custGeom>
              <a:rect b="b" l="l" r="r" t="t"/>
              <a:pathLst>
                <a:path extrusionOk="0" h="12833" w="12832">
                  <a:moveTo>
                    <a:pt x="6411" y="1"/>
                  </a:moveTo>
                  <a:cubicBezTo>
                    <a:pt x="2865" y="1"/>
                    <a:pt x="1" y="2865"/>
                    <a:pt x="1" y="6411"/>
                  </a:cubicBezTo>
                  <a:cubicBezTo>
                    <a:pt x="1" y="9958"/>
                    <a:pt x="2865" y="12832"/>
                    <a:pt x="6411" y="12832"/>
                  </a:cubicBezTo>
                  <a:cubicBezTo>
                    <a:pt x="9958" y="12832"/>
                    <a:pt x="12831" y="9958"/>
                    <a:pt x="12831" y="6411"/>
                  </a:cubicBezTo>
                  <a:cubicBezTo>
                    <a:pt x="12831" y="2865"/>
                    <a:pt x="9958" y="1"/>
                    <a:pt x="6411" y="1"/>
                  </a:cubicBezTo>
                  <a:close/>
                </a:path>
              </a:pathLst>
            </a:custGeom>
            <a:solidFill>
              <a:srgbClr val="685A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
          <p:nvSpPr>
            <p:cNvPr id="482" name="Google Shape;482;p54"/>
            <p:cNvSpPr txBox="1"/>
            <p:nvPr/>
          </p:nvSpPr>
          <p:spPr>
            <a:xfrm>
              <a:off x="109801" y="3848926"/>
              <a:ext cx="2916900" cy="128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sz="1200">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000000"/>
                  </a:solidFill>
                  <a:latin typeface="Montserrat"/>
                  <a:ea typeface="Montserrat"/>
                  <a:cs typeface="Montserrat"/>
                  <a:sym typeface="Montserrat"/>
                </a:rPr>
                <a:t>Computational Resources</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Montserrat"/>
                  <a:ea typeface="Montserrat"/>
                  <a:cs typeface="Montserrat"/>
                  <a:sym typeface="Montserrat"/>
                </a:rPr>
                <a:t>Training </a:t>
              </a:r>
              <a:r>
                <a:rPr lang="en-US" sz="1200">
                  <a:latin typeface="Montserrat"/>
                  <a:ea typeface="Montserrat"/>
                  <a:cs typeface="Montserrat"/>
                  <a:sym typeface="Montserrat"/>
                </a:rPr>
                <a:t>Ada</a:t>
              </a:r>
              <a:r>
                <a:rPr b="0" i="0" lang="en-US" sz="1200" u="none" cap="none" strike="noStrike">
                  <a:solidFill>
                    <a:srgbClr val="000000"/>
                  </a:solidFill>
                  <a:latin typeface="Montserrat"/>
                  <a:ea typeface="Montserrat"/>
                  <a:cs typeface="Montserrat"/>
                  <a:sym typeface="Montserrat"/>
                </a:rPr>
                <a:t>Boost model on massive datasets can be very computationally intensive</a:t>
              </a:r>
              <a:r>
                <a:rPr lang="en-US" sz="1200">
                  <a:latin typeface="Montserrat"/>
                  <a:ea typeface="Montserrat"/>
                  <a:cs typeface="Montserrat"/>
                  <a:sym typeface="Montserrat"/>
                </a:rPr>
                <a:t>.</a:t>
              </a:r>
              <a:endParaRPr b="0" i="0" sz="1200" u="none" cap="none" strike="noStrike">
                <a:solidFill>
                  <a:srgbClr val="000000"/>
                </a:solidFill>
                <a:latin typeface="Montserrat"/>
                <a:ea typeface="Montserrat"/>
                <a:cs typeface="Montserrat"/>
                <a:sym typeface="Montserrat"/>
              </a:endParaRPr>
            </a:p>
          </p:txBody>
        </p:sp>
      </p:grpSp>
      <p:grpSp>
        <p:nvGrpSpPr>
          <p:cNvPr id="483" name="Google Shape;483;p54"/>
          <p:cNvGrpSpPr/>
          <p:nvPr/>
        </p:nvGrpSpPr>
        <p:grpSpPr>
          <a:xfrm>
            <a:off x="5945657" y="1168687"/>
            <a:ext cx="5145538" cy="2151495"/>
            <a:chOff x="4584568" y="960892"/>
            <a:chExt cx="4752506" cy="1987157"/>
          </a:xfrm>
        </p:grpSpPr>
        <p:sp>
          <p:nvSpPr>
            <p:cNvPr id="484" name="Google Shape;484;p54"/>
            <p:cNvSpPr/>
            <p:nvPr/>
          </p:nvSpPr>
          <p:spPr>
            <a:xfrm>
              <a:off x="4584568" y="1984579"/>
              <a:ext cx="978611" cy="963470"/>
            </a:xfrm>
            <a:custGeom>
              <a:rect b="b" l="l" r="r" t="t"/>
              <a:pathLst>
                <a:path extrusionOk="0" h="17871" w="18151">
                  <a:moveTo>
                    <a:pt x="13801" y="0"/>
                  </a:moveTo>
                  <a:cubicBezTo>
                    <a:pt x="12788" y="0"/>
                    <a:pt x="11774" y="387"/>
                    <a:pt x="11000" y="1162"/>
                  </a:cubicBezTo>
                  <a:lnTo>
                    <a:pt x="7843" y="4319"/>
                  </a:lnTo>
                  <a:cubicBezTo>
                    <a:pt x="6810" y="3724"/>
                    <a:pt x="5719" y="3247"/>
                    <a:pt x="4560" y="2896"/>
                  </a:cubicBezTo>
                  <a:cubicBezTo>
                    <a:pt x="3274" y="2507"/>
                    <a:pt x="1930" y="2273"/>
                    <a:pt x="527" y="2224"/>
                  </a:cubicBezTo>
                  <a:cubicBezTo>
                    <a:pt x="352" y="2224"/>
                    <a:pt x="176" y="2214"/>
                    <a:pt x="1" y="2214"/>
                  </a:cubicBezTo>
                  <a:lnTo>
                    <a:pt x="1" y="8235"/>
                  </a:lnTo>
                  <a:lnTo>
                    <a:pt x="322" y="8235"/>
                  </a:lnTo>
                  <a:cubicBezTo>
                    <a:pt x="1189" y="8264"/>
                    <a:pt x="2017" y="8411"/>
                    <a:pt x="2807" y="8644"/>
                  </a:cubicBezTo>
                  <a:cubicBezTo>
                    <a:pt x="3625" y="8898"/>
                    <a:pt x="4394" y="9248"/>
                    <a:pt x="5096" y="9686"/>
                  </a:cubicBezTo>
                  <a:cubicBezTo>
                    <a:pt x="5719" y="10076"/>
                    <a:pt x="6294" y="10534"/>
                    <a:pt x="6810" y="11060"/>
                  </a:cubicBezTo>
                  <a:cubicBezTo>
                    <a:pt x="6888" y="11128"/>
                    <a:pt x="6966" y="11206"/>
                    <a:pt x="7044" y="11284"/>
                  </a:cubicBezTo>
                  <a:cubicBezTo>
                    <a:pt x="7619" y="11898"/>
                    <a:pt x="8107" y="12590"/>
                    <a:pt x="8506" y="13330"/>
                  </a:cubicBezTo>
                  <a:cubicBezTo>
                    <a:pt x="8895" y="14071"/>
                    <a:pt x="9198" y="14860"/>
                    <a:pt x="9393" y="15688"/>
                  </a:cubicBezTo>
                  <a:cubicBezTo>
                    <a:pt x="9558" y="16389"/>
                    <a:pt x="9636" y="17120"/>
                    <a:pt x="9636" y="17870"/>
                  </a:cubicBezTo>
                  <a:lnTo>
                    <a:pt x="15647" y="17870"/>
                  </a:lnTo>
                  <a:cubicBezTo>
                    <a:pt x="15647" y="16653"/>
                    <a:pt x="15511" y="15464"/>
                    <a:pt x="15247" y="14324"/>
                  </a:cubicBezTo>
                  <a:cubicBezTo>
                    <a:pt x="14936" y="12979"/>
                    <a:pt x="14448" y="11693"/>
                    <a:pt x="13816" y="10505"/>
                  </a:cubicBezTo>
                  <a:cubicBezTo>
                    <a:pt x="13699" y="10301"/>
                    <a:pt x="13591" y="10096"/>
                    <a:pt x="13465" y="9901"/>
                  </a:cubicBezTo>
                  <a:lnTo>
                    <a:pt x="16602" y="6764"/>
                  </a:lnTo>
                  <a:cubicBezTo>
                    <a:pt x="18151" y="5215"/>
                    <a:pt x="18151" y="2711"/>
                    <a:pt x="16602" y="1162"/>
                  </a:cubicBezTo>
                  <a:cubicBezTo>
                    <a:pt x="15827" y="387"/>
                    <a:pt x="14814" y="0"/>
                    <a:pt x="13801" y="0"/>
                  </a:cubicBezTo>
                  <a:close/>
                </a:path>
              </a:pathLst>
            </a:custGeom>
            <a:solidFill>
              <a:srgbClr val="FA77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4"/>
            <p:cNvSpPr/>
            <p:nvPr/>
          </p:nvSpPr>
          <p:spPr>
            <a:xfrm>
              <a:off x="5437073" y="1397987"/>
              <a:ext cx="691837" cy="691751"/>
            </a:xfrm>
            <a:custGeom>
              <a:rect b="b" l="l" r="r" t="t"/>
              <a:pathLst>
                <a:path extrusionOk="0" h="12831" w="12832">
                  <a:moveTo>
                    <a:pt x="6411" y="1"/>
                  </a:moveTo>
                  <a:cubicBezTo>
                    <a:pt x="2875" y="1"/>
                    <a:pt x="0" y="2874"/>
                    <a:pt x="0" y="6420"/>
                  </a:cubicBezTo>
                  <a:cubicBezTo>
                    <a:pt x="0" y="9957"/>
                    <a:pt x="2875" y="12831"/>
                    <a:pt x="6411" y="12831"/>
                  </a:cubicBezTo>
                  <a:cubicBezTo>
                    <a:pt x="9957" y="12831"/>
                    <a:pt x="12831" y="9957"/>
                    <a:pt x="12831" y="6420"/>
                  </a:cubicBezTo>
                  <a:cubicBezTo>
                    <a:pt x="12831" y="2874"/>
                    <a:pt x="9957" y="1"/>
                    <a:pt x="6411" y="1"/>
                  </a:cubicBezTo>
                  <a:close/>
                </a:path>
              </a:pathLst>
            </a:custGeom>
            <a:solidFill>
              <a:srgbClr val="FA77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4"/>
            <p:cNvSpPr txBox="1"/>
            <p:nvPr/>
          </p:nvSpPr>
          <p:spPr>
            <a:xfrm>
              <a:off x="6208974" y="960892"/>
              <a:ext cx="3128100" cy="124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000000"/>
                  </a:solidFill>
                  <a:latin typeface="Montserrat"/>
                  <a:ea typeface="Montserrat"/>
                  <a:cs typeface="Montserrat"/>
                  <a:sym typeface="Montserrat"/>
                </a:rPr>
                <a:t>Not Suitable </a:t>
              </a:r>
              <a:r>
                <a:rPr b="1" lang="en-US" sz="1200">
                  <a:latin typeface="Montserrat"/>
                  <a:ea typeface="Montserrat"/>
                  <a:cs typeface="Montserrat"/>
                  <a:sym typeface="Montserrat"/>
                </a:rPr>
                <a:t>for N</a:t>
              </a:r>
              <a:r>
                <a:rPr b="1" lang="en-US" sz="1200">
                  <a:latin typeface="Montserrat"/>
                  <a:ea typeface="Montserrat"/>
                  <a:cs typeface="Montserrat"/>
                  <a:sym typeface="Montserrat"/>
                </a:rPr>
                <a:t>oisy</a:t>
              </a:r>
              <a:r>
                <a:rPr b="1" lang="en-US" sz="1200">
                  <a:latin typeface="Montserrat"/>
                  <a:ea typeface="Montserrat"/>
                  <a:cs typeface="Montserrat"/>
                  <a:sym typeface="Montserrat"/>
                </a:rPr>
                <a:t> </a:t>
              </a:r>
              <a:r>
                <a:rPr b="1" i="0" lang="en-US" sz="1200" u="none" cap="none" strike="noStrike">
                  <a:solidFill>
                    <a:srgbClr val="000000"/>
                  </a:solidFill>
                  <a:latin typeface="Montserrat"/>
                  <a:ea typeface="Montserrat"/>
                  <a:cs typeface="Montserrat"/>
                  <a:sym typeface="Montserrat"/>
                </a:rPr>
                <a:t>Datasets</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lang="en-US" sz="1200">
                  <a:latin typeface="Montserrat"/>
                  <a:ea typeface="Montserrat"/>
                  <a:cs typeface="Montserrat"/>
                  <a:sym typeface="Montserrat"/>
                </a:rPr>
                <a:t>Ada</a:t>
              </a:r>
              <a:r>
                <a:rPr b="0" i="0" lang="en-US" sz="1200" u="none" cap="none" strike="noStrike">
                  <a:solidFill>
                    <a:srgbClr val="000000"/>
                  </a:solidFill>
                  <a:latin typeface="Montserrat"/>
                  <a:ea typeface="Montserrat"/>
                  <a:cs typeface="Montserrat"/>
                  <a:sym typeface="Montserrat"/>
                </a:rPr>
                <a:t>Boost may not perform well on datasets containing outliers </a:t>
              </a:r>
              <a:r>
                <a:rPr b="0" i="0" lang="en-US" sz="1200" u="none" cap="none" strike="noStrike">
                  <a:solidFill>
                    <a:srgbClr val="000000"/>
                  </a:solidFill>
                  <a:latin typeface="Montserrat"/>
                  <a:ea typeface="Montserrat"/>
                  <a:cs typeface="Montserrat"/>
                  <a:sym typeface="Montserrat"/>
                </a:rPr>
                <a:t>and</a:t>
              </a:r>
              <a:r>
                <a:rPr b="0" i="0" lang="en-US" sz="1200" u="none" cap="none" strike="noStrike">
                  <a:solidFill>
                    <a:srgbClr val="000000"/>
                  </a:solidFill>
                  <a:latin typeface="Montserrat"/>
                  <a:ea typeface="Montserrat"/>
                  <a:cs typeface="Montserrat"/>
                  <a:sym typeface="Montserrat"/>
                </a:rPr>
                <a:t> </a:t>
              </a:r>
              <a:r>
                <a:rPr lang="en-US" sz="1200">
                  <a:latin typeface="Montserrat"/>
                  <a:ea typeface="Montserrat"/>
                  <a:cs typeface="Montserrat"/>
                  <a:sym typeface="Montserrat"/>
                </a:rPr>
                <a:t>noise</a:t>
              </a:r>
              <a:r>
                <a:rPr b="0" i="0" lang="en-US" sz="1200" u="none" cap="none" strike="noStrike">
                  <a:solidFill>
                    <a:srgbClr val="000000"/>
                  </a:solidFill>
                  <a:latin typeface="Montserrat"/>
                  <a:ea typeface="Montserrat"/>
                  <a:cs typeface="Montserrat"/>
                  <a:sym typeface="Montserrat"/>
                </a:rPr>
                <a:t>. The algorithm excels when </a:t>
              </a:r>
              <a:r>
                <a:rPr lang="en-US" sz="1200">
                  <a:latin typeface="Montserrat"/>
                  <a:ea typeface="Montserrat"/>
                  <a:cs typeface="Montserrat"/>
                  <a:sym typeface="Montserrat"/>
                </a:rPr>
                <a:t>cleaned</a:t>
              </a:r>
              <a:r>
                <a:rPr lang="en-US" sz="1200">
                  <a:latin typeface="Montserrat"/>
                  <a:ea typeface="Montserrat"/>
                  <a:cs typeface="Montserrat"/>
                  <a:sym typeface="Montserrat"/>
                </a:rPr>
                <a:t> </a:t>
              </a:r>
              <a:r>
                <a:rPr b="0" i="0" lang="en-US" sz="1200" u="none" cap="none" strike="noStrike">
                  <a:solidFill>
                    <a:srgbClr val="000000"/>
                  </a:solidFill>
                  <a:latin typeface="Montserrat"/>
                  <a:ea typeface="Montserrat"/>
                  <a:cs typeface="Montserrat"/>
                  <a:sym typeface="Montserrat"/>
                </a:rPr>
                <a:t>data is available to learn.</a:t>
              </a:r>
              <a:endParaRPr b="0" i="0" sz="1200" u="none" cap="none" strike="noStrike">
                <a:solidFill>
                  <a:srgbClr val="000000"/>
                </a:solidFill>
                <a:latin typeface="Montserrat"/>
                <a:ea typeface="Montserrat"/>
                <a:cs typeface="Montserrat"/>
                <a:sym typeface="Montserrat"/>
              </a:endParaRPr>
            </a:p>
          </p:txBody>
        </p:sp>
      </p:grpSp>
      <p:grpSp>
        <p:nvGrpSpPr>
          <p:cNvPr id="487" name="Google Shape;487;p54"/>
          <p:cNvGrpSpPr/>
          <p:nvPr/>
        </p:nvGrpSpPr>
        <p:grpSpPr>
          <a:xfrm>
            <a:off x="1100824" y="1168697"/>
            <a:ext cx="4844889" cy="2151486"/>
            <a:chOff x="109800" y="960900"/>
            <a:chExt cx="4474821" cy="1987149"/>
          </a:xfrm>
        </p:grpSpPr>
        <p:sp>
          <p:nvSpPr>
            <p:cNvPr id="488" name="Google Shape;488;p54"/>
            <p:cNvSpPr/>
            <p:nvPr/>
          </p:nvSpPr>
          <p:spPr>
            <a:xfrm>
              <a:off x="3592369" y="1984579"/>
              <a:ext cx="992252" cy="963470"/>
            </a:xfrm>
            <a:custGeom>
              <a:rect b="b" l="l" r="r" t="t"/>
              <a:pathLst>
                <a:path extrusionOk="0" h="17871" w="18404">
                  <a:moveTo>
                    <a:pt x="4354" y="0"/>
                  </a:moveTo>
                  <a:cubicBezTo>
                    <a:pt x="3339" y="0"/>
                    <a:pt x="2324" y="387"/>
                    <a:pt x="1549" y="1162"/>
                  </a:cubicBezTo>
                  <a:cubicBezTo>
                    <a:pt x="0" y="2711"/>
                    <a:pt x="0" y="5215"/>
                    <a:pt x="1549" y="6764"/>
                  </a:cubicBezTo>
                  <a:lnTo>
                    <a:pt x="4842" y="10057"/>
                  </a:lnTo>
                  <a:cubicBezTo>
                    <a:pt x="4258" y="11070"/>
                    <a:pt x="3780" y="12161"/>
                    <a:pt x="3429" y="13311"/>
                  </a:cubicBezTo>
                  <a:cubicBezTo>
                    <a:pt x="3059" y="14538"/>
                    <a:pt x="2835" y="15834"/>
                    <a:pt x="2767" y="17169"/>
                  </a:cubicBezTo>
                  <a:lnTo>
                    <a:pt x="2767" y="17344"/>
                  </a:lnTo>
                  <a:cubicBezTo>
                    <a:pt x="2758" y="17519"/>
                    <a:pt x="2758" y="17695"/>
                    <a:pt x="2758" y="17870"/>
                  </a:cubicBezTo>
                  <a:lnTo>
                    <a:pt x="8768" y="17870"/>
                  </a:lnTo>
                  <a:lnTo>
                    <a:pt x="8768" y="17549"/>
                  </a:lnTo>
                  <a:cubicBezTo>
                    <a:pt x="8768" y="17490"/>
                    <a:pt x="8778" y="17432"/>
                    <a:pt x="8778" y="17383"/>
                  </a:cubicBezTo>
                  <a:cubicBezTo>
                    <a:pt x="8817" y="16575"/>
                    <a:pt x="8954" y="15805"/>
                    <a:pt x="9177" y="15064"/>
                  </a:cubicBezTo>
                  <a:cubicBezTo>
                    <a:pt x="9431" y="14246"/>
                    <a:pt x="9781" y="13477"/>
                    <a:pt x="10220" y="12775"/>
                  </a:cubicBezTo>
                  <a:cubicBezTo>
                    <a:pt x="10610" y="12152"/>
                    <a:pt x="11078" y="11576"/>
                    <a:pt x="11594" y="11060"/>
                  </a:cubicBezTo>
                  <a:cubicBezTo>
                    <a:pt x="11671" y="10983"/>
                    <a:pt x="11740" y="10905"/>
                    <a:pt x="11818" y="10827"/>
                  </a:cubicBezTo>
                  <a:cubicBezTo>
                    <a:pt x="12431" y="10251"/>
                    <a:pt x="13123" y="9764"/>
                    <a:pt x="13864" y="9365"/>
                  </a:cubicBezTo>
                  <a:cubicBezTo>
                    <a:pt x="14604" y="8976"/>
                    <a:pt x="15393" y="8673"/>
                    <a:pt x="16222" y="8478"/>
                  </a:cubicBezTo>
                  <a:cubicBezTo>
                    <a:pt x="16923" y="8313"/>
                    <a:pt x="17653" y="8235"/>
                    <a:pt x="18404" y="8235"/>
                  </a:cubicBezTo>
                  <a:lnTo>
                    <a:pt x="18404" y="2214"/>
                  </a:lnTo>
                  <a:cubicBezTo>
                    <a:pt x="17186" y="2214"/>
                    <a:pt x="16007" y="2360"/>
                    <a:pt x="14867" y="2624"/>
                  </a:cubicBezTo>
                  <a:cubicBezTo>
                    <a:pt x="13513" y="2935"/>
                    <a:pt x="12227" y="3422"/>
                    <a:pt x="11039" y="4055"/>
                  </a:cubicBezTo>
                  <a:cubicBezTo>
                    <a:pt x="10824" y="4172"/>
                    <a:pt x="10619" y="4289"/>
                    <a:pt x="10405" y="4416"/>
                  </a:cubicBezTo>
                  <a:lnTo>
                    <a:pt x="7151" y="1162"/>
                  </a:lnTo>
                  <a:cubicBezTo>
                    <a:pt x="6381" y="387"/>
                    <a:pt x="5368" y="0"/>
                    <a:pt x="4354" y="0"/>
                  </a:cubicBezTo>
                  <a:close/>
                </a:path>
              </a:pathLst>
            </a:custGeom>
            <a:solidFill>
              <a:srgbClr val="8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
          <p:nvSpPr>
            <p:cNvPr id="489" name="Google Shape;489;p54"/>
            <p:cNvSpPr/>
            <p:nvPr/>
          </p:nvSpPr>
          <p:spPr>
            <a:xfrm>
              <a:off x="3026638" y="1397987"/>
              <a:ext cx="691837" cy="691751"/>
            </a:xfrm>
            <a:custGeom>
              <a:rect b="b" l="l" r="r" t="t"/>
              <a:pathLst>
                <a:path extrusionOk="0" h="12831" w="12832">
                  <a:moveTo>
                    <a:pt x="6411" y="1"/>
                  </a:moveTo>
                  <a:cubicBezTo>
                    <a:pt x="2865" y="1"/>
                    <a:pt x="1" y="2874"/>
                    <a:pt x="1" y="6420"/>
                  </a:cubicBezTo>
                  <a:cubicBezTo>
                    <a:pt x="1" y="9957"/>
                    <a:pt x="2865" y="12831"/>
                    <a:pt x="6411" y="12831"/>
                  </a:cubicBezTo>
                  <a:cubicBezTo>
                    <a:pt x="9958" y="12831"/>
                    <a:pt x="12831" y="9957"/>
                    <a:pt x="12831" y="6420"/>
                  </a:cubicBezTo>
                  <a:cubicBezTo>
                    <a:pt x="12831" y="2874"/>
                    <a:pt x="9958" y="1"/>
                    <a:pt x="6411" y="1"/>
                  </a:cubicBezTo>
                  <a:close/>
                </a:path>
              </a:pathLst>
            </a:custGeom>
            <a:solidFill>
              <a:srgbClr val="89B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
          <p:nvSpPr>
            <p:cNvPr id="490" name="Google Shape;490;p54"/>
            <p:cNvSpPr txBox="1"/>
            <p:nvPr/>
          </p:nvSpPr>
          <p:spPr>
            <a:xfrm>
              <a:off x="109800" y="960900"/>
              <a:ext cx="2807100" cy="43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000000"/>
                  </a:solidFill>
                  <a:latin typeface="Montserrat"/>
                  <a:ea typeface="Montserrat"/>
                  <a:cs typeface="Montserrat"/>
                  <a:sym typeface="Montserrat"/>
                </a:rPr>
                <a:t>Interpretability</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lang="en-US" sz="1200">
                  <a:latin typeface="Montserrat"/>
                  <a:ea typeface="Montserrat"/>
                  <a:cs typeface="Montserrat"/>
                  <a:sym typeface="Montserrat"/>
                </a:rPr>
                <a:t>Ada</a:t>
              </a:r>
              <a:r>
                <a:rPr b="0" i="0" lang="en-US" sz="1200" u="none" cap="none" strike="noStrike">
                  <a:solidFill>
                    <a:srgbClr val="000000"/>
                  </a:solidFill>
                  <a:latin typeface="Montserrat"/>
                  <a:ea typeface="Montserrat"/>
                  <a:cs typeface="Montserrat"/>
                  <a:sym typeface="Montserrat"/>
                </a:rPr>
                <a:t>Boost models can become quite complex, especially when using a large number of boosting rounds. This complexity results in decreased interpretability of the model.</a:t>
              </a:r>
              <a:endParaRPr b="0" i="0" sz="1200" u="none" cap="none" strike="noStrike">
                <a:solidFill>
                  <a:srgbClr val="000000"/>
                </a:solidFill>
                <a:latin typeface="Montserrat"/>
                <a:ea typeface="Montserrat"/>
                <a:cs typeface="Montserrat"/>
                <a:sym typeface="Montserrat"/>
              </a:endParaRPr>
            </a:p>
          </p:txBody>
        </p:sp>
      </p:grpSp>
      <p:sp>
        <p:nvSpPr>
          <p:cNvPr id="491" name="Google Shape;491;p54"/>
          <p:cNvSpPr txBox="1"/>
          <p:nvPr/>
        </p:nvSpPr>
        <p:spPr>
          <a:xfrm>
            <a:off x="4424317" y="1744087"/>
            <a:ext cx="4092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ontserrat"/>
                <a:ea typeface="Montserrat"/>
                <a:cs typeface="Montserrat"/>
                <a:sym typeface="Montserrat"/>
              </a:rPr>
              <a:t>1</a:t>
            </a:r>
            <a:endParaRPr b="1" i="0" sz="2200" u="none" cap="none" strike="noStrike">
              <a:solidFill>
                <a:srgbClr val="FFFFFF"/>
              </a:solidFill>
              <a:latin typeface="Montserrat"/>
              <a:ea typeface="Montserrat"/>
              <a:cs typeface="Montserrat"/>
              <a:sym typeface="Montserrat"/>
            </a:endParaRPr>
          </a:p>
        </p:txBody>
      </p:sp>
      <p:grpSp>
        <p:nvGrpSpPr>
          <p:cNvPr id="492" name="Google Shape;492;p54"/>
          <p:cNvGrpSpPr/>
          <p:nvPr/>
        </p:nvGrpSpPr>
        <p:grpSpPr>
          <a:xfrm>
            <a:off x="5945656" y="3320166"/>
            <a:ext cx="4918826" cy="2369142"/>
            <a:chOff x="4584568" y="2948034"/>
            <a:chExt cx="4543111" cy="2188180"/>
          </a:xfrm>
        </p:grpSpPr>
        <p:sp>
          <p:nvSpPr>
            <p:cNvPr id="493" name="Google Shape;493;p54"/>
            <p:cNvSpPr/>
            <p:nvPr/>
          </p:nvSpPr>
          <p:spPr>
            <a:xfrm>
              <a:off x="4584568" y="2948034"/>
              <a:ext cx="978611" cy="970317"/>
            </a:xfrm>
            <a:custGeom>
              <a:rect b="b" l="l" r="r" t="t"/>
              <a:pathLst>
                <a:path extrusionOk="0" h="17998" w="18151">
                  <a:moveTo>
                    <a:pt x="9636" y="0"/>
                  </a:moveTo>
                  <a:lnTo>
                    <a:pt x="9636" y="156"/>
                  </a:lnTo>
                  <a:lnTo>
                    <a:pt x="9636" y="322"/>
                  </a:lnTo>
                  <a:cubicBezTo>
                    <a:pt x="9607" y="1189"/>
                    <a:pt x="9460" y="2017"/>
                    <a:pt x="9226" y="2806"/>
                  </a:cubicBezTo>
                  <a:cubicBezTo>
                    <a:pt x="8973" y="3624"/>
                    <a:pt x="8622" y="4384"/>
                    <a:pt x="8184" y="5096"/>
                  </a:cubicBezTo>
                  <a:cubicBezTo>
                    <a:pt x="7795" y="5719"/>
                    <a:pt x="7327" y="6294"/>
                    <a:pt x="6810" y="6810"/>
                  </a:cubicBezTo>
                  <a:cubicBezTo>
                    <a:pt x="6743" y="6888"/>
                    <a:pt x="6665" y="6966"/>
                    <a:pt x="6587" y="7044"/>
                  </a:cubicBezTo>
                  <a:cubicBezTo>
                    <a:pt x="5973" y="7609"/>
                    <a:pt x="5281" y="8106"/>
                    <a:pt x="4541" y="8506"/>
                  </a:cubicBezTo>
                  <a:cubicBezTo>
                    <a:pt x="3800" y="8895"/>
                    <a:pt x="3011" y="9197"/>
                    <a:pt x="2183" y="9392"/>
                  </a:cubicBezTo>
                  <a:cubicBezTo>
                    <a:pt x="1482" y="9548"/>
                    <a:pt x="751" y="9636"/>
                    <a:pt x="1" y="9636"/>
                  </a:cubicBezTo>
                  <a:lnTo>
                    <a:pt x="1" y="15646"/>
                  </a:lnTo>
                  <a:cubicBezTo>
                    <a:pt x="1218" y="15646"/>
                    <a:pt x="2407" y="15510"/>
                    <a:pt x="3547" y="15247"/>
                  </a:cubicBezTo>
                  <a:cubicBezTo>
                    <a:pt x="4892" y="14936"/>
                    <a:pt x="6178" y="14448"/>
                    <a:pt x="7366" y="13805"/>
                  </a:cubicBezTo>
                  <a:cubicBezTo>
                    <a:pt x="7502" y="13737"/>
                    <a:pt x="7629" y="13659"/>
                    <a:pt x="7756" y="13591"/>
                  </a:cubicBezTo>
                  <a:lnTo>
                    <a:pt x="11000" y="16835"/>
                  </a:lnTo>
                  <a:cubicBezTo>
                    <a:pt x="11774" y="17610"/>
                    <a:pt x="12788" y="17997"/>
                    <a:pt x="13801" y="17997"/>
                  </a:cubicBezTo>
                  <a:cubicBezTo>
                    <a:pt x="14814" y="17997"/>
                    <a:pt x="15827" y="17610"/>
                    <a:pt x="16602" y="16835"/>
                  </a:cubicBezTo>
                  <a:cubicBezTo>
                    <a:pt x="18151" y="15286"/>
                    <a:pt x="18151" y="12773"/>
                    <a:pt x="16602" y="11233"/>
                  </a:cubicBezTo>
                  <a:lnTo>
                    <a:pt x="13426" y="8047"/>
                  </a:lnTo>
                  <a:cubicBezTo>
                    <a:pt x="14078" y="6966"/>
                    <a:pt x="14604" y="5797"/>
                    <a:pt x="14975" y="4560"/>
                  </a:cubicBezTo>
                  <a:cubicBezTo>
                    <a:pt x="15364" y="3274"/>
                    <a:pt x="15598" y="1929"/>
                    <a:pt x="15647" y="526"/>
                  </a:cubicBezTo>
                  <a:lnTo>
                    <a:pt x="15647" y="351"/>
                  </a:lnTo>
                  <a:lnTo>
                    <a:pt x="15647" y="0"/>
                  </a:lnTo>
                  <a:close/>
                </a:path>
              </a:pathLst>
            </a:custGeom>
            <a:solidFill>
              <a:srgbClr val="FFE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
          <p:nvSpPr>
            <p:cNvPr id="494" name="Google Shape;494;p54"/>
            <p:cNvSpPr/>
            <p:nvPr/>
          </p:nvSpPr>
          <p:spPr>
            <a:xfrm>
              <a:off x="5437073" y="3788402"/>
              <a:ext cx="691837" cy="691859"/>
            </a:xfrm>
            <a:custGeom>
              <a:rect b="b" l="l" r="r" t="t"/>
              <a:pathLst>
                <a:path extrusionOk="0" h="12833" w="12832">
                  <a:moveTo>
                    <a:pt x="6411" y="1"/>
                  </a:moveTo>
                  <a:cubicBezTo>
                    <a:pt x="2875" y="1"/>
                    <a:pt x="0" y="2865"/>
                    <a:pt x="0" y="6411"/>
                  </a:cubicBezTo>
                  <a:cubicBezTo>
                    <a:pt x="0" y="9958"/>
                    <a:pt x="2875" y="12832"/>
                    <a:pt x="6411" y="12832"/>
                  </a:cubicBezTo>
                  <a:cubicBezTo>
                    <a:pt x="9957" y="12832"/>
                    <a:pt x="12831" y="9958"/>
                    <a:pt x="12831" y="6411"/>
                  </a:cubicBezTo>
                  <a:cubicBezTo>
                    <a:pt x="12831" y="2865"/>
                    <a:pt x="9957" y="1"/>
                    <a:pt x="6411" y="1"/>
                  </a:cubicBezTo>
                  <a:close/>
                </a:path>
              </a:pathLst>
            </a:custGeom>
            <a:solidFill>
              <a:srgbClr val="FFE64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
          <p:nvSpPr>
            <p:cNvPr id="495" name="Google Shape;495;p54"/>
            <p:cNvSpPr txBox="1"/>
            <p:nvPr/>
          </p:nvSpPr>
          <p:spPr>
            <a:xfrm>
              <a:off x="6217679" y="3907414"/>
              <a:ext cx="2910000" cy="1228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200">
                  <a:latin typeface="Montserrat"/>
                  <a:ea typeface="Montserrat"/>
                  <a:cs typeface="Montserrat"/>
                  <a:sym typeface="Montserrat"/>
                </a:rPr>
                <a:t>Sequential Nature Limits Parallelization</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400"/>
                <a:buFont typeface="Arial"/>
                <a:buNone/>
              </a:pPr>
              <a:r>
                <a:rPr lang="en-US" sz="1200">
                  <a:latin typeface="Montserrat"/>
                  <a:ea typeface="Montserrat"/>
                  <a:cs typeface="Montserrat"/>
                  <a:sym typeface="Montserrat"/>
                </a:rPr>
                <a:t>Adaboost's sequential training process limits its parallelization capabilities.  Adaboost requires the completion of each iteration before proceeding to the next </a:t>
              </a:r>
              <a:endParaRPr b="1" i="0" sz="1200" u="none" cap="none" strike="noStrike">
                <a:solidFill>
                  <a:srgbClr val="000000"/>
                </a:solidFill>
                <a:latin typeface="Montserrat"/>
                <a:ea typeface="Montserrat"/>
                <a:cs typeface="Montserrat"/>
                <a:sym typeface="Montserrat"/>
              </a:endParaRPr>
            </a:p>
          </p:txBody>
        </p:sp>
      </p:grpSp>
      <p:sp>
        <p:nvSpPr>
          <p:cNvPr id="496" name="Google Shape;496;p54"/>
          <p:cNvSpPr txBox="1"/>
          <p:nvPr/>
        </p:nvSpPr>
        <p:spPr>
          <a:xfrm>
            <a:off x="7055509" y="1744087"/>
            <a:ext cx="4092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ontserrat"/>
                <a:ea typeface="Montserrat"/>
                <a:cs typeface="Montserrat"/>
                <a:sym typeface="Montserrat"/>
              </a:rPr>
              <a:t>2</a:t>
            </a:r>
            <a:endParaRPr b="1" i="0" sz="2200" u="none" cap="none" strike="noStrike">
              <a:solidFill>
                <a:srgbClr val="FFFFFF"/>
              </a:solidFill>
              <a:latin typeface="Montserrat"/>
              <a:ea typeface="Montserrat"/>
              <a:cs typeface="Montserrat"/>
              <a:sym typeface="Montserrat"/>
            </a:endParaRPr>
          </a:p>
        </p:txBody>
      </p:sp>
      <p:sp>
        <p:nvSpPr>
          <p:cNvPr id="497" name="Google Shape;497;p54"/>
          <p:cNvSpPr txBox="1"/>
          <p:nvPr/>
        </p:nvSpPr>
        <p:spPr>
          <a:xfrm>
            <a:off x="4424325" y="4358887"/>
            <a:ext cx="4092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ontserrat"/>
                <a:ea typeface="Montserrat"/>
                <a:cs typeface="Montserrat"/>
                <a:sym typeface="Montserrat"/>
              </a:rPr>
              <a:t>4</a:t>
            </a:r>
            <a:endParaRPr b="1" i="0" sz="2200" u="none" cap="none" strike="noStrike">
              <a:solidFill>
                <a:srgbClr val="FFFFFF"/>
              </a:solidFill>
              <a:latin typeface="Montserrat"/>
              <a:ea typeface="Montserrat"/>
              <a:cs typeface="Montserrat"/>
              <a:sym typeface="Montserrat"/>
            </a:endParaRPr>
          </a:p>
        </p:txBody>
      </p:sp>
      <p:sp>
        <p:nvSpPr>
          <p:cNvPr id="498" name="Google Shape;498;p54"/>
          <p:cNvSpPr txBox="1"/>
          <p:nvPr/>
        </p:nvSpPr>
        <p:spPr>
          <a:xfrm>
            <a:off x="7055509" y="4358887"/>
            <a:ext cx="4092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Montserrat"/>
                <a:ea typeface="Montserrat"/>
                <a:cs typeface="Montserrat"/>
                <a:sym typeface="Montserrat"/>
              </a:rPr>
              <a:t>3</a:t>
            </a:r>
            <a:endParaRPr b="1" i="0" sz="2200" u="none" cap="none" strike="noStrike">
              <a:solidFill>
                <a:srgbClr val="FFFFFF"/>
              </a:solidFill>
              <a:latin typeface="Montserrat"/>
              <a:ea typeface="Montserrat"/>
              <a:cs typeface="Montserrat"/>
              <a:sym typeface="Montserrat"/>
            </a:endParaRPr>
          </a:p>
        </p:txBody>
      </p:sp>
      <p:sp>
        <p:nvSpPr>
          <p:cNvPr id="499" name="Google Shape;499;p54"/>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Limitations</a:t>
            </a:r>
            <a:endParaRPr b="1" sz="2400">
              <a:solidFill>
                <a:srgbClr val="675AB9"/>
              </a:solidFill>
              <a:latin typeface="Montserrat"/>
              <a:ea typeface="Montserrat"/>
              <a:cs typeface="Montserrat"/>
              <a:sym typeface="Montserrat"/>
            </a:endParaRPr>
          </a:p>
        </p:txBody>
      </p:sp>
      <p:pic>
        <p:nvPicPr>
          <p:cNvPr id="500" name="Google Shape;500;p54"/>
          <p:cNvPicPr preferRelativeResize="0"/>
          <p:nvPr/>
        </p:nvPicPr>
        <p:blipFill>
          <a:blip r:embed="rId3">
            <a:alphaModFix/>
          </a:blip>
          <a:stretch>
            <a:fillRect/>
          </a:stretch>
        </p:blipFill>
        <p:spPr>
          <a:xfrm>
            <a:off x="5520300" y="2857175"/>
            <a:ext cx="831800" cy="831800"/>
          </a:xfrm>
          <a:prstGeom prst="rect">
            <a:avLst/>
          </a:prstGeom>
          <a:noFill/>
          <a:ln>
            <a:noFill/>
          </a:ln>
        </p:spPr>
      </p:pic>
      <p:pic>
        <p:nvPicPr>
          <p:cNvPr id="501" name="Google Shape;501;p54"/>
          <p:cNvPicPr preferRelativeResize="0"/>
          <p:nvPr/>
        </p:nvPicPr>
        <p:blipFill rotWithShape="1">
          <a:blip r:embed="rId4">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nvSpPr>
        <p:spPr>
          <a:xfrm>
            <a:off x="6850750" y="549275"/>
            <a:ext cx="4285500" cy="57594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200000"/>
              </a:lnSpc>
              <a:spcBef>
                <a:spcPts val="0"/>
              </a:spcBef>
              <a:spcAft>
                <a:spcPts val="0"/>
              </a:spcAft>
              <a:buClr>
                <a:schemeClr val="dk1"/>
              </a:buClr>
              <a:buSzPts val="1400"/>
              <a:buFont typeface="Montserrat"/>
              <a:buAutoNum type="arabicPeriod"/>
            </a:pPr>
            <a:r>
              <a:rPr b="0" i="0" lang="en-US" sz="1400" u="none" cap="none" strike="noStrike">
                <a:solidFill>
                  <a:schemeClr val="dk1"/>
                </a:solidFill>
                <a:latin typeface="Montserrat"/>
                <a:ea typeface="Montserrat"/>
                <a:cs typeface="Montserrat"/>
                <a:sym typeface="Montserrat"/>
              </a:rPr>
              <a:t>Introduction to Boosting Techniques</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200000"/>
              </a:lnSpc>
              <a:spcBef>
                <a:spcPts val="0"/>
              </a:spcBef>
              <a:spcAft>
                <a:spcPts val="0"/>
              </a:spcAft>
              <a:buClr>
                <a:schemeClr val="dk1"/>
              </a:buClr>
              <a:buSzPts val="1400"/>
              <a:buFont typeface="Montserrat"/>
              <a:buAutoNum type="arabicPeriod"/>
            </a:pPr>
            <a:r>
              <a:rPr b="0" i="0" lang="en-US" sz="1400" u="none" cap="none" strike="noStrike">
                <a:solidFill>
                  <a:schemeClr val="dk1"/>
                </a:solidFill>
                <a:latin typeface="Montserrat"/>
                <a:ea typeface="Montserrat"/>
                <a:cs typeface="Montserrat"/>
                <a:sym typeface="Montserrat"/>
              </a:rPr>
              <a:t>Types of Boosting Techniques</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Need for AdaBoost</a:t>
            </a:r>
            <a:endParaRPr>
              <a:solidFill>
                <a:schemeClr val="dk1"/>
              </a:solidFill>
              <a:latin typeface="Montserrat"/>
              <a:ea typeface="Montserrat"/>
              <a:cs typeface="Montserrat"/>
              <a:sym typeface="Montserrat"/>
            </a:endParaRPr>
          </a:p>
          <a:p>
            <a:pPr indent="-317500" lvl="0" marL="457200" marR="0" rtl="0" algn="l">
              <a:lnSpc>
                <a:spcPct val="200000"/>
              </a:lnSpc>
              <a:spcBef>
                <a:spcPts val="0"/>
              </a:spcBef>
              <a:spcAft>
                <a:spcPts val="0"/>
              </a:spcAft>
              <a:buClr>
                <a:schemeClr val="dk1"/>
              </a:buClr>
              <a:buSzPts val="1400"/>
              <a:buFont typeface="Montserrat"/>
              <a:buAutoNum type="arabicPeriod"/>
            </a:pPr>
            <a:r>
              <a:rPr b="0" i="0" lang="en-US" sz="1400" u="none" cap="none" strike="noStrike">
                <a:solidFill>
                  <a:schemeClr val="dk1"/>
                </a:solidFill>
                <a:latin typeface="Montserrat"/>
                <a:ea typeface="Montserrat"/>
                <a:cs typeface="Montserrat"/>
                <a:sym typeface="Montserrat"/>
              </a:rPr>
              <a:t>Introduction to </a:t>
            </a:r>
            <a:r>
              <a:rPr lang="en-US">
                <a:solidFill>
                  <a:schemeClr val="dk1"/>
                </a:solidFill>
                <a:latin typeface="Montserrat"/>
                <a:ea typeface="Montserrat"/>
                <a:cs typeface="Montserrat"/>
                <a:sym typeface="Montserrat"/>
              </a:rPr>
              <a:t>AdaBoost</a:t>
            </a:r>
            <a:endParaRPr b="0" i="0" sz="1400" u="none" cap="none" strike="noStrike">
              <a:solidFill>
                <a:schemeClr val="dk1"/>
              </a:solidFill>
              <a:latin typeface="Montserrat"/>
              <a:ea typeface="Montserrat"/>
              <a:cs typeface="Montserrat"/>
              <a:sym typeface="Montserrat"/>
            </a:endParaRPr>
          </a:p>
          <a:p>
            <a:pPr indent="-317500" lvl="0" marL="457200" marR="0" rtl="0" algn="l">
              <a:lnSpc>
                <a:spcPct val="200000"/>
              </a:lnSpc>
              <a:spcBef>
                <a:spcPts val="0"/>
              </a:spcBef>
              <a:spcAft>
                <a:spcPts val="0"/>
              </a:spcAft>
              <a:buClr>
                <a:schemeClr val="dk1"/>
              </a:buClr>
              <a:buSzPts val="1400"/>
              <a:buFont typeface="Montserrat"/>
              <a:buAutoNum type="arabicPeriod"/>
            </a:pPr>
            <a:r>
              <a:rPr b="0" i="0" lang="en-US" sz="1400" u="none" cap="none" strike="noStrike">
                <a:solidFill>
                  <a:schemeClr val="dk1"/>
                </a:solidFill>
                <a:latin typeface="Montserrat"/>
                <a:ea typeface="Montserrat"/>
                <a:cs typeface="Montserrat"/>
                <a:sym typeface="Montserrat"/>
              </a:rPr>
              <a:t>Working of </a:t>
            </a:r>
            <a:r>
              <a:rPr lang="en-US">
                <a:solidFill>
                  <a:schemeClr val="dk1"/>
                </a:solidFill>
                <a:latin typeface="Montserrat"/>
                <a:ea typeface="Montserrat"/>
                <a:cs typeface="Montserrat"/>
                <a:sym typeface="Montserrat"/>
              </a:rPr>
              <a:t>AdaBoost</a:t>
            </a:r>
            <a:endParaRPr>
              <a:solidFill>
                <a:schemeClr val="dk1"/>
              </a:solidFill>
              <a:latin typeface="Montserrat"/>
              <a:ea typeface="Montserrat"/>
              <a:cs typeface="Montserrat"/>
              <a:sym typeface="Montserrat"/>
            </a:endParaRPr>
          </a:p>
          <a:p>
            <a:pPr indent="-317500" lvl="0" marL="457200" marR="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Features of AdaBoost</a:t>
            </a:r>
            <a:endParaRPr>
              <a:solidFill>
                <a:schemeClr val="dk1"/>
              </a:solidFill>
              <a:latin typeface="Montserrat"/>
              <a:ea typeface="Montserrat"/>
              <a:cs typeface="Montserrat"/>
              <a:sym typeface="Montserrat"/>
            </a:endParaRPr>
          </a:p>
          <a:p>
            <a:pPr indent="-317500" lvl="0" marL="457200" rtl="0" algn="l">
              <a:lnSpc>
                <a:spcPct val="200000"/>
              </a:lnSpc>
              <a:spcBef>
                <a:spcPts val="0"/>
              </a:spcBef>
              <a:spcAft>
                <a:spcPts val="0"/>
              </a:spcAft>
              <a:buClr>
                <a:schemeClr val="dk1"/>
              </a:buClr>
              <a:buSzPts val="1400"/>
              <a:buFont typeface="Montserrat"/>
              <a:buAutoNum type="arabicPeriod"/>
            </a:pPr>
            <a:r>
              <a:rPr lang="en-US">
                <a:solidFill>
                  <a:schemeClr val="dk1"/>
                </a:solidFill>
                <a:latin typeface="Montserrat"/>
                <a:ea typeface="Montserrat"/>
                <a:cs typeface="Montserrat"/>
                <a:sym typeface="Montserrat"/>
              </a:rPr>
              <a:t>Applications</a:t>
            </a:r>
            <a:endParaRPr>
              <a:solidFill>
                <a:schemeClr val="dk1"/>
              </a:solidFill>
              <a:latin typeface="Montserrat"/>
              <a:ea typeface="Montserrat"/>
              <a:cs typeface="Montserrat"/>
              <a:sym typeface="Montserrat"/>
            </a:endParaRPr>
          </a:p>
          <a:p>
            <a:pPr indent="-317500" lvl="0" marL="457200" marR="0" rtl="0" algn="l">
              <a:lnSpc>
                <a:spcPct val="200000"/>
              </a:lnSpc>
              <a:spcBef>
                <a:spcPts val="0"/>
              </a:spcBef>
              <a:spcAft>
                <a:spcPts val="0"/>
              </a:spcAft>
              <a:buClr>
                <a:schemeClr val="dk1"/>
              </a:buClr>
              <a:buSzPts val="1400"/>
              <a:buFont typeface="Montserrat"/>
              <a:buAutoNum type="arabicPeriod"/>
            </a:pPr>
            <a:r>
              <a:rPr b="0" i="0" lang="en-US" sz="1400" u="none" cap="none" strike="noStrike">
                <a:solidFill>
                  <a:schemeClr val="dk1"/>
                </a:solidFill>
                <a:latin typeface="Montserrat"/>
                <a:ea typeface="Montserrat"/>
                <a:cs typeface="Montserrat"/>
                <a:sym typeface="Montserrat"/>
              </a:rPr>
              <a:t>Limitations</a:t>
            </a:r>
            <a:endParaRPr b="0" i="0" sz="1400" u="none" cap="none" strike="noStrike">
              <a:solidFill>
                <a:schemeClr val="dk1"/>
              </a:solidFill>
              <a:latin typeface="Montserrat"/>
              <a:ea typeface="Montserrat"/>
              <a:cs typeface="Montserrat"/>
              <a:sym typeface="Montserrat"/>
            </a:endParaRPr>
          </a:p>
        </p:txBody>
      </p:sp>
      <p:pic>
        <p:nvPicPr>
          <p:cNvPr id="133" name="Google Shape;133;p28"/>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5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2354400" y="2597850"/>
            <a:ext cx="74832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Montserrat"/>
                <a:ea typeface="Montserrat"/>
                <a:cs typeface="Montserrat"/>
                <a:sym typeface="Montserrat"/>
              </a:rPr>
              <a:t>Introduction to Boosting Techniques</a:t>
            </a:r>
            <a:endParaRPr b="1" i="0" sz="4800" u="none" cap="none" strike="noStrike">
              <a:solidFill>
                <a:schemeClr val="lt1"/>
              </a:solidFill>
              <a:latin typeface="Montserrat"/>
              <a:ea typeface="Montserrat"/>
              <a:cs typeface="Montserrat"/>
              <a:sym typeface="Montserrat"/>
            </a:endParaRPr>
          </a:p>
        </p:txBody>
      </p:sp>
      <p:pic>
        <p:nvPicPr>
          <p:cNvPr id="139" name="Google Shape;139;p2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40" name="Google Shape;140;p29"/>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nvSpPr>
        <p:spPr>
          <a:xfrm>
            <a:off x="1055700" y="1141100"/>
            <a:ext cx="10080600" cy="12774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chemeClr val="dk1"/>
              </a:buClr>
              <a:buSzPts val="1400"/>
              <a:buFont typeface="Montserrat"/>
              <a:buChar char="●"/>
            </a:pPr>
            <a:r>
              <a:rPr b="0" i="0" lang="en-US" sz="1400" u="none" cap="none" strike="noStrike">
                <a:solidFill>
                  <a:srgbClr val="0C0C0C"/>
                </a:solidFill>
                <a:latin typeface="Montserrat"/>
                <a:ea typeface="Montserrat"/>
                <a:cs typeface="Montserrat"/>
                <a:sym typeface="Montserrat"/>
              </a:rPr>
              <a:t> Boosting is an </a:t>
            </a:r>
            <a:r>
              <a:rPr b="1" i="0" lang="en-US" sz="1400" u="none" cap="none" strike="noStrike">
                <a:solidFill>
                  <a:srgbClr val="0C0C0C"/>
                </a:solidFill>
                <a:latin typeface="Montserrat"/>
                <a:ea typeface="Montserrat"/>
                <a:cs typeface="Montserrat"/>
                <a:sym typeface="Montserrat"/>
              </a:rPr>
              <a:t>ensemble learning</a:t>
            </a:r>
            <a:r>
              <a:rPr b="0" i="0" lang="en-US" sz="1400" u="none" cap="none" strike="noStrike">
                <a:solidFill>
                  <a:srgbClr val="0C0C0C"/>
                </a:solidFill>
                <a:latin typeface="Montserrat"/>
                <a:ea typeface="Montserrat"/>
                <a:cs typeface="Montserrat"/>
                <a:sym typeface="Montserrat"/>
              </a:rPr>
              <a:t> technique where </a:t>
            </a:r>
            <a:r>
              <a:rPr b="1" i="0" lang="en-US" sz="1400" u="none" cap="none" strike="noStrike">
                <a:solidFill>
                  <a:srgbClr val="0C0C0C"/>
                </a:solidFill>
                <a:latin typeface="Montserrat"/>
                <a:ea typeface="Montserrat"/>
                <a:cs typeface="Montserrat"/>
                <a:sym typeface="Montserrat"/>
              </a:rPr>
              <a:t>weak learners are trained sequentially.</a:t>
            </a:r>
            <a:endParaRPr b="1" i="0" sz="1400" u="none" cap="none" strike="noStrike">
              <a:solidFill>
                <a:srgbClr val="0C0C0C"/>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C0C0C"/>
              </a:buClr>
              <a:buSzPts val="1400"/>
              <a:buFont typeface="Montserrat"/>
              <a:buChar char="●"/>
            </a:pPr>
            <a:r>
              <a:rPr b="0" i="0" lang="en-US" sz="1400" u="none" cap="none" strike="noStrike">
                <a:solidFill>
                  <a:srgbClr val="0C0C0C"/>
                </a:solidFill>
                <a:latin typeface="Montserrat"/>
                <a:ea typeface="Montserrat"/>
                <a:cs typeface="Montserrat"/>
                <a:sym typeface="Montserrat"/>
              </a:rPr>
              <a:t> Each weak learner</a:t>
            </a:r>
            <a:r>
              <a:rPr b="1" i="0" lang="en-US" sz="1400" u="none" cap="none" strike="noStrike">
                <a:solidFill>
                  <a:srgbClr val="0C0C0C"/>
                </a:solidFill>
                <a:latin typeface="Montserrat"/>
                <a:ea typeface="Montserrat"/>
                <a:cs typeface="Montserrat"/>
                <a:sym typeface="Montserrat"/>
              </a:rPr>
              <a:t> corrects the errors </a:t>
            </a:r>
            <a:r>
              <a:rPr b="0" i="0" lang="en-US" sz="1400" u="none" cap="none" strike="noStrike">
                <a:solidFill>
                  <a:srgbClr val="0C0C0C"/>
                </a:solidFill>
                <a:latin typeface="Montserrat"/>
                <a:ea typeface="Montserrat"/>
                <a:cs typeface="Montserrat"/>
                <a:sym typeface="Montserrat"/>
              </a:rPr>
              <a:t>of the previous one.</a:t>
            </a:r>
            <a:endParaRPr b="1" i="0" sz="1400" u="none" cap="none" strike="noStrike">
              <a:solidFill>
                <a:srgbClr val="0C0C0C"/>
              </a:solidFill>
              <a:latin typeface="Montserrat"/>
              <a:ea typeface="Montserrat"/>
              <a:cs typeface="Montserrat"/>
              <a:sym typeface="Montserrat"/>
            </a:endParaRPr>
          </a:p>
          <a:p>
            <a:pPr indent="-317500" lvl="0" marL="457200" marR="0" rtl="0" algn="l">
              <a:lnSpc>
                <a:spcPct val="150000"/>
              </a:lnSpc>
              <a:spcBef>
                <a:spcPts val="0"/>
              </a:spcBef>
              <a:spcAft>
                <a:spcPts val="0"/>
              </a:spcAft>
              <a:buClr>
                <a:srgbClr val="0C0C0C"/>
              </a:buClr>
              <a:buSzPts val="1400"/>
              <a:buFont typeface="Montserrat"/>
              <a:buChar char="●"/>
            </a:pPr>
            <a:r>
              <a:rPr b="0" i="0" lang="en-US" sz="1400" u="none" cap="none" strike="noStrike">
                <a:solidFill>
                  <a:srgbClr val="0C0C0C"/>
                </a:solidFill>
                <a:latin typeface="Montserrat"/>
                <a:ea typeface="Montserrat"/>
                <a:cs typeface="Montserrat"/>
                <a:sym typeface="Montserrat"/>
              </a:rPr>
              <a:t>This way, subsequent weak learners focus more on correcting the mistakes made earlier,</a:t>
            </a:r>
            <a:r>
              <a:rPr b="1" i="0" lang="en-US" sz="1400" u="none" cap="none" strike="noStrike">
                <a:solidFill>
                  <a:srgbClr val="0C0C0C"/>
                </a:solidFill>
                <a:latin typeface="Montserrat"/>
                <a:ea typeface="Montserrat"/>
                <a:cs typeface="Montserrat"/>
                <a:sym typeface="Montserrat"/>
              </a:rPr>
              <a:t> gradually improving the model's overall performance.</a:t>
            </a:r>
            <a:endParaRPr b="1" i="0" sz="1400" u="none" cap="none" strike="noStrike">
              <a:solidFill>
                <a:srgbClr val="0C0C0C"/>
              </a:solidFill>
              <a:latin typeface="Montserrat"/>
              <a:ea typeface="Montserrat"/>
              <a:cs typeface="Montserrat"/>
              <a:sym typeface="Montserrat"/>
            </a:endParaRPr>
          </a:p>
        </p:txBody>
      </p:sp>
      <p:sp>
        <p:nvSpPr>
          <p:cNvPr id="146" name="Google Shape;146;p30"/>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Introduction to Boosting Techniques</a:t>
            </a:r>
            <a:endParaRPr b="1" sz="2400">
              <a:solidFill>
                <a:srgbClr val="675AB9"/>
              </a:solidFill>
              <a:latin typeface="Montserrat"/>
              <a:ea typeface="Montserrat"/>
              <a:cs typeface="Montserrat"/>
              <a:sym typeface="Montserrat"/>
            </a:endParaRPr>
          </a:p>
        </p:txBody>
      </p:sp>
      <p:sp>
        <p:nvSpPr>
          <p:cNvPr id="147" name="Google Shape;147;p30"/>
          <p:cNvSpPr/>
          <p:nvPr/>
        </p:nvSpPr>
        <p:spPr>
          <a:xfrm>
            <a:off x="3514678" y="3316786"/>
            <a:ext cx="1203600" cy="476700"/>
          </a:xfrm>
          <a:prstGeom prst="rect">
            <a:avLst/>
          </a:prstGeom>
          <a:gradFill>
            <a:gsLst>
              <a:gs pos="0">
                <a:srgbClr val="DBD4EB"/>
              </a:gs>
              <a:gs pos="100000">
                <a:srgbClr val="9180BB"/>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Data set</a:t>
            </a:r>
            <a:endParaRPr sz="1200">
              <a:latin typeface="Montserrat SemiBold"/>
              <a:ea typeface="Montserrat SemiBold"/>
              <a:cs typeface="Montserrat SemiBold"/>
              <a:sym typeface="Montserrat SemiBold"/>
            </a:endParaRPr>
          </a:p>
        </p:txBody>
      </p:sp>
      <p:sp>
        <p:nvSpPr>
          <p:cNvPr id="148" name="Google Shape;148;p30"/>
          <p:cNvSpPr/>
          <p:nvPr/>
        </p:nvSpPr>
        <p:spPr>
          <a:xfrm>
            <a:off x="5636617" y="3216300"/>
            <a:ext cx="1551900" cy="677700"/>
          </a:xfrm>
          <a:prstGeom prst="diamond">
            <a:avLst/>
          </a:prstGeom>
          <a:gradFill>
            <a:gsLst>
              <a:gs pos="0">
                <a:srgbClr val="DFE9FB"/>
              </a:gs>
              <a:gs pos="100000">
                <a:srgbClr val="6E9BE7"/>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Montserrat SemiBold"/>
                <a:ea typeface="Montserrat SemiBold"/>
                <a:cs typeface="Montserrat SemiBold"/>
                <a:sym typeface="Montserrat SemiBold"/>
              </a:rPr>
              <a:t>weak model</a:t>
            </a:r>
            <a:endParaRPr sz="1200">
              <a:latin typeface="Montserrat SemiBold"/>
              <a:ea typeface="Montserrat SemiBold"/>
              <a:cs typeface="Montserrat SemiBold"/>
              <a:sym typeface="Montserrat SemiBold"/>
            </a:endParaRPr>
          </a:p>
        </p:txBody>
      </p:sp>
      <p:sp>
        <p:nvSpPr>
          <p:cNvPr id="149" name="Google Shape;149;p30"/>
          <p:cNvSpPr/>
          <p:nvPr/>
        </p:nvSpPr>
        <p:spPr>
          <a:xfrm>
            <a:off x="3514678" y="4410166"/>
            <a:ext cx="1203600" cy="476700"/>
          </a:xfrm>
          <a:prstGeom prst="rect">
            <a:avLst/>
          </a:prstGeom>
          <a:gradFill>
            <a:gsLst>
              <a:gs pos="0">
                <a:srgbClr val="DBD4EB"/>
              </a:gs>
              <a:gs pos="100000">
                <a:srgbClr val="9180BB"/>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Updated data</a:t>
            </a:r>
            <a:endParaRPr sz="1200">
              <a:latin typeface="Montserrat SemiBold"/>
              <a:ea typeface="Montserrat SemiBold"/>
              <a:cs typeface="Montserrat SemiBold"/>
              <a:sym typeface="Montserrat SemiBold"/>
            </a:endParaRPr>
          </a:p>
        </p:txBody>
      </p:sp>
      <p:sp>
        <p:nvSpPr>
          <p:cNvPr id="150" name="Google Shape;150;p30"/>
          <p:cNvSpPr/>
          <p:nvPr/>
        </p:nvSpPr>
        <p:spPr>
          <a:xfrm>
            <a:off x="3514678" y="5503569"/>
            <a:ext cx="1203600" cy="476700"/>
          </a:xfrm>
          <a:prstGeom prst="rect">
            <a:avLst/>
          </a:prstGeom>
          <a:gradFill>
            <a:gsLst>
              <a:gs pos="0">
                <a:srgbClr val="DBD4EB"/>
              </a:gs>
              <a:gs pos="100000">
                <a:srgbClr val="9180BB"/>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000000"/>
                </a:solidFill>
                <a:latin typeface="Montserrat SemiBold"/>
                <a:ea typeface="Montserrat SemiBold"/>
                <a:cs typeface="Montserrat SemiBold"/>
                <a:sym typeface="Montserrat SemiBold"/>
              </a:rPr>
              <a:t>Updated data</a:t>
            </a:r>
            <a:endParaRPr sz="1200">
              <a:latin typeface="Montserrat SemiBold"/>
              <a:ea typeface="Montserrat SemiBold"/>
              <a:cs typeface="Montserrat SemiBold"/>
              <a:sym typeface="Montserrat SemiBold"/>
            </a:endParaRPr>
          </a:p>
        </p:txBody>
      </p:sp>
      <p:sp>
        <p:nvSpPr>
          <p:cNvPr id="151" name="Google Shape;151;p30"/>
          <p:cNvSpPr/>
          <p:nvPr/>
        </p:nvSpPr>
        <p:spPr>
          <a:xfrm>
            <a:off x="5636617" y="4309691"/>
            <a:ext cx="1551900" cy="677700"/>
          </a:xfrm>
          <a:prstGeom prst="diamond">
            <a:avLst/>
          </a:prstGeom>
          <a:gradFill>
            <a:gsLst>
              <a:gs pos="0">
                <a:srgbClr val="DFE9FB"/>
              </a:gs>
              <a:gs pos="100000">
                <a:srgbClr val="6E9BE7"/>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weak</a:t>
            </a:r>
            <a:endParaRPr sz="1200">
              <a:latin typeface="Montserrat SemiBold"/>
              <a:ea typeface="Montserrat SemiBold"/>
              <a:cs typeface="Montserrat SemiBold"/>
              <a:sym typeface="Montserrat SemiBold"/>
            </a:endParaRPr>
          </a:p>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model</a:t>
            </a:r>
            <a:endParaRPr sz="1200">
              <a:latin typeface="Montserrat SemiBold"/>
              <a:ea typeface="Montserrat SemiBold"/>
              <a:cs typeface="Montserrat SemiBold"/>
              <a:sym typeface="Montserrat SemiBold"/>
            </a:endParaRPr>
          </a:p>
        </p:txBody>
      </p:sp>
      <p:sp>
        <p:nvSpPr>
          <p:cNvPr id="152" name="Google Shape;152;p30"/>
          <p:cNvSpPr/>
          <p:nvPr/>
        </p:nvSpPr>
        <p:spPr>
          <a:xfrm>
            <a:off x="5636617" y="5403082"/>
            <a:ext cx="1551900" cy="677700"/>
          </a:xfrm>
          <a:prstGeom prst="diamond">
            <a:avLst/>
          </a:prstGeom>
          <a:gradFill>
            <a:gsLst>
              <a:gs pos="0">
                <a:srgbClr val="DFE9FB"/>
              </a:gs>
              <a:gs pos="100000">
                <a:srgbClr val="6E9BE7"/>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weak</a:t>
            </a:r>
            <a:endParaRPr sz="1200">
              <a:latin typeface="Montserrat SemiBold"/>
              <a:ea typeface="Montserrat SemiBold"/>
              <a:cs typeface="Montserrat SemiBold"/>
              <a:sym typeface="Montserrat SemiBold"/>
            </a:endParaRPr>
          </a:p>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model</a:t>
            </a:r>
            <a:endParaRPr sz="1200">
              <a:latin typeface="Montserrat SemiBold"/>
              <a:ea typeface="Montserrat SemiBold"/>
              <a:cs typeface="Montserrat SemiBold"/>
              <a:sym typeface="Montserrat SemiBold"/>
            </a:endParaRPr>
          </a:p>
        </p:txBody>
      </p:sp>
      <p:cxnSp>
        <p:nvCxnSpPr>
          <p:cNvPr id="153" name="Google Shape;153;p30"/>
          <p:cNvCxnSpPr>
            <a:stCxn id="147" idx="3"/>
            <a:endCxn id="148" idx="1"/>
          </p:cNvCxnSpPr>
          <p:nvPr/>
        </p:nvCxnSpPr>
        <p:spPr>
          <a:xfrm>
            <a:off x="4718278" y="3555136"/>
            <a:ext cx="918300" cy="0"/>
          </a:xfrm>
          <a:prstGeom prst="straightConnector1">
            <a:avLst/>
          </a:prstGeom>
          <a:noFill/>
          <a:ln cap="flat" cmpd="sng" w="9525">
            <a:solidFill>
              <a:srgbClr val="44546A"/>
            </a:solidFill>
            <a:prstDash val="solid"/>
            <a:round/>
            <a:headEnd len="med" w="med" type="none"/>
            <a:tailEnd len="med" w="med" type="triangle"/>
          </a:ln>
        </p:spPr>
      </p:cxnSp>
      <p:cxnSp>
        <p:nvCxnSpPr>
          <p:cNvPr id="154" name="Google Shape;154;p30"/>
          <p:cNvCxnSpPr>
            <a:stCxn id="155" idx="6"/>
            <a:endCxn id="147" idx="1"/>
          </p:cNvCxnSpPr>
          <p:nvPr/>
        </p:nvCxnSpPr>
        <p:spPr>
          <a:xfrm>
            <a:off x="2754550" y="3555150"/>
            <a:ext cx="760200" cy="0"/>
          </a:xfrm>
          <a:prstGeom prst="straightConnector1">
            <a:avLst/>
          </a:prstGeom>
          <a:noFill/>
          <a:ln cap="flat" cmpd="sng" w="9525">
            <a:solidFill>
              <a:srgbClr val="44546A"/>
            </a:solidFill>
            <a:prstDash val="solid"/>
            <a:round/>
            <a:headEnd len="med" w="med" type="none"/>
            <a:tailEnd len="med" w="med" type="triangle"/>
          </a:ln>
        </p:spPr>
      </p:cxnSp>
      <p:cxnSp>
        <p:nvCxnSpPr>
          <p:cNvPr id="156" name="Google Shape;156;p30"/>
          <p:cNvCxnSpPr>
            <a:stCxn id="149" idx="3"/>
            <a:endCxn id="151" idx="1"/>
          </p:cNvCxnSpPr>
          <p:nvPr/>
        </p:nvCxnSpPr>
        <p:spPr>
          <a:xfrm>
            <a:off x="4718278" y="4648516"/>
            <a:ext cx="918300" cy="0"/>
          </a:xfrm>
          <a:prstGeom prst="straightConnector1">
            <a:avLst/>
          </a:prstGeom>
          <a:noFill/>
          <a:ln cap="flat" cmpd="sng" w="9525">
            <a:solidFill>
              <a:srgbClr val="44546A"/>
            </a:solidFill>
            <a:prstDash val="solid"/>
            <a:round/>
            <a:headEnd len="med" w="med" type="none"/>
            <a:tailEnd len="med" w="med" type="triangle"/>
          </a:ln>
        </p:spPr>
      </p:cxnSp>
      <p:sp>
        <p:nvSpPr>
          <p:cNvPr id="155" name="Google Shape;155;p30"/>
          <p:cNvSpPr/>
          <p:nvPr/>
        </p:nvSpPr>
        <p:spPr>
          <a:xfrm>
            <a:off x="1361050" y="2945550"/>
            <a:ext cx="1393500" cy="1219200"/>
          </a:xfrm>
          <a:prstGeom prst="ellipse">
            <a:avLst/>
          </a:prstGeom>
          <a:gradFill>
            <a:gsLst>
              <a:gs pos="0">
                <a:srgbClr val="FFC002"/>
              </a:gs>
              <a:gs pos="100000">
                <a:srgbClr val="795B04"/>
              </a:gs>
            </a:gsLst>
            <a:path path="circle">
              <a:fillToRect b="50%" l="50%" r="50%" t="50%"/>
            </a:path>
            <a:tileRect/>
          </a:gra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solidFill>
                  <a:srgbClr val="000000"/>
                </a:solidFill>
                <a:latin typeface="Montserrat SemiBold"/>
                <a:ea typeface="Montserrat SemiBold"/>
                <a:cs typeface="Montserrat SemiBold"/>
                <a:sym typeface="Montserrat SemiBold"/>
              </a:rPr>
              <a:t>Data set</a:t>
            </a:r>
            <a:endParaRPr sz="1200">
              <a:latin typeface="Calibri"/>
              <a:ea typeface="Calibri"/>
              <a:cs typeface="Calibri"/>
              <a:sym typeface="Calibri"/>
            </a:endParaRPr>
          </a:p>
        </p:txBody>
      </p:sp>
      <p:cxnSp>
        <p:nvCxnSpPr>
          <p:cNvPr id="157" name="Google Shape;157;p30"/>
          <p:cNvCxnSpPr>
            <a:stCxn id="150" idx="3"/>
            <a:endCxn id="152" idx="1"/>
          </p:cNvCxnSpPr>
          <p:nvPr/>
        </p:nvCxnSpPr>
        <p:spPr>
          <a:xfrm>
            <a:off x="4718278" y="5741919"/>
            <a:ext cx="918300" cy="0"/>
          </a:xfrm>
          <a:prstGeom prst="straightConnector1">
            <a:avLst/>
          </a:prstGeom>
          <a:noFill/>
          <a:ln cap="flat" cmpd="sng" w="9525">
            <a:solidFill>
              <a:srgbClr val="44546A"/>
            </a:solidFill>
            <a:prstDash val="solid"/>
            <a:round/>
            <a:headEnd len="med" w="med" type="none"/>
            <a:tailEnd len="med" w="med" type="triangle"/>
          </a:ln>
        </p:spPr>
      </p:cxnSp>
      <p:sp>
        <p:nvSpPr>
          <p:cNvPr id="158" name="Google Shape;158;p30"/>
          <p:cNvSpPr/>
          <p:nvPr/>
        </p:nvSpPr>
        <p:spPr>
          <a:xfrm>
            <a:off x="8106712" y="3316786"/>
            <a:ext cx="1551900" cy="476700"/>
          </a:xfrm>
          <a:prstGeom prst="rect">
            <a:avLst/>
          </a:prstGeom>
          <a:gradFill>
            <a:gsLst>
              <a:gs pos="0">
                <a:srgbClr val="FFF6DB"/>
              </a:gs>
              <a:gs pos="100000">
                <a:srgbClr val="FAD25C"/>
              </a:gs>
            </a:gsLst>
            <a:path path="circle">
              <a:fillToRect b="50%" l="50%" r="50%" t="50%"/>
            </a:path>
            <a:tileRect/>
          </a:gradFill>
          <a:ln cap="flat" cmpd="sng" w="9525">
            <a:solidFill>
              <a:srgbClr val="FF9F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Montserrat SemiBold"/>
                <a:ea typeface="Montserrat SemiBold"/>
                <a:cs typeface="Montserrat SemiBold"/>
                <a:sym typeface="Montserrat SemiBold"/>
              </a:rPr>
              <a:t>Initial Predictions</a:t>
            </a:r>
            <a:endParaRPr sz="1200">
              <a:latin typeface="Calibri"/>
              <a:ea typeface="Calibri"/>
              <a:cs typeface="Calibri"/>
              <a:sym typeface="Calibri"/>
            </a:endParaRPr>
          </a:p>
        </p:txBody>
      </p:sp>
      <p:cxnSp>
        <p:nvCxnSpPr>
          <p:cNvPr id="159" name="Google Shape;159;p30"/>
          <p:cNvCxnSpPr>
            <a:stCxn id="148" idx="3"/>
            <a:endCxn id="158" idx="1"/>
          </p:cNvCxnSpPr>
          <p:nvPr/>
        </p:nvCxnSpPr>
        <p:spPr>
          <a:xfrm>
            <a:off x="7188517" y="3555150"/>
            <a:ext cx="918300" cy="0"/>
          </a:xfrm>
          <a:prstGeom prst="straightConnector1">
            <a:avLst/>
          </a:prstGeom>
          <a:noFill/>
          <a:ln cap="flat" cmpd="sng" w="9525">
            <a:solidFill>
              <a:srgbClr val="44546A"/>
            </a:solidFill>
            <a:prstDash val="solid"/>
            <a:round/>
            <a:headEnd len="med" w="med" type="none"/>
            <a:tailEnd len="med" w="med" type="triangle"/>
          </a:ln>
        </p:spPr>
      </p:cxnSp>
      <p:cxnSp>
        <p:nvCxnSpPr>
          <p:cNvPr id="160" name="Google Shape;160;p30"/>
          <p:cNvCxnSpPr>
            <a:stCxn id="158" idx="2"/>
            <a:endCxn id="149" idx="0"/>
          </p:cNvCxnSpPr>
          <p:nvPr/>
        </p:nvCxnSpPr>
        <p:spPr>
          <a:xfrm flipH="1">
            <a:off x="4116562" y="3793486"/>
            <a:ext cx="4766100" cy="616800"/>
          </a:xfrm>
          <a:prstGeom prst="straightConnector1">
            <a:avLst/>
          </a:prstGeom>
          <a:noFill/>
          <a:ln cap="flat" cmpd="sng" w="9525">
            <a:solidFill>
              <a:srgbClr val="44546A"/>
            </a:solidFill>
            <a:prstDash val="solid"/>
            <a:round/>
            <a:headEnd len="med" w="med" type="none"/>
            <a:tailEnd len="med" w="med" type="triangle"/>
          </a:ln>
        </p:spPr>
      </p:cxnSp>
      <p:sp>
        <p:nvSpPr>
          <p:cNvPr id="161" name="Google Shape;161;p30"/>
          <p:cNvSpPr/>
          <p:nvPr/>
        </p:nvSpPr>
        <p:spPr>
          <a:xfrm>
            <a:off x="8106712" y="4410133"/>
            <a:ext cx="1551900" cy="476700"/>
          </a:xfrm>
          <a:prstGeom prst="rect">
            <a:avLst/>
          </a:prstGeom>
          <a:gradFill>
            <a:gsLst>
              <a:gs pos="0">
                <a:srgbClr val="FFF6DB"/>
              </a:gs>
              <a:gs pos="100000">
                <a:srgbClr val="FAD25C"/>
              </a:gs>
            </a:gsLst>
            <a:path path="circle">
              <a:fillToRect b="50%" l="50%" r="50%" t="50%"/>
            </a:path>
            <a:tileRect/>
          </a:gradFill>
          <a:ln cap="flat" cmpd="sng" w="9525">
            <a:solidFill>
              <a:srgbClr val="FF9F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sz="1200">
                <a:latin typeface="Montserrat SemiBold"/>
                <a:ea typeface="Montserrat SemiBold"/>
                <a:cs typeface="Montserrat SemiBold"/>
                <a:sym typeface="Montserrat SemiBold"/>
              </a:rPr>
              <a:t>Initial Predictions</a:t>
            </a:r>
            <a:endParaRPr sz="1200">
              <a:latin typeface="Calibri"/>
              <a:ea typeface="Calibri"/>
              <a:cs typeface="Calibri"/>
              <a:sym typeface="Calibri"/>
            </a:endParaRPr>
          </a:p>
        </p:txBody>
      </p:sp>
      <p:cxnSp>
        <p:nvCxnSpPr>
          <p:cNvPr id="162" name="Google Shape;162;p30"/>
          <p:cNvCxnSpPr>
            <a:stCxn id="151" idx="3"/>
            <a:endCxn id="161" idx="1"/>
          </p:cNvCxnSpPr>
          <p:nvPr/>
        </p:nvCxnSpPr>
        <p:spPr>
          <a:xfrm>
            <a:off x="7188517" y="4648541"/>
            <a:ext cx="918300" cy="0"/>
          </a:xfrm>
          <a:prstGeom prst="straightConnector1">
            <a:avLst/>
          </a:prstGeom>
          <a:noFill/>
          <a:ln cap="flat" cmpd="sng" w="9525">
            <a:solidFill>
              <a:srgbClr val="44546A"/>
            </a:solidFill>
            <a:prstDash val="solid"/>
            <a:round/>
            <a:headEnd len="med" w="med" type="none"/>
            <a:tailEnd len="med" w="med" type="triangle"/>
          </a:ln>
        </p:spPr>
      </p:cxnSp>
      <p:cxnSp>
        <p:nvCxnSpPr>
          <p:cNvPr id="163" name="Google Shape;163;p30"/>
          <p:cNvCxnSpPr>
            <a:stCxn id="161" idx="2"/>
            <a:endCxn id="150" idx="0"/>
          </p:cNvCxnSpPr>
          <p:nvPr/>
        </p:nvCxnSpPr>
        <p:spPr>
          <a:xfrm flipH="1">
            <a:off x="4116562" y="4886833"/>
            <a:ext cx="4766100" cy="616800"/>
          </a:xfrm>
          <a:prstGeom prst="straightConnector1">
            <a:avLst/>
          </a:prstGeom>
          <a:noFill/>
          <a:ln cap="flat" cmpd="sng" w="9525">
            <a:solidFill>
              <a:srgbClr val="44546A"/>
            </a:solidFill>
            <a:prstDash val="solid"/>
            <a:round/>
            <a:headEnd len="med" w="med" type="none"/>
            <a:tailEnd len="med" w="med" type="triangle"/>
          </a:ln>
        </p:spPr>
      </p:cxnSp>
      <p:sp>
        <p:nvSpPr>
          <p:cNvPr id="164" name="Google Shape;164;p30"/>
          <p:cNvSpPr/>
          <p:nvPr/>
        </p:nvSpPr>
        <p:spPr>
          <a:xfrm>
            <a:off x="8106712" y="5503479"/>
            <a:ext cx="1551900" cy="476700"/>
          </a:xfrm>
          <a:prstGeom prst="rect">
            <a:avLst/>
          </a:prstGeom>
          <a:gradFill>
            <a:gsLst>
              <a:gs pos="0">
                <a:srgbClr val="DCECD5"/>
              </a:gs>
              <a:gs pos="100000">
                <a:srgbClr val="93BC81"/>
              </a:gs>
            </a:gsLst>
            <a:path path="circle">
              <a:fillToRect b="50%" l="50%" r="50%" t="50%"/>
            </a:path>
            <a:tileRect/>
          </a:gra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latin typeface="Montserrat SemiBold"/>
                <a:ea typeface="Montserrat SemiBold"/>
                <a:cs typeface="Montserrat SemiBold"/>
                <a:sym typeface="Montserrat SemiBold"/>
              </a:rPr>
              <a:t>Final Predictions</a:t>
            </a:r>
            <a:endParaRPr sz="1000">
              <a:latin typeface="Calibri"/>
              <a:ea typeface="Calibri"/>
              <a:cs typeface="Calibri"/>
              <a:sym typeface="Calibri"/>
            </a:endParaRPr>
          </a:p>
        </p:txBody>
      </p:sp>
      <p:cxnSp>
        <p:nvCxnSpPr>
          <p:cNvPr id="165" name="Google Shape;165;p30"/>
          <p:cNvCxnSpPr>
            <a:stCxn id="152" idx="3"/>
            <a:endCxn id="164" idx="1"/>
          </p:cNvCxnSpPr>
          <p:nvPr/>
        </p:nvCxnSpPr>
        <p:spPr>
          <a:xfrm>
            <a:off x="7188517" y="5741932"/>
            <a:ext cx="918300" cy="0"/>
          </a:xfrm>
          <a:prstGeom prst="straightConnector1">
            <a:avLst/>
          </a:prstGeom>
          <a:noFill/>
          <a:ln cap="flat" cmpd="sng" w="9525">
            <a:solidFill>
              <a:srgbClr val="44546A"/>
            </a:solidFill>
            <a:prstDash val="solid"/>
            <a:round/>
            <a:headEnd len="med" w="med" type="none"/>
            <a:tailEnd len="med" w="med" type="triangle"/>
          </a:ln>
        </p:spPr>
      </p:cxnSp>
      <p:pic>
        <p:nvPicPr>
          <p:cNvPr id="166" name="Google Shape;166;p30"/>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nvSpPr>
        <p:spPr>
          <a:xfrm>
            <a:off x="2166075" y="2660625"/>
            <a:ext cx="74832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Montserrat"/>
                <a:ea typeface="Montserrat"/>
                <a:cs typeface="Montserrat"/>
                <a:sym typeface="Montserrat"/>
              </a:rPr>
              <a:t>Types of Boosting Techniques</a:t>
            </a:r>
            <a:endParaRPr b="1" i="0" sz="4800" u="none" cap="none" strike="noStrike">
              <a:solidFill>
                <a:schemeClr val="lt1"/>
              </a:solidFill>
              <a:latin typeface="Montserrat"/>
              <a:ea typeface="Montserrat"/>
              <a:cs typeface="Montserrat"/>
              <a:sym typeface="Montserrat"/>
            </a:endParaRPr>
          </a:p>
        </p:txBody>
      </p:sp>
      <p:pic>
        <p:nvPicPr>
          <p:cNvPr id="172" name="Google Shape;172;p3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cxnSp>
        <p:nvCxnSpPr>
          <p:cNvPr id="177" name="Google Shape;177;p32"/>
          <p:cNvCxnSpPr>
            <a:endCxn id="178" idx="1"/>
          </p:cNvCxnSpPr>
          <p:nvPr/>
        </p:nvCxnSpPr>
        <p:spPr>
          <a:xfrm>
            <a:off x="7536854" y="3757122"/>
            <a:ext cx="1056000" cy="307200"/>
          </a:xfrm>
          <a:prstGeom prst="bentConnector3">
            <a:avLst>
              <a:gd fmla="val 50000" name="adj1"/>
            </a:avLst>
          </a:prstGeom>
          <a:noFill/>
          <a:ln cap="flat" cmpd="sng" w="19050">
            <a:solidFill>
              <a:srgbClr val="E9D522"/>
            </a:solidFill>
            <a:prstDash val="solid"/>
            <a:round/>
            <a:headEnd len="sm" w="sm" type="none"/>
            <a:tailEnd len="med" w="med" type="diamond"/>
          </a:ln>
        </p:spPr>
      </p:cxnSp>
      <p:grpSp>
        <p:nvGrpSpPr>
          <p:cNvPr id="179" name="Google Shape;179;p32"/>
          <p:cNvGrpSpPr/>
          <p:nvPr/>
        </p:nvGrpSpPr>
        <p:grpSpPr>
          <a:xfrm>
            <a:off x="8029588" y="3840658"/>
            <a:ext cx="3106722" cy="1307977"/>
            <a:chOff x="6099138" y="3133901"/>
            <a:chExt cx="2482200" cy="1036842"/>
          </a:xfrm>
        </p:grpSpPr>
        <p:sp>
          <p:nvSpPr>
            <p:cNvPr id="178" name="Google Shape;178;p32"/>
            <p:cNvSpPr txBox="1"/>
            <p:nvPr/>
          </p:nvSpPr>
          <p:spPr>
            <a:xfrm>
              <a:off x="6549175" y="3133901"/>
              <a:ext cx="1884600" cy="354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E9D522"/>
                  </a:solidFill>
                  <a:latin typeface="Montserrat"/>
                  <a:ea typeface="Montserrat"/>
                  <a:cs typeface="Montserrat"/>
                  <a:sym typeface="Montserrat"/>
                </a:rPr>
                <a:t>Adaptive Boost (AdaBoost)</a:t>
              </a:r>
              <a:endParaRPr b="1" i="0" sz="1400" u="none" cap="none" strike="noStrike">
                <a:solidFill>
                  <a:srgbClr val="E9D522"/>
                </a:solidFill>
                <a:latin typeface="Montserrat"/>
                <a:ea typeface="Montserrat"/>
                <a:cs typeface="Montserrat"/>
                <a:sym typeface="Montserrat"/>
              </a:endParaRPr>
            </a:p>
          </p:txBody>
        </p:sp>
        <p:sp>
          <p:nvSpPr>
            <p:cNvPr id="180" name="Google Shape;180;p32"/>
            <p:cNvSpPr txBox="1"/>
            <p:nvPr/>
          </p:nvSpPr>
          <p:spPr>
            <a:xfrm>
              <a:off x="6099138" y="3405743"/>
              <a:ext cx="2482200" cy="765000"/>
            </a:xfrm>
            <a:prstGeom prst="rect">
              <a:avLst/>
            </a:prstGeom>
            <a:noFill/>
            <a:ln>
              <a:noFill/>
            </a:ln>
          </p:spPr>
          <p:txBody>
            <a:bodyPr anchorCtr="0" anchor="t" bIns="91425" lIns="91425" spcFirstLastPara="1" rIns="91425" wrap="square" tIns="91425">
              <a:noAutofit/>
            </a:bodyPr>
            <a:lstStyle/>
            <a:p>
              <a:pPr indent="0" lvl="0" marL="0" marR="0" rtl="0" algn="r">
                <a:lnSpc>
                  <a:spcPct val="150000"/>
                </a:lnSpc>
                <a:spcBef>
                  <a:spcPts val="0"/>
                </a:spcBef>
                <a:spcAft>
                  <a:spcPts val="0"/>
                </a:spcAft>
                <a:buClr>
                  <a:srgbClr val="000000"/>
                </a:buClr>
                <a:buSzPts val="1200"/>
                <a:buFont typeface="Arial"/>
                <a:buNone/>
              </a:pPr>
              <a:r>
                <a:rPr lang="en-US" sz="1200">
                  <a:latin typeface="Montserrat"/>
                  <a:ea typeface="Montserrat"/>
                  <a:cs typeface="Montserrat"/>
                  <a:sym typeface="Montserrat"/>
                </a:rPr>
                <a:t>It is an </a:t>
              </a:r>
              <a:r>
                <a:rPr b="0" i="0" lang="en-US" sz="1200" u="none" cap="none" strike="noStrike">
                  <a:solidFill>
                    <a:srgbClr val="000000"/>
                  </a:solidFill>
                  <a:latin typeface="Montserrat"/>
                  <a:ea typeface="Montserrat"/>
                  <a:cs typeface="Montserrat"/>
                  <a:sym typeface="Montserrat"/>
                </a:rPr>
                <a:t>Ensemble method,  where weak learners are iteratively trained, </a:t>
              </a:r>
              <a:r>
                <a:rPr b="0" i="0" lang="en-US" sz="1200" u="none" cap="none" strike="noStrike">
                  <a:solidFill>
                    <a:srgbClr val="000000"/>
                  </a:solidFill>
                  <a:latin typeface="Montserrat"/>
                  <a:ea typeface="Montserrat"/>
                  <a:cs typeface="Montserrat"/>
                  <a:sym typeface="Montserrat"/>
                </a:rPr>
                <a:t>assigning</a:t>
              </a:r>
              <a:r>
                <a:rPr b="0" i="0" lang="en-US" sz="1200" u="none" cap="none" strike="noStrike">
                  <a:solidFill>
                    <a:srgbClr val="000000"/>
                  </a:solidFill>
                  <a:latin typeface="Montserrat"/>
                  <a:ea typeface="Montserrat"/>
                  <a:cs typeface="Montserrat"/>
                  <a:sym typeface="Montserrat"/>
                </a:rPr>
                <a:t> higher weights to misclassified instances, and combining their predictions to create a strong ensemble</a:t>
              </a:r>
              <a:endParaRPr b="0" i="0" sz="1200" u="none" cap="none" strike="noStrike">
                <a:solidFill>
                  <a:srgbClr val="000000"/>
                </a:solidFill>
                <a:latin typeface="Montserrat"/>
                <a:ea typeface="Montserrat"/>
                <a:cs typeface="Montserrat"/>
                <a:sym typeface="Montserrat"/>
              </a:endParaRPr>
            </a:p>
          </p:txBody>
        </p:sp>
      </p:grpSp>
      <p:sp>
        <p:nvSpPr>
          <p:cNvPr id="181" name="Google Shape;181;p32"/>
          <p:cNvSpPr/>
          <p:nvPr/>
        </p:nvSpPr>
        <p:spPr>
          <a:xfrm rot="-1716549">
            <a:off x="5064893" y="2267048"/>
            <a:ext cx="2106375" cy="2115591"/>
          </a:xfrm>
          <a:prstGeom prst="rect">
            <a:avLst/>
          </a:prstGeom>
          <a:noFill/>
          <a:ln cap="flat" cmpd="sng" w="19050">
            <a:solidFill>
              <a:srgbClr val="E9D5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32"/>
          <p:cNvPicPr preferRelativeResize="0"/>
          <p:nvPr/>
        </p:nvPicPr>
        <p:blipFill rotWithShape="1">
          <a:blip r:embed="rId3">
            <a:alphaModFix/>
          </a:blip>
          <a:srcRect b="0" l="0" r="0" t="0"/>
          <a:stretch/>
        </p:blipFill>
        <p:spPr>
          <a:xfrm>
            <a:off x="5603318" y="2805824"/>
            <a:ext cx="1029844" cy="1037996"/>
          </a:xfrm>
          <a:prstGeom prst="rect">
            <a:avLst/>
          </a:prstGeom>
          <a:noFill/>
          <a:ln>
            <a:noFill/>
          </a:ln>
        </p:spPr>
      </p:pic>
      <p:grpSp>
        <p:nvGrpSpPr>
          <p:cNvPr id="183" name="Google Shape;183;p32"/>
          <p:cNvGrpSpPr/>
          <p:nvPr/>
        </p:nvGrpSpPr>
        <p:grpSpPr>
          <a:xfrm>
            <a:off x="1055689" y="1995062"/>
            <a:ext cx="6371733" cy="3257975"/>
            <a:chOff x="527151" y="1670883"/>
            <a:chExt cx="5090870" cy="2582619"/>
          </a:xfrm>
        </p:grpSpPr>
        <p:grpSp>
          <p:nvGrpSpPr>
            <p:cNvPr id="184" name="Google Shape;184;p32"/>
            <p:cNvGrpSpPr/>
            <p:nvPr/>
          </p:nvGrpSpPr>
          <p:grpSpPr>
            <a:xfrm>
              <a:off x="2411757" y="1670883"/>
              <a:ext cx="3206264" cy="2092117"/>
              <a:chOff x="2411757" y="1670883"/>
              <a:chExt cx="3206264" cy="2092117"/>
            </a:xfrm>
          </p:grpSpPr>
          <p:sp>
            <p:nvSpPr>
              <p:cNvPr id="185" name="Google Shape;185;p32"/>
              <p:cNvSpPr/>
              <p:nvPr/>
            </p:nvSpPr>
            <p:spPr>
              <a:xfrm rot="-1002425">
                <a:off x="3731872" y="1876923"/>
                <a:ext cx="1680123" cy="1680037"/>
              </a:xfrm>
              <a:prstGeom prst="rect">
                <a:avLst/>
              </a:prstGeom>
              <a:noFill/>
              <a:ln cap="flat" cmpd="sng" w="19050">
                <a:solidFill>
                  <a:srgbClr val="FEAE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6" name="Google Shape;186;p32"/>
              <p:cNvCxnSpPr>
                <a:stCxn id="187" idx="3"/>
              </p:cNvCxnSpPr>
              <p:nvPr/>
            </p:nvCxnSpPr>
            <p:spPr>
              <a:xfrm>
                <a:off x="2411757" y="3311201"/>
                <a:ext cx="1572600" cy="383700"/>
              </a:xfrm>
              <a:prstGeom prst="bentConnector3">
                <a:avLst>
                  <a:gd fmla="val 50000" name="adj1"/>
                </a:avLst>
              </a:prstGeom>
              <a:noFill/>
              <a:ln cap="flat" cmpd="sng" w="19050">
                <a:solidFill>
                  <a:srgbClr val="FEAE17"/>
                </a:solidFill>
                <a:prstDash val="solid"/>
                <a:round/>
                <a:headEnd len="med" w="med" type="diamond"/>
                <a:tailEnd len="sm" w="sm" type="none"/>
              </a:ln>
            </p:spPr>
          </p:cxnSp>
        </p:grpSp>
        <p:grpSp>
          <p:nvGrpSpPr>
            <p:cNvPr id="188" name="Google Shape;188;p32"/>
            <p:cNvGrpSpPr/>
            <p:nvPr/>
          </p:nvGrpSpPr>
          <p:grpSpPr>
            <a:xfrm>
              <a:off x="527151" y="3133901"/>
              <a:ext cx="2781900" cy="1119601"/>
              <a:chOff x="527151" y="3133901"/>
              <a:chExt cx="2781900" cy="1119601"/>
            </a:xfrm>
          </p:grpSpPr>
          <p:sp>
            <p:nvSpPr>
              <p:cNvPr id="187" name="Google Shape;187;p32"/>
              <p:cNvSpPr txBox="1"/>
              <p:nvPr/>
            </p:nvSpPr>
            <p:spPr>
              <a:xfrm>
                <a:off x="527157" y="3133901"/>
                <a:ext cx="1884600" cy="35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EAE17"/>
                    </a:solidFill>
                    <a:latin typeface="Montserrat"/>
                    <a:ea typeface="Montserrat"/>
                    <a:cs typeface="Montserrat"/>
                    <a:sym typeface="Montserrat"/>
                  </a:rPr>
                  <a:t>Extreme Gradient Boost(XGBoost)</a:t>
                </a:r>
                <a:endParaRPr b="1" i="0" sz="1400" u="none" cap="none" strike="noStrike">
                  <a:solidFill>
                    <a:srgbClr val="FEAE17"/>
                  </a:solidFill>
                  <a:latin typeface="Montserrat"/>
                  <a:ea typeface="Montserrat"/>
                  <a:cs typeface="Montserrat"/>
                  <a:sym typeface="Montserrat"/>
                </a:endParaRPr>
              </a:p>
            </p:txBody>
          </p:sp>
          <p:sp>
            <p:nvSpPr>
              <p:cNvPr id="189" name="Google Shape;189;p32"/>
              <p:cNvSpPr txBox="1"/>
              <p:nvPr/>
            </p:nvSpPr>
            <p:spPr>
              <a:xfrm>
                <a:off x="527151" y="3488502"/>
                <a:ext cx="2781900" cy="765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Montserrat"/>
                    <a:ea typeface="Montserrat"/>
                    <a:cs typeface="Montserrat"/>
                    <a:sym typeface="Montserrat"/>
                  </a:rPr>
                  <a:t>It is an optimized version of gradient boosting with additional features like parallel processing, regularization, and handling missing values</a:t>
                </a:r>
                <a:endParaRPr b="0" i="0" sz="1200" u="none" cap="none" strike="noStrike">
                  <a:solidFill>
                    <a:srgbClr val="000000"/>
                  </a:solidFill>
                  <a:latin typeface="Montserrat"/>
                  <a:ea typeface="Montserrat"/>
                  <a:cs typeface="Montserrat"/>
                  <a:sym typeface="Montserrat"/>
                </a:endParaRPr>
              </a:p>
            </p:txBody>
          </p:sp>
        </p:grpSp>
      </p:grpSp>
      <p:grpSp>
        <p:nvGrpSpPr>
          <p:cNvPr id="190" name="Google Shape;190;p32"/>
          <p:cNvGrpSpPr/>
          <p:nvPr/>
        </p:nvGrpSpPr>
        <p:grpSpPr>
          <a:xfrm>
            <a:off x="4643726" y="1604975"/>
            <a:ext cx="6492581" cy="3193143"/>
            <a:chOff x="3393911" y="1361659"/>
            <a:chExt cx="5187425" cy="2531227"/>
          </a:xfrm>
        </p:grpSpPr>
        <p:grpSp>
          <p:nvGrpSpPr>
            <p:cNvPr id="191" name="Google Shape;191;p32"/>
            <p:cNvGrpSpPr/>
            <p:nvPr/>
          </p:nvGrpSpPr>
          <p:grpSpPr>
            <a:xfrm>
              <a:off x="3393911" y="1528159"/>
              <a:ext cx="3002596" cy="2364727"/>
              <a:chOff x="3393911" y="1528159"/>
              <a:chExt cx="3002596" cy="2364727"/>
            </a:xfrm>
          </p:grpSpPr>
          <p:sp>
            <p:nvSpPr>
              <p:cNvPr id="192" name="Google Shape;192;p32"/>
              <p:cNvSpPr/>
              <p:nvPr/>
            </p:nvSpPr>
            <p:spPr>
              <a:xfrm rot="-2199916">
                <a:off x="3729234" y="1877697"/>
                <a:ext cx="1680011" cy="1679770"/>
              </a:xfrm>
              <a:prstGeom prst="rect">
                <a:avLst/>
              </a:prstGeom>
              <a:noFill/>
              <a:ln cap="flat" cmpd="sng" w="19050">
                <a:solidFill>
                  <a:srgbClr val="ABCB4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 name="Google Shape;193;p32"/>
              <p:cNvCxnSpPr/>
              <p:nvPr/>
            </p:nvCxnSpPr>
            <p:spPr>
              <a:xfrm rot="10800000">
                <a:off x="4758507" y="1528159"/>
                <a:ext cx="1638000" cy="10800"/>
              </a:xfrm>
              <a:prstGeom prst="straightConnector1">
                <a:avLst/>
              </a:prstGeom>
              <a:noFill/>
              <a:ln cap="flat" cmpd="sng" w="19050">
                <a:solidFill>
                  <a:srgbClr val="ABCB42"/>
                </a:solidFill>
                <a:prstDash val="solid"/>
                <a:round/>
                <a:headEnd len="med" w="med" type="diamond"/>
                <a:tailEnd len="sm" w="sm" type="none"/>
              </a:ln>
            </p:spPr>
          </p:cxnSp>
        </p:grpSp>
        <p:grpSp>
          <p:nvGrpSpPr>
            <p:cNvPr id="194" name="Google Shape;194;p32"/>
            <p:cNvGrpSpPr/>
            <p:nvPr/>
          </p:nvGrpSpPr>
          <p:grpSpPr>
            <a:xfrm>
              <a:off x="6304336" y="1361659"/>
              <a:ext cx="2277000" cy="1119588"/>
              <a:chOff x="6304336" y="1495009"/>
              <a:chExt cx="2277000" cy="1119588"/>
            </a:xfrm>
          </p:grpSpPr>
          <p:sp>
            <p:nvSpPr>
              <p:cNvPr id="195" name="Google Shape;195;p32"/>
              <p:cNvSpPr txBox="1"/>
              <p:nvPr/>
            </p:nvSpPr>
            <p:spPr>
              <a:xfrm>
                <a:off x="6396507" y="1495009"/>
                <a:ext cx="2037300" cy="354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1" i="0" lang="en-US" sz="1400" u="none" cap="none" strike="noStrike">
                    <a:solidFill>
                      <a:srgbClr val="ABCB42"/>
                    </a:solidFill>
                    <a:latin typeface="Montserrat"/>
                    <a:ea typeface="Montserrat"/>
                    <a:cs typeface="Montserrat"/>
                    <a:sym typeface="Montserrat"/>
                  </a:rPr>
                  <a:t>Stochastic </a:t>
                </a:r>
                <a:endParaRPr b="1" i="0" sz="1400" u="none" cap="none" strike="noStrike">
                  <a:solidFill>
                    <a:srgbClr val="ABCB42"/>
                  </a:solidFill>
                  <a:latin typeface="Montserrat"/>
                  <a:ea typeface="Montserrat"/>
                  <a:cs typeface="Montserrat"/>
                  <a:sym typeface="Montserrat"/>
                </a:endParaRPr>
              </a:p>
              <a:p>
                <a:pPr indent="0" lvl="0" marL="0" marR="0" rtl="0" algn="r">
                  <a:lnSpc>
                    <a:spcPct val="100000"/>
                  </a:lnSpc>
                  <a:spcBef>
                    <a:spcPts val="0"/>
                  </a:spcBef>
                  <a:spcAft>
                    <a:spcPts val="0"/>
                  </a:spcAft>
                  <a:buClr>
                    <a:srgbClr val="000000"/>
                  </a:buClr>
                  <a:buSzPts val="1400"/>
                  <a:buFont typeface="Arial"/>
                  <a:buNone/>
                </a:pPr>
                <a:r>
                  <a:rPr b="1" i="0" lang="en-US" sz="1400" u="none" cap="none" strike="noStrike">
                    <a:solidFill>
                      <a:srgbClr val="ABCB42"/>
                    </a:solidFill>
                    <a:latin typeface="Montserrat"/>
                    <a:ea typeface="Montserrat"/>
                    <a:cs typeface="Montserrat"/>
                    <a:sym typeface="Montserrat"/>
                  </a:rPr>
                  <a:t>Gradient Boost (SGBoost)</a:t>
                </a:r>
                <a:endParaRPr b="1" i="0" sz="1400" u="none" cap="none" strike="noStrike">
                  <a:solidFill>
                    <a:srgbClr val="ABCB42"/>
                  </a:solidFill>
                  <a:latin typeface="Montserrat"/>
                  <a:ea typeface="Montserrat"/>
                  <a:cs typeface="Montserrat"/>
                  <a:sym typeface="Montserrat"/>
                </a:endParaRPr>
              </a:p>
            </p:txBody>
          </p:sp>
          <p:sp>
            <p:nvSpPr>
              <p:cNvPr id="196" name="Google Shape;196;p32"/>
              <p:cNvSpPr txBox="1"/>
              <p:nvPr/>
            </p:nvSpPr>
            <p:spPr>
              <a:xfrm>
                <a:off x="6304336" y="1849597"/>
                <a:ext cx="2277000" cy="765000"/>
              </a:xfrm>
              <a:prstGeom prst="rect">
                <a:avLst/>
              </a:prstGeom>
              <a:noFill/>
              <a:ln>
                <a:noFill/>
              </a:ln>
            </p:spPr>
            <p:txBody>
              <a:bodyPr anchorCtr="0" anchor="t" bIns="91425" lIns="91425" spcFirstLastPara="1" rIns="91425" wrap="square" tIns="91425">
                <a:noAutofit/>
              </a:bodyPr>
              <a:lstStyle/>
              <a:p>
                <a:pPr indent="0" lvl="0" marL="0" marR="0" rtl="0" algn="r">
                  <a:lnSpc>
                    <a:spcPct val="150000"/>
                  </a:lnSpc>
                  <a:spcBef>
                    <a:spcPts val="0"/>
                  </a:spcBef>
                  <a:spcAft>
                    <a:spcPts val="0"/>
                  </a:spcAft>
                  <a:buClr>
                    <a:srgbClr val="000000"/>
                  </a:buClr>
                  <a:buSzPts val="1200"/>
                  <a:buFont typeface="Arial"/>
                  <a:buNone/>
                </a:pPr>
                <a:r>
                  <a:rPr lang="en-US" sz="1200">
                    <a:latin typeface="Montserrat"/>
                    <a:ea typeface="Montserrat"/>
                    <a:cs typeface="Montserrat"/>
                    <a:sym typeface="Montserrat"/>
                  </a:rPr>
                  <a:t>In this, v</a:t>
                </a:r>
                <a:r>
                  <a:rPr b="0" i="0" lang="en-US" sz="1200" u="none" cap="none" strike="noStrike">
                    <a:solidFill>
                      <a:srgbClr val="000000"/>
                    </a:solidFill>
                    <a:latin typeface="Montserrat"/>
                    <a:ea typeface="Montserrat"/>
                    <a:cs typeface="Montserrat"/>
                    <a:sym typeface="Montserrat"/>
                  </a:rPr>
                  <a:t>ariation of gradient boosting that introduces randomness and enhancing diversity and improving generalization.</a:t>
                </a:r>
                <a:endParaRPr b="0" i="0" sz="1200" u="none" cap="none" strike="noStrike">
                  <a:solidFill>
                    <a:srgbClr val="000000"/>
                  </a:solidFill>
                  <a:latin typeface="Montserrat"/>
                  <a:ea typeface="Montserrat"/>
                  <a:cs typeface="Montserrat"/>
                  <a:sym typeface="Montserrat"/>
                </a:endParaRPr>
              </a:p>
            </p:txBody>
          </p:sp>
        </p:grpSp>
      </p:grpSp>
      <p:grpSp>
        <p:nvGrpSpPr>
          <p:cNvPr id="197" name="Google Shape;197;p32"/>
          <p:cNvGrpSpPr/>
          <p:nvPr/>
        </p:nvGrpSpPr>
        <p:grpSpPr>
          <a:xfrm>
            <a:off x="1033038" y="1593689"/>
            <a:ext cx="6394396" cy="3215714"/>
            <a:chOff x="648914" y="1361660"/>
            <a:chExt cx="5108977" cy="2549119"/>
          </a:xfrm>
        </p:grpSpPr>
        <p:grpSp>
          <p:nvGrpSpPr>
            <p:cNvPr id="198" name="Google Shape;198;p32"/>
            <p:cNvGrpSpPr/>
            <p:nvPr/>
          </p:nvGrpSpPr>
          <p:grpSpPr>
            <a:xfrm>
              <a:off x="648914" y="1361660"/>
              <a:ext cx="2371800" cy="1083162"/>
              <a:chOff x="648914" y="1361660"/>
              <a:chExt cx="2371800" cy="1083162"/>
            </a:xfrm>
          </p:grpSpPr>
          <p:sp>
            <p:nvSpPr>
              <p:cNvPr id="199" name="Google Shape;199;p32"/>
              <p:cNvSpPr txBox="1"/>
              <p:nvPr/>
            </p:nvSpPr>
            <p:spPr>
              <a:xfrm>
                <a:off x="648922" y="1361660"/>
                <a:ext cx="1884600" cy="35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35001"/>
                    </a:solidFill>
                    <a:latin typeface="Montserrat"/>
                    <a:ea typeface="Montserrat"/>
                    <a:cs typeface="Montserrat"/>
                    <a:sym typeface="Montserrat"/>
                  </a:rPr>
                  <a:t>Gradient Boost</a:t>
                </a:r>
                <a:endParaRPr b="1" i="0" sz="1400" u="none" cap="none" strike="noStrike">
                  <a:solidFill>
                    <a:srgbClr val="F35001"/>
                  </a:solidFill>
                  <a:latin typeface="Montserrat"/>
                  <a:ea typeface="Montserrat"/>
                  <a:cs typeface="Montserrat"/>
                  <a:sym typeface="Montserrat"/>
                </a:endParaRPr>
              </a:p>
            </p:txBody>
          </p:sp>
          <p:sp>
            <p:nvSpPr>
              <p:cNvPr id="200" name="Google Shape;200;p32"/>
              <p:cNvSpPr txBox="1"/>
              <p:nvPr/>
            </p:nvSpPr>
            <p:spPr>
              <a:xfrm>
                <a:off x="648914" y="1679822"/>
                <a:ext cx="2371800" cy="765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200"/>
                  <a:buFont typeface="Arial"/>
                  <a:buNone/>
                </a:pPr>
                <a:r>
                  <a:rPr lang="en-US" sz="1200">
                    <a:latin typeface="Montserrat"/>
                    <a:ea typeface="Montserrat"/>
                    <a:cs typeface="Montserrat"/>
                    <a:sym typeface="Montserrat"/>
                  </a:rPr>
                  <a:t>It an </a:t>
                </a:r>
                <a:r>
                  <a:rPr b="0" i="0" lang="en-US" sz="1200" u="none" cap="none" strike="noStrike">
                    <a:solidFill>
                      <a:srgbClr val="000000"/>
                    </a:solidFill>
                    <a:latin typeface="Montserrat"/>
                    <a:ea typeface="Montserrat"/>
                    <a:cs typeface="Montserrat"/>
                    <a:sym typeface="Montserrat"/>
                  </a:rPr>
                  <a:t>Ensemble method,  where weak learners (typically decision trees) are sequentially trained to correct errors made by the previous ones</a:t>
                </a:r>
                <a:endParaRPr b="0" i="0" sz="1200" u="none" cap="none" strike="noStrike">
                  <a:solidFill>
                    <a:srgbClr val="000000"/>
                  </a:solidFill>
                  <a:latin typeface="Montserrat"/>
                  <a:ea typeface="Montserrat"/>
                  <a:cs typeface="Montserrat"/>
                  <a:sym typeface="Montserrat"/>
                </a:endParaRPr>
              </a:p>
            </p:txBody>
          </p:sp>
        </p:grpSp>
        <p:grpSp>
          <p:nvGrpSpPr>
            <p:cNvPr id="201" name="Google Shape;201;p32"/>
            <p:cNvGrpSpPr/>
            <p:nvPr/>
          </p:nvGrpSpPr>
          <p:grpSpPr>
            <a:xfrm>
              <a:off x="2533522" y="1525760"/>
              <a:ext cx="3224370" cy="2385019"/>
              <a:chOff x="2533522" y="1525760"/>
              <a:chExt cx="3224370" cy="2385019"/>
            </a:xfrm>
          </p:grpSpPr>
          <p:cxnSp>
            <p:nvCxnSpPr>
              <p:cNvPr id="202" name="Google Shape;202;p32"/>
              <p:cNvCxnSpPr>
                <a:stCxn id="199" idx="3"/>
              </p:cNvCxnSpPr>
              <p:nvPr/>
            </p:nvCxnSpPr>
            <p:spPr>
              <a:xfrm flipH="1" rot="10800000">
                <a:off x="2533522" y="1525760"/>
                <a:ext cx="1969200" cy="13200"/>
              </a:xfrm>
              <a:prstGeom prst="straightConnector1">
                <a:avLst/>
              </a:prstGeom>
              <a:noFill/>
              <a:ln cap="flat" cmpd="sng" w="19050">
                <a:solidFill>
                  <a:srgbClr val="F35001"/>
                </a:solidFill>
                <a:prstDash val="solid"/>
                <a:round/>
                <a:headEnd len="med" w="med" type="diamond"/>
                <a:tailEnd len="sm" w="sm" type="none"/>
              </a:ln>
            </p:spPr>
          </p:cxnSp>
          <p:sp>
            <p:nvSpPr>
              <p:cNvPr id="203" name="Google Shape;203;p32"/>
              <p:cNvSpPr/>
              <p:nvPr/>
            </p:nvSpPr>
            <p:spPr>
              <a:xfrm rot="-2903670">
                <a:off x="3731862" y="1884944"/>
                <a:ext cx="1680276" cy="1679852"/>
              </a:xfrm>
              <a:prstGeom prst="rect">
                <a:avLst/>
              </a:prstGeom>
              <a:noFill/>
              <a:ln cap="flat" cmpd="sng" w="19050">
                <a:solidFill>
                  <a:srgbClr val="F3500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4" name="Google Shape;204;p32"/>
          <p:cNvSpPr txBox="1"/>
          <p:nvPr/>
        </p:nvSpPr>
        <p:spPr>
          <a:xfrm flipH="1">
            <a:off x="447225" y="169825"/>
            <a:ext cx="95208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100"/>
              <a:buFont typeface="Arial"/>
              <a:buNone/>
            </a:pPr>
            <a:r>
              <a:rPr b="1" lang="en-US" sz="2400">
                <a:solidFill>
                  <a:srgbClr val="675AB9"/>
                </a:solidFill>
                <a:latin typeface="Montserrat"/>
                <a:ea typeface="Montserrat"/>
                <a:cs typeface="Montserrat"/>
                <a:sym typeface="Montserrat"/>
              </a:rPr>
              <a:t>Types of Boosting Techniques</a:t>
            </a:r>
            <a:endParaRPr b="1" sz="2400">
              <a:solidFill>
                <a:srgbClr val="675AB9"/>
              </a:solidFill>
              <a:latin typeface="Montserrat"/>
              <a:ea typeface="Montserrat"/>
              <a:cs typeface="Montserrat"/>
              <a:sym typeface="Montserrat"/>
            </a:endParaRPr>
          </a:p>
        </p:txBody>
      </p:sp>
      <p:pic>
        <p:nvPicPr>
          <p:cNvPr id="205" name="Google Shape;205;p32"/>
          <p:cNvPicPr preferRelativeResize="0"/>
          <p:nvPr/>
        </p:nvPicPr>
        <p:blipFill rotWithShape="1">
          <a:blip r:embed="rId4">
            <a:alphaModFix/>
          </a:blip>
          <a:srcRect b="0" l="0" r="0" t="0"/>
          <a:stretch/>
        </p:blipFill>
        <p:spPr>
          <a:xfrm>
            <a:off x="0" y="0"/>
            <a:ext cx="121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nvSpPr>
        <p:spPr>
          <a:xfrm>
            <a:off x="1055700" y="2967300"/>
            <a:ext cx="100806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US" sz="4800">
                <a:solidFill>
                  <a:schemeClr val="lt1"/>
                </a:solidFill>
                <a:latin typeface="Montserrat"/>
                <a:ea typeface="Montserrat"/>
                <a:cs typeface="Montserrat"/>
                <a:sym typeface="Montserrat"/>
              </a:rPr>
              <a:t>Need </a:t>
            </a:r>
            <a:r>
              <a:rPr b="1" i="0" lang="en-US" sz="4800" u="none" cap="none" strike="noStrike">
                <a:solidFill>
                  <a:schemeClr val="lt1"/>
                </a:solidFill>
                <a:latin typeface="Montserrat"/>
                <a:ea typeface="Montserrat"/>
                <a:cs typeface="Montserrat"/>
                <a:sym typeface="Montserrat"/>
              </a:rPr>
              <a:t>for </a:t>
            </a:r>
            <a:r>
              <a:rPr b="1" lang="en-US" sz="4800">
                <a:solidFill>
                  <a:schemeClr val="lt1"/>
                </a:solidFill>
                <a:latin typeface="Montserrat"/>
                <a:ea typeface="Montserrat"/>
                <a:cs typeface="Montserrat"/>
                <a:sym typeface="Montserrat"/>
              </a:rPr>
              <a:t>AdaBoost</a:t>
            </a:r>
            <a:endParaRPr b="1" i="0" sz="4800" u="none" cap="none" strike="noStrike">
              <a:solidFill>
                <a:schemeClr val="lt1"/>
              </a:solidFill>
              <a:latin typeface="Montserrat"/>
              <a:ea typeface="Montserrat"/>
              <a:cs typeface="Montserrat"/>
              <a:sym typeface="Montserrat"/>
            </a:endParaRPr>
          </a:p>
        </p:txBody>
      </p:sp>
      <p:pic>
        <p:nvPicPr>
          <p:cNvPr id="211" name="Google Shape;211;p3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nvSpPr>
        <p:spPr>
          <a:xfrm flipH="1">
            <a:off x="455870" y="174680"/>
            <a:ext cx="79245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400">
                <a:solidFill>
                  <a:srgbClr val="675AB9"/>
                </a:solidFill>
                <a:latin typeface="Montserrat"/>
                <a:ea typeface="Montserrat"/>
                <a:cs typeface="Montserrat"/>
                <a:sym typeface="Montserrat"/>
              </a:rPr>
              <a:t>Need for AdaBoost</a:t>
            </a:r>
            <a:endParaRPr b="1" sz="2400">
              <a:solidFill>
                <a:srgbClr val="675AB9"/>
              </a:solidFill>
              <a:latin typeface="Montserrat"/>
              <a:ea typeface="Montserrat"/>
              <a:cs typeface="Montserrat"/>
              <a:sym typeface="Montserrat"/>
            </a:endParaRPr>
          </a:p>
        </p:txBody>
      </p:sp>
      <p:sp>
        <p:nvSpPr>
          <p:cNvPr id="218" name="Google Shape;218;p34"/>
          <p:cNvSpPr/>
          <p:nvPr/>
        </p:nvSpPr>
        <p:spPr>
          <a:xfrm>
            <a:off x="2390700" y="1577150"/>
            <a:ext cx="762000" cy="761100"/>
          </a:xfrm>
          <a:prstGeom prst="ellipse">
            <a:avLst/>
          </a:prstGeom>
          <a:solidFill>
            <a:srgbClr val="FEAE17"/>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01</a:t>
            </a:r>
            <a:endParaRPr b="1" i="0" sz="2400" u="none" cap="none" strike="noStrike">
              <a:solidFill>
                <a:srgbClr val="FFFFFF"/>
              </a:solidFill>
              <a:latin typeface="Montserrat"/>
              <a:ea typeface="Montserrat"/>
              <a:cs typeface="Montserrat"/>
              <a:sym typeface="Montserrat"/>
            </a:endParaRPr>
          </a:p>
        </p:txBody>
      </p:sp>
      <p:sp>
        <p:nvSpPr>
          <p:cNvPr id="219" name="Google Shape;219;p34"/>
          <p:cNvSpPr/>
          <p:nvPr/>
        </p:nvSpPr>
        <p:spPr>
          <a:xfrm>
            <a:off x="5715000" y="1577150"/>
            <a:ext cx="762000" cy="761100"/>
          </a:xfrm>
          <a:prstGeom prst="ellipse">
            <a:avLst/>
          </a:prstGeom>
          <a:solidFill>
            <a:srgbClr val="89BDD1"/>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02</a:t>
            </a:r>
            <a:endParaRPr b="1" i="0" sz="2400" u="none" cap="none" strike="noStrike">
              <a:solidFill>
                <a:srgbClr val="FFFFFF"/>
              </a:solidFill>
              <a:latin typeface="Montserrat"/>
              <a:ea typeface="Montserrat"/>
              <a:cs typeface="Montserrat"/>
              <a:sym typeface="Montserrat"/>
            </a:endParaRPr>
          </a:p>
        </p:txBody>
      </p:sp>
      <p:sp>
        <p:nvSpPr>
          <p:cNvPr id="220" name="Google Shape;220;p34"/>
          <p:cNvSpPr/>
          <p:nvPr/>
        </p:nvSpPr>
        <p:spPr>
          <a:xfrm>
            <a:off x="9039300" y="1577150"/>
            <a:ext cx="762000" cy="761100"/>
          </a:xfrm>
          <a:prstGeom prst="ellipse">
            <a:avLst/>
          </a:prstGeom>
          <a:solidFill>
            <a:srgbClr val="9D8BCD"/>
          </a:solid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3100"/>
              <a:buFont typeface="Arial"/>
              <a:buNone/>
            </a:pPr>
            <a:r>
              <a:rPr b="1" lang="en-US" sz="2400">
                <a:solidFill>
                  <a:srgbClr val="FFFFFF"/>
                </a:solidFill>
                <a:latin typeface="Montserrat"/>
                <a:ea typeface="Montserrat"/>
                <a:cs typeface="Montserrat"/>
                <a:sym typeface="Montserrat"/>
              </a:rPr>
              <a:t>03</a:t>
            </a:r>
            <a:endParaRPr b="1" i="0" sz="2400" u="none" cap="none" strike="noStrike">
              <a:solidFill>
                <a:srgbClr val="FFFFFF"/>
              </a:solidFill>
              <a:latin typeface="Montserrat"/>
              <a:ea typeface="Montserrat"/>
              <a:cs typeface="Montserrat"/>
              <a:sym typeface="Montserrat"/>
            </a:endParaRPr>
          </a:p>
        </p:txBody>
      </p:sp>
      <p:sp>
        <p:nvSpPr>
          <p:cNvPr id="221" name="Google Shape;221;p34"/>
          <p:cNvSpPr/>
          <p:nvPr/>
        </p:nvSpPr>
        <p:spPr>
          <a:xfrm>
            <a:off x="1298538" y="1337325"/>
            <a:ext cx="2946300" cy="4440300"/>
          </a:xfrm>
          <a:prstGeom prst="roundRect">
            <a:avLst>
              <a:gd fmla="val 9300" name="adj"/>
            </a:avLst>
          </a:prstGeom>
          <a:noFill/>
          <a:ln cap="flat" cmpd="sng" w="28575">
            <a:solidFill>
              <a:srgbClr val="FEAE17"/>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a:latin typeface="Montserrat"/>
                <a:ea typeface="Montserrat"/>
                <a:cs typeface="Montserrat"/>
                <a:sym typeface="Montserrat"/>
              </a:rPr>
              <a:t>Ease of Implementation</a:t>
            </a:r>
            <a:endParaRPr b="1">
              <a:latin typeface="Montserrat"/>
              <a:ea typeface="Montserrat"/>
              <a:cs typeface="Montserrat"/>
              <a:sym typeface="Montserrat"/>
            </a:endParaRPr>
          </a:p>
          <a:p>
            <a:pPr indent="0" lvl="0" marL="0" rtl="0" algn="ctr">
              <a:spcBef>
                <a:spcPts val="0"/>
              </a:spcBef>
              <a:spcAft>
                <a:spcPts val="0"/>
              </a:spcAft>
              <a:buNone/>
            </a:pPr>
            <a:r>
              <a:t/>
            </a:r>
            <a:endParaRPr b="1" sz="1600">
              <a:latin typeface="Montserrat"/>
              <a:ea typeface="Montserrat"/>
              <a:cs typeface="Montserrat"/>
              <a:sym typeface="Montserrat"/>
            </a:endParaRPr>
          </a:p>
          <a:p>
            <a:pPr indent="0" lvl="0" marL="0" rtl="0" algn="ctr">
              <a:spcBef>
                <a:spcPts val="0"/>
              </a:spcBef>
              <a:spcAft>
                <a:spcPts val="0"/>
              </a:spcAft>
              <a:buNone/>
            </a:pPr>
            <a:r>
              <a:t/>
            </a:r>
            <a:endParaRPr b="1" sz="1600">
              <a:latin typeface="Montserrat"/>
              <a:ea typeface="Montserrat"/>
              <a:cs typeface="Montserrat"/>
              <a:sym typeface="Montserrat"/>
            </a:endParaRPr>
          </a:p>
          <a:p>
            <a:pPr indent="0" lvl="0" marL="0" rtl="0" algn="ctr">
              <a:lnSpc>
                <a:spcPct val="150000"/>
              </a:lnSpc>
              <a:spcBef>
                <a:spcPts val="0"/>
              </a:spcBef>
              <a:spcAft>
                <a:spcPts val="0"/>
              </a:spcAft>
              <a:buNone/>
            </a:pPr>
            <a:r>
              <a:rPr lang="en-US">
                <a:latin typeface="Montserrat"/>
                <a:ea typeface="Montserrat"/>
                <a:cs typeface="Montserrat"/>
                <a:sym typeface="Montserrat"/>
              </a:rPr>
              <a:t>Adaboost is simpler to implement compared to gradient boost. It is easier to understand, interpret, and optimize.</a:t>
            </a:r>
            <a:endParaRPr>
              <a:latin typeface="Montserrat"/>
              <a:ea typeface="Montserrat"/>
              <a:cs typeface="Montserrat"/>
              <a:sym typeface="Montserrat"/>
            </a:endParaRPr>
          </a:p>
        </p:txBody>
      </p:sp>
      <p:sp>
        <p:nvSpPr>
          <p:cNvPr id="222" name="Google Shape;222;p34"/>
          <p:cNvSpPr/>
          <p:nvPr/>
        </p:nvSpPr>
        <p:spPr>
          <a:xfrm>
            <a:off x="4622845" y="1337325"/>
            <a:ext cx="2946300" cy="4440300"/>
          </a:xfrm>
          <a:prstGeom prst="roundRect">
            <a:avLst>
              <a:gd fmla="val 9300" name="adj"/>
            </a:avLst>
          </a:prstGeom>
          <a:noFill/>
          <a:ln cap="flat" cmpd="sng" w="28575">
            <a:solidFill>
              <a:srgbClr val="89BDD1"/>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b="1" lang="en-US">
                <a:solidFill>
                  <a:schemeClr val="dk1"/>
                </a:solidFill>
                <a:latin typeface="Montserrat"/>
                <a:ea typeface="Montserrat"/>
                <a:cs typeface="Montserrat"/>
                <a:sym typeface="Montserrat"/>
              </a:rPr>
              <a:t>Deals with Overfitting</a:t>
            </a:r>
            <a:endParaRPr b="1">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chemeClr val="dk1"/>
                </a:solidFill>
                <a:latin typeface="Montserrat"/>
                <a:ea typeface="Montserrat"/>
                <a:cs typeface="Montserrat"/>
                <a:sym typeface="Montserrat"/>
              </a:rPr>
              <a:t>Adaboost is less prone to overfitting compared to gradient boost, especially when dealing with irregular data.</a:t>
            </a:r>
            <a:endParaRPr>
              <a:solidFill>
                <a:schemeClr val="dk1"/>
              </a:solidFill>
              <a:latin typeface="Montserrat"/>
              <a:ea typeface="Montserrat"/>
              <a:cs typeface="Montserrat"/>
              <a:sym typeface="Montserrat"/>
            </a:endParaRPr>
          </a:p>
        </p:txBody>
      </p:sp>
      <p:sp>
        <p:nvSpPr>
          <p:cNvPr id="223" name="Google Shape;223;p34"/>
          <p:cNvSpPr/>
          <p:nvPr/>
        </p:nvSpPr>
        <p:spPr>
          <a:xfrm>
            <a:off x="7947152" y="1337325"/>
            <a:ext cx="2946300" cy="4440300"/>
          </a:xfrm>
          <a:prstGeom prst="roundRect">
            <a:avLst>
              <a:gd fmla="val 9300" name="adj"/>
            </a:avLst>
          </a:prstGeom>
          <a:noFill/>
          <a:ln cap="flat" cmpd="sng" w="28575">
            <a:solidFill>
              <a:srgbClr val="7F69C0"/>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t/>
            </a:r>
            <a:endParaRPr sz="1500">
              <a:latin typeface="Calibri"/>
              <a:ea typeface="Calibri"/>
              <a:cs typeface="Calibri"/>
              <a:sym typeface="Calibri"/>
            </a:endParaRPr>
          </a:p>
          <a:p>
            <a:pPr indent="0" lvl="0" marL="0" rtl="0" algn="ctr">
              <a:spcBef>
                <a:spcPts val="0"/>
              </a:spcBef>
              <a:spcAft>
                <a:spcPts val="0"/>
              </a:spcAft>
              <a:buNone/>
            </a:pPr>
            <a:r>
              <a:rPr b="1" lang="en-US">
                <a:solidFill>
                  <a:srgbClr val="0C0C0C"/>
                </a:solidFill>
                <a:latin typeface="Montserrat"/>
                <a:ea typeface="Montserrat"/>
                <a:cs typeface="Montserrat"/>
                <a:sym typeface="Montserrat"/>
              </a:rPr>
              <a:t>Handling Noisy data</a:t>
            </a:r>
            <a:endParaRPr b="1">
              <a:solidFill>
                <a:srgbClr val="0C0C0C"/>
              </a:solidFill>
              <a:latin typeface="Montserrat"/>
              <a:ea typeface="Montserrat"/>
              <a:cs typeface="Montserrat"/>
              <a:sym typeface="Montserrat"/>
            </a:endParaRPr>
          </a:p>
          <a:p>
            <a:pPr indent="0" lvl="0" marL="0" rtl="0" algn="ctr">
              <a:spcBef>
                <a:spcPts val="0"/>
              </a:spcBef>
              <a:spcAft>
                <a:spcPts val="0"/>
              </a:spcAft>
              <a:buNone/>
            </a:pPr>
            <a:r>
              <a:t/>
            </a:r>
            <a:endParaRPr b="1" sz="1600">
              <a:solidFill>
                <a:srgbClr val="0C0C0C"/>
              </a:solidFill>
              <a:latin typeface="Montserrat"/>
              <a:ea typeface="Montserrat"/>
              <a:cs typeface="Montserrat"/>
              <a:sym typeface="Montserrat"/>
            </a:endParaRPr>
          </a:p>
          <a:p>
            <a:pPr indent="0" lvl="0" marL="0" rtl="0" algn="ctr">
              <a:spcBef>
                <a:spcPts val="0"/>
              </a:spcBef>
              <a:spcAft>
                <a:spcPts val="0"/>
              </a:spcAft>
              <a:buNone/>
            </a:pPr>
            <a:r>
              <a:t/>
            </a:r>
            <a:endParaRPr b="1" sz="1600">
              <a:solidFill>
                <a:srgbClr val="0C0C0C"/>
              </a:solidFill>
              <a:latin typeface="Montserrat"/>
              <a:ea typeface="Montserrat"/>
              <a:cs typeface="Montserrat"/>
              <a:sym typeface="Montserrat"/>
            </a:endParaRPr>
          </a:p>
          <a:p>
            <a:pPr indent="0" lvl="0" marL="0" rtl="0" algn="ctr">
              <a:lnSpc>
                <a:spcPct val="150000"/>
              </a:lnSpc>
              <a:spcBef>
                <a:spcPts val="0"/>
              </a:spcBef>
              <a:spcAft>
                <a:spcPts val="0"/>
              </a:spcAft>
              <a:buNone/>
            </a:pPr>
            <a:r>
              <a:rPr lang="en-US">
                <a:solidFill>
                  <a:srgbClr val="0C0C0C"/>
                </a:solidFill>
                <a:latin typeface="Montserrat"/>
                <a:ea typeface="Montserrat"/>
                <a:cs typeface="Montserrat"/>
                <a:sym typeface="Montserrat"/>
              </a:rPr>
              <a:t>Adaboost is more efficient in handling noisy/irregular data and outliers. It is more efficient on complex data then gradient boost.</a:t>
            </a:r>
            <a:endParaRPr>
              <a:solidFill>
                <a:srgbClr val="0C0C0C"/>
              </a:solidFill>
              <a:latin typeface="Montserrat"/>
              <a:ea typeface="Montserrat"/>
              <a:cs typeface="Montserrat"/>
              <a:sym typeface="Montserrat"/>
            </a:endParaRPr>
          </a:p>
        </p:txBody>
      </p:sp>
      <p:pic>
        <p:nvPicPr>
          <p:cNvPr id="224" name="Google Shape;224;p3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