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 id="214748369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Montserrat SemiBold"/>
      <p:regular r:id="rId33"/>
      <p:bold r:id="rId34"/>
      <p:italic r:id="rId35"/>
      <p:boldItalic r:id="rId36"/>
    </p:embeddedFont>
    <p:embeddedFont>
      <p:font typeface="Montserra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90">
          <p15:clr>
            <a:srgbClr val="A4A3A4"/>
          </p15:clr>
        </p15:guide>
        <p15:guide id="2" pos="650">
          <p15:clr>
            <a:srgbClr val="A4A3A4"/>
          </p15:clr>
        </p15:guide>
        <p15:guide id="3" pos="7015">
          <p15:clr>
            <a:srgbClr val="A4A3A4"/>
          </p15:clr>
        </p15:guide>
        <p15:guide id="4" orient="horz" pos="2276">
          <p15:clr>
            <a:srgbClr val="A4A3A4"/>
          </p15:clr>
        </p15:guide>
        <p15:guide id="5" orient="horz" pos="3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90" orient="horz"/>
        <p:guide pos="650"/>
        <p:guide pos="7015"/>
        <p:guide pos="2276" orient="horz"/>
        <p:guide pos="36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SemiBold-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SemiBold-italic.fntdata"/><Relationship Id="rId12" Type="http://schemas.openxmlformats.org/officeDocument/2006/relationships/slide" Target="slides/slide6.xml"/><Relationship Id="rId34" Type="http://schemas.openxmlformats.org/officeDocument/2006/relationships/font" Target="fonts/MontserratSemiBold-bold.fntdata"/><Relationship Id="rId15" Type="http://schemas.openxmlformats.org/officeDocument/2006/relationships/slide" Target="slides/slide9.xml"/><Relationship Id="rId37" Type="http://schemas.openxmlformats.org/officeDocument/2006/relationships/font" Target="fonts/Montserrat-regular.fntdata"/><Relationship Id="rId14" Type="http://schemas.openxmlformats.org/officeDocument/2006/relationships/slide" Target="slides/slide8.xml"/><Relationship Id="rId36" Type="http://schemas.openxmlformats.org/officeDocument/2006/relationships/font" Target="fonts/MontserratSemiBold-boldItalic.fntdata"/><Relationship Id="rId17" Type="http://schemas.openxmlformats.org/officeDocument/2006/relationships/slide" Target="slides/slide11.xml"/><Relationship Id="rId39" Type="http://schemas.openxmlformats.org/officeDocument/2006/relationships/font" Target="fonts/Montserrat-italic.fntdata"/><Relationship Id="rId16" Type="http://schemas.openxmlformats.org/officeDocument/2006/relationships/slide" Target="slides/slide10.xml"/><Relationship Id="rId38" Type="http://schemas.openxmlformats.org/officeDocument/2006/relationships/font" Target="fonts/Montserra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4ac25f2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c4ac25f21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641763213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64176321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6b6e98c39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g26b6e98c39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6cc2f953a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a6cc2f953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a08089890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g2aa08089890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a2dfe38de3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7" name="Google Shape;387;g2a2dfe38de3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5ca1b10a7_0_7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g265ca1b10a7_0_7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a2dfe38de3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7" name="Google Shape;417;g2a2dfe38de3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c36cbbc0e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4" name="Google Shape;424;g2c36cbbc0e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c259c8d31f_0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2" name="Google Shape;432;g2c259c8d31f_0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c259c8d31f_0_4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c259c8d31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715a99cd7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g2715a99cd7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59" name="Google Shape;459;g2715a99cd7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715a99cd7e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g2715a99cd7e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70" name="Google Shape;470;g2715a99cd7e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715a99cd7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g2715a99cd7e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81" name="Google Shape;481;g2715a99cd7e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6bb553ae99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26bb553ae99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6bb553ae99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6" name="Google Shape;496;g26bb553ae99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713b127c0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9" name="Google Shape;519;g2713b127c0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259c8d3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c259c8d31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259c8d31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c259c8d31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259c8d31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2c259c8d31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259c8d31f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2c259c8d31f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259c8d31f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259c8d31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259c8d31f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c259c8d31f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259c8d31f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2c259c8d31f_0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25" name="Google Shape;325;g2c259c8d31f_0_1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9.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9.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type="blank">
  <p:cSld name="BLANK">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0" y="0"/>
            <a:ext cx="12191999" cy="6858000"/>
          </a:xfrm>
          <a:prstGeom prst="rect">
            <a:avLst/>
          </a:prstGeom>
          <a:noFill/>
          <a:ln>
            <a:noFill/>
          </a:ln>
        </p:spPr>
      </p:pic>
      <p:pic>
        <p:nvPicPr>
          <p:cNvPr id="13" name="Google Shape;13;p2"/>
          <p:cNvPicPr preferRelativeResize="0"/>
          <p:nvPr/>
        </p:nvPicPr>
        <p:blipFill rotWithShape="1">
          <a:blip r:embed="rId3">
            <a:alphaModFix/>
          </a:blip>
          <a:srcRect b="0" l="0" r="0" t="0"/>
          <a:stretch/>
        </p:blipFill>
        <p:spPr>
          <a:xfrm>
            <a:off x="10504633" y="159813"/>
            <a:ext cx="1369867" cy="4741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0" name="Shape 50"/>
        <p:cNvGrpSpPr/>
        <p:nvPr/>
      </p:nvGrpSpPr>
      <p:grpSpPr>
        <a:xfrm>
          <a:off x="0" y="0"/>
          <a:ext cx="0" cy="0"/>
          <a:chOff x="0" y="0"/>
          <a:chExt cx="0" cy="0"/>
        </a:xfrm>
      </p:grpSpPr>
      <p:sp>
        <p:nvSpPr>
          <p:cNvPr id="51" name="Google Shape;51;p11"/>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7F7F7F"/>
                </a:solidFill>
                <a:latin typeface="Montserrat"/>
                <a:ea typeface="Montserrat"/>
                <a:cs typeface="Montserrat"/>
                <a:sym typeface="Montserrat"/>
              </a:rPr>
              <a:t>© Copyright Intellipaat. All rights reserved.</a:t>
            </a:r>
            <a:endParaRPr sz="1000">
              <a:solidFill>
                <a:srgbClr val="7F7F7F"/>
              </a:solidFill>
              <a:latin typeface="Montserrat"/>
              <a:ea typeface="Montserrat"/>
              <a:cs typeface="Montserrat"/>
              <a:sym typeface="Montserrat"/>
            </a:endParaRPr>
          </a:p>
        </p:txBody>
      </p:sp>
      <p:pic>
        <p:nvPicPr>
          <p:cNvPr id="52" name="Google Shape;52;p11"/>
          <p:cNvPicPr preferRelativeResize="0"/>
          <p:nvPr/>
        </p:nvPicPr>
        <p:blipFill rotWithShape="1">
          <a:blip r:embed="rId2">
            <a:alphaModFix/>
          </a:blip>
          <a:srcRect b="0" l="0" r="0" t="0"/>
          <a:stretch/>
        </p:blipFill>
        <p:spPr>
          <a:xfrm>
            <a:off x="10504633" y="158809"/>
            <a:ext cx="1369867" cy="47619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53" name="Shape 53"/>
        <p:cNvGrpSpPr/>
        <p:nvPr/>
      </p:nvGrpSpPr>
      <p:grpSpPr>
        <a:xfrm>
          <a:off x="0" y="0"/>
          <a:ext cx="0" cy="0"/>
          <a:chOff x="0" y="0"/>
          <a:chExt cx="0" cy="0"/>
        </a:xfrm>
      </p:grpSpPr>
      <p:sp>
        <p:nvSpPr>
          <p:cNvPr id="54" name="Google Shape;54;p12"/>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7F7F7F"/>
                </a:solidFill>
                <a:latin typeface="Montserrat"/>
                <a:ea typeface="Montserrat"/>
                <a:cs typeface="Montserrat"/>
                <a:sym typeface="Montserrat"/>
              </a:rPr>
              <a:t>© Copyright Intellipaat. All rights reserved.</a:t>
            </a:r>
            <a:endParaRPr sz="1000">
              <a:solidFill>
                <a:srgbClr val="7F7F7F"/>
              </a:solidFill>
              <a:latin typeface="Montserrat"/>
              <a:ea typeface="Montserrat"/>
              <a:cs typeface="Montserrat"/>
              <a:sym typeface="Montserra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55" name="Shape 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56" name="Shape 5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1" name="Google Shape;8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p:nvPr>
            <p:ph idx="2" type="pic"/>
          </p:nvPr>
        </p:nvSpPr>
        <p:spPr>
          <a:xfrm>
            <a:off x="5183188" y="987425"/>
            <a:ext cx="6172200" cy="4873625"/>
          </a:xfrm>
          <a:prstGeom prst="rect">
            <a:avLst/>
          </a:prstGeom>
          <a:noFill/>
          <a:ln>
            <a:noFill/>
          </a:ln>
        </p:spPr>
      </p:sp>
      <p:sp>
        <p:nvSpPr>
          <p:cNvPr id="88" name="Google Shape;8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4" name="Shape 14"/>
        <p:cNvGrpSpPr/>
        <p:nvPr/>
      </p:nvGrpSpPr>
      <p:grpSpPr>
        <a:xfrm>
          <a:off x="0" y="0"/>
          <a:ext cx="0" cy="0"/>
          <a:chOff x="0" y="0"/>
          <a:chExt cx="0" cy="0"/>
        </a:xfrm>
      </p:grpSpPr>
      <p:sp>
        <p:nvSpPr>
          <p:cNvPr id="15" name="Google Shape;15;p3"/>
          <p:cNvSpPr/>
          <p:nvPr/>
        </p:nvSpPr>
        <p:spPr>
          <a:xfrm>
            <a:off x="0" y="0"/>
            <a:ext cx="6096000" cy="6858000"/>
          </a:xfrm>
          <a:prstGeom prst="roundRect">
            <a:avLst>
              <a:gd fmla="val 0" name="adj"/>
            </a:avLst>
          </a:prstGeom>
          <a:solidFill>
            <a:srgbClr val="685ABA"/>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 name="Google Shape;16;p3"/>
          <p:cNvPicPr preferRelativeResize="0"/>
          <p:nvPr/>
        </p:nvPicPr>
        <p:blipFill rotWithShape="1">
          <a:blip r:embed="rId2">
            <a:alphaModFix/>
          </a:blip>
          <a:srcRect b="0" l="0" r="0" t="0"/>
          <a:stretch/>
        </p:blipFill>
        <p:spPr>
          <a:xfrm>
            <a:off x="10504633" y="158809"/>
            <a:ext cx="1369867" cy="476192"/>
          </a:xfrm>
          <a:prstGeom prst="rect">
            <a:avLst/>
          </a:prstGeom>
          <a:noFill/>
          <a:ln>
            <a:noFill/>
          </a:ln>
        </p:spPr>
      </p:pic>
      <p:sp>
        <p:nvSpPr>
          <p:cNvPr id="17" name="Google Shape;17;p3"/>
          <p:cNvSpPr txBox="1"/>
          <p:nvPr/>
        </p:nvSpPr>
        <p:spPr>
          <a:xfrm>
            <a:off x="1638300" y="2940963"/>
            <a:ext cx="28194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Montserrat"/>
                <a:ea typeface="Montserrat"/>
                <a:cs typeface="Montserrat"/>
                <a:sym typeface="Montserrat"/>
              </a:rPr>
              <a:t>Agenda</a:t>
            </a:r>
            <a:endParaRPr b="1" sz="4800">
              <a:solidFill>
                <a:schemeClr val="lt1"/>
              </a:solidFill>
              <a:latin typeface="Montserrat"/>
              <a:ea typeface="Montserrat"/>
              <a:cs typeface="Montserrat"/>
              <a:sym typeface="Montserrat"/>
            </a:endParaRPr>
          </a:p>
        </p:txBody>
      </p:sp>
      <p:sp>
        <p:nvSpPr>
          <p:cNvPr id="18" name="Google Shape;18;p3"/>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7F7F7F"/>
                </a:solidFill>
                <a:latin typeface="Montserrat"/>
                <a:ea typeface="Montserrat"/>
                <a:cs typeface="Montserrat"/>
                <a:sym typeface="Montserrat"/>
              </a:rPr>
              <a:t>© Copyright Intellipaat. All rights reserved.</a:t>
            </a:r>
            <a:endParaRPr sz="1000">
              <a:solidFill>
                <a:srgbClr val="7F7F7F"/>
              </a:solidFill>
              <a:latin typeface="Montserrat"/>
              <a:ea typeface="Montserrat"/>
              <a:cs typeface="Montserrat"/>
              <a:sym typeface="Montserra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r">
  <p:cSld name="Clear">
    <p:spTree>
      <p:nvGrpSpPr>
        <p:cNvPr id="104" name="Shape 104"/>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2">
  <p:cSld name="Concept graphic 2">
    <p:spTree>
      <p:nvGrpSpPr>
        <p:cNvPr id="105" name="Shape 105"/>
        <p:cNvGrpSpPr/>
        <p:nvPr/>
      </p:nvGrpSpPr>
      <p:grpSpPr>
        <a:xfrm>
          <a:off x="0" y="0"/>
          <a:ext cx="0" cy="0"/>
          <a:chOff x="0" y="0"/>
          <a:chExt cx="0" cy="0"/>
        </a:xfrm>
      </p:grpSpPr>
      <p:sp>
        <p:nvSpPr>
          <p:cNvPr id="106" name="Google Shape;106;p23"/>
          <p:cNvSpPr/>
          <p:nvPr>
            <p:ph idx="2" type="pic"/>
          </p:nvPr>
        </p:nvSpPr>
        <p:spPr>
          <a:xfrm>
            <a:off x="1" y="0"/>
            <a:ext cx="12156900" cy="66282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1">
  <p:cSld name="Concept graphic 1">
    <p:spTree>
      <p:nvGrpSpPr>
        <p:cNvPr id="107" name="Shape 107"/>
        <p:cNvGrpSpPr/>
        <p:nvPr/>
      </p:nvGrpSpPr>
      <p:grpSpPr>
        <a:xfrm>
          <a:off x="0" y="0"/>
          <a:ext cx="0" cy="0"/>
          <a:chOff x="0" y="0"/>
          <a:chExt cx="0" cy="0"/>
        </a:xfrm>
      </p:grpSpPr>
      <p:sp>
        <p:nvSpPr>
          <p:cNvPr id="108" name="Google Shape;108;p24"/>
          <p:cNvSpPr/>
          <p:nvPr>
            <p:ph idx="2" type="pic"/>
          </p:nvPr>
        </p:nvSpPr>
        <p:spPr>
          <a:xfrm>
            <a:off x="-12742" y="-819120"/>
            <a:ext cx="12169800" cy="74505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9" name="Shape 109"/>
        <p:cNvGrpSpPr/>
        <p:nvPr/>
      </p:nvGrpSpPr>
      <p:grpSpPr>
        <a:xfrm>
          <a:off x="0" y="0"/>
          <a:ext cx="0" cy="0"/>
          <a:chOff x="0" y="0"/>
          <a:chExt cx="0" cy="0"/>
        </a:xfrm>
      </p:grpSpPr>
      <p:sp>
        <p:nvSpPr>
          <p:cNvPr id="110" name="Google Shape;110;p2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1" name="Google Shape;111;p2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12" name="Google Shape;112;p2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3" name="Google Shape;113;p2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4" name="Google Shape;114;p2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type="blank">
  <p:cSld name="BLANK">
    <p:spTree>
      <p:nvGrpSpPr>
        <p:cNvPr id="121" name="Shape 121"/>
        <p:cNvGrpSpPr/>
        <p:nvPr/>
      </p:nvGrpSpPr>
      <p:grpSpPr>
        <a:xfrm>
          <a:off x="0" y="0"/>
          <a:ext cx="0" cy="0"/>
          <a:chOff x="0" y="0"/>
          <a:chExt cx="0" cy="0"/>
        </a:xfrm>
      </p:grpSpPr>
      <p:pic>
        <p:nvPicPr>
          <p:cNvPr id="122" name="Google Shape;122;p27"/>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23" name="Google Shape;123;p27"/>
          <p:cNvPicPr preferRelativeResize="0"/>
          <p:nvPr/>
        </p:nvPicPr>
        <p:blipFill rotWithShape="1">
          <a:blip r:embed="rId3">
            <a:alphaModFix/>
          </a:blip>
          <a:srcRect b="0" l="0" r="0" t="0"/>
          <a:stretch/>
        </p:blipFill>
        <p:spPr>
          <a:xfrm>
            <a:off x="10504633" y="159813"/>
            <a:ext cx="1369867" cy="47418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24" name="Shape 124"/>
        <p:cNvGrpSpPr/>
        <p:nvPr/>
      </p:nvGrpSpPr>
      <p:grpSpPr>
        <a:xfrm>
          <a:off x="0" y="0"/>
          <a:ext cx="0" cy="0"/>
          <a:chOff x="0" y="0"/>
          <a:chExt cx="0" cy="0"/>
        </a:xfrm>
      </p:grpSpPr>
      <p:sp>
        <p:nvSpPr>
          <p:cNvPr id="125" name="Google Shape;125;p28"/>
          <p:cNvSpPr/>
          <p:nvPr/>
        </p:nvSpPr>
        <p:spPr>
          <a:xfrm>
            <a:off x="0" y="0"/>
            <a:ext cx="6096000" cy="6858000"/>
          </a:xfrm>
          <a:prstGeom prst="roundRect">
            <a:avLst>
              <a:gd fmla="val 0" name="adj"/>
            </a:avLst>
          </a:prstGeom>
          <a:solidFill>
            <a:srgbClr val="685ABA"/>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pic>
        <p:nvPicPr>
          <p:cNvPr id="126" name="Google Shape;126;p28"/>
          <p:cNvPicPr preferRelativeResize="0"/>
          <p:nvPr/>
        </p:nvPicPr>
        <p:blipFill rotWithShape="1">
          <a:blip r:embed="rId2">
            <a:alphaModFix/>
          </a:blip>
          <a:srcRect b="0" l="0" r="0" t="0"/>
          <a:stretch/>
        </p:blipFill>
        <p:spPr>
          <a:xfrm>
            <a:off x="10504633" y="158809"/>
            <a:ext cx="1369867" cy="476192"/>
          </a:xfrm>
          <a:prstGeom prst="rect">
            <a:avLst/>
          </a:prstGeom>
          <a:noFill/>
          <a:ln>
            <a:noFill/>
          </a:ln>
        </p:spPr>
      </p:pic>
      <p:sp>
        <p:nvSpPr>
          <p:cNvPr id="127" name="Google Shape;127;p28"/>
          <p:cNvSpPr txBox="1"/>
          <p:nvPr/>
        </p:nvSpPr>
        <p:spPr>
          <a:xfrm>
            <a:off x="1638300" y="2940963"/>
            <a:ext cx="2819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Montserrat"/>
                <a:ea typeface="Montserrat"/>
                <a:cs typeface="Montserrat"/>
                <a:sym typeface="Montserrat"/>
              </a:rPr>
              <a:t>Agenda</a:t>
            </a:r>
            <a:endParaRPr b="1" sz="4800">
              <a:solidFill>
                <a:schemeClr val="lt1"/>
              </a:solidFill>
              <a:latin typeface="Montserrat"/>
              <a:ea typeface="Montserrat"/>
              <a:cs typeface="Montserrat"/>
              <a:sym typeface="Montserrat"/>
            </a:endParaRPr>
          </a:p>
        </p:txBody>
      </p:sp>
      <p:sp>
        <p:nvSpPr>
          <p:cNvPr id="128" name="Google Shape;128;p28"/>
          <p:cNvSpPr txBox="1"/>
          <p:nvPr/>
        </p:nvSpPr>
        <p:spPr>
          <a:xfrm>
            <a:off x="9239250" y="6564154"/>
            <a:ext cx="2914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7F7F7F"/>
                </a:solidFill>
                <a:latin typeface="Montserrat"/>
                <a:ea typeface="Montserrat"/>
                <a:cs typeface="Montserrat"/>
                <a:sym typeface="Montserrat"/>
              </a:rPr>
              <a:t>© Copyright Intellipaat. All rights reserved.</a:t>
            </a:r>
            <a:endParaRPr sz="1100">
              <a:solidFill>
                <a:srgbClr val="7F7F7F"/>
              </a:solidFill>
              <a:latin typeface="Montserrat"/>
              <a:ea typeface="Montserrat"/>
              <a:cs typeface="Montserrat"/>
              <a:sym typeface="Montserra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29" name="Shape 129"/>
        <p:cNvGrpSpPr/>
        <p:nvPr/>
      </p:nvGrpSpPr>
      <p:grpSpPr>
        <a:xfrm>
          <a:off x="0" y="0"/>
          <a:ext cx="0" cy="0"/>
          <a:chOff x="0" y="0"/>
          <a:chExt cx="0" cy="0"/>
        </a:xfrm>
      </p:grpSpPr>
      <p:sp>
        <p:nvSpPr>
          <p:cNvPr id="130" name="Google Shape;130;p29"/>
          <p:cNvSpPr/>
          <p:nvPr/>
        </p:nvSpPr>
        <p:spPr>
          <a:xfrm>
            <a:off x="0" y="0"/>
            <a:ext cx="12192000" cy="6858000"/>
          </a:xfrm>
          <a:prstGeom prst="roundRect">
            <a:avLst>
              <a:gd fmla="val 0" name="adj"/>
            </a:avLst>
          </a:prstGeom>
          <a:solidFill>
            <a:srgbClr val="685A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sp>
        <p:nvSpPr>
          <p:cNvPr id="131" name="Google Shape;131;p29"/>
          <p:cNvSpPr txBox="1"/>
          <p:nvPr/>
        </p:nvSpPr>
        <p:spPr>
          <a:xfrm>
            <a:off x="9239250" y="6564154"/>
            <a:ext cx="2914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Montserrat"/>
                <a:ea typeface="Montserrat"/>
                <a:cs typeface="Montserrat"/>
                <a:sym typeface="Montserrat"/>
              </a:rPr>
              <a:t>© Copyright Intellipaat. All rights reserved.</a:t>
            </a:r>
            <a:endParaRPr sz="1100">
              <a:solidFill>
                <a:schemeClr val="lt1"/>
              </a:solidFill>
              <a:latin typeface="Montserrat"/>
              <a:ea typeface="Montserrat"/>
              <a:cs typeface="Montserrat"/>
              <a:sym typeface="Montserrat"/>
            </a:endParaRPr>
          </a:p>
        </p:txBody>
      </p:sp>
      <p:pic>
        <p:nvPicPr>
          <p:cNvPr id="132" name="Google Shape;132;p29"/>
          <p:cNvPicPr preferRelativeResize="0"/>
          <p:nvPr/>
        </p:nvPicPr>
        <p:blipFill rotWithShape="1">
          <a:blip r:embed="rId2">
            <a:alphaModFix/>
          </a:blip>
          <a:srcRect b="0" l="0" r="0" t="0"/>
          <a:stretch/>
        </p:blipFill>
        <p:spPr>
          <a:xfrm>
            <a:off x="10504633" y="159813"/>
            <a:ext cx="1369867" cy="47418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133" name="Shape 133"/>
        <p:cNvGrpSpPr/>
        <p:nvPr/>
      </p:nvGrpSpPr>
      <p:grpSpPr>
        <a:xfrm>
          <a:off x="0" y="0"/>
          <a:ext cx="0" cy="0"/>
          <a:chOff x="0" y="0"/>
          <a:chExt cx="0" cy="0"/>
        </a:xfrm>
      </p:grpSpPr>
      <p:sp>
        <p:nvSpPr>
          <p:cNvPr id="134" name="Google Shape;134;p30"/>
          <p:cNvSpPr txBox="1"/>
          <p:nvPr/>
        </p:nvSpPr>
        <p:spPr>
          <a:xfrm>
            <a:off x="7628399" y="6564167"/>
            <a:ext cx="44241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300">
                <a:solidFill>
                  <a:srgbClr val="7F7F7F"/>
                </a:solidFill>
                <a:latin typeface="Montserrat"/>
                <a:ea typeface="Montserrat"/>
                <a:cs typeface="Montserrat"/>
                <a:sym typeface="Montserrat"/>
              </a:rPr>
              <a:t>© Copyright Intellipaat. All rights reserved.</a:t>
            </a:r>
            <a:endParaRPr sz="1300">
              <a:solidFill>
                <a:srgbClr val="7F7F7F"/>
              </a:solidFill>
              <a:latin typeface="Montserrat"/>
              <a:ea typeface="Montserrat"/>
              <a:cs typeface="Montserrat"/>
              <a:sym typeface="Montserrat"/>
            </a:endParaRPr>
          </a:p>
        </p:txBody>
      </p:sp>
      <p:pic>
        <p:nvPicPr>
          <p:cNvPr id="135" name="Google Shape;135;p30"/>
          <p:cNvPicPr preferRelativeResize="0"/>
          <p:nvPr/>
        </p:nvPicPr>
        <p:blipFill rotWithShape="1">
          <a:blip r:embed="rId2">
            <a:alphaModFix/>
          </a:blip>
          <a:srcRect b="0" l="0" r="0" t="0"/>
          <a:stretch/>
        </p:blipFill>
        <p:spPr>
          <a:xfrm>
            <a:off x="0" y="0"/>
            <a:ext cx="123824" cy="707231"/>
          </a:xfrm>
          <a:prstGeom prst="rect">
            <a:avLst/>
          </a:prstGeom>
          <a:noFill/>
          <a:ln>
            <a:noFill/>
          </a:ln>
        </p:spPr>
      </p:pic>
      <p:pic>
        <p:nvPicPr>
          <p:cNvPr id="136" name="Google Shape;136;p30"/>
          <p:cNvPicPr preferRelativeResize="0"/>
          <p:nvPr/>
        </p:nvPicPr>
        <p:blipFill rotWithShape="1">
          <a:blip r:embed="rId3">
            <a:alphaModFix/>
          </a:blip>
          <a:srcRect b="0" l="0" r="0" t="0"/>
          <a:stretch/>
        </p:blipFill>
        <p:spPr>
          <a:xfrm>
            <a:off x="10504633" y="158809"/>
            <a:ext cx="1369867" cy="476192"/>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137" name="Shape 137"/>
        <p:cNvGrpSpPr/>
        <p:nvPr/>
      </p:nvGrpSpPr>
      <p:grpSpPr>
        <a:xfrm>
          <a:off x="0" y="0"/>
          <a:ext cx="0" cy="0"/>
          <a:chOff x="0" y="0"/>
          <a:chExt cx="0" cy="0"/>
        </a:xfrm>
      </p:grpSpPr>
      <p:sp>
        <p:nvSpPr>
          <p:cNvPr id="138" name="Google Shape;138;p31"/>
          <p:cNvSpPr/>
          <p:nvPr/>
        </p:nvSpPr>
        <p:spPr>
          <a:xfrm>
            <a:off x="6096000" y="0"/>
            <a:ext cx="6096000" cy="6858000"/>
          </a:xfrm>
          <a:prstGeom prst="roundRect">
            <a:avLst>
              <a:gd fmla="val 0" name="adj"/>
            </a:avLst>
          </a:prstGeom>
          <a:solidFill>
            <a:srgbClr val="685A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sp>
        <p:nvSpPr>
          <p:cNvPr id="139" name="Google Shape;139;p31"/>
          <p:cNvSpPr txBox="1"/>
          <p:nvPr/>
        </p:nvSpPr>
        <p:spPr>
          <a:xfrm>
            <a:off x="923925" y="3242292"/>
            <a:ext cx="42483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rgbClr val="675AB9"/>
                </a:solidFill>
                <a:latin typeface="Montserrat"/>
                <a:ea typeface="Montserrat"/>
                <a:cs typeface="Montserrat"/>
                <a:sym typeface="Montserrat"/>
              </a:rPr>
              <a:t>Contact Us</a:t>
            </a:r>
            <a:endParaRPr b="1" sz="4800">
              <a:solidFill>
                <a:srgbClr val="675AB9"/>
              </a:solidFill>
              <a:latin typeface="Montserrat"/>
              <a:ea typeface="Montserrat"/>
              <a:cs typeface="Montserrat"/>
              <a:sym typeface="Montserrat"/>
            </a:endParaRPr>
          </a:p>
        </p:txBody>
      </p:sp>
      <p:pic>
        <p:nvPicPr>
          <p:cNvPr id="140" name="Google Shape;140;p31"/>
          <p:cNvPicPr preferRelativeResize="0"/>
          <p:nvPr/>
        </p:nvPicPr>
        <p:blipFill rotWithShape="1">
          <a:blip r:embed="rId2">
            <a:alphaModFix/>
          </a:blip>
          <a:srcRect b="0" l="0" r="0" t="0"/>
          <a:stretch/>
        </p:blipFill>
        <p:spPr>
          <a:xfrm>
            <a:off x="7873671" y="3774779"/>
            <a:ext cx="382346" cy="383488"/>
          </a:xfrm>
          <a:prstGeom prst="rect">
            <a:avLst/>
          </a:prstGeom>
          <a:noFill/>
          <a:ln>
            <a:noFill/>
          </a:ln>
        </p:spPr>
      </p:pic>
      <p:pic>
        <p:nvPicPr>
          <p:cNvPr id="141" name="Google Shape;141;p31"/>
          <p:cNvPicPr preferRelativeResize="0"/>
          <p:nvPr/>
        </p:nvPicPr>
        <p:blipFill rotWithShape="1">
          <a:blip r:embed="rId3">
            <a:alphaModFix/>
          </a:blip>
          <a:srcRect b="0" l="0" r="0" t="0"/>
          <a:stretch/>
        </p:blipFill>
        <p:spPr>
          <a:xfrm>
            <a:off x="7869616" y="3229279"/>
            <a:ext cx="370933" cy="372076"/>
          </a:xfrm>
          <a:prstGeom prst="rect">
            <a:avLst/>
          </a:prstGeom>
          <a:noFill/>
          <a:ln>
            <a:noFill/>
          </a:ln>
        </p:spPr>
      </p:pic>
      <p:sp>
        <p:nvSpPr>
          <p:cNvPr id="142" name="Google Shape;142;p31"/>
          <p:cNvSpPr txBox="1"/>
          <p:nvPr/>
        </p:nvSpPr>
        <p:spPr>
          <a:xfrm>
            <a:off x="8354092" y="3261428"/>
            <a:ext cx="17625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500">
                <a:solidFill>
                  <a:schemeClr val="lt1"/>
                </a:solidFill>
                <a:latin typeface="Montserrat"/>
                <a:ea typeface="Montserrat"/>
                <a:cs typeface="Montserrat"/>
                <a:sym typeface="Montserrat"/>
              </a:rPr>
              <a:t>080-4524-9465</a:t>
            </a:r>
            <a:endParaRPr b="0" sz="1500">
              <a:solidFill>
                <a:schemeClr val="lt1"/>
              </a:solidFill>
              <a:latin typeface="Montserrat"/>
              <a:ea typeface="Montserrat"/>
              <a:cs typeface="Montserrat"/>
              <a:sym typeface="Montserrat"/>
            </a:endParaRPr>
          </a:p>
        </p:txBody>
      </p:sp>
      <p:sp>
        <p:nvSpPr>
          <p:cNvPr id="143" name="Google Shape;143;p31"/>
          <p:cNvSpPr txBox="1"/>
          <p:nvPr/>
        </p:nvSpPr>
        <p:spPr>
          <a:xfrm>
            <a:off x="8354092" y="3811359"/>
            <a:ext cx="2428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500">
                <a:solidFill>
                  <a:schemeClr val="lt1"/>
                </a:solidFill>
                <a:latin typeface="Montserrat"/>
                <a:ea typeface="Montserrat"/>
                <a:cs typeface="Montserrat"/>
                <a:sym typeface="Montserrat"/>
              </a:rPr>
              <a:t>support@intellipaat.com</a:t>
            </a:r>
            <a:endParaRPr b="0" sz="1500">
              <a:solidFill>
                <a:schemeClr val="lt1"/>
              </a:solidFill>
              <a:latin typeface="Montserrat"/>
              <a:ea typeface="Montserrat"/>
              <a:cs typeface="Montserrat"/>
              <a:sym typeface="Montserrat"/>
            </a:endParaRPr>
          </a:p>
        </p:txBody>
      </p:sp>
      <p:sp>
        <p:nvSpPr>
          <p:cNvPr id="144" name="Google Shape;144;p31"/>
          <p:cNvSpPr txBox="1"/>
          <p:nvPr/>
        </p:nvSpPr>
        <p:spPr>
          <a:xfrm>
            <a:off x="9239250" y="6564154"/>
            <a:ext cx="2914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Montserrat"/>
                <a:ea typeface="Montserrat"/>
                <a:cs typeface="Montserrat"/>
                <a:sym typeface="Montserrat"/>
              </a:rPr>
              <a:t>© Copyright Intellipaat. All rights reserved.</a:t>
            </a:r>
            <a:endParaRPr sz="1100">
              <a:solidFill>
                <a:schemeClr val="lt1"/>
              </a:solidFill>
              <a:latin typeface="Montserrat"/>
              <a:ea typeface="Montserrat"/>
              <a:cs typeface="Montserrat"/>
              <a:sym typeface="Montserrat"/>
            </a:endParaRPr>
          </a:p>
        </p:txBody>
      </p:sp>
      <p:pic>
        <p:nvPicPr>
          <p:cNvPr id="145" name="Google Shape;145;p31"/>
          <p:cNvPicPr preferRelativeResize="0"/>
          <p:nvPr/>
        </p:nvPicPr>
        <p:blipFill rotWithShape="1">
          <a:blip r:embed="rId4">
            <a:alphaModFix/>
          </a:blip>
          <a:srcRect b="0" l="0" r="0" t="0"/>
          <a:stretch/>
        </p:blipFill>
        <p:spPr>
          <a:xfrm>
            <a:off x="10504633" y="159813"/>
            <a:ext cx="1369867" cy="47418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9" name="Shape 19"/>
        <p:cNvGrpSpPr/>
        <p:nvPr/>
      </p:nvGrpSpPr>
      <p:grpSpPr>
        <a:xfrm>
          <a:off x="0" y="0"/>
          <a:ext cx="0" cy="0"/>
          <a:chOff x="0" y="0"/>
          <a:chExt cx="0" cy="0"/>
        </a:xfrm>
      </p:grpSpPr>
      <p:sp>
        <p:nvSpPr>
          <p:cNvPr id="20" name="Google Shape;20;p4"/>
          <p:cNvSpPr/>
          <p:nvPr/>
        </p:nvSpPr>
        <p:spPr>
          <a:xfrm>
            <a:off x="0" y="0"/>
            <a:ext cx="12192000" cy="6858000"/>
          </a:xfrm>
          <a:prstGeom prst="roundRect">
            <a:avLst>
              <a:gd fmla="val 0" name="adj"/>
            </a:avLst>
          </a:prstGeom>
          <a:solidFill>
            <a:srgbClr val="685A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 name="Google Shape;21;p4"/>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Montserrat"/>
                <a:ea typeface="Montserrat"/>
                <a:cs typeface="Montserrat"/>
                <a:sym typeface="Montserrat"/>
              </a:rPr>
              <a:t>© Copyright Intellipaat. All rights reserved.</a:t>
            </a:r>
            <a:endParaRPr sz="1000">
              <a:solidFill>
                <a:schemeClr val="lt1"/>
              </a:solidFill>
              <a:latin typeface="Montserrat"/>
              <a:ea typeface="Montserrat"/>
              <a:cs typeface="Montserrat"/>
              <a:sym typeface="Montserrat"/>
            </a:endParaRPr>
          </a:p>
        </p:txBody>
      </p:sp>
      <p:pic>
        <p:nvPicPr>
          <p:cNvPr id="22" name="Google Shape;22;p4"/>
          <p:cNvPicPr preferRelativeResize="0"/>
          <p:nvPr/>
        </p:nvPicPr>
        <p:blipFill rotWithShape="1">
          <a:blip r:embed="rId2">
            <a:alphaModFix/>
          </a:blip>
          <a:srcRect b="0" l="0" r="0" t="0"/>
          <a:stretch/>
        </p:blipFill>
        <p:spPr>
          <a:xfrm>
            <a:off x="10504633" y="159813"/>
            <a:ext cx="1369867" cy="474184"/>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p:cSld name="3_Section Header">
    <p:spTree>
      <p:nvGrpSpPr>
        <p:cNvPr id="146" name="Shape 146"/>
        <p:cNvGrpSpPr/>
        <p:nvPr/>
      </p:nvGrpSpPr>
      <p:grpSpPr>
        <a:xfrm>
          <a:off x="0" y="0"/>
          <a:ext cx="0" cy="0"/>
          <a:chOff x="0" y="0"/>
          <a:chExt cx="0" cy="0"/>
        </a:xfrm>
      </p:grpSpPr>
      <p:sp>
        <p:nvSpPr>
          <p:cNvPr id="147" name="Google Shape;147;p32"/>
          <p:cNvSpPr/>
          <p:nvPr/>
        </p:nvSpPr>
        <p:spPr>
          <a:xfrm>
            <a:off x="0" y="0"/>
            <a:ext cx="12192000" cy="6858000"/>
          </a:xfrm>
          <a:prstGeom prst="roundRect">
            <a:avLst>
              <a:gd fmla="val 0" name="adj"/>
            </a:avLst>
          </a:prstGeom>
          <a:solidFill>
            <a:srgbClr val="FF9F5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sp>
        <p:nvSpPr>
          <p:cNvPr id="148" name="Google Shape;148;p32"/>
          <p:cNvSpPr txBox="1"/>
          <p:nvPr/>
        </p:nvSpPr>
        <p:spPr>
          <a:xfrm>
            <a:off x="9239250" y="6564154"/>
            <a:ext cx="2914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Montserrat"/>
                <a:ea typeface="Montserrat"/>
                <a:cs typeface="Montserrat"/>
                <a:sym typeface="Montserrat"/>
              </a:rPr>
              <a:t>© Copyright Intellipaat. All rights reserved.</a:t>
            </a:r>
            <a:endParaRPr sz="1100">
              <a:solidFill>
                <a:schemeClr val="lt1"/>
              </a:solidFill>
              <a:latin typeface="Montserrat"/>
              <a:ea typeface="Montserrat"/>
              <a:cs typeface="Montserrat"/>
              <a:sym typeface="Montserrat"/>
            </a:endParaRPr>
          </a:p>
        </p:txBody>
      </p:sp>
      <p:pic>
        <p:nvPicPr>
          <p:cNvPr id="149" name="Google Shape;149;p32"/>
          <p:cNvPicPr preferRelativeResize="0"/>
          <p:nvPr/>
        </p:nvPicPr>
        <p:blipFill rotWithShape="1">
          <a:blip r:embed="rId2">
            <a:alphaModFix/>
          </a:blip>
          <a:srcRect b="0" l="0" r="0" t="0"/>
          <a:stretch/>
        </p:blipFill>
        <p:spPr>
          <a:xfrm>
            <a:off x="10504633" y="159813"/>
            <a:ext cx="1369867" cy="47418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p:cSld name="4_Section Header">
    <p:spTree>
      <p:nvGrpSpPr>
        <p:cNvPr id="150" name="Shape 150"/>
        <p:cNvGrpSpPr/>
        <p:nvPr/>
      </p:nvGrpSpPr>
      <p:grpSpPr>
        <a:xfrm>
          <a:off x="0" y="0"/>
          <a:ext cx="0" cy="0"/>
          <a:chOff x="0" y="0"/>
          <a:chExt cx="0" cy="0"/>
        </a:xfrm>
      </p:grpSpPr>
      <p:pic>
        <p:nvPicPr>
          <p:cNvPr id="151" name="Google Shape;151;p33"/>
          <p:cNvPicPr preferRelativeResize="0"/>
          <p:nvPr/>
        </p:nvPicPr>
        <p:blipFill rotWithShape="1">
          <a:blip r:embed="rId2">
            <a:alphaModFix/>
          </a:blip>
          <a:srcRect b="0" l="0" r="0" t="0"/>
          <a:stretch/>
        </p:blipFill>
        <p:spPr>
          <a:xfrm>
            <a:off x="10504633" y="158809"/>
            <a:ext cx="1369867" cy="476192"/>
          </a:xfrm>
          <a:prstGeom prst="rect">
            <a:avLst/>
          </a:prstGeom>
          <a:noFill/>
          <a:ln>
            <a:noFill/>
          </a:ln>
        </p:spPr>
      </p:pic>
      <p:sp>
        <p:nvSpPr>
          <p:cNvPr id="152" name="Google Shape;152;p33"/>
          <p:cNvSpPr txBox="1"/>
          <p:nvPr/>
        </p:nvSpPr>
        <p:spPr>
          <a:xfrm>
            <a:off x="9239250" y="6564154"/>
            <a:ext cx="2914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Montserrat"/>
                <a:ea typeface="Montserrat"/>
                <a:cs typeface="Montserrat"/>
                <a:sym typeface="Montserrat"/>
              </a:rPr>
              <a:t>© Copyright Intellipaat. All rights reserved.</a:t>
            </a:r>
            <a:endParaRPr sz="1100">
              <a:solidFill>
                <a:schemeClr val="lt1"/>
              </a:solidFill>
              <a:latin typeface="Montserrat"/>
              <a:ea typeface="Montserrat"/>
              <a:cs typeface="Montserrat"/>
              <a:sym typeface="Montserra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bg>
      <p:bgPr>
        <a:solidFill>
          <a:srgbClr val="FF6D06"/>
        </a:solidFill>
      </p:bgPr>
    </p:bg>
    <p:spTree>
      <p:nvGrpSpPr>
        <p:cNvPr id="153" name="Shape 153"/>
        <p:cNvGrpSpPr/>
        <p:nvPr/>
      </p:nvGrpSpPr>
      <p:grpSpPr>
        <a:xfrm>
          <a:off x="0" y="0"/>
          <a:ext cx="0" cy="0"/>
          <a:chOff x="0" y="0"/>
          <a:chExt cx="0" cy="0"/>
        </a:xfrm>
      </p:grpSpPr>
      <p:pic>
        <p:nvPicPr>
          <p:cNvPr id="154" name="Google Shape;154;p34"/>
          <p:cNvPicPr preferRelativeResize="0"/>
          <p:nvPr/>
        </p:nvPicPr>
        <p:blipFill rotWithShape="1">
          <a:blip r:embed="rId2">
            <a:alphaModFix/>
          </a:blip>
          <a:srcRect b="0" l="0" r="0" t="0"/>
          <a:stretch/>
        </p:blipFill>
        <p:spPr>
          <a:xfrm>
            <a:off x="0" y="0"/>
            <a:ext cx="12192000" cy="6858000"/>
          </a:xfrm>
          <a:prstGeom prst="rect">
            <a:avLst/>
          </a:prstGeom>
          <a:solidFill>
            <a:srgbClr val="FF9F57"/>
          </a:solidFill>
          <a:ln>
            <a:noFill/>
          </a:ln>
        </p:spPr>
      </p:pic>
      <p:pic>
        <p:nvPicPr>
          <p:cNvPr id="155" name="Google Shape;155;p34"/>
          <p:cNvPicPr preferRelativeResize="0"/>
          <p:nvPr/>
        </p:nvPicPr>
        <p:blipFill rotWithShape="1">
          <a:blip r:embed="rId3">
            <a:alphaModFix/>
          </a:blip>
          <a:srcRect b="0" l="0" r="0" t="0"/>
          <a:stretch/>
        </p:blipFill>
        <p:spPr>
          <a:xfrm>
            <a:off x="10504633" y="159813"/>
            <a:ext cx="1369867" cy="47418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156" name="Shape 156"/>
        <p:cNvGrpSpPr/>
        <p:nvPr/>
      </p:nvGrpSpPr>
      <p:grpSpPr>
        <a:xfrm>
          <a:off x="0" y="0"/>
          <a:ext cx="0" cy="0"/>
          <a:chOff x="0" y="0"/>
          <a:chExt cx="0" cy="0"/>
        </a:xfrm>
      </p:grpSpPr>
      <p:sp>
        <p:nvSpPr>
          <p:cNvPr id="157" name="Google Shape;157;p35"/>
          <p:cNvSpPr txBox="1"/>
          <p:nvPr/>
        </p:nvSpPr>
        <p:spPr>
          <a:xfrm>
            <a:off x="9239250" y="6564154"/>
            <a:ext cx="2914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7F7F7F"/>
                </a:solidFill>
                <a:latin typeface="Montserrat"/>
                <a:ea typeface="Montserrat"/>
                <a:cs typeface="Montserrat"/>
                <a:sym typeface="Montserrat"/>
              </a:rPr>
              <a:t>© Copyright Intellipaat. All rights reserved.</a:t>
            </a:r>
            <a:endParaRPr sz="1100">
              <a:solidFill>
                <a:srgbClr val="7F7F7F"/>
              </a:solidFill>
              <a:latin typeface="Montserrat"/>
              <a:ea typeface="Montserrat"/>
              <a:cs typeface="Montserrat"/>
              <a:sym typeface="Montserrat"/>
            </a:endParaRPr>
          </a:p>
        </p:txBody>
      </p:sp>
      <p:pic>
        <p:nvPicPr>
          <p:cNvPr id="158" name="Google Shape;158;p35"/>
          <p:cNvPicPr preferRelativeResize="0"/>
          <p:nvPr/>
        </p:nvPicPr>
        <p:blipFill rotWithShape="1">
          <a:blip r:embed="rId2">
            <a:alphaModFix/>
          </a:blip>
          <a:srcRect b="0" l="0" r="0" t="0"/>
          <a:stretch/>
        </p:blipFill>
        <p:spPr>
          <a:xfrm>
            <a:off x="10504633" y="158809"/>
            <a:ext cx="1369867" cy="476192"/>
          </a:xfrm>
          <a:prstGeom prst="rect">
            <a:avLst/>
          </a:prstGeom>
          <a:noFill/>
          <a:ln>
            <a:noFill/>
          </a:ln>
        </p:spPr>
      </p:pic>
      <p:sp>
        <p:nvSpPr>
          <p:cNvPr id="159" name="Google Shape;159;p35"/>
          <p:cNvSpPr/>
          <p:nvPr/>
        </p:nvSpPr>
        <p:spPr>
          <a:xfrm>
            <a:off x="0" y="0"/>
            <a:ext cx="123900" cy="700800"/>
          </a:xfrm>
          <a:prstGeom prst="rect">
            <a:avLst/>
          </a:prstGeom>
          <a:solidFill>
            <a:srgbClr val="FF8B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0" name="Shape 160"/>
        <p:cNvGrpSpPr/>
        <p:nvPr/>
      </p:nvGrpSpPr>
      <p:grpSpPr>
        <a:xfrm>
          <a:off x="0" y="0"/>
          <a:ext cx="0" cy="0"/>
          <a:chOff x="0" y="0"/>
          <a:chExt cx="0" cy="0"/>
        </a:xfrm>
      </p:grpSpPr>
      <p:sp>
        <p:nvSpPr>
          <p:cNvPr id="161" name="Google Shape;161;p36"/>
          <p:cNvSpPr txBox="1"/>
          <p:nvPr/>
        </p:nvSpPr>
        <p:spPr>
          <a:xfrm>
            <a:off x="9239250" y="6564154"/>
            <a:ext cx="2914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7F7F7F"/>
                </a:solidFill>
                <a:latin typeface="Montserrat"/>
                <a:ea typeface="Montserrat"/>
                <a:cs typeface="Montserrat"/>
                <a:sym typeface="Montserrat"/>
              </a:rPr>
              <a:t>© Copyright Intellipaat. All rights reserved.</a:t>
            </a:r>
            <a:endParaRPr sz="1100">
              <a:solidFill>
                <a:srgbClr val="7F7F7F"/>
              </a:solidFill>
              <a:latin typeface="Montserrat"/>
              <a:ea typeface="Montserrat"/>
              <a:cs typeface="Montserrat"/>
              <a:sym typeface="Montserrat"/>
            </a:endParaRPr>
          </a:p>
        </p:txBody>
      </p:sp>
      <p:pic>
        <p:nvPicPr>
          <p:cNvPr id="162" name="Google Shape;162;p36"/>
          <p:cNvPicPr preferRelativeResize="0"/>
          <p:nvPr/>
        </p:nvPicPr>
        <p:blipFill rotWithShape="1">
          <a:blip r:embed="rId2">
            <a:alphaModFix/>
          </a:blip>
          <a:srcRect b="0" l="0" r="0" t="0"/>
          <a:stretch/>
        </p:blipFill>
        <p:spPr>
          <a:xfrm>
            <a:off x="10504633" y="158809"/>
            <a:ext cx="1369867" cy="476192"/>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63" name="Shape 163"/>
        <p:cNvGrpSpPr/>
        <p:nvPr/>
      </p:nvGrpSpPr>
      <p:grpSpPr>
        <a:xfrm>
          <a:off x="0" y="0"/>
          <a:ext cx="0" cy="0"/>
          <a:chOff x="0" y="0"/>
          <a:chExt cx="0" cy="0"/>
        </a:xfrm>
      </p:grpSpPr>
      <p:sp>
        <p:nvSpPr>
          <p:cNvPr id="164" name="Google Shape;164;p37"/>
          <p:cNvSpPr txBox="1"/>
          <p:nvPr/>
        </p:nvSpPr>
        <p:spPr>
          <a:xfrm>
            <a:off x="9239250" y="6564154"/>
            <a:ext cx="2914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7F7F7F"/>
                </a:solidFill>
                <a:latin typeface="Montserrat"/>
                <a:ea typeface="Montserrat"/>
                <a:cs typeface="Montserrat"/>
                <a:sym typeface="Montserrat"/>
              </a:rPr>
              <a:t>© Copyright Intellipaat. All rights reserved.</a:t>
            </a:r>
            <a:endParaRPr sz="1100">
              <a:solidFill>
                <a:srgbClr val="7F7F7F"/>
              </a:solidFill>
              <a:latin typeface="Montserrat"/>
              <a:ea typeface="Montserrat"/>
              <a:cs typeface="Montserrat"/>
              <a:sym typeface="Montserra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165" name="Shape 165"/>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166" name="Shape 16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7" name="Shape 167"/>
        <p:cNvGrpSpPr/>
        <p:nvPr/>
      </p:nvGrpSpPr>
      <p:grpSpPr>
        <a:xfrm>
          <a:off x="0" y="0"/>
          <a:ext cx="0" cy="0"/>
          <a:chOff x="0" y="0"/>
          <a:chExt cx="0" cy="0"/>
        </a:xfrm>
      </p:grpSpPr>
      <p:sp>
        <p:nvSpPr>
          <p:cNvPr id="168" name="Google Shape;168;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69" name="Google Shape;169;p40"/>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70" name="Google Shape;170;p40"/>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71" name="Google Shape;171;p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2" name="Google Shape;172;p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3" name="Google Shape;173;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4" name="Shape 174"/>
        <p:cNvGrpSpPr/>
        <p:nvPr/>
      </p:nvGrpSpPr>
      <p:grpSpPr>
        <a:xfrm>
          <a:off x="0" y="0"/>
          <a:ext cx="0" cy="0"/>
          <a:chOff x="0" y="0"/>
          <a:chExt cx="0" cy="0"/>
        </a:xfrm>
      </p:grpSpPr>
      <p:sp>
        <p:nvSpPr>
          <p:cNvPr id="175" name="Google Shape;175;p4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76" name="Google Shape;176;p41"/>
          <p:cNvSpPr txBox="1"/>
          <p:nvPr>
            <p:ph idx="1" type="body"/>
          </p:nvPr>
        </p:nvSpPr>
        <p:spPr>
          <a:xfrm>
            <a:off x="839788" y="1681163"/>
            <a:ext cx="5157900" cy="824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7" name="Google Shape;177;p41"/>
          <p:cNvSpPr txBox="1"/>
          <p:nvPr>
            <p:ph idx="2" type="body"/>
          </p:nvPr>
        </p:nvSpPr>
        <p:spPr>
          <a:xfrm>
            <a:off x="839788" y="2505075"/>
            <a:ext cx="5157900" cy="36849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78" name="Google Shape;178;p41"/>
          <p:cNvSpPr txBox="1"/>
          <p:nvPr>
            <p:ph idx="3" type="body"/>
          </p:nvPr>
        </p:nvSpPr>
        <p:spPr>
          <a:xfrm>
            <a:off x="6172200" y="1681163"/>
            <a:ext cx="5183100" cy="824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9" name="Google Shape;179;p41"/>
          <p:cNvSpPr txBox="1"/>
          <p:nvPr>
            <p:ph idx="4" type="body"/>
          </p:nvPr>
        </p:nvSpPr>
        <p:spPr>
          <a:xfrm>
            <a:off x="6172200" y="2505075"/>
            <a:ext cx="5183100" cy="36849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80" name="Google Shape;180;p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1" name="Google Shape;181;p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2" name="Google Shape;182;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23" name="Shape 23"/>
        <p:cNvGrpSpPr/>
        <p:nvPr/>
      </p:nvGrpSpPr>
      <p:grpSpPr>
        <a:xfrm>
          <a:off x="0" y="0"/>
          <a:ext cx="0" cy="0"/>
          <a:chOff x="0" y="0"/>
          <a:chExt cx="0" cy="0"/>
        </a:xfrm>
      </p:grpSpPr>
      <p:sp>
        <p:nvSpPr>
          <p:cNvPr id="24" name="Google Shape;24;p5"/>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7F7F7F"/>
                </a:solidFill>
                <a:latin typeface="Montserrat"/>
                <a:ea typeface="Montserrat"/>
                <a:cs typeface="Montserrat"/>
                <a:sym typeface="Montserrat"/>
              </a:rPr>
              <a:t>© Copyright Intellipaat. All rights reserved.</a:t>
            </a:r>
            <a:endParaRPr sz="1000">
              <a:solidFill>
                <a:srgbClr val="7F7F7F"/>
              </a:solidFill>
              <a:latin typeface="Montserrat"/>
              <a:ea typeface="Montserrat"/>
              <a:cs typeface="Montserrat"/>
              <a:sym typeface="Montserrat"/>
            </a:endParaRPr>
          </a:p>
        </p:txBody>
      </p:sp>
      <p:pic>
        <p:nvPicPr>
          <p:cNvPr id="25" name="Google Shape;25;p5"/>
          <p:cNvPicPr preferRelativeResize="0"/>
          <p:nvPr/>
        </p:nvPicPr>
        <p:blipFill rotWithShape="1">
          <a:blip r:embed="rId2">
            <a:alphaModFix/>
          </a:blip>
          <a:srcRect b="0" l="0" r="0" t="0"/>
          <a:stretch/>
        </p:blipFill>
        <p:spPr>
          <a:xfrm>
            <a:off x="0" y="0"/>
            <a:ext cx="123824" cy="707231"/>
          </a:xfrm>
          <a:prstGeom prst="rect">
            <a:avLst/>
          </a:prstGeom>
          <a:noFill/>
          <a:ln>
            <a:noFill/>
          </a:ln>
        </p:spPr>
      </p:pic>
      <p:pic>
        <p:nvPicPr>
          <p:cNvPr id="26" name="Google Shape;26;p5"/>
          <p:cNvPicPr preferRelativeResize="0"/>
          <p:nvPr/>
        </p:nvPicPr>
        <p:blipFill rotWithShape="1">
          <a:blip r:embed="rId3">
            <a:alphaModFix/>
          </a:blip>
          <a:srcRect b="0" l="0" r="0" t="0"/>
          <a:stretch/>
        </p:blipFill>
        <p:spPr>
          <a:xfrm>
            <a:off x="10504633" y="158809"/>
            <a:ext cx="1369867" cy="476192"/>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85" name="Google Shape;185;p4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6" name="Google Shape;186;p4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87" name="Google Shape;187;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8" name="Shape 188"/>
        <p:cNvGrpSpPr/>
        <p:nvPr/>
      </p:nvGrpSpPr>
      <p:grpSpPr>
        <a:xfrm>
          <a:off x="0" y="0"/>
          <a:ext cx="0" cy="0"/>
          <a:chOff x="0" y="0"/>
          <a:chExt cx="0" cy="0"/>
        </a:xfrm>
      </p:grpSpPr>
      <p:sp>
        <p:nvSpPr>
          <p:cNvPr id="189" name="Google Shape;189;p43"/>
          <p:cNvSpPr txBox="1"/>
          <p:nvPr>
            <p:ph type="title"/>
          </p:nvPr>
        </p:nvSpPr>
        <p:spPr>
          <a:xfrm>
            <a:off x="839788" y="457200"/>
            <a:ext cx="39321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90" name="Google Shape;190;p43"/>
          <p:cNvSpPr txBox="1"/>
          <p:nvPr>
            <p:ph idx="1" type="body"/>
          </p:nvPr>
        </p:nvSpPr>
        <p:spPr>
          <a:xfrm>
            <a:off x="5183188" y="987425"/>
            <a:ext cx="61725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1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91" name="Google Shape;191;p43"/>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192" name="Google Shape;192;p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3" name="Google Shape;193;p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94" name="Google Shape;194;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5" name="Shape 195"/>
        <p:cNvGrpSpPr/>
        <p:nvPr/>
      </p:nvGrpSpPr>
      <p:grpSpPr>
        <a:xfrm>
          <a:off x="0" y="0"/>
          <a:ext cx="0" cy="0"/>
          <a:chOff x="0" y="0"/>
          <a:chExt cx="0" cy="0"/>
        </a:xfrm>
      </p:grpSpPr>
      <p:sp>
        <p:nvSpPr>
          <p:cNvPr id="196" name="Google Shape;196;p44"/>
          <p:cNvSpPr txBox="1"/>
          <p:nvPr>
            <p:ph type="title"/>
          </p:nvPr>
        </p:nvSpPr>
        <p:spPr>
          <a:xfrm>
            <a:off x="839788" y="457200"/>
            <a:ext cx="39321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97" name="Google Shape;197;p44"/>
          <p:cNvSpPr/>
          <p:nvPr>
            <p:ph idx="2" type="pic"/>
          </p:nvPr>
        </p:nvSpPr>
        <p:spPr>
          <a:xfrm>
            <a:off x="5183188" y="987425"/>
            <a:ext cx="6172500" cy="4873500"/>
          </a:xfrm>
          <a:prstGeom prst="rect">
            <a:avLst/>
          </a:prstGeom>
          <a:noFill/>
          <a:ln>
            <a:noFill/>
          </a:ln>
        </p:spPr>
      </p:sp>
      <p:sp>
        <p:nvSpPr>
          <p:cNvPr id="198" name="Google Shape;198;p4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199" name="Google Shape;199;p4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0" name="Google Shape;200;p4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1" name="Google Shape;201;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2" name="Shape 202"/>
        <p:cNvGrpSpPr/>
        <p:nvPr/>
      </p:nvGrpSpPr>
      <p:grpSpPr>
        <a:xfrm>
          <a:off x="0" y="0"/>
          <a:ext cx="0" cy="0"/>
          <a:chOff x="0" y="0"/>
          <a:chExt cx="0" cy="0"/>
        </a:xfrm>
      </p:grpSpPr>
      <p:sp>
        <p:nvSpPr>
          <p:cNvPr id="203" name="Google Shape;203;p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04" name="Google Shape;204;p45"/>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05" name="Google Shape;205;p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6" name="Google Shape;206;p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7" name="Google Shape;207;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8" name="Shape 208"/>
        <p:cNvGrpSpPr/>
        <p:nvPr/>
      </p:nvGrpSpPr>
      <p:grpSpPr>
        <a:xfrm>
          <a:off x="0" y="0"/>
          <a:ext cx="0" cy="0"/>
          <a:chOff x="0" y="0"/>
          <a:chExt cx="0" cy="0"/>
        </a:xfrm>
      </p:grpSpPr>
      <p:sp>
        <p:nvSpPr>
          <p:cNvPr id="209" name="Google Shape;209;p4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10" name="Google Shape;210;p4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11" name="Google Shape;211;p4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12" name="Google Shape;212;p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13" name="Google Shape;213;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r">
  <p:cSld name="Clear">
    <p:spTree>
      <p:nvGrpSpPr>
        <p:cNvPr id="214" name="Shape 214"/>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2">
  <p:cSld name="Concept graphic 2">
    <p:spTree>
      <p:nvGrpSpPr>
        <p:cNvPr id="215" name="Shape 215"/>
        <p:cNvGrpSpPr/>
        <p:nvPr/>
      </p:nvGrpSpPr>
      <p:grpSpPr>
        <a:xfrm>
          <a:off x="0" y="0"/>
          <a:ext cx="0" cy="0"/>
          <a:chOff x="0" y="0"/>
          <a:chExt cx="0" cy="0"/>
        </a:xfrm>
      </p:grpSpPr>
      <p:sp>
        <p:nvSpPr>
          <p:cNvPr id="216" name="Google Shape;216;p48"/>
          <p:cNvSpPr/>
          <p:nvPr>
            <p:ph idx="2" type="pic"/>
          </p:nvPr>
        </p:nvSpPr>
        <p:spPr>
          <a:xfrm>
            <a:off x="1" y="0"/>
            <a:ext cx="12156900" cy="66285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1">
  <p:cSld name="Concept graphic 1">
    <p:spTree>
      <p:nvGrpSpPr>
        <p:cNvPr id="217" name="Shape 217"/>
        <p:cNvGrpSpPr/>
        <p:nvPr/>
      </p:nvGrpSpPr>
      <p:grpSpPr>
        <a:xfrm>
          <a:off x="0" y="0"/>
          <a:ext cx="0" cy="0"/>
          <a:chOff x="0" y="0"/>
          <a:chExt cx="0" cy="0"/>
        </a:xfrm>
      </p:grpSpPr>
      <p:sp>
        <p:nvSpPr>
          <p:cNvPr id="218" name="Google Shape;218;p49"/>
          <p:cNvSpPr/>
          <p:nvPr>
            <p:ph idx="2" type="pic"/>
          </p:nvPr>
        </p:nvSpPr>
        <p:spPr>
          <a:xfrm>
            <a:off x="-12742" y="-819120"/>
            <a:ext cx="12170100" cy="7450500"/>
          </a:xfrm>
          <a:prstGeom prst="rect">
            <a:avLst/>
          </a:prstGeom>
          <a:no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9" name="Shape 219"/>
        <p:cNvGrpSpPr/>
        <p:nvPr/>
      </p:nvGrpSpPr>
      <p:grpSpPr>
        <a:xfrm>
          <a:off x="0" y="0"/>
          <a:ext cx="0" cy="0"/>
          <a:chOff x="0" y="0"/>
          <a:chExt cx="0" cy="0"/>
        </a:xfrm>
      </p:grpSpPr>
      <p:sp>
        <p:nvSpPr>
          <p:cNvPr id="220" name="Google Shape;220;p5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5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221" name="Google Shape;221;p5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222" name="Google Shape;222;p5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223" name="Google Shape;223;p5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224" name="Google Shape;224;p50"/>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27" name="Shape 27"/>
        <p:cNvGrpSpPr/>
        <p:nvPr/>
      </p:nvGrpSpPr>
      <p:grpSpPr>
        <a:xfrm>
          <a:off x="0" y="0"/>
          <a:ext cx="0" cy="0"/>
          <a:chOff x="0" y="0"/>
          <a:chExt cx="0" cy="0"/>
        </a:xfrm>
      </p:grpSpPr>
      <p:sp>
        <p:nvSpPr>
          <p:cNvPr id="28" name="Google Shape;28;p6"/>
          <p:cNvSpPr/>
          <p:nvPr/>
        </p:nvSpPr>
        <p:spPr>
          <a:xfrm>
            <a:off x="6096000" y="0"/>
            <a:ext cx="6096000" cy="6858000"/>
          </a:xfrm>
          <a:prstGeom prst="roundRect">
            <a:avLst>
              <a:gd fmla="val 0" name="adj"/>
            </a:avLst>
          </a:prstGeom>
          <a:solidFill>
            <a:srgbClr val="685A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 name="Google Shape;29;p6"/>
          <p:cNvSpPr txBox="1"/>
          <p:nvPr/>
        </p:nvSpPr>
        <p:spPr>
          <a:xfrm>
            <a:off x="923925" y="3242292"/>
            <a:ext cx="424815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rgbClr val="675AB9"/>
                </a:solidFill>
                <a:latin typeface="Montserrat"/>
                <a:ea typeface="Montserrat"/>
                <a:cs typeface="Montserrat"/>
                <a:sym typeface="Montserrat"/>
              </a:rPr>
              <a:t>Contact Us</a:t>
            </a:r>
            <a:endParaRPr b="1" sz="4800">
              <a:solidFill>
                <a:srgbClr val="675AB9"/>
              </a:solidFill>
              <a:latin typeface="Montserrat"/>
              <a:ea typeface="Montserrat"/>
              <a:cs typeface="Montserrat"/>
              <a:sym typeface="Montserrat"/>
            </a:endParaRPr>
          </a:p>
        </p:txBody>
      </p:sp>
      <p:pic>
        <p:nvPicPr>
          <p:cNvPr id="30" name="Google Shape;30;p6"/>
          <p:cNvPicPr preferRelativeResize="0"/>
          <p:nvPr/>
        </p:nvPicPr>
        <p:blipFill rotWithShape="1">
          <a:blip r:embed="rId2">
            <a:alphaModFix/>
          </a:blip>
          <a:srcRect b="0" l="0" r="0" t="0"/>
          <a:stretch/>
        </p:blipFill>
        <p:spPr>
          <a:xfrm>
            <a:off x="7873671" y="3774779"/>
            <a:ext cx="382346" cy="383488"/>
          </a:xfrm>
          <a:prstGeom prst="rect">
            <a:avLst/>
          </a:prstGeom>
          <a:noFill/>
          <a:ln>
            <a:noFill/>
          </a:ln>
        </p:spPr>
      </p:pic>
      <p:pic>
        <p:nvPicPr>
          <p:cNvPr id="31" name="Google Shape;31;p6"/>
          <p:cNvPicPr preferRelativeResize="0"/>
          <p:nvPr/>
        </p:nvPicPr>
        <p:blipFill rotWithShape="1">
          <a:blip r:embed="rId3">
            <a:alphaModFix/>
          </a:blip>
          <a:srcRect b="0" l="0" r="0" t="0"/>
          <a:stretch/>
        </p:blipFill>
        <p:spPr>
          <a:xfrm>
            <a:off x="7869616" y="3229279"/>
            <a:ext cx="370934" cy="372076"/>
          </a:xfrm>
          <a:prstGeom prst="rect">
            <a:avLst/>
          </a:prstGeom>
          <a:noFill/>
          <a:ln>
            <a:noFill/>
          </a:ln>
        </p:spPr>
      </p:pic>
      <p:sp>
        <p:nvSpPr>
          <p:cNvPr id="32" name="Google Shape;32;p6"/>
          <p:cNvSpPr txBox="1"/>
          <p:nvPr/>
        </p:nvSpPr>
        <p:spPr>
          <a:xfrm>
            <a:off x="8354092" y="3261428"/>
            <a:ext cx="17621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chemeClr val="lt1"/>
                </a:solidFill>
                <a:latin typeface="Montserrat"/>
                <a:ea typeface="Montserrat"/>
                <a:cs typeface="Montserrat"/>
                <a:sym typeface="Montserrat"/>
              </a:rPr>
              <a:t>080-4524-9465</a:t>
            </a:r>
            <a:endParaRPr b="0" sz="1400">
              <a:solidFill>
                <a:schemeClr val="lt1"/>
              </a:solidFill>
              <a:latin typeface="Montserrat"/>
              <a:ea typeface="Montserrat"/>
              <a:cs typeface="Montserrat"/>
              <a:sym typeface="Montserrat"/>
            </a:endParaRPr>
          </a:p>
        </p:txBody>
      </p:sp>
      <p:sp>
        <p:nvSpPr>
          <p:cNvPr id="33" name="Google Shape;33;p6"/>
          <p:cNvSpPr txBox="1"/>
          <p:nvPr/>
        </p:nvSpPr>
        <p:spPr>
          <a:xfrm>
            <a:off x="8354092" y="3811359"/>
            <a:ext cx="242887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chemeClr val="lt1"/>
                </a:solidFill>
                <a:latin typeface="Montserrat"/>
                <a:ea typeface="Montserrat"/>
                <a:cs typeface="Montserrat"/>
                <a:sym typeface="Montserrat"/>
              </a:rPr>
              <a:t>support@intellipaat.com</a:t>
            </a:r>
            <a:endParaRPr b="0" sz="1400">
              <a:solidFill>
                <a:schemeClr val="lt1"/>
              </a:solidFill>
              <a:latin typeface="Montserrat"/>
              <a:ea typeface="Montserrat"/>
              <a:cs typeface="Montserrat"/>
              <a:sym typeface="Montserrat"/>
            </a:endParaRPr>
          </a:p>
        </p:txBody>
      </p:sp>
      <p:sp>
        <p:nvSpPr>
          <p:cNvPr id="34" name="Google Shape;34;p6"/>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Montserrat"/>
                <a:ea typeface="Montserrat"/>
                <a:cs typeface="Montserrat"/>
                <a:sym typeface="Montserrat"/>
              </a:rPr>
              <a:t>© Copyright Intellipaat. All rights reserved.</a:t>
            </a:r>
            <a:endParaRPr sz="1000">
              <a:solidFill>
                <a:schemeClr val="lt1"/>
              </a:solidFill>
              <a:latin typeface="Montserrat"/>
              <a:ea typeface="Montserrat"/>
              <a:cs typeface="Montserrat"/>
              <a:sym typeface="Montserrat"/>
            </a:endParaRPr>
          </a:p>
        </p:txBody>
      </p:sp>
      <p:pic>
        <p:nvPicPr>
          <p:cNvPr id="35" name="Google Shape;35;p6"/>
          <p:cNvPicPr preferRelativeResize="0"/>
          <p:nvPr/>
        </p:nvPicPr>
        <p:blipFill rotWithShape="1">
          <a:blip r:embed="rId4">
            <a:alphaModFix/>
          </a:blip>
          <a:srcRect b="0" l="0" r="0" t="0"/>
          <a:stretch/>
        </p:blipFill>
        <p:spPr>
          <a:xfrm>
            <a:off x="10504633" y="159813"/>
            <a:ext cx="1369867" cy="47418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p:cSld name="3_Section Header">
    <p:spTree>
      <p:nvGrpSpPr>
        <p:cNvPr id="36" name="Shape 36"/>
        <p:cNvGrpSpPr/>
        <p:nvPr/>
      </p:nvGrpSpPr>
      <p:grpSpPr>
        <a:xfrm>
          <a:off x="0" y="0"/>
          <a:ext cx="0" cy="0"/>
          <a:chOff x="0" y="0"/>
          <a:chExt cx="0" cy="0"/>
        </a:xfrm>
      </p:grpSpPr>
      <p:sp>
        <p:nvSpPr>
          <p:cNvPr id="37" name="Google Shape;37;p7"/>
          <p:cNvSpPr/>
          <p:nvPr/>
        </p:nvSpPr>
        <p:spPr>
          <a:xfrm>
            <a:off x="0" y="0"/>
            <a:ext cx="12192000" cy="6858000"/>
          </a:xfrm>
          <a:prstGeom prst="roundRect">
            <a:avLst>
              <a:gd fmla="val 0" name="adj"/>
            </a:avLst>
          </a:prstGeom>
          <a:solidFill>
            <a:srgbClr val="FF9F5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 name="Google Shape;38;p7"/>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Montserrat"/>
                <a:ea typeface="Montserrat"/>
                <a:cs typeface="Montserrat"/>
                <a:sym typeface="Montserrat"/>
              </a:rPr>
              <a:t>© Copyright Intellipaat. All rights reserved.</a:t>
            </a:r>
            <a:endParaRPr sz="1000">
              <a:solidFill>
                <a:schemeClr val="lt1"/>
              </a:solidFill>
              <a:latin typeface="Montserrat"/>
              <a:ea typeface="Montserrat"/>
              <a:cs typeface="Montserrat"/>
              <a:sym typeface="Montserrat"/>
            </a:endParaRPr>
          </a:p>
        </p:txBody>
      </p:sp>
      <p:pic>
        <p:nvPicPr>
          <p:cNvPr id="39" name="Google Shape;39;p7"/>
          <p:cNvPicPr preferRelativeResize="0"/>
          <p:nvPr/>
        </p:nvPicPr>
        <p:blipFill rotWithShape="1">
          <a:blip r:embed="rId2">
            <a:alphaModFix/>
          </a:blip>
          <a:srcRect b="0" l="0" r="0" t="0"/>
          <a:stretch/>
        </p:blipFill>
        <p:spPr>
          <a:xfrm>
            <a:off x="10504633" y="159813"/>
            <a:ext cx="1369867" cy="47418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p:cSld name="4_Section Header">
    <p:spTree>
      <p:nvGrpSpPr>
        <p:cNvPr id="40" name="Shape 40"/>
        <p:cNvGrpSpPr/>
        <p:nvPr/>
      </p:nvGrpSpPr>
      <p:grpSpPr>
        <a:xfrm>
          <a:off x="0" y="0"/>
          <a:ext cx="0" cy="0"/>
          <a:chOff x="0" y="0"/>
          <a:chExt cx="0" cy="0"/>
        </a:xfrm>
      </p:grpSpPr>
      <p:pic>
        <p:nvPicPr>
          <p:cNvPr id="41" name="Google Shape;41;p8"/>
          <p:cNvPicPr preferRelativeResize="0"/>
          <p:nvPr/>
        </p:nvPicPr>
        <p:blipFill rotWithShape="1">
          <a:blip r:embed="rId2">
            <a:alphaModFix/>
          </a:blip>
          <a:srcRect b="0" l="0" r="0" t="0"/>
          <a:stretch/>
        </p:blipFill>
        <p:spPr>
          <a:xfrm>
            <a:off x="10504633" y="158809"/>
            <a:ext cx="1369867" cy="476192"/>
          </a:xfrm>
          <a:prstGeom prst="rect">
            <a:avLst/>
          </a:prstGeom>
          <a:noFill/>
          <a:ln>
            <a:noFill/>
          </a:ln>
        </p:spPr>
      </p:pic>
      <p:sp>
        <p:nvSpPr>
          <p:cNvPr id="42" name="Google Shape;42;p8"/>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Montserrat"/>
                <a:ea typeface="Montserrat"/>
                <a:cs typeface="Montserrat"/>
                <a:sym typeface="Montserrat"/>
              </a:rPr>
              <a:t>© Copyright Intellipaat. All rights reserved.</a:t>
            </a:r>
            <a:endParaRPr sz="1000">
              <a:solidFill>
                <a:schemeClr val="lt1"/>
              </a:solidFill>
              <a:latin typeface="Montserrat"/>
              <a:ea typeface="Montserrat"/>
              <a:cs typeface="Montserrat"/>
              <a:sym typeface="Montserra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bg>
      <p:bgPr>
        <a:solidFill>
          <a:srgbClr val="FF6D06"/>
        </a:solidFill>
      </p:bgPr>
    </p:bg>
    <p:spTree>
      <p:nvGrpSpPr>
        <p:cNvPr id="43" name="Shape 43"/>
        <p:cNvGrpSpPr/>
        <p:nvPr/>
      </p:nvGrpSpPr>
      <p:grpSpPr>
        <a:xfrm>
          <a:off x="0" y="0"/>
          <a:ext cx="0" cy="0"/>
          <a:chOff x="0" y="0"/>
          <a:chExt cx="0" cy="0"/>
        </a:xfrm>
      </p:grpSpPr>
      <p:pic>
        <p:nvPicPr>
          <p:cNvPr id="44" name="Google Shape;44;p9"/>
          <p:cNvPicPr preferRelativeResize="0"/>
          <p:nvPr/>
        </p:nvPicPr>
        <p:blipFill rotWithShape="1">
          <a:blip r:embed="rId2">
            <a:alphaModFix/>
          </a:blip>
          <a:srcRect b="0" l="0" r="0" t="0"/>
          <a:stretch/>
        </p:blipFill>
        <p:spPr>
          <a:xfrm>
            <a:off x="0" y="0"/>
            <a:ext cx="12192000" cy="6858000"/>
          </a:xfrm>
          <a:prstGeom prst="rect">
            <a:avLst/>
          </a:prstGeom>
          <a:solidFill>
            <a:srgbClr val="FF9F57"/>
          </a:solidFill>
          <a:ln>
            <a:noFill/>
          </a:ln>
        </p:spPr>
      </p:pic>
      <p:pic>
        <p:nvPicPr>
          <p:cNvPr id="45" name="Google Shape;45;p9"/>
          <p:cNvPicPr preferRelativeResize="0"/>
          <p:nvPr/>
        </p:nvPicPr>
        <p:blipFill rotWithShape="1">
          <a:blip r:embed="rId3">
            <a:alphaModFix/>
          </a:blip>
          <a:srcRect b="0" l="0" r="0" t="0"/>
          <a:stretch/>
        </p:blipFill>
        <p:spPr>
          <a:xfrm>
            <a:off x="10504633" y="159813"/>
            <a:ext cx="1369867" cy="47418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46" name="Shape 46"/>
        <p:cNvGrpSpPr/>
        <p:nvPr/>
      </p:nvGrpSpPr>
      <p:grpSpPr>
        <a:xfrm>
          <a:off x="0" y="0"/>
          <a:ext cx="0" cy="0"/>
          <a:chOff x="0" y="0"/>
          <a:chExt cx="0" cy="0"/>
        </a:xfrm>
      </p:grpSpPr>
      <p:sp>
        <p:nvSpPr>
          <p:cNvPr id="47" name="Google Shape;47;p10"/>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7F7F7F"/>
                </a:solidFill>
                <a:latin typeface="Montserrat"/>
                <a:ea typeface="Montserrat"/>
                <a:cs typeface="Montserrat"/>
                <a:sym typeface="Montserrat"/>
              </a:rPr>
              <a:t>© Copyright Intellipaat. All rights reserved.</a:t>
            </a:r>
            <a:endParaRPr sz="1000">
              <a:solidFill>
                <a:srgbClr val="7F7F7F"/>
              </a:solidFill>
              <a:latin typeface="Montserrat"/>
              <a:ea typeface="Montserrat"/>
              <a:cs typeface="Montserrat"/>
              <a:sym typeface="Montserrat"/>
            </a:endParaRPr>
          </a:p>
        </p:txBody>
      </p:sp>
      <p:pic>
        <p:nvPicPr>
          <p:cNvPr id="48" name="Google Shape;48;p10"/>
          <p:cNvPicPr preferRelativeResize="0"/>
          <p:nvPr/>
        </p:nvPicPr>
        <p:blipFill rotWithShape="1">
          <a:blip r:embed="rId2">
            <a:alphaModFix/>
          </a:blip>
          <a:srcRect b="0" l="0" r="0" t="0"/>
          <a:stretch/>
        </p:blipFill>
        <p:spPr>
          <a:xfrm>
            <a:off x="10504633" y="158809"/>
            <a:ext cx="1369867" cy="476192"/>
          </a:xfrm>
          <a:prstGeom prst="rect">
            <a:avLst/>
          </a:prstGeom>
          <a:noFill/>
          <a:ln>
            <a:noFill/>
          </a:ln>
        </p:spPr>
      </p:pic>
      <p:sp>
        <p:nvSpPr>
          <p:cNvPr id="49" name="Google Shape;49;p10"/>
          <p:cNvSpPr/>
          <p:nvPr/>
        </p:nvSpPr>
        <p:spPr>
          <a:xfrm>
            <a:off x="0" y="0"/>
            <a:ext cx="123824" cy="700755"/>
          </a:xfrm>
          <a:prstGeom prst="rect">
            <a:avLst/>
          </a:prstGeom>
          <a:solidFill>
            <a:srgbClr val="FF8B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4.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25" Type="http://schemas.openxmlformats.org/officeDocument/2006/relationships/theme" Target="../theme/theme2.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9" Type="http://schemas.openxmlformats.org/officeDocument/2006/relationships/slideLayout" Target="../slideLayouts/slideLayout43.xml"/><Relationship Id="rId1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117" name="Google Shape;117;p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18" name="Google Shape;118;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5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19" name="Google Shape;119;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5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20" name="Google Shape;12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8.jp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1"/>
          <p:cNvSpPr txBox="1"/>
          <p:nvPr/>
        </p:nvSpPr>
        <p:spPr>
          <a:xfrm>
            <a:off x="988125" y="2987225"/>
            <a:ext cx="49836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Montserrat"/>
                <a:ea typeface="Montserrat"/>
                <a:cs typeface="Montserrat"/>
                <a:sym typeface="Montserrat"/>
              </a:rPr>
              <a:t>Data Science Certification</a:t>
            </a:r>
            <a:endParaRPr b="1" sz="4800">
              <a:solidFill>
                <a:schemeClr val="lt1"/>
              </a:solidFill>
              <a:latin typeface="Montserrat"/>
              <a:ea typeface="Montserrat"/>
              <a:cs typeface="Montserrat"/>
              <a:sym typeface="Montserrat"/>
            </a:endParaRPr>
          </a:p>
        </p:txBody>
      </p:sp>
      <p:pic>
        <p:nvPicPr>
          <p:cNvPr id="230" name="Google Shape;230;p51"/>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6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40" name="Google Shape;340;p60"/>
          <p:cNvSpPr txBox="1"/>
          <p:nvPr/>
        </p:nvSpPr>
        <p:spPr>
          <a:xfrm>
            <a:off x="2787300" y="2827200"/>
            <a:ext cx="66174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800">
                <a:solidFill>
                  <a:schemeClr val="lt1"/>
                </a:solidFill>
                <a:latin typeface="Montserrat"/>
                <a:ea typeface="Montserrat"/>
                <a:cs typeface="Montserrat"/>
                <a:sym typeface="Montserrat"/>
              </a:rPr>
              <a:t>Introduction to</a:t>
            </a:r>
            <a:r>
              <a:rPr b="1" lang="en-US" sz="4800">
                <a:solidFill>
                  <a:schemeClr val="lt1"/>
                </a:solidFill>
                <a:latin typeface="Montserrat"/>
                <a:ea typeface="Montserrat"/>
                <a:cs typeface="Montserrat"/>
                <a:sym typeface="Montserrat"/>
              </a:rPr>
              <a:t> Gradient Boosting</a:t>
            </a:r>
            <a:endParaRPr b="1" sz="4800">
              <a:solidFill>
                <a:schemeClr val="lt1"/>
              </a:solidFill>
              <a:latin typeface="Montserrat"/>
              <a:ea typeface="Montserrat"/>
              <a:cs typeface="Montserrat"/>
              <a:sym typeface="Montserrat"/>
            </a:endParaRPr>
          </a:p>
        </p:txBody>
      </p:sp>
      <p:pic>
        <p:nvPicPr>
          <p:cNvPr id="341" name="Google Shape;341;p60"/>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1"/>
          <p:cNvSpPr txBox="1"/>
          <p:nvPr/>
        </p:nvSpPr>
        <p:spPr>
          <a:xfrm flipH="1">
            <a:off x="526275" y="239825"/>
            <a:ext cx="99723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400">
                <a:solidFill>
                  <a:srgbClr val="675AB9"/>
                </a:solidFill>
                <a:latin typeface="Montserrat"/>
                <a:ea typeface="Montserrat"/>
                <a:cs typeface="Montserrat"/>
                <a:sym typeface="Montserrat"/>
              </a:rPr>
              <a:t>Introduction to</a:t>
            </a:r>
            <a:r>
              <a:rPr b="1" lang="en-US" sz="2400">
                <a:solidFill>
                  <a:srgbClr val="675AB9"/>
                </a:solidFill>
                <a:latin typeface="Montserrat"/>
                <a:ea typeface="Montserrat"/>
                <a:cs typeface="Montserrat"/>
                <a:sym typeface="Montserrat"/>
              </a:rPr>
              <a:t> Gradient Boosting</a:t>
            </a:r>
            <a:endParaRPr b="1" sz="2400">
              <a:solidFill>
                <a:srgbClr val="675AB9"/>
              </a:solidFill>
              <a:latin typeface="Montserrat"/>
              <a:ea typeface="Montserrat"/>
              <a:cs typeface="Montserrat"/>
              <a:sym typeface="Montserrat"/>
            </a:endParaRPr>
          </a:p>
        </p:txBody>
      </p:sp>
      <p:sp>
        <p:nvSpPr>
          <p:cNvPr id="347" name="Google Shape;347;p61"/>
          <p:cNvSpPr/>
          <p:nvPr/>
        </p:nvSpPr>
        <p:spPr>
          <a:xfrm>
            <a:off x="1131300" y="2017225"/>
            <a:ext cx="9929400" cy="984600"/>
          </a:xfrm>
          <a:prstGeom prst="roundRect">
            <a:avLst>
              <a:gd fmla="val 50000" name="adj"/>
            </a:avLst>
          </a:prstGeom>
          <a:noFill/>
          <a:ln cap="flat" cmpd="sng" w="28575">
            <a:solidFill>
              <a:srgbClr val="FEAE17"/>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348" name="Google Shape;348;p61"/>
          <p:cNvSpPr txBox="1"/>
          <p:nvPr/>
        </p:nvSpPr>
        <p:spPr>
          <a:xfrm>
            <a:off x="2423757" y="2017400"/>
            <a:ext cx="7992600" cy="984600"/>
          </a:xfrm>
          <a:prstGeom prst="rect">
            <a:avLst/>
          </a:prstGeom>
          <a:noFill/>
          <a:ln>
            <a:noFill/>
          </a:ln>
        </p:spPr>
        <p:txBody>
          <a:bodyPr anchorCtr="0" anchor="ctr" bIns="45700" lIns="0" spcFirstLastPara="1" rIns="0" wrap="square" tIns="45700">
            <a:noAutofit/>
          </a:bodyPr>
          <a:lstStyle/>
          <a:p>
            <a:pPr indent="0" lvl="0" marL="0" rtl="0" algn="l">
              <a:lnSpc>
                <a:spcPct val="150000"/>
              </a:lnSpc>
              <a:spcBef>
                <a:spcPts val="0"/>
              </a:spcBef>
              <a:spcAft>
                <a:spcPts val="0"/>
              </a:spcAft>
              <a:buClr>
                <a:srgbClr val="000000"/>
              </a:buClr>
              <a:buSzPts val="1100"/>
              <a:buFont typeface="Arial"/>
              <a:buNone/>
            </a:pPr>
            <a:r>
              <a:rPr lang="en-US" sz="1200">
                <a:solidFill>
                  <a:srgbClr val="666666"/>
                </a:solidFill>
                <a:latin typeface="Montserrat"/>
                <a:ea typeface="Montserrat"/>
                <a:cs typeface="Montserrat"/>
                <a:sym typeface="Montserrat"/>
              </a:rPr>
              <a:t>Gradient boosting is a boosting machine learning algorithm that sequentially builds models to minimize prediction errors by emphasizing previously misclassified data.</a:t>
            </a:r>
            <a:endParaRPr sz="1200">
              <a:solidFill>
                <a:srgbClr val="666666"/>
              </a:solidFill>
              <a:latin typeface="Montserrat"/>
              <a:ea typeface="Montserrat"/>
              <a:cs typeface="Montserrat"/>
              <a:sym typeface="Montserrat"/>
            </a:endParaRPr>
          </a:p>
        </p:txBody>
      </p:sp>
      <p:sp>
        <p:nvSpPr>
          <p:cNvPr id="349" name="Google Shape;349;p61"/>
          <p:cNvSpPr/>
          <p:nvPr/>
        </p:nvSpPr>
        <p:spPr>
          <a:xfrm>
            <a:off x="1294411" y="2151652"/>
            <a:ext cx="670800" cy="716100"/>
          </a:xfrm>
          <a:prstGeom prst="ellipse">
            <a:avLst/>
          </a:prstGeom>
          <a:solidFill>
            <a:srgbClr val="FEAE1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350" name="Google Shape;350;p61"/>
          <p:cNvSpPr/>
          <p:nvPr/>
        </p:nvSpPr>
        <p:spPr>
          <a:xfrm>
            <a:off x="1294412" y="2190424"/>
            <a:ext cx="670800" cy="638400"/>
          </a:xfrm>
          <a:prstGeom prst="ellipse">
            <a:avLst/>
          </a:prstGeom>
          <a:no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i="0" lang="en-US" sz="2000" u="none" cap="none" strike="noStrike">
                <a:solidFill>
                  <a:srgbClr val="FFFFFF"/>
                </a:solidFill>
                <a:latin typeface="Montserrat"/>
                <a:ea typeface="Montserrat"/>
                <a:cs typeface="Montserrat"/>
                <a:sym typeface="Montserrat"/>
              </a:rPr>
              <a:t>01</a:t>
            </a:r>
            <a:endParaRPr b="1" i="0" sz="800" u="none" cap="none" strike="noStrike">
              <a:solidFill>
                <a:srgbClr val="FFFFFF"/>
              </a:solidFill>
              <a:latin typeface="Montserrat"/>
              <a:ea typeface="Montserrat"/>
              <a:cs typeface="Montserrat"/>
              <a:sym typeface="Montserrat"/>
            </a:endParaRPr>
          </a:p>
        </p:txBody>
      </p:sp>
      <p:sp>
        <p:nvSpPr>
          <p:cNvPr id="351" name="Google Shape;351;p61"/>
          <p:cNvSpPr/>
          <p:nvPr/>
        </p:nvSpPr>
        <p:spPr>
          <a:xfrm>
            <a:off x="1131300" y="3612491"/>
            <a:ext cx="9929400" cy="984600"/>
          </a:xfrm>
          <a:prstGeom prst="roundRect">
            <a:avLst>
              <a:gd fmla="val 50000" name="adj"/>
            </a:avLst>
          </a:prstGeom>
          <a:noFill/>
          <a:ln cap="flat" cmpd="sng" w="28575">
            <a:solidFill>
              <a:srgbClr val="9E9CF1"/>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352" name="Google Shape;352;p61"/>
          <p:cNvSpPr txBox="1"/>
          <p:nvPr/>
        </p:nvSpPr>
        <p:spPr>
          <a:xfrm>
            <a:off x="2423757" y="3612491"/>
            <a:ext cx="7992600" cy="984600"/>
          </a:xfrm>
          <a:prstGeom prst="rect">
            <a:avLst/>
          </a:prstGeom>
          <a:noFill/>
          <a:ln>
            <a:noFill/>
          </a:ln>
        </p:spPr>
        <p:txBody>
          <a:bodyPr anchorCtr="0" anchor="ctr" bIns="45700" lIns="0" spcFirstLastPara="1" rIns="0" wrap="square" tIns="45700">
            <a:noAutofit/>
          </a:bodyPr>
          <a:lstStyle/>
          <a:p>
            <a:pPr indent="0" lvl="0" marL="0" marR="0" rtl="0" algn="l">
              <a:lnSpc>
                <a:spcPct val="150000"/>
              </a:lnSpc>
              <a:spcBef>
                <a:spcPts val="0"/>
              </a:spcBef>
              <a:spcAft>
                <a:spcPts val="0"/>
              </a:spcAft>
              <a:buClr>
                <a:srgbClr val="000000"/>
              </a:buClr>
              <a:buSzPts val="1100"/>
              <a:buFont typeface="Arial"/>
              <a:buNone/>
            </a:pPr>
            <a:r>
              <a:rPr lang="en-US" sz="1200">
                <a:solidFill>
                  <a:srgbClr val="666666"/>
                </a:solidFill>
                <a:latin typeface="Montserrat"/>
                <a:ea typeface="Montserrat"/>
                <a:cs typeface="Montserrat"/>
                <a:sym typeface="Montserrat"/>
              </a:rPr>
              <a:t>In the world of machine learning, Gradient Boosting is like a teamwork approach.</a:t>
            </a:r>
            <a:r>
              <a:rPr lang="en-US" sz="1200">
                <a:solidFill>
                  <a:srgbClr val="666666"/>
                </a:solidFill>
                <a:latin typeface="Montserrat"/>
                <a:ea typeface="Montserrat"/>
                <a:cs typeface="Montserrat"/>
                <a:sym typeface="Montserrat"/>
              </a:rPr>
              <a:t> It combines weak models to create a strong one by fixing mistakes step by step. It's like a team that learns from each other, making accurate predictions in the end.</a:t>
            </a:r>
            <a:endParaRPr i="0" sz="1200" u="none" cap="none" strike="noStrike">
              <a:solidFill>
                <a:srgbClr val="666666"/>
              </a:solidFill>
              <a:latin typeface="Montserrat"/>
              <a:ea typeface="Montserrat"/>
              <a:cs typeface="Montserrat"/>
              <a:sym typeface="Montserrat"/>
            </a:endParaRPr>
          </a:p>
        </p:txBody>
      </p:sp>
      <p:sp>
        <p:nvSpPr>
          <p:cNvPr id="353" name="Google Shape;353;p61"/>
          <p:cNvSpPr/>
          <p:nvPr/>
        </p:nvSpPr>
        <p:spPr>
          <a:xfrm>
            <a:off x="1294411" y="3746918"/>
            <a:ext cx="670800" cy="716100"/>
          </a:xfrm>
          <a:prstGeom prst="ellipse">
            <a:avLst/>
          </a:prstGeom>
          <a:solidFill>
            <a:srgbClr val="9E9CF1"/>
          </a:solidFill>
          <a:ln cap="flat" cmpd="sng" w="9525">
            <a:solidFill>
              <a:srgbClr val="9E9CF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354" name="Google Shape;354;p61"/>
          <p:cNvSpPr/>
          <p:nvPr/>
        </p:nvSpPr>
        <p:spPr>
          <a:xfrm>
            <a:off x="1294412" y="3785690"/>
            <a:ext cx="670800" cy="638400"/>
          </a:xfrm>
          <a:prstGeom prst="ellipse">
            <a:avLst/>
          </a:prstGeom>
          <a:solidFill>
            <a:srgbClr val="9E9CF1"/>
          </a:solidFill>
          <a:ln cap="flat" cmpd="sng" w="9525">
            <a:solidFill>
              <a:srgbClr val="9E9CF1"/>
            </a:solidFill>
            <a:prstDash val="solid"/>
            <a:round/>
            <a:headEnd len="sm" w="sm" type="none"/>
            <a:tailEnd len="sm" w="sm" type="none"/>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i="0" lang="en-US" sz="2000" u="none" cap="none" strike="noStrike">
                <a:solidFill>
                  <a:srgbClr val="FFFFFF"/>
                </a:solidFill>
                <a:latin typeface="Montserrat"/>
                <a:ea typeface="Montserrat"/>
                <a:cs typeface="Montserrat"/>
                <a:sym typeface="Montserrat"/>
              </a:rPr>
              <a:t>02</a:t>
            </a:r>
            <a:endParaRPr b="1" i="0" sz="800" u="none" cap="none" strike="noStrike">
              <a:solidFill>
                <a:srgbClr val="FFFFFF"/>
              </a:solidFill>
              <a:latin typeface="Montserrat"/>
              <a:ea typeface="Montserrat"/>
              <a:cs typeface="Montserrat"/>
              <a:sym typeface="Montserrat"/>
            </a:endParaRPr>
          </a:p>
        </p:txBody>
      </p:sp>
      <p:pic>
        <p:nvPicPr>
          <p:cNvPr id="355" name="Google Shape;355;p61"/>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6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61" name="Google Shape;361;p62"/>
          <p:cNvSpPr txBox="1"/>
          <p:nvPr/>
        </p:nvSpPr>
        <p:spPr>
          <a:xfrm>
            <a:off x="2364600" y="2679200"/>
            <a:ext cx="74628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800">
                <a:solidFill>
                  <a:schemeClr val="lt1"/>
                </a:solidFill>
                <a:latin typeface="Montserrat"/>
                <a:ea typeface="Montserrat"/>
                <a:cs typeface="Montserrat"/>
                <a:sym typeface="Montserrat"/>
              </a:rPr>
              <a:t>Components </a:t>
            </a:r>
            <a:endParaRPr b="1" sz="48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US" sz="4800">
                <a:solidFill>
                  <a:schemeClr val="lt1"/>
                </a:solidFill>
                <a:latin typeface="Montserrat"/>
                <a:ea typeface="Montserrat"/>
                <a:cs typeface="Montserrat"/>
                <a:sym typeface="Montserrat"/>
              </a:rPr>
              <a:t>of </a:t>
            </a:r>
            <a:r>
              <a:rPr b="1" lang="en-US" sz="4800">
                <a:solidFill>
                  <a:schemeClr val="lt1"/>
                </a:solidFill>
                <a:latin typeface="Montserrat"/>
                <a:ea typeface="Montserrat"/>
                <a:cs typeface="Montserrat"/>
                <a:sym typeface="Montserrat"/>
              </a:rPr>
              <a:t>Gradient Boosting</a:t>
            </a:r>
            <a:endParaRPr b="1" sz="4800">
              <a:solidFill>
                <a:schemeClr val="lt1"/>
              </a:solidFill>
              <a:latin typeface="Montserrat"/>
              <a:ea typeface="Montserrat"/>
              <a:cs typeface="Montserrat"/>
              <a:sym typeface="Montserrat"/>
            </a:endParaRPr>
          </a:p>
        </p:txBody>
      </p:sp>
      <p:pic>
        <p:nvPicPr>
          <p:cNvPr id="362" name="Google Shape;362;p62"/>
          <p:cNvPicPr preferRelativeResize="0"/>
          <p:nvPr/>
        </p:nvPicPr>
        <p:blipFill rotWithShape="1">
          <a:blip r:embed="rId4">
            <a:alphaModFix/>
          </a:blip>
          <a:srcRect b="0" l="-50" r="49" t="0"/>
          <a:stretch/>
        </p:blipFill>
        <p:spPr>
          <a:xfrm>
            <a:off x="900" y="0"/>
            <a:ext cx="12192000" cy="68579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3"/>
          <p:cNvSpPr txBox="1"/>
          <p:nvPr/>
        </p:nvSpPr>
        <p:spPr>
          <a:xfrm flipH="1">
            <a:off x="587550" y="232450"/>
            <a:ext cx="95532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400">
                <a:solidFill>
                  <a:srgbClr val="6659B8"/>
                </a:solidFill>
                <a:latin typeface="Montserrat"/>
                <a:ea typeface="Montserrat"/>
                <a:cs typeface="Montserrat"/>
                <a:sym typeface="Montserrat"/>
              </a:rPr>
              <a:t>Components of Gradient Boosting</a:t>
            </a:r>
            <a:endParaRPr b="1" sz="2400">
              <a:solidFill>
                <a:srgbClr val="6659B8"/>
              </a:solidFill>
              <a:latin typeface="Montserrat"/>
              <a:ea typeface="Montserrat"/>
              <a:cs typeface="Montserrat"/>
              <a:sym typeface="Montserrat"/>
            </a:endParaRPr>
          </a:p>
        </p:txBody>
      </p:sp>
      <p:sp>
        <p:nvSpPr>
          <p:cNvPr id="368" name="Google Shape;368;p63"/>
          <p:cNvSpPr/>
          <p:nvPr/>
        </p:nvSpPr>
        <p:spPr>
          <a:xfrm>
            <a:off x="1326195" y="3012141"/>
            <a:ext cx="1759659" cy="1952404"/>
          </a:xfrm>
          <a:custGeom>
            <a:rect b="b" l="l" r="r" t="t"/>
            <a:pathLst>
              <a:path extrusionOk="0" h="46868" w="46868">
                <a:moveTo>
                  <a:pt x="2936" y="0"/>
                </a:moveTo>
                <a:cubicBezTo>
                  <a:pt x="1302" y="0"/>
                  <a:pt x="1" y="1335"/>
                  <a:pt x="1" y="2936"/>
                </a:cubicBezTo>
                <a:lnTo>
                  <a:pt x="1" y="43932"/>
                </a:lnTo>
                <a:cubicBezTo>
                  <a:pt x="1" y="45566"/>
                  <a:pt x="1335" y="46867"/>
                  <a:pt x="2936" y="46867"/>
                </a:cubicBezTo>
                <a:lnTo>
                  <a:pt x="43932" y="46867"/>
                </a:lnTo>
                <a:cubicBezTo>
                  <a:pt x="45567" y="46867"/>
                  <a:pt x="46868" y="45566"/>
                  <a:pt x="46868" y="43932"/>
                </a:cubicBezTo>
                <a:lnTo>
                  <a:pt x="46868" y="2936"/>
                </a:lnTo>
                <a:cubicBezTo>
                  <a:pt x="46868" y="1335"/>
                  <a:pt x="45567" y="0"/>
                  <a:pt x="43932" y="0"/>
                </a:cubicBezTo>
                <a:close/>
              </a:path>
            </a:pathLst>
          </a:custGeom>
          <a:solidFill>
            <a:srgbClr val="EEEEEE"/>
          </a:solidFill>
          <a:ln>
            <a:noFill/>
          </a:ln>
        </p:spPr>
        <p:txBody>
          <a:bodyPr anchorCtr="0" anchor="ctr" bIns="91425" lIns="182875" spcFirstLastPara="1" rIns="274300" wrap="square" tIns="91425">
            <a:noAutofit/>
          </a:bodyPr>
          <a:lstStyle/>
          <a:p>
            <a:pPr indent="0" lvl="0" marL="0" rtl="0" algn="ctr">
              <a:spcBef>
                <a:spcPts val="0"/>
              </a:spcBef>
              <a:spcAft>
                <a:spcPts val="0"/>
              </a:spcAft>
              <a:buClr>
                <a:schemeClr val="dk1"/>
              </a:buClr>
              <a:buSzPts val="1100"/>
              <a:buFont typeface="Arial"/>
              <a:buNone/>
            </a:pPr>
            <a:r>
              <a:rPr lang="en-US" sz="1200">
                <a:latin typeface="Montserrat"/>
                <a:ea typeface="Montserrat"/>
                <a:cs typeface="Montserrat"/>
                <a:sym typeface="Montserrat"/>
              </a:rPr>
              <a:t>Simple workers </a:t>
            </a:r>
            <a:r>
              <a:rPr lang="en-US" sz="1200">
                <a:latin typeface="Montserrat"/>
                <a:ea typeface="Montserrat"/>
                <a:cs typeface="Montserrat"/>
                <a:sym typeface="Montserrat"/>
              </a:rPr>
              <a:t>in the team</a:t>
            </a:r>
            <a:r>
              <a:rPr lang="en-US" sz="1200">
                <a:latin typeface="Montserrat"/>
                <a:ea typeface="Montserrat"/>
                <a:cs typeface="Montserrat"/>
                <a:sym typeface="Montserrat"/>
              </a:rPr>
              <a:t>.</a:t>
            </a:r>
            <a:endParaRPr sz="1200">
              <a:latin typeface="Montserrat"/>
              <a:ea typeface="Montserrat"/>
              <a:cs typeface="Montserrat"/>
              <a:sym typeface="Montserrat"/>
            </a:endParaRPr>
          </a:p>
        </p:txBody>
      </p:sp>
      <p:sp>
        <p:nvSpPr>
          <p:cNvPr id="369" name="Google Shape;369;p63"/>
          <p:cNvSpPr/>
          <p:nvPr/>
        </p:nvSpPr>
        <p:spPr>
          <a:xfrm>
            <a:off x="1055700" y="2713379"/>
            <a:ext cx="2616286" cy="1550825"/>
          </a:xfrm>
          <a:custGeom>
            <a:rect b="b" l="l" r="r" t="t"/>
            <a:pathLst>
              <a:path extrusionOk="0" h="37228" w="69684">
                <a:moveTo>
                  <a:pt x="7873" y="0"/>
                </a:moveTo>
                <a:cubicBezTo>
                  <a:pt x="3537" y="0"/>
                  <a:pt x="1" y="3503"/>
                  <a:pt x="1" y="7839"/>
                </a:cubicBezTo>
                <a:lnTo>
                  <a:pt x="1" y="27887"/>
                </a:lnTo>
                <a:lnTo>
                  <a:pt x="2936" y="27854"/>
                </a:lnTo>
                <a:lnTo>
                  <a:pt x="2936" y="7839"/>
                </a:lnTo>
                <a:cubicBezTo>
                  <a:pt x="2936" y="5138"/>
                  <a:pt x="5138" y="2903"/>
                  <a:pt x="7873" y="2903"/>
                </a:cubicBezTo>
                <a:lnTo>
                  <a:pt x="53406" y="2903"/>
                </a:lnTo>
                <a:cubicBezTo>
                  <a:pt x="56141" y="2903"/>
                  <a:pt x="58342" y="5138"/>
                  <a:pt x="58342" y="7839"/>
                </a:cubicBezTo>
                <a:lnTo>
                  <a:pt x="58342" y="29155"/>
                </a:lnTo>
                <a:lnTo>
                  <a:pt x="58342" y="31023"/>
                </a:lnTo>
                <a:lnTo>
                  <a:pt x="58342" y="32057"/>
                </a:lnTo>
                <a:lnTo>
                  <a:pt x="63046" y="32057"/>
                </a:lnTo>
                <a:lnTo>
                  <a:pt x="63046" y="37227"/>
                </a:lnTo>
                <a:lnTo>
                  <a:pt x="69684" y="30622"/>
                </a:lnTo>
                <a:lnTo>
                  <a:pt x="63046" y="23984"/>
                </a:lnTo>
                <a:lnTo>
                  <a:pt x="63046" y="29155"/>
                </a:lnTo>
                <a:lnTo>
                  <a:pt x="61278" y="29155"/>
                </a:lnTo>
                <a:lnTo>
                  <a:pt x="61278" y="7839"/>
                </a:lnTo>
                <a:cubicBezTo>
                  <a:pt x="61278" y="3503"/>
                  <a:pt x="57742" y="0"/>
                  <a:pt x="53406" y="0"/>
                </a:cubicBezTo>
                <a:close/>
              </a:path>
            </a:pathLst>
          </a:custGeom>
          <a:solidFill>
            <a:srgbClr val="675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370" name="Google Shape;370;p63"/>
          <p:cNvSpPr/>
          <p:nvPr/>
        </p:nvSpPr>
        <p:spPr>
          <a:xfrm>
            <a:off x="1937143" y="2068052"/>
            <a:ext cx="535099" cy="590098"/>
          </a:xfrm>
          <a:custGeom>
            <a:rect b="b" l="l" r="r" t="t"/>
            <a:pathLst>
              <a:path extrusionOk="0" h="27520" w="27554">
                <a:moveTo>
                  <a:pt x="27553" y="13777"/>
                </a:moveTo>
                <a:cubicBezTo>
                  <a:pt x="27553" y="21382"/>
                  <a:pt x="21382" y="27520"/>
                  <a:pt x="13777" y="27520"/>
                </a:cubicBezTo>
                <a:cubicBezTo>
                  <a:pt x="6171" y="27520"/>
                  <a:pt x="0" y="21382"/>
                  <a:pt x="0" y="13777"/>
                </a:cubicBezTo>
                <a:cubicBezTo>
                  <a:pt x="0" y="6171"/>
                  <a:pt x="6171" y="0"/>
                  <a:pt x="13777" y="0"/>
                </a:cubicBezTo>
                <a:cubicBezTo>
                  <a:pt x="21382" y="0"/>
                  <a:pt x="27553" y="6171"/>
                  <a:pt x="27553" y="13777"/>
                </a:cubicBezTo>
                <a:close/>
              </a:path>
            </a:pathLst>
          </a:custGeom>
          <a:solidFill>
            <a:srgbClr val="685AB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FFFFF"/>
                </a:solidFill>
                <a:latin typeface="Montserrat"/>
                <a:ea typeface="Montserrat"/>
                <a:cs typeface="Montserrat"/>
                <a:sym typeface="Montserrat"/>
              </a:rPr>
              <a:t>1</a:t>
            </a:r>
            <a:endParaRPr b="1" sz="1200">
              <a:solidFill>
                <a:srgbClr val="FFFFFF"/>
              </a:solidFill>
              <a:latin typeface="Montserrat"/>
              <a:ea typeface="Montserrat"/>
              <a:cs typeface="Montserrat"/>
              <a:sym typeface="Montserrat"/>
            </a:endParaRPr>
          </a:p>
        </p:txBody>
      </p:sp>
      <p:sp>
        <p:nvSpPr>
          <p:cNvPr id="371" name="Google Shape;371;p63"/>
          <p:cNvSpPr/>
          <p:nvPr/>
        </p:nvSpPr>
        <p:spPr>
          <a:xfrm>
            <a:off x="3824588" y="3012141"/>
            <a:ext cx="1760898" cy="1952404"/>
          </a:xfrm>
          <a:custGeom>
            <a:rect b="b" l="l" r="r" t="t"/>
            <a:pathLst>
              <a:path extrusionOk="0" h="46868" w="46901">
                <a:moveTo>
                  <a:pt x="2969" y="0"/>
                </a:moveTo>
                <a:cubicBezTo>
                  <a:pt x="1335" y="0"/>
                  <a:pt x="0" y="1335"/>
                  <a:pt x="0" y="2969"/>
                </a:cubicBezTo>
                <a:lnTo>
                  <a:pt x="0" y="43932"/>
                </a:lnTo>
                <a:cubicBezTo>
                  <a:pt x="0" y="45566"/>
                  <a:pt x="1335" y="46867"/>
                  <a:pt x="2969" y="46867"/>
                </a:cubicBezTo>
                <a:lnTo>
                  <a:pt x="43932" y="46867"/>
                </a:lnTo>
                <a:cubicBezTo>
                  <a:pt x="45566" y="46867"/>
                  <a:pt x="46901" y="45566"/>
                  <a:pt x="46901" y="43932"/>
                </a:cubicBezTo>
                <a:lnTo>
                  <a:pt x="46901" y="2969"/>
                </a:lnTo>
                <a:cubicBezTo>
                  <a:pt x="46901" y="1335"/>
                  <a:pt x="45566" y="0"/>
                  <a:pt x="43932" y="0"/>
                </a:cubicBezTo>
                <a:close/>
              </a:path>
            </a:pathLst>
          </a:custGeom>
          <a:solidFill>
            <a:srgbClr val="EEEEEE"/>
          </a:solidFill>
          <a:ln>
            <a:noFill/>
          </a:ln>
        </p:spPr>
        <p:txBody>
          <a:bodyPr anchorCtr="0" anchor="ctr" bIns="91425" lIns="182875" spcFirstLastPara="1" rIns="274300" wrap="square" tIns="91425">
            <a:noAutofit/>
          </a:bodyPr>
          <a:lstStyle/>
          <a:p>
            <a:pPr indent="0" lvl="0" marL="0" rtl="0" algn="ctr">
              <a:spcBef>
                <a:spcPts val="0"/>
              </a:spcBef>
              <a:spcAft>
                <a:spcPts val="0"/>
              </a:spcAft>
              <a:buClr>
                <a:schemeClr val="dk1"/>
              </a:buClr>
              <a:buSzPts val="1100"/>
              <a:buFont typeface="Arial"/>
              <a:buNone/>
            </a:pPr>
            <a:r>
              <a:rPr lang="en-US" sz="1200">
                <a:latin typeface="Montserrat"/>
                <a:ea typeface="Montserrat"/>
                <a:cs typeface="Montserrat"/>
                <a:sym typeface="Montserrat"/>
              </a:rPr>
              <a:t>A powerful team is formed by the combination individual players.</a:t>
            </a:r>
            <a:endParaRPr sz="1200">
              <a:latin typeface="Montserrat"/>
              <a:ea typeface="Montserrat"/>
              <a:cs typeface="Montserrat"/>
              <a:sym typeface="Montserrat"/>
            </a:endParaRPr>
          </a:p>
        </p:txBody>
      </p:sp>
      <p:sp>
        <p:nvSpPr>
          <p:cNvPr id="372" name="Google Shape;372;p63"/>
          <p:cNvSpPr/>
          <p:nvPr/>
        </p:nvSpPr>
        <p:spPr>
          <a:xfrm>
            <a:off x="3555331" y="3712475"/>
            <a:ext cx="2615047" cy="1552200"/>
          </a:xfrm>
          <a:custGeom>
            <a:rect b="b" l="l" r="r" t="t"/>
            <a:pathLst>
              <a:path extrusionOk="0" h="37261" w="69651">
                <a:moveTo>
                  <a:pt x="63046" y="0"/>
                </a:moveTo>
                <a:lnTo>
                  <a:pt x="63046" y="5171"/>
                </a:lnTo>
                <a:lnTo>
                  <a:pt x="58342" y="5171"/>
                </a:lnTo>
                <a:lnTo>
                  <a:pt x="58342" y="6205"/>
                </a:lnTo>
                <a:lnTo>
                  <a:pt x="58342" y="8073"/>
                </a:lnTo>
                <a:lnTo>
                  <a:pt x="58342" y="29388"/>
                </a:lnTo>
                <a:cubicBezTo>
                  <a:pt x="58342" y="32123"/>
                  <a:pt x="56107" y="34325"/>
                  <a:pt x="53405" y="34325"/>
                </a:cubicBezTo>
                <a:lnTo>
                  <a:pt x="7873" y="34325"/>
                </a:lnTo>
                <a:cubicBezTo>
                  <a:pt x="5138" y="34325"/>
                  <a:pt x="2936" y="32123"/>
                  <a:pt x="2936" y="29388"/>
                </a:cubicBezTo>
                <a:lnTo>
                  <a:pt x="2936" y="9374"/>
                </a:lnTo>
                <a:lnTo>
                  <a:pt x="1" y="12276"/>
                </a:lnTo>
                <a:lnTo>
                  <a:pt x="1" y="29388"/>
                </a:lnTo>
                <a:cubicBezTo>
                  <a:pt x="1" y="33724"/>
                  <a:pt x="3536" y="37260"/>
                  <a:pt x="7873" y="37260"/>
                </a:cubicBezTo>
                <a:lnTo>
                  <a:pt x="53405" y="37260"/>
                </a:lnTo>
                <a:cubicBezTo>
                  <a:pt x="57742" y="37260"/>
                  <a:pt x="61244" y="33724"/>
                  <a:pt x="61244" y="29388"/>
                </a:cubicBezTo>
                <a:lnTo>
                  <a:pt x="61244" y="8073"/>
                </a:lnTo>
                <a:lnTo>
                  <a:pt x="63046" y="8073"/>
                </a:lnTo>
                <a:lnTo>
                  <a:pt x="63046" y="13243"/>
                </a:lnTo>
                <a:lnTo>
                  <a:pt x="69650" y="6638"/>
                </a:lnTo>
                <a:lnTo>
                  <a:pt x="63046" y="0"/>
                </a:lnTo>
                <a:close/>
              </a:path>
            </a:pathLst>
          </a:custGeom>
          <a:solidFill>
            <a:srgbClr val="FF9F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373" name="Google Shape;373;p63"/>
          <p:cNvSpPr/>
          <p:nvPr/>
        </p:nvSpPr>
        <p:spPr>
          <a:xfrm>
            <a:off x="4438769" y="2314820"/>
            <a:ext cx="532481" cy="590119"/>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rgbClr val="FF9F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FFFFF"/>
                </a:solidFill>
                <a:latin typeface="Montserrat"/>
                <a:ea typeface="Montserrat"/>
                <a:cs typeface="Montserrat"/>
                <a:sym typeface="Montserrat"/>
              </a:rPr>
              <a:t>2</a:t>
            </a:r>
            <a:endParaRPr sz="1200">
              <a:solidFill>
                <a:srgbClr val="FFFFFF"/>
              </a:solidFill>
              <a:latin typeface="Montserrat"/>
              <a:ea typeface="Montserrat"/>
              <a:cs typeface="Montserrat"/>
              <a:sym typeface="Montserrat"/>
            </a:endParaRPr>
          </a:p>
        </p:txBody>
      </p:sp>
      <p:sp>
        <p:nvSpPr>
          <p:cNvPr id="374" name="Google Shape;374;p63"/>
          <p:cNvSpPr/>
          <p:nvPr/>
        </p:nvSpPr>
        <p:spPr>
          <a:xfrm>
            <a:off x="6324219" y="3012141"/>
            <a:ext cx="1759659" cy="1952404"/>
          </a:xfrm>
          <a:custGeom>
            <a:rect b="b" l="l" r="r" t="t"/>
            <a:pathLst>
              <a:path extrusionOk="0" h="46868" w="46868">
                <a:moveTo>
                  <a:pt x="2969" y="0"/>
                </a:moveTo>
                <a:cubicBezTo>
                  <a:pt x="1335" y="0"/>
                  <a:pt x="0" y="1335"/>
                  <a:pt x="0" y="2936"/>
                </a:cubicBezTo>
                <a:lnTo>
                  <a:pt x="0" y="43932"/>
                </a:lnTo>
                <a:cubicBezTo>
                  <a:pt x="0" y="45566"/>
                  <a:pt x="1335" y="46867"/>
                  <a:pt x="2969" y="46867"/>
                </a:cubicBezTo>
                <a:lnTo>
                  <a:pt x="43932" y="46867"/>
                </a:lnTo>
                <a:cubicBezTo>
                  <a:pt x="45566" y="46867"/>
                  <a:pt x="46867" y="45566"/>
                  <a:pt x="46867" y="43932"/>
                </a:cubicBezTo>
                <a:lnTo>
                  <a:pt x="46867" y="2936"/>
                </a:lnTo>
                <a:cubicBezTo>
                  <a:pt x="46867" y="1335"/>
                  <a:pt x="45566" y="0"/>
                  <a:pt x="43932" y="0"/>
                </a:cubicBezTo>
                <a:close/>
              </a:path>
            </a:pathLst>
          </a:custGeom>
          <a:solidFill>
            <a:srgbClr val="EEEEEE"/>
          </a:solidFill>
          <a:ln>
            <a:noFill/>
          </a:ln>
        </p:spPr>
        <p:txBody>
          <a:bodyPr anchorCtr="0" anchor="ctr" bIns="91425" lIns="182875" spcFirstLastPara="1" rIns="182875" wrap="square" tIns="91425">
            <a:noAutofit/>
          </a:bodyPr>
          <a:lstStyle/>
          <a:p>
            <a:pPr indent="0" lvl="0" marL="0" rtl="0" algn="ctr">
              <a:spcBef>
                <a:spcPts val="0"/>
              </a:spcBef>
              <a:spcAft>
                <a:spcPts val="0"/>
              </a:spcAft>
              <a:buClr>
                <a:srgbClr val="000000"/>
              </a:buClr>
              <a:buSzPts val="1100"/>
              <a:buFont typeface="Arial"/>
              <a:buNone/>
            </a:pPr>
            <a:r>
              <a:rPr lang="en-US" sz="1200">
                <a:latin typeface="Montserrat"/>
                <a:ea typeface="Montserrat"/>
                <a:cs typeface="Montserrat"/>
                <a:sym typeface="Montserrat"/>
              </a:rPr>
              <a:t>The coach is guiding the team to minimize mistakes.</a:t>
            </a:r>
            <a:endParaRPr sz="1200">
              <a:latin typeface="Montserrat"/>
              <a:ea typeface="Montserrat"/>
              <a:cs typeface="Montserrat"/>
              <a:sym typeface="Montserrat"/>
            </a:endParaRPr>
          </a:p>
        </p:txBody>
      </p:sp>
      <p:sp>
        <p:nvSpPr>
          <p:cNvPr id="375" name="Google Shape;375;p63"/>
          <p:cNvSpPr/>
          <p:nvPr/>
        </p:nvSpPr>
        <p:spPr>
          <a:xfrm>
            <a:off x="6054963" y="2713379"/>
            <a:ext cx="2615047" cy="1550825"/>
          </a:xfrm>
          <a:custGeom>
            <a:rect b="b" l="l" r="r" t="t"/>
            <a:pathLst>
              <a:path extrusionOk="0" h="37228" w="69651">
                <a:moveTo>
                  <a:pt x="7839" y="0"/>
                </a:moveTo>
                <a:cubicBezTo>
                  <a:pt x="3503" y="0"/>
                  <a:pt x="1" y="3503"/>
                  <a:pt x="1" y="7839"/>
                </a:cubicBezTo>
                <a:lnTo>
                  <a:pt x="1" y="24952"/>
                </a:lnTo>
                <a:lnTo>
                  <a:pt x="2903" y="27854"/>
                </a:lnTo>
                <a:lnTo>
                  <a:pt x="2903" y="7839"/>
                </a:lnTo>
                <a:cubicBezTo>
                  <a:pt x="2903" y="5138"/>
                  <a:pt x="5138" y="2903"/>
                  <a:pt x="7839" y="2903"/>
                </a:cubicBezTo>
                <a:lnTo>
                  <a:pt x="53372" y="2903"/>
                </a:lnTo>
                <a:cubicBezTo>
                  <a:pt x="56107" y="2903"/>
                  <a:pt x="58309" y="5138"/>
                  <a:pt x="58309" y="7839"/>
                </a:cubicBezTo>
                <a:lnTo>
                  <a:pt x="58309" y="29155"/>
                </a:lnTo>
                <a:lnTo>
                  <a:pt x="58309" y="31023"/>
                </a:lnTo>
                <a:lnTo>
                  <a:pt x="58309" y="32057"/>
                </a:lnTo>
                <a:lnTo>
                  <a:pt x="63012" y="32057"/>
                </a:lnTo>
                <a:lnTo>
                  <a:pt x="63012" y="37227"/>
                </a:lnTo>
                <a:lnTo>
                  <a:pt x="69650" y="30622"/>
                </a:lnTo>
                <a:lnTo>
                  <a:pt x="63012" y="23984"/>
                </a:lnTo>
                <a:lnTo>
                  <a:pt x="63012" y="29155"/>
                </a:lnTo>
                <a:lnTo>
                  <a:pt x="61244" y="29155"/>
                </a:lnTo>
                <a:lnTo>
                  <a:pt x="61244" y="7839"/>
                </a:lnTo>
                <a:cubicBezTo>
                  <a:pt x="61244" y="3503"/>
                  <a:pt x="57708" y="0"/>
                  <a:pt x="53372" y="0"/>
                </a:cubicBezTo>
                <a:close/>
              </a:path>
            </a:pathLst>
          </a:custGeom>
          <a:solidFill>
            <a:srgbClr val="685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376" name="Google Shape;376;p63"/>
          <p:cNvSpPr/>
          <p:nvPr/>
        </p:nvSpPr>
        <p:spPr>
          <a:xfrm>
            <a:off x="6937783" y="2068052"/>
            <a:ext cx="532481" cy="590098"/>
          </a:xfrm>
          <a:custGeom>
            <a:rect b="b" l="l" r="r" t="t"/>
            <a:pathLst>
              <a:path extrusionOk="0" h="27520" w="27554">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rgbClr val="685AB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FFFFF"/>
                </a:solidFill>
                <a:latin typeface="Montserrat"/>
                <a:ea typeface="Montserrat"/>
                <a:cs typeface="Montserrat"/>
                <a:sym typeface="Montserrat"/>
              </a:rPr>
              <a:t>3</a:t>
            </a:r>
            <a:endParaRPr sz="1200">
              <a:solidFill>
                <a:srgbClr val="FFFFFF"/>
              </a:solidFill>
              <a:latin typeface="Montserrat"/>
              <a:ea typeface="Montserrat"/>
              <a:cs typeface="Montserrat"/>
              <a:sym typeface="Montserrat"/>
            </a:endParaRPr>
          </a:p>
        </p:txBody>
      </p:sp>
      <p:sp>
        <p:nvSpPr>
          <p:cNvPr id="377" name="Google Shape;377;p63"/>
          <p:cNvSpPr txBox="1"/>
          <p:nvPr/>
        </p:nvSpPr>
        <p:spPr>
          <a:xfrm>
            <a:off x="1400471" y="1473775"/>
            <a:ext cx="163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333333"/>
                </a:solidFill>
                <a:highlight>
                  <a:srgbClr val="FFFFFF"/>
                </a:highlight>
                <a:latin typeface="Montserrat"/>
                <a:ea typeface="Montserrat"/>
                <a:cs typeface="Montserrat"/>
                <a:sym typeface="Montserrat"/>
              </a:rPr>
              <a:t>Weak Learners</a:t>
            </a:r>
            <a:endParaRPr>
              <a:latin typeface="Montserrat"/>
              <a:ea typeface="Montserrat"/>
              <a:cs typeface="Montserrat"/>
              <a:sym typeface="Montserrat"/>
            </a:endParaRPr>
          </a:p>
        </p:txBody>
      </p:sp>
      <p:sp>
        <p:nvSpPr>
          <p:cNvPr id="378" name="Google Shape;378;p63"/>
          <p:cNvSpPr txBox="1"/>
          <p:nvPr/>
        </p:nvSpPr>
        <p:spPr>
          <a:xfrm>
            <a:off x="3630691" y="1473779"/>
            <a:ext cx="214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333333"/>
                </a:solidFill>
                <a:highlight>
                  <a:srgbClr val="FFFFFF"/>
                </a:highlight>
                <a:latin typeface="Montserrat"/>
                <a:ea typeface="Montserrat"/>
                <a:cs typeface="Montserrat"/>
                <a:sym typeface="Montserrat"/>
              </a:rPr>
              <a:t>Additive Model</a:t>
            </a:r>
            <a:endParaRPr>
              <a:latin typeface="Montserrat"/>
              <a:ea typeface="Montserrat"/>
              <a:cs typeface="Montserrat"/>
              <a:sym typeface="Montserrat"/>
            </a:endParaRPr>
          </a:p>
        </p:txBody>
      </p:sp>
      <p:sp>
        <p:nvSpPr>
          <p:cNvPr id="379" name="Google Shape;379;p63"/>
          <p:cNvSpPr txBox="1"/>
          <p:nvPr/>
        </p:nvSpPr>
        <p:spPr>
          <a:xfrm>
            <a:off x="6169702" y="1473775"/>
            <a:ext cx="203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333333"/>
                </a:solidFill>
                <a:highlight>
                  <a:srgbClr val="FFFFFF"/>
                </a:highlight>
                <a:latin typeface="Montserrat"/>
                <a:ea typeface="Montserrat"/>
                <a:cs typeface="Montserrat"/>
                <a:sym typeface="Montserrat"/>
              </a:rPr>
              <a:t>Loss Function</a:t>
            </a:r>
            <a:endParaRPr>
              <a:latin typeface="Montserrat"/>
              <a:ea typeface="Montserrat"/>
              <a:cs typeface="Montserrat"/>
              <a:sym typeface="Montserrat"/>
            </a:endParaRPr>
          </a:p>
        </p:txBody>
      </p:sp>
      <p:sp>
        <p:nvSpPr>
          <p:cNvPr id="380" name="Google Shape;380;p63"/>
          <p:cNvSpPr/>
          <p:nvPr/>
        </p:nvSpPr>
        <p:spPr>
          <a:xfrm>
            <a:off x="8790487" y="3071916"/>
            <a:ext cx="1760898" cy="1952404"/>
          </a:xfrm>
          <a:custGeom>
            <a:rect b="b" l="l" r="r" t="t"/>
            <a:pathLst>
              <a:path extrusionOk="0" h="46868" w="46901">
                <a:moveTo>
                  <a:pt x="2969" y="0"/>
                </a:moveTo>
                <a:cubicBezTo>
                  <a:pt x="1335" y="0"/>
                  <a:pt x="0" y="1335"/>
                  <a:pt x="0" y="2969"/>
                </a:cubicBezTo>
                <a:lnTo>
                  <a:pt x="0" y="43932"/>
                </a:lnTo>
                <a:cubicBezTo>
                  <a:pt x="0" y="45566"/>
                  <a:pt x="1335" y="46867"/>
                  <a:pt x="2969" y="46867"/>
                </a:cubicBezTo>
                <a:lnTo>
                  <a:pt x="43932" y="46867"/>
                </a:lnTo>
                <a:cubicBezTo>
                  <a:pt x="45566" y="46867"/>
                  <a:pt x="46901" y="45566"/>
                  <a:pt x="46901" y="43932"/>
                </a:cubicBezTo>
                <a:lnTo>
                  <a:pt x="46901" y="2969"/>
                </a:lnTo>
                <a:cubicBezTo>
                  <a:pt x="46901" y="1335"/>
                  <a:pt x="45566" y="0"/>
                  <a:pt x="43932" y="0"/>
                </a:cubicBezTo>
                <a:close/>
              </a:path>
            </a:pathLst>
          </a:custGeom>
          <a:solidFill>
            <a:srgbClr val="EEEEEE"/>
          </a:solidFill>
          <a:ln>
            <a:noFill/>
          </a:ln>
        </p:spPr>
        <p:txBody>
          <a:bodyPr anchorCtr="0" anchor="ctr" bIns="91425" lIns="182875" spcFirstLastPara="1" rIns="274300" wrap="square" tIns="91425">
            <a:noAutofit/>
          </a:bodyPr>
          <a:lstStyle/>
          <a:p>
            <a:pPr indent="0" lvl="0" marL="0" rtl="0" algn="ctr">
              <a:spcBef>
                <a:spcPts val="0"/>
              </a:spcBef>
              <a:spcAft>
                <a:spcPts val="0"/>
              </a:spcAft>
              <a:buClr>
                <a:schemeClr val="dk1"/>
              </a:buClr>
              <a:buSzPts val="1100"/>
              <a:buFont typeface="Arial"/>
              <a:buNone/>
            </a:pPr>
            <a:r>
              <a:rPr lang="en-US" sz="1200">
                <a:latin typeface="Montserrat"/>
                <a:ea typeface="Montserrat"/>
                <a:cs typeface="Montserrat"/>
                <a:sym typeface="Montserrat"/>
              </a:rPr>
              <a:t>How much each player is contributing to the team.</a:t>
            </a:r>
            <a:endParaRPr sz="1200">
              <a:latin typeface="Montserrat"/>
              <a:ea typeface="Montserrat"/>
              <a:cs typeface="Montserrat"/>
              <a:sym typeface="Montserrat"/>
            </a:endParaRPr>
          </a:p>
        </p:txBody>
      </p:sp>
      <p:sp>
        <p:nvSpPr>
          <p:cNvPr id="381" name="Google Shape;381;p63"/>
          <p:cNvSpPr/>
          <p:nvPr/>
        </p:nvSpPr>
        <p:spPr>
          <a:xfrm>
            <a:off x="8521231" y="3772250"/>
            <a:ext cx="2615047" cy="1552200"/>
          </a:xfrm>
          <a:custGeom>
            <a:rect b="b" l="l" r="r" t="t"/>
            <a:pathLst>
              <a:path extrusionOk="0" h="37261" w="69651">
                <a:moveTo>
                  <a:pt x="63046" y="0"/>
                </a:moveTo>
                <a:lnTo>
                  <a:pt x="63046" y="5171"/>
                </a:lnTo>
                <a:lnTo>
                  <a:pt x="58342" y="5171"/>
                </a:lnTo>
                <a:lnTo>
                  <a:pt x="58342" y="6205"/>
                </a:lnTo>
                <a:lnTo>
                  <a:pt x="58342" y="8073"/>
                </a:lnTo>
                <a:lnTo>
                  <a:pt x="58342" y="29388"/>
                </a:lnTo>
                <a:cubicBezTo>
                  <a:pt x="58342" y="32123"/>
                  <a:pt x="56107" y="34325"/>
                  <a:pt x="53405" y="34325"/>
                </a:cubicBezTo>
                <a:lnTo>
                  <a:pt x="7873" y="34325"/>
                </a:lnTo>
                <a:cubicBezTo>
                  <a:pt x="5138" y="34325"/>
                  <a:pt x="2936" y="32123"/>
                  <a:pt x="2936" y="29388"/>
                </a:cubicBezTo>
                <a:lnTo>
                  <a:pt x="2936" y="9374"/>
                </a:lnTo>
                <a:lnTo>
                  <a:pt x="1" y="12276"/>
                </a:lnTo>
                <a:lnTo>
                  <a:pt x="1" y="29388"/>
                </a:lnTo>
                <a:cubicBezTo>
                  <a:pt x="1" y="33724"/>
                  <a:pt x="3536" y="37260"/>
                  <a:pt x="7873" y="37260"/>
                </a:cubicBezTo>
                <a:lnTo>
                  <a:pt x="53405" y="37260"/>
                </a:lnTo>
                <a:cubicBezTo>
                  <a:pt x="57742" y="37260"/>
                  <a:pt x="61244" y="33724"/>
                  <a:pt x="61244" y="29388"/>
                </a:cubicBezTo>
                <a:lnTo>
                  <a:pt x="61244" y="8073"/>
                </a:lnTo>
                <a:lnTo>
                  <a:pt x="63046" y="8073"/>
                </a:lnTo>
                <a:lnTo>
                  <a:pt x="63046" y="13243"/>
                </a:lnTo>
                <a:lnTo>
                  <a:pt x="69650" y="6638"/>
                </a:lnTo>
                <a:lnTo>
                  <a:pt x="63046" y="0"/>
                </a:lnTo>
                <a:close/>
              </a:path>
            </a:pathLst>
          </a:custGeom>
          <a:solidFill>
            <a:srgbClr val="FF9F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382" name="Google Shape;382;p63"/>
          <p:cNvSpPr/>
          <p:nvPr/>
        </p:nvSpPr>
        <p:spPr>
          <a:xfrm>
            <a:off x="9398326" y="2358182"/>
            <a:ext cx="532481" cy="590119"/>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rgbClr val="FF9F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FFFFF"/>
                </a:solidFill>
                <a:latin typeface="Montserrat"/>
                <a:ea typeface="Montserrat"/>
                <a:cs typeface="Montserrat"/>
                <a:sym typeface="Montserrat"/>
              </a:rPr>
              <a:t>4</a:t>
            </a:r>
            <a:endParaRPr sz="1200">
              <a:solidFill>
                <a:srgbClr val="FFFFFF"/>
              </a:solidFill>
              <a:latin typeface="Montserrat"/>
              <a:ea typeface="Montserrat"/>
              <a:cs typeface="Montserrat"/>
              <a:sym typeface="Montserrat"/>
            </a:endParaRPr>
          </a:p>
        </p:txBody>
      </p:sp>
      <p:sp>
        <p:nvSpPr>
          <p:cNvPr id="383" name="Google Shape;383;p63"/>
          <p:cNvSpPr txBox="1"/>
          <p:nvPr/>
        </p:nvSpPr>
        <p:spPr>
          <a:xfrm>
            <a:off x="8596591" y="1533554"/>
            <a:ext cx="2148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333333"/>
                </a:solidFill>
                <a:highlight>
                  <a:srgbClr val="FFFFFF"/>
                </a:highlight>
                <a:latin typeface="Montserrat"/>
                <a:ea typeface="Montserrat"/>
                <a:cs typeface="Montserrat"/>
                <a:sym typeface="Montserrat"/>
              </a:rPr>
              <a:t>Weights of Weak Learners</a:t>
            </a:r>
            <a:endParaRPr>
              <a:latin typeface="Montserrat"/>
              <a:ea typeface="Montserrat"/>
              <a:cs typeface="Montserrat"/>
              <a:sym typeface="Montserrat"/>
            </a:endParaRPr>
          </a:p>
        </p:txBody>
      </p:sp>
      <p:pic>
        <p:nvPicPr>
          <p:cNvPr id="384" name="Google Shape;384;p63"/>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nvSpPr>
        <p:spPr>
          <a:xfrm flipH="1">
            <a:off x="526250" y="272675"/>
            <a:ext cx="99723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400">
                <a:solidFill>
                  <a:srgbClr val="675AB9"/>
                </a:solidFill>
                <a:latin typeface="Montserrat"/>
                <a:ea typeface="Montserrat"/>
                <a:cs typeface="Montserrat"/>
                <a:sym typeface="Montserrat"/>
              </a:rPr>
              <a:t>Weak</a:t>
            </a:r>
            <a:r>
              <a:rPr b="1" lang="en-US" sz="2400">
                <a:solidFill>
                  <a:srgbClr val="675AB9"/>
                </a:solidFill>
                <a:latin typeface="Montserrat"/>
                <a:ea typeface="Montserrat"/>
                <a:cs typeface="Montserrat"/>
                <a:sym typeface="Montserrat"/>
              </a:rPr>
              <a:t> Learners</a:t>
            </a:r>
            <a:endParaRPr b="1" sz="2400">
              <a:solidFill>
                <a:srgbClr val="675AB9"/>
              </a:solidFill>
              <a:latin typeface="Montserrat"/>
              <a:ea typeface="Montserrat"/>
              <a:cs typeface="Montserrat"/>
              <a:sym typeface="Montserrat"/>
            </a:endParaRPr>
          </a:p>
        </p:txBody>
      </p:sp>
      <p:sp>
        <p:nvSpPr>
          <p:cNvPr id="390" name="Google Shape;390;p64"/>
          <p:cNvSpPr txBox="1"/>
          <p:nvPr/>
        </p:nvSpPr>
        <p:spPr>
          <a:xfrm>
            <a:off x="1055700" y="1676250"/>
            <a:ext cx="5063700" cy="32784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1000"/>
              </a:spcBef>
              <a:spcAft>
                <a:spcPts val="0"/>
              </a:spcAft>
              <a:buNone/>
            </a:pPr>
            <a:r>
              <a:rPr b="1" lang="en-US">
                <a:solidFill>
                  <a:schemeClr val="dk1"/>
                </a:solidFill>
                <a:latin typeface="Montserrat"/>
                <a:ea typeface="Montserrat"/>
                <a:cs typeface="Montserrat"/>
                <a:sym typeface="Montserrat"/>
              </a:rPr>
              <a:t>Weak Learners:</a:t>
            </a:r>
            <a:endParaRPr b="1">
              <a:solidFill>
                <a:schemeClr val="dk1"/>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rPr lang="en-US">
                <a:solidFill>
                  <a:schemeClr val="dk1"/>
                </a:solidFill>
                <a:latin typeface="Montserrat"/>
                <a:ea typeface="Montserrat"/>
                <a:cs typeface="Montserrat"/>
                <a:sym typeface="Montserrat"/>
              </a:rPr>
              <a:t>Weak learners are basic models that individually may not perform well, but when combined, they contribute to a strong predictive model.</a:t>
            </a:r>
            <a:endParaRPr>
              <a:solidFill>
                <a:schemeClr val="dk1"/>
              </a:solidFill>
              <a:latin typeface="Montserrat"/>
              <a:ea typeface="Montserrat"/>
              <a:cs typeface="Montserrat"/>
              <a:sym typeface="Montserrat"/>
            </a:endParaRPr>
          </a:p>
          <a:p>
            <a:pPr indent="-317500" lvl="0" marL="457200" rtl="0" algn="just">
              <a:lnSpc>
                <a:spcPct val="150000"/>
              </a:lnSpc>
              <a:spcBef>
                <a:spcPts val="1000"/>
              </a:spcBef>
              <a:spcAft>
                <a:spcPts val="0"/>
              </a:spcAft>
              <a:buClr>
                <a:schemeClr val="dk1"/>
              </a:buClr>
              <a:buSzPts val="1400"/>
              <a:buFont typeface="Montserrat"/>
              <a:buChar char="●"/>
            </a:pPr>
            <a:r>
              <a:rPr b="1" lang="en-US">
                <a:solidFill>
                  <a:schemeClr val="dk1"/>
                </a:solidFill>
                <a:latin typeface="Montserrat"/>
                <a:ea typeface="Montserrat"/>
                <a:cs typeface="Montserrat"/>
                <a:sym typeface="Montserrat"/>
              </a:rPr>
              <a:t>Regression Trees</a:t>
            </a:r>
            <a:r>
              <a:rPr lang="en-US">
                <a:solidFill>
                  <a:schemeClr val="dk1"/>
                </a:solidFill>
                <a:latin typeface="Montserrat"/>
                <a:ea typeface="Montserrat"/>
                <a:cs typeface="Montserrat"/>
                <a:sym typeface="Montserrat"/>
              </a:rPr>
              <a:t>: Simple models that make rough numerical predictions.</a:t>
            </a:r>
            <a:endParaRPr>
              <a:solidFill>
                <a:schemeClr val="dk1"/>
              </a:solidFill>
              <a:latin typeface="Montserrat"/>
              <a:ea typeface="Montserrat"/>
              <a:cs typeface="Montserrat"/>
              <a:sym typeface="Montserrat"/>
            </a:endParaRPr>
          </a:p>
          <a:p>
            <a:pPr indent="-317500" lvl="0" marL="457200" rtl="0" algn="just">
              <a:lnSpc>
                <a:spcPct val="150000"/>
              </a:lnSpc>
              <a:spcBef>
                <a:spcPts val="0"/>
              </a:spcBef>
              <a:spcAft>
                <a:spcPts val="0"/>
              </a:spcAft>
              <a:buClr>
                <a:schemeClr val="dk1"/>
              </a:buClr>
              <a:buSzPts val="1400"/>
              <a:buFont typeface="Montserrat"/>
              <a:buChar char="●"/>
            </a:pPr>
            <a:r>
              <a:rPr b="1" lang="en-US">
                <a:solidFill>
                  <a:schemeClr val="dk1"/>
                </a:solidFill>
                <a:latin typeface="Montserrat"/>
                <a:ea typeface="Montserrat"/>
                <a:cs typeface="Montserrat"/>
                <a:sym typeface="Montserrat"/>
              </a:rPr>
              <a:t>Classification Trees:</a:t>
            </a:r>
            <a:r>
              <a:rPr lang="en-US">
                <a:solidFill>
                  <a:schemeClr val="dk1"/>
                </a:solidFill>
                <a:latin typeface="Montserrat"/>
                <a:ea typeface="Montserrat"/>
                <a:cs typeface="Montserrat"/>
                <a:sym typeface="Montserrat"/>
              </a:rPr>
              <a:t> </a:t>
            </a:r>
            <a:r>
              <a:rPr lang="en-US">
                <a:solidFill>
                  <a:schemeClr val="dk1"/>
                </a:solidFill>
                <a:latin typeface="Montserrat"/>
                <a:ea typeface="Montserrat"/>
                <a:cs typeface="Montserrat"/>
                <a:sym typeface="Montserrat"/>
              </a:rPr>
              <a:t>Simple models that make rough categorical predictions.</a:t>
            </a:r>
            <a:endParaRPr>
              <a:solidFill>
                <a:schemeClr val="dk1"/>
              </a:solidFill>
              <a:latin typeface="Montserrat"/>
              <a:ea typeface="Montserrat"/>
              <a:cs typeface="Montserrat"/>
              <a:sym typeface="Montserrat"/>
            </a:endParaRPr>
          </a:p>
          <a:p>
            <a:pPr indent="0" lvl="0" marL="457200" rtl="0" algn="just">
              <a:lnSpc>
                <a:spcPct val="150000"/>
              </a:lnSpc>
              <a:spcBef>
                <a:spcPts val="1000"/>
              </a:spcBef>
              <a:spcAft>
                <a:spcPts val="0"/>
              </a:spcAft>
              <a:buNone/>
            </a:pPr>
            <a:r>
              <a:t/>
            </a:r>
            <a:endParaRPr>
              <a:solidFill>
                <a:schemeClr val="dk1"/>
              </a:solidFill>
              <a:latin typeface="Montserrat"/>
              <a:ea typeface="Montserrat"/>
              <a:cs typeface="Montserrat"/>
              <a:sym typeface="Montserrat"/>
            </a:endParaRPr>
          </a:p>
        </p:txBody>
      </p:sp>
      <p:grpSp>
        <p:nvGrpSpPr>
          <p:cNvPr id="391" name="Google Shape;391;p64"/>
          <p:cNvGrpSpPr/>
          <p:nvPr/>
        </p:nvGrpSpPr>
        <p:grpSpPr>
          <a:xfrm>
            <a:off x="7004492" y="1414233"/>
            <a:ext cx="4636420" cy="3802461"/>
            <a:chOff x="6559275" y="1806475"/>
            <a:chExt cx="4416900" cy="3244975"/>
          </a:xfrm>
        </p:grpSpPr>
        <p:sp>
          <p:nvSpPr>
            <p:cNvPr id="392" name="Google Shape;392;p64"/>
            <p:cNvSpPr/>
            <p:nvPr/>
          </p:nvSpPr>
          <p:spPr>
            <a:xfrm>
              <a:off x="6559275" y="1806475"/>
              <a:ext cx="4416900" cy="2979300"/>
            </a:xfrm>
            <a:prstGeom prst="roundRect">
              <a:avLst>
                <a:gd fmla="val 16667" name="adj"/>
              </a:avLst>
            </a:prstGeom>
            <a:noFill/>
            <a:ln cap="flat" cmpd="sng" w="28575">
              <a:solidFill>
                <a:srgbClr val="685AB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p:txBody>
        </p:sp>
        <p:sp>
          <p:nvSpPr>
            <p:cNvPr id="393" name="Google Shape;393;p64"/>
            <p:cNvSpPr/>
            <p:nvPr/>
          </p:nvSpPr>
          <p:spPr>
            <a:xfrm>
              <a:off x="6866825" y="4495250"/>
              <a:ext cx="2066400" cy="55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p:txBody>
        </p:sp>
        <p:sp>
          <p:nvSpPr>
            <p:cNvPr id="394" name="Google Shape;394;p64"/>
            <p:cNvSpPr/>
            <p:nvPr/>
          </p:nvSpPr>
          <p:spPr>
            <a:xfrm rot="5400000">
              <a:off x="7248751" y="4437783"/>
              <a:ext cx="53400" cy="394500"/>
            </a:xfrm>
            <a:prstGeom prst="rect">
              <a:avLst/>
            </a:prstGeom>
            <a:solidFill>
              <a:srgbClr val="685AB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p:txBody>
        </p:sp>
        <p:sp>
          <p:nvSpPr>
            <p:cNvPr id="395" name="Google Shape;395;p64"/>
            <p:cNvSpPr txBox="1"/>
            <p:nvPr/>
          </p:nvSpPr>
          <p:spPr>
            <a:xfrm>
              <a:off x="6969975" y="4590675"/>
              <a:ext cx="21303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685ABA"/>
                  </a:solidFill>
                  <a:latin typeface="Montserrat"/>
                  <a:ea typeface="Montserrat"/>
                  <a:cs typeface="Montserrat"/>
                  <a:sym typeface="Montserrat"/>
                </a:rPr>
                <a:t>Illustration of Errors and Iterations</a:t>
              </a:r>
              <a:endParaRPr b="1">
                <a:solidFill>
                  <a:srgbClr val="685ABA"/>
                </a:solidFill>
                <a:latin typeface="Montserrat"/>
                <a:ea typeface="Montserrat"/>
                <a:cs typeface="Montserrat"/>
                <a:sym typeface="Montserrat"/>
              </a:endParaRPr>
            </a:p>
          </p:txBody>
        </p:sp>
        <p:sp>
          <p:nvSpPr>
            <p:cNvPr id="396" name="Google Shape;396;p64"/>
            <p:cNvSpPr/>
            <p:nvPr/>
          </p:nvSpPr>
          <p:spPr>
            <a:xfrm>
              <a:off x="6817282" y="4711174"/>
              <a:ext cx="88800" cy="88800"/>
            </a:xfrm>
            <a:prstGeom prst="ellipse">
              <a:avLst/>
            </a:prstGeom>
            <a:solidFill>
              <a:srgbClr val="685AB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p:txBody>
        </p:sp>
        <p:sp>
          <p:nvSpPr>
            <p:cNvPr id="397" name="Google Shape;397;p64"/>
            <p:cNvSpPr/>
            <p:nvPr/>
          </p:nvSpPr>
          <p:spPr>
            <a:xfrm>
              <a:off x="8862611" y="4743521"/>
              <a:ext cx="88800" cy="88800"/>
            </a:xfrm>
            <a:prstGeom prst="ellipse">
              <a:avLst/>
            </a:prstGeom>
            <a:solidFill>
              <a:srgbClr val="685AB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p:txBody>
        </p:sp>
      </p:grpSp>
      <p:pic>
        <p:nvPicPr>
          <p:cNvPr id="398" name="Google Shape;398;p64"/>
          <p:cNvPicPr preferRelativeResize="0"/>
          <p:nvPr/>
        </p:nvPicPr>
        <p:blipFill>
          <a:blip r:embed="rId3">
            <a:alphaModFix/>
          </a:blip>
          <a:stretch>
            <a:fillRect/>
          </a:stretch>
        </p:blipFill>
        <p:spPr>
          <a:xfrm>
            <a:off x="7905325" y="1829900"/>
            <a:ext cx="2834749" cy="2491050"/>
          </a:xfrm>
          <a:prstGeom prst="rect">
            <a:avLst/>
          </a:prstGeom>
          <a:noFill/>
          <a:ln>
            <a:noFill/>
          </a:ln>
        </p:spPr>
      </p:pic>
      <p:pic>
        <p:nvPicPr>
          <p:cNvPr id="399" name="Google Shape;399;p64"/>
          <p:cNvPicPr preferRelativeResize="0"/>
          <p:nvPr/>
        </p:nvPicPr>
        <p:blipFill rotWithShape="1">
          <a:blip r:embed="rId4">
            <a:alphaModFix/>
          </a:blip>
          <a:srcRect b="0" l="0" r="0" t="0"/>
          <a:stretch/>
        </p:blipFill>
        <p:spPr>
          <a:xfrm>
            <a:off x="0" y="14625"/>
            <a:ext cx="12192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5"/>
          <p:cNvSpPr txBox="1"/>
          <p:nvPr/>
        </p:nvSpPr>
        <p:spPr>
          <a:xfrm flipH="1">
            <a:off x="468925" y="272675"/>
            <a:ext cx="99723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400">
                <a:solidFill>
                  <a:srgbClr val="675AB9"/>
                </a:solidFill>
                <a:latin typeface="Montserrat"/>
                <a:ea typeface="Montserrat"/>
                <a:cs typeface="Montserrat"/>
                <a:sym typeface="Montserrat"/>
              </a:rPr>
              <a:t>Additive Model </a:t>
            </a:r>
            <a:endParaRPr b="1" sz="2400">
              <a:solidFill>
                <a:srgbClr val="675AB9"/>
              </a:solidFill>
              <a:latin typeface="Montserrat"/>
              <a:ea typeface="Montserrat"/>
              <a:cs typeface="Montserrat"/>
              <a:sym typeface="Montserrat"/>
            </a:endParaRPr>
          </a:p>
        </p:txBody>
      </p:sp>
      <p:sp>
        <p:nvSpPr>
          <p:cNvPr id="405" name="Google Shape;405;p65"/>
          <p:cNvSpPr txBox="1"/>
          <p:nvPr/>
        </p:nvSpPr>
        <p:spPr>
          <a:xfrm>
            <a:off x="1032225" y="1069400"/>
            <a:ext cx="5063700" cy="5086200"/>
          </a:xfrm>
          <a:prstGeom prst="rect">
            <a:avLst/>
          </a:prstGeom>
          <a:noFill/>
          <a:ln>
            <a:noFill/>
          </a:ln>
        </p:spPr>
        <p:txBody>
          <a:bodyPr anchorCtr="0" anchor="t" bIns="45700" lIns="91425" spcFirstLastPara="1" rIns="91425" wrap="square" tIns="45700">
            <a:normAutofit fontScale="25000" lnSpcReduction="10000"/>
          </a:bodyPr>
          <a:lstStyle/>
          <a:p>
            <a:pPr indent="-317500" lvl="0" marL="457200" rtl="0" algn="just">
              <a:lnSpc>
                <a:spcPct val="150000"/>
              </a:lnSpc>
              <a:spcBef>
                <a:spcPts val="1000"/>
              </a:spcBef>
              <a:spcAft>
                <a:spcPts val="0"/>
              </a:spcAft>
              <a:buClr>
                <a:schemeClr val="dk1"/>
              </a:buClr>
              <a:buSzPct val="100000"/>
              <a:buFont typeface="Montserrat"/>
              <a:buChar char="●"/>
            </a:pPr>
            <a:r>
              <a:rPr lang="en-US" sz="5600">
                <a:solidFill>
                  <a:schemeClr val="dk1"/>
                </a:solidFill>
                <a:latin typeface="Montserrat"/>
                <a:ea typeface="Montserrat"/>
                <a:cs typeface="Montserrat"/>
                <a:sym typeface="Montserrat"/>
              </a:rPr>
              <a:t>The term "</a:t>
            </a:r>
            <a:r>
              <a:rPr b="1" lang="en-US" sz="5600">
                <a:solidFill>
                  <a:schemeClr val="dk1"/>
                </a:solidFill>
                <a:latin typeface="Montserrat"/>
                <a:ea typeface="Montserrat"/>
                <a:cs typeface="Montserrat"/>
                <a:sym typeface="Montserrat"/>
              </a:rPr>
              <a:t>additive model</a:t>
            </a:r>
            <a:r>
              <a:rPr lang="en-US" sz="5600">
                <a:solidFill>
                  <a:schemeClr val="dk1"/>
                </a:solidFill>
                <a:latin typeface="Montserrat"/>
                <a:ea typeface="Montserrat"/>
                <a:cs typeface="Montserrat"/>
                <a:sym typeface="Montserrat"/>
              </a:rPr>
              <a:t>" refers to the way individual weak learners, or models, are combined to create a stronger predictive model. The idea is that instead of constructing a single powerful model, Gradient Boosting builds a series of </a:t>
            </a:r>
            <a:r>
              <a:rPr b="1" lang="en-US" sz="5600">
                <a:solidFill>
                  <a:schemeClr val="dk1"/>
                </a:solidFill>
                <a:latin typeface="Montserrat"/>
                <a:ea typeface="Montserrat"/>
                <a:cs typeface="Montserrat"/>
                <a:sym typeface="Montserrat"/>
              </a:rPr>
              <a:t>simpler models sequentially</a:t>
            </a:r>
            <a:r>
              <a:rPr lang="en-US" sz="5600">
                <a:solidFill>
                  <a:schemeClr val="dk1"/>
                </a:solidFill>
                <a:latin typeface="Montserrat"/>
                <a:ea typeface="Montserrat"/>
                <a:cs typeface="Montserrat"/>
                <a:sym typeface="Montserrat"/>
              </a:rPr>
              <a:t>, with each new model focused on correcting the errors of the combined ensemble so far.</a:t>
            </a:r>
            <a:endParaRPr sz="5600">
              <a:solidFill>
                <a:schemeClr val="dk1"/>
              </a:solidFill>
              <a:latin typeface="Montserrat"/>
              <a:ea typeface="Montserrat"/>
              <a:cs typeface="Montserrat"/>
              <a:sym typeface="Montserrat"/>
            </a:endParaRPr>
          </a:p>
          <a:p>
            <a:pPr indent="0" lvl="0" marL="457200" rtl="0" algn="just">
              <a:lnSpc>
                <a:spcPct val="150000"/>
              </a:lnSpc>
              <a:spcBef>
                <a:spcPts val="1000"/>
              </a:spcBef>
              <a:spcAft>
                <a:spcPts val="0"/>
              </a:spcAft>
              <a:buNone/>
            </a:pPr>
            <a:r>
              <a:t/>
            </a:r>
            <a:endParaRPr sz="5600">
              <a:solidFill>
                <a:schemeClr val="dk1"/>
              </a:solidFill>
              <a:latin typeface="Montserrat"/>
              <a:ea typeface="Montserrat"/>
              <a:cs typeface="Montserrat"/>
              <a:sym typeface="Montserrat"/>
            </a:endParaRPr>
          </a:p>
          <a:p>
            <a:pPr indent="-317500" lvl="0" marL="457200" rtl="0" algn="just">
              <a:lnSpc>
                <a:spcPct val="150000"/>
              </a:lnSpc>
              <a:spcBef>
                <a:spcPts val="1000"/>
              </a:spcBef>
              <a:spcAft>
                <a:spcPts val="0"/>
              </a:spcAft>
              <a:buClr>
                <a:schemeClr val="dk1"/>
              </a:buClr>
              <a:buSzPct val="100000"/>
              <a:buFont typeface="Montserrat"/>
              <a:buChar char="●"/>
            </a:pPr>
            <a:r>
              <a:rPr lang="en-US" sz="5600">
                <a:solidFill>
                  <a:schemeClr val="dk1"/>
                </a:solidFill>
                <a:latin typeface="Montserrat"/>
                <a:ea typeface="Montserrat"/>
                <a:cs typeface="Montserrat"/>
                <a:sym typeface="Montserrat"/>
              </a:rPr>
              <a:t>In Gradient Boosting, the additive model is like </a:t>
            </a:r>
            <a:r>
              <a:rPr b="1" lang="en-US" sz="5600">
                <a:solidFill>
                  <a:schemeClr val="dk1"/>
                </a:solidFill>
                <a:latin typeface="Montserrat"/>
                <a:ea typeface="Montserrat"/>
                <a:cs typeface="Montserrat"/>
                <a:sym typeface="Montserrat"/>
              </a:rPr>
              <a:t>leveling up your prediction game.</a:t>
            </a:r>
            <a:r>
              <a:rPr lang="en-US" sz="5600">
                <a:solidFill>
                  <a:schemeClr val="dk1"/>
                </a:solidFill>
                <a:latin typeface="Montserrat"/>
                <a:ea typeface="Montserrat"/>
                <a:cs typeface="Montserrat"/>
                <a:sym typeface="Montserrat"/>
              </a:rPr>
              <a:t> You start with a basic prediction, and then each new player (weak learner) you add corrects the mistakes of the team before. It's like </a:t>
            </a:r>
            <a:r>
              <a:rPr b="1" lang="en-US" sz="5600">
                <a:solidFill>
                  <a:schemeClr val="dk1"/>
                </a:solidFill>
                <a:latin typeface="Montserrat"/>
                <a:ea typeface="Montserrat"/>
                <a:cs typeface="Montserrat"/>
                <a:sym typeface="Montserrat"/>
              </a:rPr>
              <a:t>refining your strategy</a:t>
            </a:r>
            <a:r>
              <a:rPr lang="en-US" sz="5600">
                <a:solidFill>
                  <a:schemeClr val="dk1"/>
                </a:solidFill>
                <a:latin typeface="Montserrat"/>
                <a:ea typeface="Montserrat"/>
                <a:cs typeface="Montserrat"/>
                <a:sym typeface="Montserrat"/>
              </a:rPr>
              <a:t> after each game, making the overall team stronger.</a:t>
            </a:r>
            <a:endParaRPr>
              <a:solidFill>
                <a:schemeClr val="dk1"/>
              </a:solidFill>
              <a:latin typeface="Montserrat"/>
              <a:ea typeface="Montserrat"/>
              <a:cs typeface="Montserrat"/>
              <a:sym typeface="Montserrat"/>
            </a:endParaRPr>
          </a:p>
        </p:txBody>
      </p:sp>
      <p:grpSp>
        <p:nvGrpSpPr>
          <p:cNvPr id="406" name="Google Shape;406;p65"/>
          <p:cNvGrpSpPr/>
          <p:nvPr/>
        </p:nvGrpSpPr>
        <p:grpSpPr>
          <a:xfrm>
            <a:off x="7232124" y="1806525"/>
            <a:ext cx="3903215" cy="3244975"/>
            <a:chOff x="6559275" y="1806475"/>
            <a:chExt cx="4416900" cy="3244975"/>
          </a:xfrm>
        </p:grpSpPr>
        <p:sp>
          <p:nvSpPr>
            <p:cNvPr id="407" name="Google Shape;407;p65"/>
            <p:cNvSpPr/>
            <p:nvPr/>
          </p:nvSpPr>
          <p:spPr>
            <a:xfrm>
              <a:off x="6559275" y="1806475"/>
              <a:ext cx="4416900" cy="2979300"/>
            </a:xfrm>
            <a:prstGeom prst="roundRect">
              <a:avLst>
                <a:gd fmla="val 16667" name="adj"/>
              </a:avLst>
            </a:prstGeom>
            <a:noFill/>
            <a:ln cap="flat" cmpd="sng" w="28575">
              <a:solidFill>
                <a:srgbClr val="685AB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p:txBody>
        </p:sp>
        <p:sp>
          <p:nvSpPr>
            <p:cNvPr id="408" name="Google Shape;408;p65"/>
            <p:cNvSpPr/>
            <p:nvPr/>
          </p:nvSpPr>
          <p:spPr>
            <a:xfrm>
              <a:off x="6866825" y="4495250"/>
              <a:ext cx="2066400" cy="55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p:txBody>
        </p:sp>
        <p:sp>
          <p:nvSpPr>
            <p:cNvPr id="409" name="Google Shape;409;p65"/>
            <p:cNvSpPr/>
            <p:nvPr/>
          </p:nvSpPr>
          <p:spPr>
            <a:xfrm rot="5400000">
              <a:off x="7248751" y="4437783"/>
              <a:ext cx="53400" cy="394500"/>
            </a:xfrm>
            <a:prstGeom prst="rect">
              <a:avLst/>
            </a:prstGeom>
            <a:solidFill>
              <a:srgbClr val="685AB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p:txBody>
        </p:sp>
        <p:sp>
          <p:nvSpPr>
            <p:cNvPr id="410" name="Google Shape;410;p65"/>
            <p:cNvSpPr txBox="1"/>
            <p:nvPr/>
          </p:nvSpPr>
          <p:spPr>
            <a:xfrm>
              <a:off x="6969975" y="4590675"/>
              <a:ext cx="21303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685ABA"/>
                  </a:solidFill>
                  <a:latin typeface="Montserrat"/>
                  <a:ea typeface="Montserrat"/>
                  <a:cs typeface="Montserrat"/>
                  <a:sym typeface="Montserrat"/>
                </a:rPr>
                <a:t>Illustration of </a:t>
              </a:r>
              <a:r>
                <a:rPr b="1" lang="en-US">
                  <a:solidFill>
                    <a:srgbClr val="685ABA"/>
                  </a:solidFill>
                  <a:latin typeface="Montserrat"/>
                  <a:ea typeface="Montserrat"/>
                  <a:cs typeface="Montserrat"/>
                  <a:sym typeface="Montserrat"/>
                </a:rPr>
                <a:t>Errors</a:t>
              </a:r>
              <a:r>
                <a:rPr b="1" lang="en-US">
                  <a:solidFill>
                    <a:srgbClr val="685ABA"/>
                  </a:solidFill>
                  <a:latin typeface="Montserrat"/>
                  <a:ea typeface="Montserrat"/>
                  <a:cs typeface="Montserrat"/>
                  <a:sym typeface="Montserrat"/>
                </a:rPr>
                <a:t>  and Iterations</a:t>
              </a:r>
              <a:endParaRPr b="1">
                <a:solidFill>
                  <a:srgbClr val="685ABA"/>
                </a:solidFill>
                <a:latin typeface="Montserrat"/>
                <a:ea typeface="Montserrat"/>
                <a:cs typeface="Montserrat"/>
                <a:sym typeface="Montserrat"/>
              </a:endParaRPr>
            </a:p>
          </p:txBody>
        </p:sp>
        <p:sp>
          <p:nvSpPr>
            <p:cNvPr id="411" name="Google Shape;411;p65"/>
            <p:cNvSpPr/>
            <p:nvPr/>
          </p:nvSpPr>
          <p:spPr>
            <a:xfrm>
              <a:off x="6817282" y="4711174"/>
              <a:ext cx="88800" cy="88800"/>
            </a:xfrm>
            <a:prstGeom prst="ellipse">
              <a:avLst/>
            </a:prstGeom>
            <a:solidFill>
              <a:srgbClr val="685AB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p:txBody>
        </p:sp>
        <p:sp>
          <p:nvSpPr>
            <p:cNvPr id="412" name="Google Shape;412;p65"/>
            <p:cNvSpPr/>
            <p:nvPr/>
          </p:nvSpPr>
          <p:spPr>
            <a:xfrm>
              <a:off x="8862611" y="4743521"/>
              <a:ext cx="88800" cy="88800"/>
            </a:xfrm>
            <a:prstGeom prst="ellipse">
              <a:avLst/>
            </a:prstGeom>
            <a:solidFill>
              <a:srgbClr val="685AB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p:txBody>
        </p:sp>
      </p:grpSp>
      <p:pic>
        <p:nvPicPr>
          <p:cNvPr id="413" name="Google Shape;413;p65"/>
          <p:cNvPicPr preferRelativeResize="0"/>
          <p:nvPr/>
        </p:nvPicPr>
        <p:blipFill>
          <a:blip r:embed="rId3">
            <a:alphaModFix/>
          </a:blip>
          <a:stretch>
            <a:fillRect/>
          </a:stretch>
        </p:blipFill>
        <p:spPr>
          <a:xfrm>
            <a:off x="7956250" y="2168475"/>
            <a:ext cx="2454950" cy="2092050"/>
          </a:xfrm>
          <a:prstGeom prst="rect">
            <a:avLst/>
          </a:prstGeom>
          <a:noFill/>
          <a:ln>
            <a:noFill/>
          </a:ln>
        </p:spPr>
      </p:pic>
      <p:pic>
        <p:nvPicPr>
          <p:cNvPr id="414" name="Google Shape;414;p65"/>
          <p:cNvPicPr preferRelativeResize="0"/>
          <p:nvPr/>
        </p:nvPicPr>
        <p:blipFill rotWithShape="1">
          <a:blip r:embed="rId4">
            <a:alphaModFix/>
          </a:blip>
          <a:srcRect b="0" l="0" r="0" t="0"/>
          <a:stretch/>
        </p:blipFill>
        <p:spPr>
          <a:xfrm>
            <a:off x="0" y="14625"/>
            <a:ext cx="12192000"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6"/>
          <p:cNvSpPr txBox="1"/>
          <p:nvPr/>
        </p:nvSpPr>
        <p:spPr>
          <a:xfrm flipH="1">
            <a:off x="556900" y="288400"/>
            <a:ext cx="99723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400">
                <a:solidFill>
                  <a:srgbClr val="675AB9"/>
                </a:solidFill>
                <a:latin typeface="Montserrat"/>
                <a:ea typeface="Montserrat"/>
                <a:cs typeface="Montserrat"/>
                <a:sym typeface="Montserrat"/>
              </a:rPr>
              <a:t>Loss Function</a:t>
            </a:r>
            <a:endParaRPr b="1" sz="2400">
              <a:solidFill>
                <a:srgbClr val="675AB9"/>
              </a:solidFill>
              <a:latin typeface="Montserrat"/>
              <a:ea typeface="Montserrat"/>
              <a:cs typeface="Montserrat"/>
              <a:sym typeface="Montserrat"/>
            </a:endParaRPr>
          </a:p>
        </p:txBody>
      </p:sp>
      <p:sp>
        <p:nvSpPr>
          <p:cNvPr id="420" name="Google Shape;420;p66"/>
          <p:cNvSpPr txBox="1"/>
          <p:nvPr/>
        </p:nvSpPr>
        <p:spPr>
          <a:xfrm>
            <a:off x="1032225" y="1391175"/>
            <a:ext cx="10096800" cy="2129100"/>
          </a:xfrm>
          <a:prstGeom prst="rect">
            <a:avLst/>
          </a:prstGeom>
          <a:noFill/>
          <a:ln>
            <a:noFill/>
          </a:ln>
        </p:spPr>
        <p:txBody>
          <a:bodyPr anchorCtr="0" anchor="t" bIns="45700" lIns="91425" spcFirstLastPara="1" rIns="91425" wrap="square" tIns="45700">
            <a:noAutofit/>
          </a:bodyPr>
          <a:lstStyle/>
          <a:p>
            <a:pPr indent="-318135" lvl="0" marL="457200" rtl="0" algn="l">
              <a:lnSpc>
                <a:spcPct val="150000"/>
              </a:lnSpc>
              <a:spcBef>
                <a:spcPts val="1000"/>
              </a:spcBef>
              <a:spcAft>
                <a:spcPts val="0"/>
              </a:spcAft>
              <a:buClr>
                <a:schemeClr val="dk1"/>
              </a:buClr>
              <a:buSzPts val="1410"/>
              <a:buFont typeface="Montserrat"/>
              <a:buChar char="●"/>
            </a:pPr>
            <a:r>
              <a:rPr lang="en-US" sz="1410">
                <a:solidFill>
                  <a:schemeClr val="dk1"/>
                </a:solidFill>
                <a:latin typeface="Montserrat"/>
                <a:ea typeface="Montserrat"/>
                <a:cs typeface="Montserrat"/>
                <a:sym typeface="Montserrat"/>
              </a:rPr>
              <a:t>The loss function plays a crucial role as it quantifies the difference between the predicted values and the actual target values. </a:t>
            </a:r>
            <a:endParaRPr sz="1410">
              <a:solidFill>
                <a:schemeClr val="dk1"/>
              </a:solidFill>
              <a:latin typeface="Montserrat"/>
              <a:ea typeface="Montserrat"/>
              <a:cs typeface="Montserrat"/>
              <a:sym typeface="Montserrat"/>
            </a:endParaRPr>
          </a:p>
          <a:p>
            <a:pPr indent="0" lvl="0" marL="457200" rtl="0" algn="l">
              <a:lnSpc>
                <a:spcPct val="150000"/>
              </a:lnSpc>
              <a:spcBef>
                <a:spcPts val="1000"/>
              </a:spcBef>
              <a:spcAft>
                <a:spcPts val="0"/>
              </a:spcAft>
              <a:buSzPts val="1018"/>
              <a:buNone/>
            </a:pPr>
            <a:r>
              <a:t/>
            </a:r>
            <a:endParaRPr sz="1410">
              <a:solidFill>
                <a:schemeClr val="dk1"/>
              </a:solidFill>
              <a:latin typeface="Montserrat"/>
              <a:ea typeface="Montserrat"/>
              <a:cs typeface="Montserrat"/>
              <a:sym typeface="Montserrat"/>
            </a:endParaRPr>
          </a:p>
          <a:p>
            <a:pPr indent="-318135" lvl="0" marL="457200" rtl="0" algn="l">
              <a:lnSpc>
                <a:spcPct val="150000"/>
              </a:lnSpc>
              <a:spcBef>
                <a:spcPts val="1000"/>
              </a:spcBef>
              <a:spcAft>
                <a:spcPts val="0"/>
              </a:spcAft>
              <a:buClr>
                <a:schemeClr val="dk1"/>
              </a:buClr>
              <a:buSzPts val="1410"/>
              <a:buFont typeface="Montserrat"/>
              <a:buChar char="●"/>
            </a:pPr>
            <a:r>
              <a:rPr lang="en-US" sz="1410">
                <a:solidFill>
                  <a:schemeClr val="dk1"/>
                </a:solidFill>
                <a:latin typeface="Montserrat"/>
                <a:ea typeface="Montserrat"/>
                <a:cs typeface="Montserrat"/>
                <a:sym typeface="Montserrat"/>
              </a:rPr>
              <a:t>The primary objective during the iterative process of building the ensemble is to minimize this loss </a:t>
            </a:r>
            <a:r>
              <a:rPr lang="en-US" sz="1410">
                <a:solidFill>
                  <a:schemeClr val="dk1"/>
                </a:solidFill>
                <a:latin typeface="Montserrat"/>
                <a:ea typeface="Montserrat"/>
                <a:cs typeface="Montserrat"/>
                <a:sym typeface="Montserrat"/>
              </a:rPr>
              <a:t>function. </a:t>
            </a:r>
            <a:endParaRPr sz="1410">
              <a:solidFill>
                <a:schemeClr val="dk1"/>
              </a:solidFill>
              <a:latin typeface="Montserrat"/>
              <a:ea typeface="Montserrat"/>
              <a:cs typeface="Montserrat"/>
              <a:sym typeface="Montserrat"/>
            </a:endParaRPr>
          </a:p>
          <a:p>
            <a:pPr indent="0" lvl="0" marL="457200" rtl="0" algn="l">
              <a:lnSpc>
                <a:spcPct val="150000"/>
              </a:lnSpc>
              <a:spcBef>
                <a:spcPts val="1000"/>
              </a:spcBef>
              <a:spcAft>
                <a:spcPts val="0"/>
              </a:spcAft>
              <a:buSzPts val="1018"/>
              <a:buNone/>
            </a:pPr>
            <a:r>
              <a:t/>
            </a:r>
            <a:endParaRPr sz="1410">
              <a:solidFill>
                <a:schemeClr val="dk1"/>
              </a:solidFill>
              <a:latin typeface="Montserrat"/>
              <a:ea typeface="Montserrat"/>
              <a:cs typeface="Montserrat"/>
              <a:sym typeface="Montserrat"/>
            </a:endParaRPr>
          </a:p>
          <a:p>
            <a:pPr indent="-318135" lvl="0" marL="457200" rtl="0" algn="l">
              <a:lnSpc>
                <a:spcPct val="150000"/>
              </a:lnSpc>
              <a:spcBef>
                <a:spcPts val="1000"/>
              </a:spcBef>
              <a:spcAft>
                <a:spcPts val="0"/>
              </a:spcAft>
              <a:buClr>
                <a:schemeClr val="dk1"/>
              </a:buClr>
              <a:buSzPts val="1410"/>
              <a:buFont typeface="Montserrat"/>
              <a:buChar char="●"/>
            </a:pPr>
            <a:r>
              <a:rPr lang="en-US" sz="1410">
                <a:solidFill>
                  <a:schemeClr val="dk1"/>
                </a:solidFill>
                <a:latin typeface="Montserrat"/>
                <a:ea typeface="Montserrat"/>
                <a:cs typeface="Montserrat"/>
                <a:sym typeface="Montserrat"/>
              </a:rPr>
              <a:t>The</a:t>
            </a:r>
            <a:r>
              <a:rPr lang="en-US" sz="1410">
                <a:solidFill>
                  <a:schemeClr val="dk1"/>
                </a:solidFill>
                <a:latin typeface="Montserrat"/>
                <a:ea typeface="Montserrat"/>
                <a:cs typeface="Montserrat"/>
                <a:sym typeface="Montserrat"/>
              </a:rPr>
              <a:t> loss function is like a coach assessing how far off our predictions are from the actual scores. It guides the team (models) to play better in the next game (iteration). The goal is to minimize the difference between our predictions and the actual outcomes.</a:t>
            </a:r>
            <a:endParaRPr b="1" sz="1410">
              <a:solidFill>
                <a:schemeClr val="dk1"/>
              </a:solidFill>
              <a:latin typeface="Montserrat"/>
              <a:ea typeface="Montserrat"/>
              <a:cs typeface="Montserrat"/>
              <a:sym typeface="Montserrat"/>
            </a:endParaRPr>
          </a:p>
        </p:txBody>
      </p:sp>
      <p:pic>
        <p:nvPicPr>
          <p:cNvPr id="421" name="Google Shape;421;p66"/>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7"/>
          <p:cNvSpPr txBox="1"/>
          <p:nvPr/>
        </p:nvSpPr>
        <p:spPr>
          <a:xfrm flipH="1">
            <a:off x="556900" y="288400"/>
            <a:ext cx="99723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400">
                <a:solidFill>
                  <a:srgbClr val="675AB9"/>
                </a:solidFill>
                <a:latin typeface="Montserrat"/>
                <a:ea typeface="Montserrat"/>
                <a:cs typeface="Montserrat"/>
                <a:sym typeface="Montserrat"/>
              </a:rPr>
              <a:t>Weights of Weak Learners</a:t>
            </a:r>
            <a:endParaRPr b="1" sz="2400">
              <a:solidFill>
                <a:srgbClr val="675AB9"/>
              </a:solidFill>
              <a:latin typeface="Montserrat"/>
              <a:ea typeface="Montserrat"/>
              <a:cs typeface="Montserrat"/>
              <a:sym typeface="Montserrat"/>
            </a:endParaRPr>
          </a:p>
        </p:txBody>
      </p:sp>
      <p:sp>
        <p:nvSpPr>
          <p:cNvPr id="427" name="Google Shape;427;p67"/>
          <p:cNvSpPr txBox="1"/>
          <p:nvPr/>
        </p:nvSpPr>
        <p:spPr>
          <a:xfrm>
            <a:off x="1047600" y="1211852"/>
            <a:ext cx="10096800" cy="1810200"/>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1000"/>
              </a:spcBef>
              <a:spcAft>
                <a:spcPts val="0"/>
              </a:spcAft>
              <a:buNone/>
            </a:pPr>
            <a:r>
              <a:rPr lang="en-US">
                <a:solidFill>
                  <a:schemeClr val="dk1"/>
                </a:solidFill>
                <a:latin typeface="Montserrat"/>
                <a:ea typeface="Montserrat"/>
                <a:cs typeface="Montserrat"/>
                <a:sym typeface="Montserrat"/>
              </a:rPr>
              <a:t>Each weak learner in the ensemble is assigned a weight that determines its contribution to the final prediction.  Weak learners that perform well are given higher weights, while underperforming ones are given lower weights. This weighting ensures that more accurate models have a greater influence on the final prediction. Weights are like how much contribution each player is making in the final game.</a:t>
            </a:r>
            <a:endParaRPr b="1">
              <a:solidFill>
                <a:schemeClr val="dk1"/>
              </a:solidFill>
              <a:latin typeface="Montserrat"/>
              <a:ea typeface="Montserrat"/>
              <a:cs typeface="Montserrat"/>
              <a:sym typeface="Montserrat"/>
            </a:endParaRPr>
          </a:p>
        </p:txBody>
      </p:sp>
      <p:pic>
        <p:nvPicPr>
          <p:cNvPr id="428" name="Google Shape;428;p67"/>
          <p:cNvPicPr preferRelativeResize="0"/>
          <p:nvPr/>
        </p:nvPicPr>
        <p:blipFill>
          <a:blip r:embed="rId3">
            <a:alphaModFix/>
          </a:blip>
          <a:stretch>
            <a:fillRect/>
          </a:stretch>
        </p:blipFill>
        <p:spPr>
          <a:xfrm>
            <a:off x="3212013" y="2732425"/>
            <a:ext cx="5767974" cy="3266125"/>
          </a:xfrm>
          <a:prstGeom prst="rect">
            <a:avLst/>
          </a:prstGeom>
          <a:noFill/>
          <a:ln>
            <a:noFill/>
          </a:ln>
        </p:spPr>
      </p:pic>
      <p:pic>
        <p:nvPicPr>
          <p:cNvPr id="429" name="Google Shape;429;p67"/>
          <p:cNvPicPr preferRelativeResize="0"/>
          <p:nvPr/>
        </p:nvPicPr>
        <p:blipFill rotWithShape="1">
          <a:blip r:embed="rId4">
            <a:alphaModFix/>
          </a:blip>
          <a:srcRect b="0" l="0" r="0" t="0"/>
          <a:stretch/>
        </p:blipFill>
        <p:spPr>
          <a:xfrm>
            <a:off x="0" y="14625"/>
            <a:ext cx="12192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8"/>
          <p:cNvSpPr/>
          <p:nvPr/>
        </p:nvSpPr>
        <p:spPr>
          <a:xfrm>
            <a:off x="3182108" y="3030638"/>
            <a:ext cx="398700" cy="351600"/>
          </a:xfrm>
          <a:prstGeom prst="roundRect">
            <a:avLst>
              <a:gd fmla="val 35272" name="adj"/>
            </a:avLst>
          </a:prstGeom>
          <a:solidFill>
            <a:srgbClr val="675AB9"/>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Montserrat"/>
                <a:ea typeface="Montserrat"/>
                <a:cs typeface="Montserrat"/>
                <a:sym typeface="Montserrat"/>
              </a:rPr>
              <a:t>1</a:t>
            </a:r>
            <a:endParaRPr b="1" i="0" sz="1600" u="none" cap="none" strike="noStrike">
              <a:solidFill>
                <a:srgbClr val="FFFFFF"/>
              </a:solidFill>
              <a:latin typeface="Montserrat"/>
              <a:ea typeface="Montserrat"/>
              <a:cs typeface="Montserrat"/>
              <a:sym typeface="Montserrat"/>
            </a:endParaRPr>
          </a:p>
        </p:txBody>
      </p:sp>
      <p:sp>
        <p:nvSpPr>
          <p:cNvPr id="435" name="Google Shape;435;p68"/>
          <p:cNvSpPr/>
          <p:nvPr/>
        </p:nvSpPr>
        <p:spPr>
          <a:xfrm>
            <a:off x="4425255" y="3915638"/>
            <a:ext cx="398700" cy="351600"/>
          </a:xfrm>
          <a:prstGeom prst="roundRect">
            <a:avLst>
              <a:gd fmla="val 35272" name="adj"/>
            </a:avLst>
          </a:prstGeom>
          <a:solidFill>
            <a:srgbClr val="675AB9"/>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Montserrat"/>
                <a:ea typeface="Montserrat"/>
                <a:cs typeface="Montserrat"/>
                <a:sym typeface="Montserrat"/>
              </a:rPr>
              <a:t>2</a:t>
            </a:r>
            <a:endParaRPr b="1" i="0" sz="1600" u="none" cap="none" strike="noStrike">
              <a:solidFill>
                <a:srgbClr val="FFFFFF"/>
              </a:solidFill>
              <a:latin typeface="Montserrat"/>
              <a:ea typeface="Montserrat"/>
              <a:cs typeface="Montserrat"/>
              <a:sym typeface="Montserrat"/>
            </a:endParaRPr>
          </a:p>
        </p:txBody>
      </p:sp>
      <p:sp>
        <p:nvSpPr>
          <p:cNvPr id="436" name="Google Shape;436;p68"/>
          <p:cNvSpPr/>
          <p:nvPr/>
        </p:nvSpPr>
        <p:spPr>
          <a:xfrm>
            <a:off x="5643561" y="3092138"/>
            <a:ext cx="398700" cy="351600"/>
          </a:xfrm>
          <a:prstGeom prst="roundRect">
            <a:avLst>
              <a:gd fmla="val 35272" name="adj"/>
            </a:avLst>
          </a:prstGeom>
          <a:solidFill>
            <a:srgbClr val="675AB9"/>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Montserrat"/>
                <a:ea typeface="Montserrat"/>
                <a:cs typeface="Montserrat"/>
                <a:sym typeface="Montserrat"/>
              </a:rPr>
              <a:t>3</a:t>
            </a:r>
            <a:endParaRPr b="1" i="0" sz="1600" u="none" cap="none" strike="noStrike">
              <a:solidFill>
                <a:srgbClr val="FFFFFF"/>
              </a:solidFill>
              <a:latin typeface="Montserrat"/>
              <a:ea typeface="Montserrat"/>
              <a:cs typeface="Montserrat"/>
              <a:sym typeface="Montserrat"/>
            </a:endParaRPr>
          </a:p>
        </p:txBody>
      </p:sp>
      <p:sp>
        <p:nvSpPr>
          <p:cNvPr id="437" name="Google Shape;437;p68"/>
          <p:cNvSpPr/>
          <p:nvPr/>
        </p:nvSpPr>
        <p:spPr>
          <a:xfrm>
            <a:off x="6757169" y="4091444"/>
            <a:ext cx="398700" cy="351600"/>
          </a:xfrm>
          <a:prstGeom prst="roundRect">
            <a:avLst>
              <a:gd fmla="val 35272" name="adj"/>
            </a:avLst>
          </a:prstGeom>
          <a:solidFill>
            <a:srgbClr val="675AB9"/>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Montserrat"/>
                <a:ea typeface="Montserrat"/>
                <a:cs typeface="Montserrat"/>
                <a:sym typeface="Montserrat"/>
              </a:rPr>
              <a:t>4</a:t>
            </a:r>
            <a:endParaRPr b="1" i="0" sz="1600" u="none" cap="none" strike="noStrike">
              <a:solidFill>
                <a:srgbClr val="FFFFFF"/>
              </a:solidFill>
              <a:latin typeface="Montserrat"/>
              <a:ea typeface="Montserrat"/>
              <a:cs typeface="Montserrat"/>
              <a:sym typeface="Montserrat"/>
            </a:endParaRPr>
          </a:p>
        </p:txBody>
      </p:sp>
      <p:sp>
        <p:nvSpPr>
          <p:cNvPr id="438" name="Google Shape;438;p68"/>
          <p:cNvSpPr/>
          <p:nvPr/>
        </p:nvSpPr>
        <p:spPr>
          <a:xfrm>
            <a:off x="8006878" y="3206338"/>
            <a:ext cx="398700" cy="351600"/>
          </a:xfrm>
          <a:prstGeom prst="roundRect">
            <a:avLst>
              <a:gd fmla="val 35272" name="adj"/>
            </a:avLst>
          </a:prstGeom>
          <a:solidFill>
            <a:srgbClr val="675AB9"/>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Montserrat"/>
                <a:ea typeface="Montserrat"/>
                <a:cs typeface="Montserrat"/>
                <a:sym typeface="Montserrat"/>
              </a:rPr>
              <a:t>5</a:t>
            </a:r>
            <a:endParaRPr b="1" i="0" sz="1600" u="none" cap="none" strike="noStrike">
              <a:solidFill>
                <a:srgbClr val="FFFFFF"/>
              </a:solidFill>
              <a:latin typeface="Montserrat"/>
              <a:ea typeface="Montserrat"/>
              <a:cs typeface="Montserrat"/>
              <a:sym typeface="Montserrat"/>
            </a:endParaRPr>
          </a:p>
        </p:txBody>
      </p:sp>
      <p:cxnSp>
        <p:nvCxnSpPr>
          <p:cNvPr id="439" name="Google Shape;439;p68"/>
          <p:cNvCxnSpPr>
            <a:stCxn id="436" idx="3"/>
            <a:endCxn id="437" idx="1"/>
          </p:cNvCxnSpPr>
          <p:nvPr/>
        </p:nvCxnSpPr>
        <p:spPr>
          <a:xfrm>
            <a:off x="6042261" y="3267938"/>
            <a:ext cx="714900" cy="999300"/>
          </a:xfrm>
          <a:prstGeom prst="curvedConnector3">
            <a:avLst>
              <a:gd fmla="val 50001" name="adj1"/>
            </a:avLst>
          </a:prstGeom>
          <a:noFill/>
          <a:ln cap="flat" cmpd="sng" w="28575">
            <a:solidFill>
              <a:srgbClr val="8DA9DB"/>
            </a:solidFill>
            <a:prstDash val="dash"/>
            <a:round/>
            <a:headEnd len="sm" w="sm" type="none"/>
            <a:tailEnd len="sm" w="sm" type="none"/>
          </a:ln>
        </p:spPr>
      </p:cxnSp>
      <p:sp>
        <p:nvSpPr>
          <p:cNvPr id="440" name="Google Shape;440;p68"/>
          <p:cNvSpPr txBox="1"/>
          <p:nvPr/>
        </p:nvSpPr>
        <p:spPr>
          <a:xfrm>
            <a:off x="2801825" y="2652138"/>
            <a:ext cx="1350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200"/>
              <a:buFont typeface="Arial"/>
              <a:buNone/>
            </a:pPr>
            <a:r>
              <a:rPr b="1" lang="en-US">
                <a:latin typeface="Montserrat"/>
                <a:ea typeface="Montserrat"/>
                <a:cs typeface="Montserrat"/>
                <a:sym typeface="Montserrat"/>
              </a:rPr>
              <a:t>Initialization</a:t>
            </a:r>
            <a:endParaRPr b="1" i="0" sz="1400" u="none" cap="none" strike="noStrike">
              <a:solidFill>
                <a:srgbClr val="000000"/>
              </a:solidFill>
            </a:endParaRPr>
          </a:p>
        </p:txBody>
      </p:sp>
      <p:cxnSp>
        <p:nvCxnSpPr>
          <p:cNvPr id="441" name="Google Shape;441;p68"/>
          <p:cNvCxnSpPr>
            <a:stCxn id="437" idx="3"/>
            <a:endCxn id="438" idx="1"/>
          </p:cNvCxnSpPr>
          <p:nvPr/>
        </p:nvCxnSpPr>
        <p:spPr>
          <a:xfrm flipH="1" rot="10800000">
            <a:off x="7155869" y="3382244"/>
            <a:ext cx="851100" cy="885000"/>
          </a:xfrm>
          <a:prstGeom prst="curvedConnector3">
            <a:avLst>
              <a:gd fmla="val 49995" name="adj1"/>
            </a:avLst>
          </a:prstGeom>
          <a:noFill/>
          <a:ln cap="flat" cmpd="sng" w="28575">
            <a:solidFill>
              <a:srgbClr val="8DA9DB"/>
            </a:solidFill>
            <a:prstDash val="dash"/>
            <a:round/>
            <a:headEnd len="sm" w="sm" type="none"/>
            <a:tailEnd len="sm" w="sm" type="none"/>
          </a:ln>
        </p:spPr>
      </p:cxnSp>
      <p:cxnSp>
        <p:nvCxnSpPr>
          <p:cNvPr id="442" name="Google Shape;442;p68"/>
          <p:cNvCxnSpPr>
            <a:stCxn id="434" idx="3"/>
            <a:endCxn id="435" idx="1"/>
          </p:cNvCxnSpPr>
          <p:nvPr/>
        </p:nvCxnSpPr>
        <p:spPr>
          <a:xfrm>
            <a:off x="3580808" y="3206438"/>
            <a:ext cx="844500" cy="885000"/>
          </a:xfrm>
          <a:prstGeom prst="curvedConnector3">
            <a:avLst>
              <a:gd fmla="val 49997" name="adj1"/>
            </a:avLst>
          </a:prstGeom>
          <a:noFill/>
          <a:ln cap="flat" cmpd="sng" w="28575">
            <a:solidFill>
              <a:srgbClr val="8DA9DB"/>
            </a:solidFill>
            <a:prstDash val="dash"/>
            <a:round/>
            <a:headEnd len="sm" w="sm" type="none"/>
            <a:tailEnd len="sm" w="sm" type="none"/>
          </a:ln>
        </p:spPr>
      </p:cxnSp>
      <p:cxnSp>
        <p:nvCxnSpPr>
          <p:cNvPr id="443" name="Google Shape;443;p68"/>
          <p:cNvCxnSpPr>
            <a:stCxn id="435" idx="3"/>
            <a:endCxn id="436" idx="1"/>
          </p:cNvCxnSpPr>
          <p:nvPr/>
        </p:nvCxnSpPr>
        <p:spPr>
          <a:xfrm flipH="1" rot="10800000">
            <a:off x="4823955" y="3267938"/>
            <a:ext cx="819600" cy="823500"/>
          </a:xfrm>
          <a:prstGeom prst="curvedConnector3">
            <a:avLst>
              <a:gd fmla="val 50000" name="adj1"/>
            </a:avLst>
          </a:prstGeom>
          <a:noFill/>
          <a:ln cap="flat" cmpd="sng" w="28575">
            <a:solidFill>
              <a:srgbClr val="8DA9DB"/>
            </a:solidFill>
            <a:prstDash val="dash"/>
            <a:round/>
            <a:headEnd len="sm" w="sm" type="none"/>
            <a:tailEnd len="sm" w="sm" type="none"/>
          </a:ln>
        </p:spPr>
      </p:cxnSp>
      <p:sp>
        <p:nvSpPr>
          <p:cNvPr id="444" name="Google Shape;444;p68"/>
          <p:cNvSpPr txBox="1"/>
          <p:nvPr/>
        </p:nvSpPr>
        <p:spPr>
          <a:xfrm>
            <a:off x="3949300" y="4337938"/>
            <a:ext cx="1350600" cy="5556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200"/>
              <a:buFont typeface="Arial"/>
              <a:buNone/>
            </a:pPr>
            <a:r>
              <a:rPr b="1" lang="en-US">
                <a:latin typeface="Montserrat"/>
                <a:ea typeface="Montserrat"/>
                <a:cs typeface="Montserrat"/>
                <a:sym typeface="Montserrat"/>
              </a:rPr>
              <a:t>Fit a Base Model</a:t>
            </a:r>
            <a:endParaRPr b="1" i="0" sz="1400" u="none" cap="none" strike="noStrike">
              <a:solidFill>
                <a:srgbClr val="000000"/>
              </a:solidFill>
            </a:endParaRPr>
          </a:p>
        </p:txBody>
      </p:sp>
      <p:sp>
        <p:nvSpPr>
          <p:cNvPr id="445" name="Google Shape;445;p68"/>
          <p:cNvSpPr txBox="1"/>
          <p:nvPr/>
        </p:nvSpPr>
        <p:spPr>
          <a:xfrm>
            <a:off x="5167600" y="2441313"/>
            <a:ext cx="1429800" cy="5556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200"/>
              <a:buFont typeface="Arial"/>
              <a:buNone/>
            </a:pPr>
            <a:r>
              <a:rPr b="1" lang="en-US">
                <a:latin typeface="Montserrat"/>
                <a:ea typeface="Montserrat"/>
                <a:cs typeface="Montserrat"/>
                <a:sym typeface="Montserrat"/>
              </a:rPr>
              <a:t>Update the Model</a:t>
            </a:r>
            <a:endParaRPr b="1" i="0" sz="1400" u="none" cap="none" strike="noStrike">
              <a:solidFill>
                <a:srgbClr val="000000"/>
              </a:solidFill>
            </a:endParaRPr>
          </a:p>
        </p:txBody>
      </p:sp>
      <p:sp>
        <p:nvSpPr>
          <p:cNvPr id="446" name="Google Shape;446;p68"/>
          <p:cNvSpPr txBox="1"/>
          <p:nvPr/>
        </p:nvSpPr>
        <p:spPr>
          <a:xfrm>
            <a:off x="6281225" y="4538263"/>
            <a:ext cx="1350600" cy="5556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200"/>
              <a:buFont typeface="Arial"/>
              <a:buNone/>
            </a:pPr>
            <a:r>
              <a:rPr b="1" lang="en-US">
                <a:latin typeface="Montserrat"/>
                <a:ea typeface="Montserrat"/>
                <a:cs typeface="Montserrat"/>
                <a:sym typeface="Montserrat"/>
              </a:rPr>
              <a:t>Repeat Steps 2 -3</a:t>
            </a:r>
            <a:endParaRPr b="1" i="0" sz="1400" u="none" cap="none" strike="noStrike">
              <a:solidFill>
                <a:srgbClr val="000000"/>
              </a:solidFill>
            </a:endParaRPr>
          </a:p>
        </p:txBody>
      </p:sp>
      <p:sp>
        <p:nvSpPr>
          <p:cNvPr id="447" name="Google Shape;447;p68"/>
          <p:cNvSpPr txBox="1"/>
          <p:nvPr/>
        </p:nvSpPr>
        <p:spPr>
          <a:xfrm>
            <a:off x="7338325" y="2555638"/>
            <a:ext cx="1735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200"/>
              <a:buFont typeface="Arial"/>
              <a:buNone/>
            </a:pPr>
            <a:r>
              <a:rPr b="1" lang="en-US">
                <a:latin typeface="Montserrat"/>
                <a:ea typeface="Montserrat"/>
                <a:cs typeface="Montserrat"/>
                <a:sym typeface="Montserrat"/>
              </a:rPr>
              <a:t>Final Prediction</a:t>
            </a:r>
            <a:endParaRPr b="1" i="0" sz="1400" u="none" cap="none" strike="noStrike">
              <a:solidFill>
                <a:srgbClr val="000000"/>
              </a:solidFill>
            </a:endParaRPr>
          </a:p>
        </p:txBody>
      </p:sp>
      <p:sp>
        <p:nvSpPr>
          <p:cNvPr id="448" name="Google Shape;448;p68"/>
          <p:cNvSpPr txBox="1"/>
          <p:nvPr/>
        </p:nvSpPr>
        <p:spPr>
          <a:xfrm flipH="1">
            <a:off x="455870" y="174680"/>
            <a:ext cx="79245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400">
                <a:solidFill>
                  <a:srgbClr val="675AB9"/>
                </a:solidFill>
                <a:latin typeface="Montserrat"/>
                <a:ea typeface="Montserrat"/>
                <a:cs typeface="Montserrat"/>
                <a:sym typeface="Montserrat"/>
              </a:rPr>
              <a:t>Working of XGBoost</a:t>
            </a:r>
            <a:endParaRPr b="1" sz="2400">
              <a:solidFill>
                <a:srgbClr val="675AB9"/>
              </a:solidFill>
              <a:latin typeface="Montserrat"/>
              <a:ea typeface="Montserrat"/>
              <a:cs typeface="Montserrat"/>
              <a:sym typeface="Montserrat"/>
            </a:endParaRPr>
          </a:p>
        </p:txBody>
      </p:sp>
      <p:pic>
        <p:nvPicPr>
          <p:cNvPr id="449" name="Google Shape;449;p68"/>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6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55" name="Google Shape;455;p69"/>
          <p:cNvSpPr txBox="1"/>
          <p:nvPr/>
        </p:nvSpPr>
        <p:spPr>
          <a:xfrm>
            <a:off x="2364600" y="2679200"/>
            <a:ext cx="74628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800">
                <a:solidFill>
                  <a:schemeClr val="lt1"/>
                </a:solidFill>
                <a:latin typeface="Montserrat"/>
                <a:ea typeface="Montserrat"/>
                <a:cs typeface="Montserrat"/>
                <a:sym typeface="Montserrat"/>
              </a:rPr>
              <a:t>Working </a:t>
            </a:r>
            <a:r>
              <a:rPr b="1" lang="en-US" sz="4800">
                <a:solidFill>
                  <a:schemeClr val="lt1"/>
                </a:solidFill>
                <a:latin typeface="Montserrat"/>
                <a:ea typeface="Montserrat"/>
                <a:cs typeface="Montserrat"/>
                <a:sym typeface="Montserrat"/>
              </a:rPr>
              <a:t>of </a:t>
            </a:r>
            <a:endParaRPr b="1" sz="48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US" sz="4800">
                <a:solidFill>
                  <a:schemeClr val="lt1"/>
                </a:solidFill>
                <a:latin typeface="Montserrat"/>
                <a:ea typeface="Montserrat"/>
                <a:cs typeface="Montserrat"/>
                <a:sym typeface="Montserrat"/>
              </a:rPr>
              <a:t>Gradient Boosting</a:t>
            </a:r>
            <a:endParaRPr b="1" sz="48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52"/>
          <p:cNvSpPr txBox="1"/>
          <p:nvPr/>
        </p:nvSpPr>
        <p:spPr>
          <a:xfrm>
            <a:off x="1032225" y="3326438"/>
            <a:ext cx="7285200" cy="75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6000"/>
              <a:buFont typeface="Calibri"/>
              <a:buNone/>
            </a:pPr>
            <a:r>
              <a:rPr b="1" lang="en-US" sz="4800">
                <a:solidFill>
                  <a:schemeClr val="lt1"/>
                </a:solidFill>
                <a:latin typeface="Montserrat"/>
                <a:ea typeface="Montserrat"/>
                <a:cs typeface="Montserrat"/>
                <a:sym typeface="Montserrat"/>
              </a:rPr>
              <a:t>Gradient Boosting</a:t>
            </a:r>
            <a:endParaRPr b="1" sz="4800">
              <a:solidFill>
                <a:schemeClr val="lt1"/>
              </a:solidFill>
              <a:latin typeface="Montserrat"/>
              <a:ea typeface="Montserrat"/>
              <a:cs typeface="Montserrat"/>
              <a:sym typeface="Montserrat"/>
            </a:endParaRPr>
          </a:p>
        </p:txBody>
      </p:sp>
      <p:sp>
        <p:nvSpPr>
          <p:cNvPr id="236" name="Google Shape;236;p52"/>
          <p:cNvSpPr txBox="1"/>
          <p:nvPr/>
        </p:nvSpPr>
        <p:spPr>
          <a:xfrm>
            <a:off x="1032213" y="2774375"/>
            <a:ext cx="5040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Montserrat"/>
                <a:ea typeface="Montserrat"/>
                <a:cs typeface="Montserrat"/>
                <a:sym typeface="Montserrat"/>
              </a:rPr>
              <a:t>Module </a:t>
            </a:r>
            <a:r>
              <a:rPr b="1" lang="en-US" sz="2400">
                <a:solidFill>
                  <a:srgbClr val="FFFFFF"/>
                </a:solidFill>
                <a:latin typeface="Montserrat"/>
                <a:ea typeface="Montserrat"/>
                <a:cs typeface="Montserrat"/>
                <a:sym typeface="Montserrat"/>
              </a:rPr>
              <a:t>8</a:t>
            </a:r>
            <a:endParaRPr b="1" i="0" sz="3200" u="none" cap="none" strike="noStrike">
              <a:solidFill>
                <a:srgbClr val="FFFFFF"/>
              </a:solidFill>
              <a:latin typeface="Montserrat"/>
              <a:ea typeface="Montserrat"/>
              <a:cs typeface="Montserrat"/>
              <a:sym typeface="Montserrat"/>
            </a:endParaRPr>
          </a:p>
        </p:txBody>
      </p:sp>
      <p:pic>
        <p:nvPicPr>
          <p:cNvPr id="237" name="Google Shape;237;p52"/>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0"/>
          <p:cNvSpPr txBox="1"/>
          <p:nvPr/>
        </p:nvSpPr>
        <p:spPr>
          <a:xfrm flipH="1">
            <a:off x="455870" y="174680"/>
            <a:ext cx="79245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400">
                <a:solidFill>
                  <a:srgbClr val="675AB9"/>
                </a:solidFill>
                <a:latin typeface="Montserrat"/>
                <a:ea typeface="Montserrat"/>
                <a:cs typeface="Montserrat"/>
                <a:sym typeface="Montserrat"/>
              </a:rPr>
              <a:t>Working of Gradient Boosting</a:t>
            </a:r>
            <a:endParaRPr b="1" sz="2400">
              <a:solidFill>
                <a:srgbClr val="675AB9"/>
              </a:solidFill>
              <a:latin typeface="Montserrat"/>
              <a:ea typeface="Montserrat"/>
              <a:cs typeface="Montserrat"/>
              <a:sym typeface="Montserrat"/>
            </a:endParaRPr>
          </a:p>
        </p:txBody>
      </p:sp>
      <p:sp>
        <p:nvSpPr>
          <p:cNvPr id="462" name="Google Shape;462;p70"/>
          <p:cNvSpPr/>
          <p:nvPr/>
        </p:nvSpPr>
        <p:spPr>
          <a:xfrm>
            <a:off x="3346861" y="1603142"/>
            <a:ext cx="762000" cy="731100"/>
          </a:xfrm>
          <a:prstGeom prst="ellipse">
            <a:avLst/>
          </a:prstGeom>
          <a:solidFill>
            <a:srgbClr val="FEAE17"/>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01</a:t>
            </a:r>
            <a:endParaRPr b="1" i="0" sz="2400" u="none" cap="none" strike="noStrike">
              <a:solidFill>
                <a:srgbClr val="FFFFFF"/>
              </a:solidFill>
              <a:latin typeface="Montserrat"/>
              <a:ea typeface="Montserrat"/>
              <a:cs typeface="Montserrat"/>
              <a:sym typeface="Montserrat"/>
            </a:endParaRPr>
          </a:p>
        </p:txBody>
      </p:sp>
      <p:sp>
        <p:nvSpPr>
          <p:cNvPr id="463" name="Google Shape;463;p70"/>
          <p:cNvSpPr/>
          <p:nvPr/>
        </p:nvSpPr>
        <p:spPr>
          <a:xfrm>
            <a:off x="2254700" y="1372800"/>
            <a:ext cx="2946300" cy="4264800"/>
          </a:xfrm>
          <a:prstGeom prst="roundRect">
            <a:avLst>
              <a:gd fmla="val 9300" name="adj"/>
            </a:avLst>
          </a:prstGeom>
          <a:noFill/>
          <a:ln cap="flat" cmpd="sng" w="28575">
            <a:solidFill>
              <a:srgbClr val="FEAE1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rPr b="1" lang="en-US">
                <a:latin typeface="Montserrat"/>
                <a:ea typeface="Montserrat"/>
                <a:cs typeface="Montserrat"/>
                <a:sym typeface="Montserrat"/>
              </a:rPr>
              <a:t>Initialization</a:t>
            </a:r>
            <a:endParaRPr b="1">
              <a:latin typeface="Montserrat"/>
              <a:ea typeface="Montserrat"/>
              <a:cs typeface="Montserrat"/>
              <a:sym typeface="Montserrat"/>
            </a:endParaRPr>
          </a:p>
          <a:p>
            <a:pPr indent="0" lvl="0" marL="0" rtl="0" algn="ctr">
              <a:spcBef>
                <a:spcPts val="0"/>
              </a:spcBef>
              <a:spcAft>
                <a:spcPts val="0"/>
              </a:spcAft>
              <a:buNone/>
            </a:pPr>
            <a:r>
              <a:t/>
            </a:r>
            <a:endParaRPr b="1" sz="1600">
              <a:latin typeface="Montserrat"/>
              <a:ea typeface="Montserrat"/>
              <a:cs typeface="Montserrat"/>
              <a:sym typeface="Montserrat"/>
            </a:endParaRPr>
          </a:p>
          <a:p>
            <a:pPr indent="0" lvl="0" marL="0" rtl="0" algn="ctr">
              <a:spcBef>
                <a:spcPts val="0"/>
              </a:spcBef>
              <a:spcAft>
                <a:spcPts val="0"/>
              </a:spcAft>
              <a:buNone/>
            </a:pPr>
            <a:r>
              <a:t/>
            </a:r>
            <a:endParaRPr b="1" sz="1600">
              <a:latin typeface="Montserrat"/>
              <a:ea typeface="Montserrat"/>
              <a:cs typeface="Montserrat"/>
              <a:sym typeface="Montserrat"/>
            </a:endParaRPr>
          </a:p>
          <a:p>
            <a:pPr indent="0" lvl="0" marL="0" rtl="0" algn="ctr">
              <a:lnSpc>
                <a:spcPct val="150000"/>
              </a:lnSpc>
              <a:spcBef>
                <a:spcPts val="0"/>
              </a:spcBef>
              <a:spcAft>
                <a:spcPts val="0"/>
              </a:spcAft>
              <a:buNone/>
            </a:pPr>
            <a:r>
              <a:rPr lang="en-US">
                <a:latin typeface="Montserrat"/>
                <a:ea typeface="Montserrat"/>
                <a:cs typeface="Montserrat"/>
                <a:sym typeface="Montserrat"/>
              </a:rPr>
              <a:t>Start with a simple prediction, often just the average value of all target outcomes.</a:t>
            </a:r>
            <a:endParaRPr>
              <a:latin typeface="Montserrat"/>
              <a:ea typeface="Montserrat"/>
              <a:cs typeface="Montserrat"/>
              <a:sym typeface="Montserrat"/>
            </a:endParaRPr>
          </a:p>
        </p:txBody>
      </p:sp>
      <p:sp>
        <p:nvSpPr>
          <p:cNvPr id="464" name="Google Shape;464;p70"/>
          <p:cNvSpPr/>
          <p:nvPr/>
        </p:nvSpPr>
        <p:spPr>
          <a:xfrm>
            <a:off x="6750495" y="1296600"/>
            <a:ext cx="2946300" cy="4440300"/>
          </a:xfrm>
          <a:prstGeom prst="roundRect">
            <a:avLst>
              <a:gd fmla="val 9300" name="adj"/>
            </a:avLst>
          </a:prstGeom>
          <a:noFill/>
          <a:ln cap="flat" cmpd="sng" w="28575">
            <a:solidFill>
              <a:srgbClr val="89BDD1"/>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b="1" lang="en-US">
                <a:solidFill>
                  <a:schemeClr val="dk1"/>
                </a:solidFill>
                <a:latin typeface="Montserrat"/>
                <a:ea typeface="Montserrat"/>
                <a:cs typeface="Montserrat"/>
                <a:sym typeface="Montserrat"/>
              </a:rPr>
              <a:t>Fit a Base Learner</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chemeClr val="dk1"/>
                </a:solidFill>
                <a:latin typeface="Montserrat"/>
                <a:ea typeface="Montserrat"/>
                <a:cs typeface="Montserrat"/>
                <a:sym typeface="Montserrat"/>
              </a:rPr>
              <a:t>Fit a weak learner (often a decision tree) to predict the residual errors from the previous step. Residual errors are the difference between actual values and predicted values.  </a:t>
            </a:r>
            <a:endParaRPr>
              <a:solidFill>
                <a:schemeClr val="dk1"/>
              </a:solidFill>
              <a:latin typeface="Montserrat"/>
              <a:ea typeface="Montserrat"/>
              <a:cs typeface="Montserrat"/>
              <a:sym typeface="Montserrat"/>
            </a:endParaRPr>
          </a:p>
        </p:txBody>
      </p:sp>
      <p:sp>
        <p:nvSpPr>
          <p:cNvPr id="465" name="Google Shape;465;p70"/>
          <p:cNvSpPr/>
          <p:nvPr/>
        </p:nvSpPr>
        <p:spPr>
          <a:xfrm>
            <a:off x="7842650" y="1526950"/>
            <a:ext cx="762000" cy="761100"/>
          </a:xfrm>
          <a:prstGeom prst="ellipse">
            <a:avLst/>
          </a:prstGeom>
          <a:solidFill>
            <a:srgbClr val="89BDD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02</a:t>
            </a:r>
            <a:endParaRPr b="1" i="0" sz="2400" u="none" cap="none" strike="noStrike">
              <a:solidFill>
                <a:srgbClr val="FFFFFF"/>
              </a:solidFill>
              <a:latin typeface="Montserrat"/>
              <a:ea typeface="Montserrat"/>
              <a:cs typeface="Montserrat"/>
              <a:sym typeface="Montserrat"/>
            </a:endParaRPr>
          </a:p>
        </p:txBody>
      </p:sp>
      <p:pic>
        <p:nvPicPr>
          <p:cNvPr id="466" name="Google Shape;466;p70"/>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1"/>
          <p:cNvSpPr txBox="1"/>
          <p:nvPr/>
        </p:nvSpPr>
        <p:spPr>
          <a:xfrm flipH="1">
            <a:off x="455870" y="174680"/>
            <a:ext cx="79245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400">
                <a:solidFill>
                  <a:srgbClr val="675AB9"/>
                </a:solidFill>
                <a:latin typeface="Montserrat"/>
                <a:ea typeface="Montserrat"/>
                <a:cs typeface="Montserrat"/>
                <a:sym typeface="Montserrat"/>
              </a:rPr>
              <a:t>Working of Gradient Boosting</a:t>
            </a:r>
            <a:endParaRPr b="1" sz="2400">
              <a:solidFill>
                <a:srgbClr val="675AB9"/>
              </a:solidFill>
              <a:latin typeface="Montserrat"/>
              <a:ea typeface="Montserrat"/>
              <a:cs typeface="Montserrat"/>
              <a:sym typeface="Montserrat"/>
            </a:endParaRPr>
          </a:p>
        </p:txBody>
      </p:sp>
      <p:sp>
        <p:nvSpPr>
          <p:cNvPr id="473" name="Google Shape;473;p71"/>
          <p:cNvSpPr/>
          <p:nvPr/>
        </p:nvSpPr>
        <p:spPr>
          <a:xfrm>
            <a:off x="2254695" y="1296600"/>
            <a:ext cx="2946300" cy="4440300"/>
          </a:xfrm>
          <a:prstGeom prst="roundRect">
            <a:avLst>
              <a:gd fmla="val 9300" name="adj"/>
            </a:avLst>
          </a:prstGeom>
          <a:noFill/>
          <a:ln cap="flat" cmpd="sng" w="28575">
            <a:solidFill>
              <a:srgbClr val="9D8BCD"/>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b="1" lang="en-US">
                <a:solidFill>
                  <a:srgbClr val="0C0C0C"/>
                </a:solidFill>
                <a:latin typeface="Montserrat"/>
                <a:ea typeface="Montserrat"/>
                <a:cs typeface="Montserrat"/>
                <a:sym typeface="Montserrat"/>
              </a:rPr>
              <a:t>Update the Model</a:t>
            </a:r>
            <a:endParaRPr b="1">
              <a:solidFill>
                <a:srgbClr val="0C0C0C"/>
              </a:solidFill>
              <a:latin typeface="Montserrat"/>
              <a:ea typeface="Montserrat"/>
              <a:cs typeface="Montserrat"/>
              <a:sym typeface="Montserrat"/>
            </a:endParaRPr>
          </a:p>
          <a:p>
            <a:pPr indent="0" lvl="0" marL="0" rtl="0" algn="ctr">
              <a:spcBef>
                <a:spcPts val="0"/>
              </a:spcBef>
              <a:spcAft>
                <a:spcPts val="0"/>
              </a:spcAft>
              <a:buNone/>
            </a:pPr>
            <a:r>
              <a:t/>
            </a:r>
            <a:endParaRPr b="1" sz="1600">
              <a:solidFill>
                <a:srgbClr val="0C0C0C"/>
              </a:solidFill>
              <a:latin typeface="Montserrat"/>
              <a:ea typeface="Montserrat"/>
              <a:cs typeface="Montserrat"/>
              <a:sym typeface="Montserrat"/>
            </a:endParaRPr>
          </a:p>
          <a:p>
            <a:pPr indent="0" lvl="0" marL="0" rtl="0" algn="ctr">
              <a:spcBef>
                <a:spcPts val="0"/>
              </a:spcBef>
              <a:spcAft>
                <a:spcPts val="0"/>
              </a:spcAft>
              <a:buNone/>
            </a:pPr>
            <a:r>
              <a:t/>
            </a:r>
            <a:endParaRPr b="1" sz="1600">
              <a:solidFill>
                <a:srgbClr val="0C0C0C"/>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rgbClr val="0C0C0C"/>
                </a:solidFill>
                <a:latin typeface="Montserrat"/>
                <a:ea typeface="Montserrat"/>
                <a:cs typeface="Montserrat"/>
                <a:sym typeface="Montserrat"/>
              </a:rPr>
              <a:t>Adjust the initial prediction by adding a fraction of the predictions from the weak model to it. In simple words, it learns from previous mistakes and updates itself.</a:t>
            </a:r>
            <a:endParaRPr b="1">
              <a:solidFill>
                <a:schemeClr val="dk1"/>
              </a:solidFill>
              <a:latin typeface="Montserrat"/>
              <a:ea typeface="Montserrat"/>
              <a:cs typeface="Montserrat"/>
              <a:sym typeface="Montserrat"/>
            </a:endParaRPr>
          </a:p>
        </p:txBody>
      </p:sp>
      <p:sp>
        <p:nvSpPr>
          <p:cNvPr id="474" name="Google Shape;474;p71"/>
          <p:cNvSpPr/>
          <p:nvPr/>
        </p:nvSpPr>
        <p:spPr>
          <a:xfrm>
            <a:off x="3346850" y="1526950"/>
            <a:ext cx="762000" cy="761100"/>
          </a:xfrm>
          <a:prstGeom prst="ellipse">
            <a:avLst/>
          </a:prstGeom>
          <a:solidFill>
            <a:srgbClr val="9D8BCD"/>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03</a:t>
            </a:r>
            <a:endParaRPr b="1" i="0" sz="2400" u="none" cap="none" strike="noStrike">
              <a:solidFill>
                <a:srgbClr val="FFFFFF"/>
              </a:solidFill>
              <a:latin typeface="Montserrat"/>
              <a:ea typeface="Montserrat"/>
              <a:cs typeface="Montserrat"/>
              <a:sym typeface="Montserrat"/>
            </a:endParaRPr>
          </a:p>
        </p:txBody>
      </p:sp>
      <p:sp>
        <p:nvSpPr>
          <p:cNvPr id="475" name="Google Shape;475;p71"/>
          <p:cNvSpPr/>
          <p:nvPr/>
        </p:nvSpPr>
        <p:spPr>
          <a:xfrm>
            <a:off x="6750495" y="1296600"/>
            <a:ext cx="2946300" cy="4440300"/>
          </a:xfrm>
          <a:prstGeom prst="roundRect">
            <a:avLst>
              <a:gd fmla="val 9300" name="adj"/>
            </a:avLst>
          </a:prstGeom>
          <a:noFill/>
          <a:ln cap="flat" cmpd="sng" w="28575">
            <a:solidFill>
              <a:srgbClr val="FEAE1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rPr b="1" lang="en-US">
                <a:solidFill>
                  <a:schemeClr val="dk1"/>
                </a:solidFill>
                <a:latin typeface="Montserrat"/>
                <a:ea typeface="Montserrat"/>
                <a:cs typeface="Montserrat"/>
                <a:sym typeface="Montserrat"/>
              </a:rPr>
              <a:t>Repeat</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Clr>
                <a:schemeClr val="dk1"/>
              </a:buClr>
              <a:buSzPts val="1100"/>
              <a:buFont typeface="Arial"/>
              <a:buNone/>
            </a:pPr>
            <a:r>
              <a:rPr lang="en-US">
                <a:solidFill>
                  <a:schemeClr val="dk1"/>
                </a:solidFill>
                <a:latin typeface="Montserrat"/>
                <a:ea typeface="Montserrat"/>
                <a:cs typeface="Montserrat"/>
                <a:sym typeface="Montserrat"/>
              </a:rPr>
              <a:t>Repeat steps 2 and 3 several times, each time training a new weak model to correct the errors left by the combined predictions of all previous models. Repetitions are done until a certain stopping condition is met.</a:t>
            </a:r>
            <a:endParaRPr>
              <a:latin typeface="Calibri"/>
              <a:ea typeface="Calibri"/>
              <a:cs typeface="Calibri"/>
              <a:sym typeface="Calibri"/>
            </a:endParaRPr>
          </a:p>
        </p:txBody>
      </p:sp>
      <p:sp>
        <p:nvSpPr>
          <p:cNvPr id="476" name="Google Shape;476;p71"/>
          <p:cNvSpPr/>
          <p:nvPr/>
        </p:nvSpPr>
        <p:spPr>
          <a:xfrm>
            <a:off x="7842650" y="1526950"/>
            <a:ext cx="762000" cy="761100"/>
          </a:xfrm>
          <a:prstGeom prst="ellipse">
            <a:avLst/>
          </a:prstGeom>
          <a:solidFill>
            <a:srgbClr val="FEAE17"/>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04</a:t>
            </a:r>
            <a:endParaRPr b="1" i="0" sz="2400" u="none" cap="none" strike="noStrike">
              <a:solidFill>
                <a:srgbClr val="FFFFFF"/>
              </a:solidFill>
              <a:latin typeface="Montserrat"/>
              <a:ea typeface="Montserrat"/>
              <a:cs typeface="Montserrat"/>
              <a:sym typeface="Montserrat"/>
            </a:endParaRPr>
          </a:p>
        </p:txBody>
      </p:sp>
      <p:pic>
        <p:nvPicPr>
          <p:cNvPr id="477" name="Google Shape;477;p71"/>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72"/>
          <p:cNvPicPr preferRelativeResize="0"/>
          <p:nvPr/>
        </p:nvPicPr>
        <p:blipFill>
          <a:blip r:embed="rId3">
            <a:alphaModFix/>
          </a:blip>
          <a:stretch>
            <a:fillRect/>
          </a:stretch>
        </p:blipFill>
        <p:spPr>
          <a:xfrm>
            <a:off x="7009599" y="2005750"/>
            <a:ext cx="2302175" cy="2302175"/>
          </a:xfrm>
          <a:prstGeom prst="rect">
            <a:avLst/>
          </a:prstGeom>
          <a:noFill/>
          <a:ln>
            <a:noFill/>
          </a:ln>
        </p:spPr>
      </p:pic>
      <p:sp>
        <p:nvSpPr>
          <p:cNvPr id="484" name="Google Shape;484;p72"/>
          <p:cNvSpPr txBox="1"/>
          <p:nvPr/>
        </p:nvSpPr>
        <p:spPr>
          <a:xfrm flipH="1">
            <a:off x="455870" y="174680"/>
            <a:ext cx="79245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400">
                <a:solidFill>
                  <a:srgbClr val="675AB9"/>
                </a:solidFill>
                <a:latin typeface="Montserrat"/>
                <a:ea typeface="Montserrat"/>
                <a:cs typeface="Montserrat"/>
                <a:sym typeface="Montserrat"/>
              </a:rPr>
              <a:t>Working of Gradient Boosting</a:t>
            </a:r>
            <a:endParaRPr b="1" sz="2400">
              <a:solidFill>
                <a:srgbClr val="675AB9"/>
              </a:solidFill>
              <a:latin typeface="Montserrat"/>
              <a:ea typeface="Montserrat"/>
              <a:cs typeface="Montserrat"/>
              <a:sym typeface="Montserrat"/>
            </a:endParaRPr>
          </a:p>
        </p:txBody>
      </p:sp>
      <p:sp>
        <p:nvSpPr>
          <p:cNvPr id="485" name="Google Shape;485;p72"/>
          <p:cNvSpPr/>
          <p:nvPr/>
        </p:nvSpPr>
        <p:spPr>
          <a:xfrm>
            <a:off x="2254695" y="1296600"/>
            <a:ext cx="2946300" cy="4440300"/>
          </a:xfrm>
          <a:prstGeom prst="roundRect">
            <a:avLst>
              <a:gd fmla="val 9300" name="adj"/>
            </a:avLst>
          </a:prstGeom>
          <a:noFill/>
          <a:ln cap="flat" cmpd="sng" w="28575">
            <a:solidFill>
              <a:srgbClr val="9D8BCD"/>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US">
                <a:solidFill>
                  <a:schemeClr val="dk1"/>
                </a:solidFill>
                <a:latin typeface="Montserrat"/>
                <a:ea typeface="Montserrat"/>
                <a:cs typeface="Montserrat"/>
                <a:sym typeface="Montserrat"/>
              </a:rPr>
              <a:t>Final Prediction</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chemeClr val="dk1"/>
                </a:solidFill>
                <a:latin typeface="Montserrat"/>
                <a:ea typeface="Montserrat"/>
                <a:cs typeface="Montserrat"/>
                <a:sym typeface="Montserrat"/>
              </a:rPr>
              <a:t>Combine the predictions from all the weak models to make a final prediction. The combined prediction is more accurate than the  prediction made by any individual weak model.</a:t>
            </a:r>
            <a:endParaRPr b="1">
              <a:solidFill>
                <a:schemeClr val="dk1"/>
              </a:solidFill>
              <a:latin typeface="Montserrat"/>
              <a:ea typeface="Montserrat"/>
              <a:cs typeface="Montserrat"/>
              <a:sym typeface="Montserrat"/>
            </a:endParaRPr>
          </a:p>
        </p:txBody>
      </p:sp>
      <p:sp>
        <p:nvSpPr>
          <p:cNvPr id="486" name="Google Shape;486;p72"/>
          <p:cNvSpPr/>
          <p:nvPr/>
        </p:nvSpPr>
        <p:spPr>
          <a:xfrm>
            <a:off x="3346850" y="1526950"/>
            <a:ext cx="762000" cy="761100"/>
          </a:xfrm>
          <a:prstGeom prst="ellipse">
            <a:avLst/>
          </a:prstGeom>
          <a:solidFill>
            <a:srgbClr val="9D8BCD"/>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05</a:t>
            </a:r>
            <a:endParaRPr b="1" i="0" sz="2400" u="none" cap="none" strike="noStrike">
              <a:solidFill>
                <a:srgbClr val="FFFFFF"/>
              </a:solidFill>
              <a:latin typeface="Montserrat"/>
              <a:ea typeface="Montserrat"/>
              <a:cs typeface="Montserrat"/>
              <a:sym typeface="Montserrat"/>
            </a:endParaRPr>
          </a:p>
        </p:txBody>
      </p:sp>
      <p:pic>
        <p:nvPicPr>
          <p:cNvPr id="487" name="Google Shape;487;p72"/>
          <p:cNvPicPr preferRelativeResize="0"/>
          <p:nvPr/>
        </p:nvPicPr>
        <p:blipFill rotWithShape="1">
          <a:blip r:embed="rId4">
            <a:alphaModFix/>
          </a:blip>
          <a:srcRect b="0" l="0" r="0" t="0"/>
          <a:stretch/>
        </p:blipFill>
        <p:spPr>
          <a:xfrm>
            <a:off x="0" y="14625"/>
            <a:ext cx="12192000"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3"/>
          <p:cNvSpPr txBox="1"/>
          <p:nvPr/>
        </p:nvSpPr>
        <p:spPr>
          <a:xfrm>
            <a:off x="1055700" y="2967300"/>
            <a:ext cx="10080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Montserrat"/>
                <a:ea typeface="Montserrat"/>
                <a:cs typeface="Montserrat"/>
                <a:sym typeface="Montserrat"/>
              </a:rPr>
              <a:t>Applications</a:t>
            </a:r>
            <a:endParaRPr b="1" i="0" sz="4800" u="none" cap="none" strike="noStrike">
              <a:solidFill>
                <a:schemeClr val="lt1"/>
              </a:solidFill>
              <a:latin typeface="Montserrat"/>
              <a:ea typeface="Montserrat"/>
              <a:cs typeface="Montserrat"/>
              <a:sym typeface="Montserrat"/>
            </a:endParaRPr>
          </a:p>
        </p:txBody>
      </p:sp>
      <p:pic>
        <p:nvPicPr>
          <p:cNvPr id="493" name="Google Shape;493;p7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4"/>
          <p:cNvSpPr txBox="1"/>
          <p:nvPr/>
        </p:nvSpPr>
        <p:spPr>
          <a:xfrm>
            <a:off x="5540226" y="1122745"/>
            <a:ext cx="2678100" cy="133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675AB9"/>
                </a:solidFill>
                <a:latin typeface="Montserrat"/>
                <a:ea typeface="Montserrat"/>
                <a:cs typeface="Montserrat"/>
                <a:sym typeface="Montserrat"/>
              </a:rPr>
              <a:t>Credit Scoring</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675AB9"/>
                </a:solidFill>
                <a:latin typeface="Montserrat"/>
                <a:ea typeface="Montserrat"/>
                <a:cs typeface="Montserrat"/>
                <a:sym typeface="Montserrat"/>
              </a:rPr>
              <a:t>Assessing the creditworthiness of individuals based on available information.</a:t>
            </a:r>
            <a:endParaRPr b="0" i="0" sz="1200" u="none" cap="none" strike="noStrike">
              <a:solidFill>
                <a:srgbClr val="675AB9"/>
              </a:solidFill>
              <a:latin typeface="Montserrat"/>
              <a:ea typeface="Montserrat"/>
              <a:cs typeface="Montserrat"/>
              <a:sym typeface="Montserrat"/>
            </a:endParaRPr>
          </a:p>
        </p:txBody>
      </p:sp>
      <p:sp>
        <p:nvSpPr>
          <p:cNvPr id="499" name="Google Shape;499;p74"/>
          <p:cNvSpPr txBox="1"/>
          <p:nvPr/>
        </p:nvSpPr>
        <p:spPr>
          <a:xfrm>
            <a:off x="3957525" y="4190894"/>
            <a:ext cx="2678100" cy="149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US">
                <a:solidFill>
                  <a:srgbClr val="675AB9"/>
                </a:solidFill>
                <a:latin typeface="Montserrat"/>
                <a:ea typeface="Montserrat"/>
                <a:cs typeface="Montserrat"/>
                <a:sym typeface="Montserrat"/>
              </a:rPr>
              <a:t>Customer Churn Prediction</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rPr lang="en-US" sz="1200">
                <a:solidFill>
                  <a:srgbClr val="675AB9"/>
                </a:solidFill>
                <a:latin typeface="Montserrat"/>
                <a:ea typeface="Montserrat"/>
                <a:cs typeface="Montserrat"/>
                <a:sym typeface="Montserrat"/>
              </a:rPr>
              <a:t>Predicting customer attrition in the  telecommunications and subscription-based services industries.</a:t>
            </a:r>
            <a:endParaRPr b="0" i="0" sz="1200" u="none" cap="none" strike="noStrike">
              <a:solidFill>
                <a:srgbClr val="675AB9"/>
              </a:solidFill>
              <a:latin typeface="Montserrat"/>
              <a:ea typeface="Montserrat"/>
              <a:cs typeface="Montserrat"/>
              <a:sym typeface="Montserrat"/>
            </a:endParaRPr>
          </a:p>
        </p:txBody>
      </p:sp>
      <p:sp>
        <p:nvSpPr>
          <p:cNvPr id="500" name="Google Shape;500;p74"/>
          <p:cNvSpPr txBox="1"/>
          <p:nvPr/>
        </p:nvSpPr>
        <p:spPr>
          <a:xfrm>
            <a:off x="4977519" y="3123126"/>
            <a:ext cx="660000" cy="42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8E7CC3"/>
                </a:solidFill>
                <a:latin typeface="Montserrat"/>
                <a:ea typeface="Montserrat"/>
                <a:cs typeface="Montserrat"/>
                <a:sym typeface="Montserrat"/>
              </a:rPr>
              <a:t>02</a:t>
            </a:r>
            <a:endParaRPr b="1" i="0" sz="2000" u="none" cap="none" strike="noStrike">
              <a:solidFill>
                <a:srgbClr val="8E7CC3"/>
              </a:solidFill>
              <a:latin typeface="Montserrat"/>
              <a:ea typeface="Montserrat"/>
              <a:cs typeface="Montserrat"/>
              <a:sym typeface="Montserrat"/>
            </a:endParaRPr>
          </a:p>
        </p:txBody>
      </p:sp>
      <p:sp>
        <p:nvSpPr>
          <p:cNvPr id="501" name="Google Shape;501;p74"/>
          <p:cNvSpPr txBox="1"/>
          <p:nvPr/>
        </p:nvSpPr>
        <p:spPr>
          <a:xfrm>
            <a:off x="8129492" y="3123126"/>
            <a:ext cx="660000" cy="42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685ABA"/>
                </a:solidFill>
                <a:latin typeface="Montserrat"/>
                <a:ea typeface="Montserrat"/>
                <a:cs typeface="Montserrat"/>
                <a:sym typeface="Montserrat"/>
              </a:rPr>
              <a:t>04</a:t>
            </a:r>
            <a:endParaRPr b="1" i="0" sz="2000" u="none" cap="none" strike="noStrike">
              <a:solidFill>
                <a:srgbClr val="685ABA"/>
              </a:solidFill>
              <a:latin typeface="Montserrat"/>
              <a:ea typeface="Montserrat"/>
              <a:cs typeface="Montserrat"/>
              <a:sym typeface="Montserrat"/>
            </a:endParaRPr>
          </a:p>
        </p:txBody>
      </p:sp>
      <p:sp>
        <p:nvSpPr>
          <p:cNvPr id="502" name="Google Shape;502;p74"/>
          <p:cNvSpPr txBox="1"/>
          <p:nvPr/>
        </p:nvSpPr>
        <p:spPr>
          <a:xfrm>
            <a:off x="6549282" y="2952551"/>
            <a:ext cx="660000" cy="42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F69C0"/>
                </a:solidFill>
                <a:latin typeface="Montserrat"/>
                <a:ea typeface="Montserrat"/>
                <a:cs typeface="Montserrat"/>
                <a:sym typeface="Montserrat"/>
              </a:rPr>
              <a:t>03</a:t>
            </a:r>
            <a:endParaRPr b="1" i="0" sz="2000" u="none" cap="none" strike="noStrike">
              <a:solidFill>
                <a:srgbClr val="7F69C0"/>
              </a:solidFill>
              <a:latin typeface="Montserrat"/>
              <a:ea typeface="Montserrat"/>
              <a:cs typeface="Montserrat"/>
              <a:sym typeface="Montserrat"/>
            </a:endParaRPr>
          </a:p>
        </p:txBody>
      </p:sp>
      <p:sp>
        <p:nvSpPr>
          <p:cNvPr id="503" name="Google Shape;503;p74"/>
          <p:cNvSpPr txBox="1"/>
          <p:nvPr/>
        </p:nvSpPr>
        <p:spPr>
          <a:xfrm>
            <a:off x="3401124" y="2952551"/>
            <a:ext cx="660000" cy="42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D8BCD"/>
                </a:solidFill>
                <a:latin typeface="Montserrat"/>
                <a:ea typeface="Montserrat"/>
                <a:cs typeface="Montserrat"/>
                <a:sym typeface="Montserrat"/>
              </a:rPr>
              <a:t>01</a:t>
            </a:r>
            <a:endParaRPr b="1" i="0" sz="2000" u="none" cap="none" strike="noStrike">
              <a:solidFill>
                <a:srgbClr val="9D8BCD"/>
              </a:solidFill>
              <a:latin typeface="Montserrat"/>
              <a:ea typeface="Montserrat"/>
              <a:cs typeface="Montserrat"/>
              <a:sym typeface="Montserrat"/>
            </a:endParaRPr>
          </a:p>
        </p:txBody>
      </p:sp>
      <p:sp>
        <p:nvSpPr>
          <p:cNvPr id="504" name="Google Shape;504;p74"/>
          <p:cNvSpPr txBox="1"/>
          <p:nvPr/>
        </p:nvSpPr>
        <p:spPr>
          <a:xfrm>
            <a:off x="7121801" y="4224600"/>
            <a:ext cx="2675400" cy="160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675AB9"/>
                </a:solidFill>
                <a:latin typeface="Montserrat"/>
                <a:ea typeface="Montserrat"/>
                <a:cs typeface="Montserrat"/>
                <a:sym typeface="Montserrat"/>
              </a:rPr>
              <a:t>Healthcare Analytics</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675AB9"/>
                </a:solidFill>
                <a:latin typeface="Montserrat"/>
                <a:ea typeface="Montserrat"/>
                <a:cs typeface="Montserrat"/>
                <a:sym typeface="Montserrat"/>
              </a:rPr>
              <a:t>Predicting the presence or absence of a medical condition based on symptoms and test results.</a:t>
            </a:r>
            <a:endParaRPr b="0" i="0" sz="1200" u="none" cap="none" strike="noStrike">
              <a:solidFill>
                <a:srgbClr val="675AB9"/>
              </a:solidFill>
              <a:latin typeface="Montserrat"/>
              <a:ea typeface="Montserrat"/>
              <a:cs typeface="Montserrat"/>
              <a:sym typeface="Montserrat"/>
            </a:endParaRPr>
          </a:p>
        </p:txBody>
      </p:sp>
      <p:sp>
        <p:nvSpPr>
          <p:cNvPr id="505" name="Google Shape;505;p74"/>
          <p:cNvSpPr txBox="1"/>
          <p:nvPr/>
        </p:nvSpPr>
        <p:spPr>
          <a:xfrm>
            <a:off x="2186600" y="1062400"/>
            <a:ext cx="2882400" cy="171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US">
                <a:solidFill>
                  <a:srgbClr val="675AB9"/>
                </a:solidFill>
                <a:latin typeface="Montserrat"/>
                <a:ea typeface="Montserrat"/>
                <a:cs typeface="Montserrat"/>
                <a:sym typeface="Montserrat"/>
              </a:rPr>
              <a:t>E-commerce</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rPr lang="en-US" sz="1200">
                <a:solidFill>
                  <a:srgbClr val="675AB9"/>
                </a:solidFill>
                <a:latin typeface="Montserrat"/>
                <a:ea typeface="Montserrat"/>
                <a:cs typeface="Montserrat"/>
                <a:sym typeface="Montserrat"/>
              </a:rPr>
              <a:t> E-commerce platforms use it to provide personalized recommendations to users based on their past interactions and behaviors.</a:t>
            </a:r>
            <a:endParaRPr b="0" i="0" sz="1200" u="none" cap="none" strike="noStrike">
              <a:solidFill>
                <a:srgbClr val="9D8BCD"/>
              </a:solidFill>
              <a:latin typeface="Montserrat"/>
              <a:ea typeface="Montserrat"/>
              <a:cs typeface="Montserrat"/>
              <a:sym typeface="Montserrat"/>
            </a:endParaRPr>
          </a:p>
        </p:txBody>
      </p:sp>
      <p:grpSp>
        <p:nvGrpSpPr>
          <p:cNvPr id="506" name="Google Shape;506;p74"/>
          <p:cNvGrpSpPr/>
          <p:nvPr/>
        </p:nvGrpSpPr>
        <p:grpSpPr>
          <a:xfrm>
            <a:off x="2873369" y="2404790"/>
            <a:ext cx="6439079" cy="1717223"/>
            <a:chOff x="2787465" y="2300817"/>
            <a:chExt cx="4726277" cy="1260440"/>
          </a:xfrm>
        </p:grpSpPr>
        <p:sp>
          <p:nvSpPr>
            <p:cNvPr id="507" name="Google Shape;507;p74"/>
            <p:cNvSpPr/>
            <p:nvPr/>
          </p:nvSpPr>
          <p:spPr>
            <a:xfrm>
              <a:off x="5098304" y="2931112"/>
              <a:ext cx="1260095" cy="630145"/>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4"/>
            <p:cNvSpPr/>
            <p:nvPr/>
          </p:nvSpPr>
          <p:spPr>
            <a:xfrm>
              <a:off x="3942961" y="2300817"/>
              <a:ext cx="1259776" cy="630145"/>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4"/>
            <p:cNvSpPr/>
            <p:nvPr/>
          </p:nvSpPr>
          <p:spPr>
            <a:xfrm>
              <a:off x="2787465" y="2931112"/>
              <a:ext cx="1260095" cy="630145"/>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74"/>
            <p:cNvSpPr/>
            <p:nvPr/>
          </p:nvSpPr>
          <p:spPr>
            <a:xfrm>
              <a:off x="6252690" y="2300817"/>
              <a:ext cx="1261052" cy="632218"/>
            </a:xfrm>
            <a:custGeom>
              <a:rect b="b" l="l" r="r" t="t"/>
              <a:pathLst>
                <a:path extrusionOk="0" h="3964" w="791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4"/>
            <p:cNvSpPr/>
            <p:nvPr/>
          </p:nvSpPr>
          <p:spPr>
            <a:xfrm>
              <a:off x="2957933" y="2400507"/>
              <a:ext cx="918181" cy="918445"/>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4"/>
            <p:cNvSpPr/>
            <p:nvPr/>
          </p:nvSpPr>
          <p:spPr>
            <a:xfrm>
              <a:off x="4115321" y="2525710"/>
              <a:ext cx="918181" cy="918445"/>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74"/>
            <p:cNvSpPr/>
            <p:nvPr/>
          </p:nvSpPr>
          <p:spPr>
            <a:xfrm>
              <a:off x="5271737" y="2400507"/>
              <a:ext cx="918181" cy="918445"/>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4"/>
            <p:cNvSpPr/>
            <p:nvPr/>
          </p:nvSpPr>
          <p:spPr>
            <a:xfrm>
              <a:off x="6435222" y="2525710"/>
              <a:ext cx="918181" cy="918445"/>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5" name="Google Shape;515;p74"/>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Applications</a:t>
            </a:r>
            <a:endParaRPr b="1" sz="2400">
              <a:solidFill>
                <a:srgbClr val="675AB9"/>
              </a:solidFill>
              <a:latin typeface="Montserrat"/>
              <a:ea typeface="Montserrat"/>
              <a:cs typeface="Montserrat"/>
              <a:sym typeface="Montserrat"/>
            </a:endParaRPr>
          </a:p>
        </p:txBody>
      </p:sp>
      <p:pic>
        <p:nvPicPr>
          <p:cNvPr id="516" name="Google Shape;516;p74"/>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5"/>
          <p:cNvSpPr txBox="1"/>
          <p:nvPr/>
        </p:nvSpPr>
        <p:spPr>
          <a:xfrm>
            <a:off x="2476500" y="2667053"/>
            <a:ext cx="72390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675AB9"/>
                </a:solidFill>
                <a:latin typeface="Montserrat"/>
                <a:ea typeface="Montserrat"/>
                <a:cs typeface="Montserrat"/>
                <a:sym typeface="Montserrat"/>
              </a:rPr>
              <a:t>Hands-On</a:t>
            </a:r>
            <a:r>
              <a:rPr b="1" lang="en-US" sz="4800">
                <a:solidFill>
                  <a:srgbClr val="675AB9"/>
                </a:solidFill>
                <a:latin typeface="Montserrat"/>
                <a:ea typeface="Montserrat"/>
                <a:cs typeface="Montserrat"/>
                <a:sym typeface="Montserrat"/>
              </a:rPr>
              <a:t>:</a:t>
            </a:r>
            <a:br>
              <a:rPr b="1" i="0" lang="en-US" sz="4800" u="none" cap="none" strike="noStrike">
                <a:solidFill>
                  <a:srgbClr val="675AB9"/>
                </a:solidFill>
                <a:latin typeface="Montserrat"/>
                <a:ea typeface="Montserrat"/>
                <a:cs typeface="Montserrat"/>
                <a:sym typeface="Montserrat"/>
              </a:rPr>
            </a:br>
            <a:r>
              <a:rPr b="1" lang="en-US" sz="2400">
                <a:solidFill>
                  <a:srgbClr val="675AB9"/>
                </a:solidFill>
                <a:latin typeface="Montserrat"/>
                <a:ea typeface="Montserrat"/>
                <a:cs typeface="Montserrat"/>
                <a:sym typeface="Montserrat"/>
              </a:rPr>
              <a:t>Census Income</a:t>
            </a:r>
            <a:r>
              <a:rPr b="1" lang="en-US" sz="2400">
                <a:solidFill>
                  <a:srgbClr val="675AB9"/>
                </a:solidFill>
                <a:latin typeface="Montserrat"/>
                <a:ea typeface="Montserrat"/>
                <a:cs typeface="Montserrat"/>
                <a:sym typeface="Montserrat"/>
              </a:rPr>
              <a:t> Hands-On</a:t>
            </a:r>
            <a:endParaRPr b="1" i="0" sz="4800" u="none" cap="none" strike="noStrike">
              <a:solidFill>
                <a:srgbClr val="675AB9"/>
              </a:solidFill>
              <a:latin typeface="Montserrat"/>
              <a:ea typeface="Montserrat"/>
              <a:cs typeface="Montserrat"/>
              <a:sym typeface="Montserrat"/>
            </a:endParaRPr>
          </a:p>
        </p:txBody>
      </p:sp>
      <p:sp>
        <p:nvSpPr>
          <p:cNvPr id="522" name="Google Shape;522;p75"/>
          <p:cNvSpPr txBox="1"/>
          <p:nvPr/>
        </p:nvSpPr>
        <p:spPr>
          <a:xfrm>
            <a:off x="9239250" y="6564154"/>
            <a:ext cx="29148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7F7F7F"/>
                </a:solidFill>
                <a:latin typeface="Montserrat"/>
                <a:ea typeface="Montserrat"/>
                <a:cs typeface="Montserrat"/>
                <a:sym typeface="Montserrat"/>
              </a:rPr>
              <a:t>© Copyright Intellipaat. All rights reserved.</a:t>
            </a:r>
            <a:endParaRPr b="0" i="0" sz="1000" u="none" cap="none" strike="noStrike">
              <a:solidFill>
                <a:srgbClr val="7F7F7F"/>
              </a:solidFill>
              <a:latin typeface="Montserrat"/>
              <a:ea typeface="Montserrat"/>
              <a:cs typeface="Montserrat"/>
              <a:sym typeface="Montserrat"/>
            </a:endParaRPr>
          </a:p>
        </p:txBody>
      </p:sp>
      <p:pic>
        <p:nvPicPr>
          <p:cNvPr id="523" name="Google Shape;523;p75"/>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76"/>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3"/>
          <p:cNvSpPr txBox="1"/>
          <p:nvPr/>
        </p:nvSpPr>
        <p:spPr>
          <a:xfrm>
            <a:off x="6850750" y="618675"/>
            <a:ext cx="4324200" cy="5787600"/>
          </a:xfrm>
          <a:prstGeom prst="rect">
            <a:avLst/>
          </a:prstGeom>
          <a:noFill/>
          <a:ln>
            <a:noFill/>
          </a:ln>
        </p:spPr>
        <p:txBody>
          <a:bodyPr anchorCtr="0" anchor="ctr" bIns="45700" lIns="91425" spcFirstLastPara="1" rIns="91425" wrap="square" tIns="45700">
            <a:noAutofit/>
          </a:bodyPr>
          <a:lstStyle/>
          <a:p>
            <a:pPr indent="-317500" lvl="0" marL="457200" rtl="0" algn="l">
              <a:lnSpc>
                <a:spcPct val="200000"/>
              </a:lnSpc>
              <a:spcBef>
                <a:spcPts val="0"/>
              </a:spcBef>
              <a:spcAft>
                <a:spcPts val="0"/>
              </a:spcAft>
              <a:buClr>
                <a:schemeClr val="dk1"/>
              </a:buClr>
              <a:buSzPts val="1400"/>
              <a:buFont typeface="Montserrat"/>
              <a:buAutoNum type="arabicPeriod"/>
            </a:pPr>
            <a:r>
              <a:rPr lang="en-US">
                <a:solidFill>
                  <a:schemeClr val="dk1"/>
                </a:solidFill>
                <a:latin typeface="Montserrat"/>
                <a:ea typeface="Montserrat"/>
                <a:cs typeface="Montserrat"/>
                <a:sym typeface="Montserrat"/>
              </a:rPr>
              <a:t>Introduction to Boosting Techniques</a:t>
            </a:r>
            <a:endParaRPr>
              <a:solidFill>
                <a:schemeClr val="dk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dk1"/>
              </a:buClr>
              <a:buSzPts val="1400"/>
              <a:buFont typeface="Montserrat"/>
              <a:buAutoNum type="arabicPeriod"/>
            </a:pPr>
            <a:r>
              <a:rPr lang="en-US">
                <a:solidFill>
                  <a:schemeClr val="dk1"/>
                </a:solidFill>
                <a:latin typeface="Montserrat"/>
                <a:ea typeface="Montserrat"/>
                <a:cs typeface="Montserrat"/>
                <a:sym typeface="Montserrat"/>
              </a:rPr>
              <a:t>Types of Boosting Techniques</a:t>
            </a:r>
            <a:endParaRPr>
              <a:solidFill>
                <a:schemeClr val="dk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dk1"/>
              </a:buClr>
              <a:buSzPts val="1400"/>
              <a:buFont typeface="Montserrat"/>
              <a:buAutoNum type="arabicPeriod"/>
            </a:pPr>
            <a:r>
              <a:rPr lang="en-US">
                <a:solidFill>
                  <a:schemeClr val="dk1"/>
                </a:solidFill>
                <a:latin typeface="Montserrat"/>
                <a:ea typeface="Montserrat"/>
                <a:cs typeface="Montserrat"/>
                <a:sym typeface="Montserrat"/>
              </a:rPr>
              <a:t>Need for Gradient Boosting</a:t>
            </a:r>
            <a:endParaRPr>
              <a:solidFill>
                <a:schemeClr val="dk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dk1"/>
              </a:buClr>
              <a:buSzPts val="1400"/>
              <a:buFont typeface="Montserrat"/>
              <a:buAutoNum type="arabicPeriod"/>
            </a:pPr>
            <a:r>
              <a:rPr lang="en-US">
                <a:solidFill>
                  <a:schemeClr val="dk1"/>
                </a:solidFill>
                <a:latin typeface="Montserrat"/>
                <a:ea typeface="Montserrat"/>
                <a:cs typeface="Montserrat"/>
                <a:sym typeface="Montserrat"/>
              </a:rPr>
              <a:t>Introduction to Gradient Boosting</a:t>
            </a:r>
            <a:endParaRPr>
              <a:solidFill>
                <a:schemeClr val="dk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dk1"/>
              </a:buClr>
              <a:buSzPts val="1400"/>
              <a:buFont typeface="Montserrat"/>
              <a:buAutoNum type="arabicPeriod"/>
            </a:pPr>
            <a:r>
              <a:rPr lang="en-US">
                <a:solidFill>
                  <a:schemeClr val="dk1"/>
                </a:solidFill>
                <a:latin typeface="Montserrat"/>
                <a:ea typeface="Montserrat"/>
                <a:cs typeface="Montserrat"/>
                <a:sym typeface="Montserrat"/>
              </a:rPr>
              <a:t>Components of Gradient Boosting</a:t>
            </a:r>
            <a:endParaRPr>
              <a:solidFill>
                <a:schemeClr val="dk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dk1"/>
              </a:buClr>
              <a:buSzPts val="1400"/>
              <a:buFont typeface="Montserrat"/>
              <a:buAutoNum type="arabicPeriod"/>
            </a:pPr>
            <a:r>
              <a:rPr lang="en-US">
                <a:solidFill>
                  <a:schemeClr val="dk1"/>
                </a:solidFill>
                <a:latin typeface="Montserrat"/>
                <a:ea typeface="Montserrat"/>
                <a:cs typeface="Montserrat"/>
                <a:sym typeface="Montserrat"/>
              </a:rPr>
              <a:t>Working of Gradient Boosting</a:t>
            </a:r>
            <a:endParaRPr>
              <a:solidFill>
                <a:schemeClr val="dk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dk1"/>
              </a:buClr>
              <a:buSzPts val="1400"/>
              <a:buFont typeface="Montserrat"/>
              <a:buAutoNum type="arabicPeriod"/>
            </a:pPr>
            <a:r>
              <a:rPr lang="en-US">
                <a:solidFill>
                  <a:schemeClr val="dk1"/>
                </a:solidFill>
                <a:latin typeface="Montserrat"/>
                <a:ea typeface="Montserrat"/>
                <a:cs typeface="Montserrat"/>
                <a:sym typeface="Montserrat"/>
              </a:rPr>
              <a:t>Applications</a:t>
            </a:r>
            <a:endParaRPr>
              <a:solidFill>
                <a:schemeClr val="dk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dk1"/>
              </a:buClr>
              <a:buSzPts val="1400"/>
              <a:buFont typeface="Montserrat"/>
              <a:buAutoNum type="arabicPeriod"/>
            </a:pPr>
            <a:r>
              <a:rPr lang="en-US">
                <a:solidFill>
                  <a:schemeClr val="dk1"/>
                </a:solidFill>
                <a:latin typeface="Montserrat"/>
                <a:ea typeface="Montserrat"/>
                <a:cs typeface="Montserrat"/>
                <a:sym typeface="Montserrat"/>
              </a:rPr>
              <a:t>Limitations  of Gradient Boosting </a:t>
            </a:r>
            <a:endParaRPr>
              <a:solidFill>
                <a:schemeClr val="dk1"/>
              </a:solidFill>
              <a:latin typeface="Montserrat"/>
              <a:ea typeface="Montserrat"/>
              <a:cs typeface="Montserrat"/>
              <a:sym typeface="Montserrat"/>
            </a:endParaRPr>
          </a:p>
        </p:txBody>
      </p:sp>
      <p:pic>
        <p:nvPicPr>
          <p:cNvPr id="243" name="Google Shape;243;p53"/>
          <p:cNvPicPr preferRelativeResize="0"/>
          <p:nvPr/>
        </p:nvPicPr>
        <p:blipFill rotWithShape="1">
          <a:blip r:embed="rId3">
            <a:alphaModFix/>
          </a:blip>
          <a:srcRect b="0" l="43010" r="-43009" t="0"/>
          <a:stretch/>
        </p:blipFill>
        <p:spPr>
          <a:xfrm>
            <a:off x="-60675"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4"/>
          <p:cNvSpPr txBox="1"/>
          <p:nvPr/>
        </p:nvSpPr>
        <p:spPr>
          <a:xfrm>
            <a:off x="2354400" y="2597850"/>
            <a:ext cx="7483200" cy="166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US" sz="4800">
                <a:solidFill>
                  <a:schemeClr val="lt1"/>
                </a:solidFill>
                <a:latin typeface="Montserrat"/>
                <a:ea typeface="Montserrat"/>
                <a:cs typeface="Montserrat"/>
                <a:sym typeface="Montserrat"/>
              </a:rPr>
              <a:t>Introduction to Boosting Techniques</a:t>
            </a:r>
            <a:endParaRPr b="1" i="0" sz="4800" u="none" cap="none" strike="noStrike">
              <a:solidFill>
                <a:schemeClr val="lt1"/>
              </a:solidFill>
              <a:latin typeface="Montserrat"/>
              <a:ea typeface="Montserrat"/>
              <a:cs typeface="Montserrat"/>
              <a:sym typeface="Montserrat"/>
            </a:endParaRPr>
          </a:p>
        </p:txBody>
      </p:sp>
      <p:pic>
        <p:nvPicPr>
          <p:cNvPr id="249" name="Google Shape;249;p54"/>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5"/>
          <p:cNvSpPr txBox="1"/>
          <p:nvPr/>
        </p:nvSpPr>
        <p:spPr>
          <a:xfrm>
            <a:off x="1055700" y="1141100"/>
            <a:ext cx="10080600" cy="1600800"/>
          </a:xfrm>
          <a:prstGeom prst="rect">
            <a:avLst/>
          </a:prstGeom>
          <a:noFill/>
          <a:ln>
            <a:noFill/>
          </a:ln>
        </p:spPr>
        <p:txBody>
          <a:bodyPr anchorCtr="0" anchor="t" bIns="45700" lIns="91425" spcFirstLastPara="1" rIns="91425" wrap="square" tIns="45700">
            <a:spAutoFit/>
          </a:bodyPr>
          <a:lstStyle/>
          <a:p>
            <a:pPr indent="-317500" lvl="0" marL="457200" marR="0" rtl="0" algn="just">
              <a:lnSpc>
                <a:spcPct val="150000"/>
              </a:lnSpc>
              <a:spcBef>
                <a:spcPts val="0"/>
              </a:spcBef>
              <a:spcAft>
                <a:spcPts val="0"/>
              </a:spcAft>
              <a:buClr>
                <a:schemeClr val="dk1"/>
              </a:buClr>
              <a:buSzPts val="1400"/>
              <a:buFont typeface="Montserrat"/>
              <a:buChar char="●"/>
            </a:pPr>
            <a:r>
              <a:rPr lang="en-US">
                <a:solidFill>
                  <a:srgbClr val="0C0C0C"/>
                </a:solidFill>
                <a:latin typeface="Montserrat"/>
                <a:ea typeface="Montserrat"/>
                <a:cs typeface="Montserrat"/>
                <a:sym typeface="Montserrat"/>
              </a:rPr>
              <a:t> Boosting is an </a:t>
            </a:r>
            <a:r>
              <a:rPr b="1" lang="en-US">
                <a:solidFill>
                  <a:srgbClr val="0C0C0C"/>
                </a:solidFill>
                <a:latin typeface="Montserrat"/>
                <a:ea typeface="Montserrat"/>
                <a:cs typeface="Montserrat"/>
                <a:sym typeface="Montserrat"/>
              </a:rPr>
              <a:t>ensemble learning</a:t>
            </a:r>
            <a:r>
              <a:rPr lang="en-US">
                <a:solidFill>
                  <a:srgbClr val="0C0C0C"/>
                </a:solidFill>
                <a:latin typeface="Montserrat"/>
                <a:ea typeface="Montserrat"/>
                <a:cs typeface="Montserrat"/>
                <a:sym typeface="Montserrat"/>
              </a:rPr>
              <a:t> technique where </a:t>
            </a:r>
            <a:r>
              <a:rPr b="1" lang="en-US">
                <a:solidFill>
                  <a:srgbClr val="0C0C0C"/>
                </a:solidFill>
                <a:latin typeface="Montserrat"/>
                <a:ea typeface="Montserrat"/>
                <a:cs typeface="Montserrat"/>
                <a:sym typeface="Montserrat"/>
              </a:rPr>
              <a:t>weak learners are trained sequentially.</a:t>
            </a:r>
            <a:endParaRPr b="1">
              <a:solidFill>
                <a:srgbClr val="0C0C0C"/>
              </a:solidFill>
              <a:latin typeface="Montserrat"/>
              <a:ea typeface="Montserrat"/>
              <a:cs typeface="Montserrat"/>
              <a:sym typeface="Montserrat"/>
            </a:endParaRPr>
          </a:p>
          <a:p>
            <a:pPr indent="-317500" lvl="0" marL="457200" marR="0" rtl="0" algn="just">
              <a:lnSpc>
                <a:spcPct val="150000"/>
              </a:lnSpc>
              <a:spcBef>
                <a:spcPts val="0"/>
              </a:spcBef>
              <a:spcAft>
                <a:spcPts val="0"/>
              </a:spcAft>
              <a:buClr>
                <a:srgbClr val="0C0C0C"/>
              </a:buClr>
              <a:buSzPts val="1400"/>
              <a:buFont typeface="Montserrat"/>
              <a:buChar char="●"/>
            </a:pPr>
            <a:r>
              <a:rPr lang="en-US">
                <a:solidFill>
                  <a:srgbClr val="0C0C0C"/>
                </a:solidFill>
                <a:latin typeface="Montserrat"/>
                <a:ea typeface="Montserrat"/>
                <a:cs typeface="Montserrat"/>
                <a:sym typeface="Montserrat"/>
              </a:rPr>
              <a:t> Each weak learner</a:t>
            </a:r>
            <a:r>
              <a:rPr b="1" lang="en-US">
                <a:solidFill>
                  <a:srgbClr val="0C0C0C"/>
                </a:solidFill>
                <a:latin typeface="Montserrat"/>
                <a:ea typeface="Montserrat"/>
                <a:cs typeface="Montserrat"/>
                <a:sym typeface="Montserrat"/>
              </a:rPr>
              <a:t> corrects the errors </a:t>
            </a:r>
            <a:r>
              <a:rPr lang="en-US">
                <a:solidFill>
                  <a:srgbClr val="0C0C0C"/>
                </a:solidFill>
                <a:latin typeface="Montserrat"/>
                <a:ea typeface="Montserrat"/>
                <a:cs typeface="Montserrat"/>
                <a:sym typeface="Montserrat"/>
              </a:rPr>
              <a:t>of the previous one.</a:t>
            </a:r>
            <a:endParaRPr b="1">
              <a:solidFill>
                <a:srgbClr val="0C0C0C"/>
              </a:solidFill>
              <a:latin typeface="Montserrat"/>
              <a:ea typeface="Montserrat"/>
              <a:cs typeface="Montserrat"/>
              <a:sym typeface="Montserrat"/>
            </a:endParaRPr>
          </a:p>
          <a:p>
            <a:pPr indent="-317500" lvl="0" marL="457200" marR="0" rtl="0" algn="just">
              <a:lnSpc>
                <a:spcPct val="150000"/>
              </a:lnSpc>
              <a:spcBef>
                <a:spcPts val="0"/>
              </a:spcBef>
              <a:spcAft>
                <a:spcPts val="0"/>
              </a:spcAft>
              <a:buClr>
                <a:srgbClr val="0C0C0C"/>
              </a:buClr>
              <a:buSzPts val="1400"/>
              <a:buFont typeface="Montserrat"/>
              <a:buChar char="●"/>
            </a:pPr>
            <a:r>
              <a:rPr lang="en-US">
                <a:solidFill>
                  <a:srgbClr val="0C0C0C"/>
                </a:solidFill>
                <a:latin typeface="Montserrat"/>
                <a:ea typeface="Montserrat"/>
                <a:cs typeface="Montserrat"/>
                <a:sym typeface="Montserrat"/>
              </a:rPr>
              <a:t>This way, subsequent weak learners focus more on correcting the mistakes made earlier,</a:t>
            </a:r>
            <a:r>
              <a:rPr b="1" lang="en-US">
                <a:solidFill>
                  <a:srgbClr val="0C0C0C"/>
                </a:solidFill>
                <a:latin typeface="Montserrat"/>
                <a:ea typeface="Montserrat"/>
                <a:cs typeface="Montserrat"/>
                <a:sym typeface="Montserrat"/>
              </a:rPr>
              <a:t> gradually improving the model's overall performance.</a:t>
            </a:r>
            <a:endParaRPr b="1">
              <a:solidFill>
                <a:srgbClr val="0C0C0C"/>
              </a:solidFill>
              <a:latin typeface="Montserrat"/>
              <a:ea typeface="Montserrat"/>
              <a:cs typeface="Montserrat"/>
              <a:sym typeface="Montserrat"/>
            </a:endParaRPr>
          </a:p>
          <a:p>
            <a:pPr indent="-317500" lvl="0" marL="457200" marR="0" rtl="0" algn="just">
              <a:lnSpc>
                <a:spcPct val="150000"/>
              </a:lnSpc>
              <a:spcBef>
                <a:spcPts val="0"/>
              </a:spcBef>
              <a:spcAft>
                <a:spcPts val="0"/>
              </a:spcAft>
              <a:buClr>
                <a:srgbClr val="0C0C0C"/>
              </a:buClr>
              <a:buSzPts val="1400"/>
              <a:buFont typeface="Montserrat"/>
              <a:buChar char="●"/>
            </a:pPr>
            <a:r>
              <a:rPr lang="en-US">
                <a:solidFill>
                  <a:srgbClr val="0C0C0C"/>
                </a:solidFill>
                <a:latin typeface="Montserrat"/>
                <a:ea typeface="Montserrat"/>
                <a:cs typeface="Montserrat"/>
                <a:sym typeface="Montserrat"/>
              </a:rPr>
              <a:t>The b</a:t>
            </a:r>
            <a:r>
              <a:rPr lang="en-US">
                <a:solidFill>
                  <a:srgbClr val="0C0C0C"/>
                </a:solidFill>
                <a:latin typeface="Montserrat"/>
                <a:ea typeface="Montserrat"/>
                <a:cs typeface="Montserrat"/>
                <a:sym typeface="Montserrat"/>
              </a:rPr>
              <a:t>oosting technique can be resembled with a child who is learning over time from his own mistakes.</a:t>
            </a:r>
            <a:endParaRPr>
              <a:solidFill>
                <a:srgbClr val="0C0C0C"/>
              </a:solidFill>
              <a:latin typeface="Montserrat"/>
              <a:ea typeface="Montserrat"/>
              <a:cs typeface="Montserrat"/>
              <a:sym typeface="Montserrat"/>
            </a:endParaRPr>
          </a:p>
        </p:txBody>
      </p:sp>
      <p:sp>
        <p:nvSpPr>
          <p:cNvPr id="255" name="Google Shape;255;p55"/>
          <p:cNvSpPr txBox="1"/>
          <p:nvPr/>
        </p:nvSpPr>
        <p:spPr>
          <a:xfrm flipH="1">
            <a:off x="545850" y="186250"/>
            <a:ext cx="9520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675AB9"/>
                </a:solidFill>
                <a:latin typeface="Montserrat"/>
                <a:ea typeface="Montserrat"/>
                <a:cs typeface="Montserrat"/>
                <a:sym typeface="Montserrat"/>
              </a:rPr>
              <a:t>Introduction </a:t>
            </a:r>
            <a:r>
              <a:rPr b="1" lang="en-US" sz="2400">
                <a:solidFill>
                  <a:srgbClr val="675AB9"/>
                </a:solidFill>
                <a:latin typeface="Montserrat"/>
                <a:ea typeface="Montserrat"/>
                <a:cs typeface="Montserrat"/>
                <a:sym typeface="Montserrat"/>
              </a:rPr>
              <a:t>to</a:t>
            </a:r>
            <a:r>
              <a:rPr b="1" i="0" lang="en-US" sz="2400" u="none" cap="none" strike="noStrike">
                <a:solidFill>
                  <a:srgbClr val="675AB9"/>
                </a:solidFill>
                <a:latin typeface="Montserrat"/>
                <a:ea typeface="Montserrat"/>
                <a:cs typeface="Montserrat"/>
                <a:sym typeface="Montserrat"/>
              </a:rPr>
              <a:t> </a:t>
            </a:r>
            <a:r>
              <a:rPr b="1" lang="en-US" sz="2400">
                <a:solidFill>
                  <a:srgbClr val="675AB9"/>
                </a:solidFill>
                <a:latin typeface="Montserrat"/>
                <a:ea typeface="Montserrat"/>
                <a:cs typeface="Montserrat"/>
                <a:sym typeface="Montserrat"/>
              </a:rPr>
              <a:t>Boosting Techniques</a:t>
            </a:r>
            <a:endParaRPr b="1" i="0" sz="2400" u="none" cap="none" strike="noStrike">
              <a:solidFill>
                <a:srgbClr val="675AB9"/>
              </a:solidFill>
              <a:latin typeface="Montserrat"/>
              <a:ea typeface="Montserrat"/>
              <a:cs typeface="Montserrat"/>
              <a:sym typeface="Montserrat"/>
            </a:endParaRPr>
          </a:p>
        </p:txBody>
      </p:sp>
      <p:sp>
        <p:nvSpPr>
          <p:cNvPr id="256" name="Google Shape;256;p55"/>
          <p:cNvSpPr/>
          <p:nvPr/>
        </p:nvSpPr>
        <p:spPr>
          <a:xfrm>
            <a:off x="3514678" y="3316786"/>
            <a:ext cx="1203600" cy="476700"/>
          </a:xfrm>
          <a:prstGeom prst="rect">
            <a:avLst/>
          </a:prstGeom>
          <a:gradFill>
            <a:gsLst>
              <a:gs pos="0">
                <a:srgbClr val="DBD4EB"/>
              </a:gs>
              <a:gs pos="100000">
                <a:srgbClr val="9180BB"/>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Data Set</a:t>
            </a:r>
            <a:endParaRPr sz="1200">
              <a:latin typeface="Montserrat SemiBold"/>
              <a:ea typeface="Montserrat SemiBold"/>
              <a:cs typeface="Montserrat SemiBold"/>
              <a:sym typeface="Montserrat SemiBold"/>
            </a:endParaRPr>
          </a:p>
        </p:txBody>
      </p:sp>
      <p:sp>
        <p:nvSpPr>
          <p:cNvPr id="257" name="Google Shape;257;p55"/>
          <p:cNvSpPr/>
          <p:nvPr/>
        </p:nvSpPr>
        <p:spPr>
          <a:xfrm>
            <a:off x="5636617" y="3216300"/>
            <a:ext cx="1551900" cy="677700"/>
          </a:xfrm>
          <a:prstGeom prst="diamond">
            <a:avLst/>
          </a:prstGeom>
          <a:gradFill>
            <a:gsLst>
              <a:gs pos="0">
                <a:srgbClr val="DFE9FB"/>
              </a:gs>
              <a:gs pos="100000">
                <a:srgbClr val="6E9BE7"/>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Montserrat SemiBold"/>
                <a:ea typeface="Montserrat SemiBold"/>
                <a:cs typeface="Montserrat SemiBold"/>
                <a:sym typeface="Montserrat SemiBold"/>
              </a:rPr>
              <a:t>W</a:t>
            </a:r>
            <a:r>
              <a:rPr lang="en-US" sz="1200">
                <a:latin typeface="Montserrat SemiBold"/>
                <a:ea typeface="Montserrat SemiBold"/>
                <a:cs typeface="Montserrat SemiBold"/>
                <a:sym typeface="Montserrat SemiBold"/>
              </a:rPr>
              <a:t>eak Model</a:t>
            </a:r>
            <a:endParaRPr sz="1200">
              <a:latin typeface="Montserrat SemiBold"/>
              <a:ea typeface="Montserrat SemiBold"/>
              <a:cs typeface="Montserrat SemiBold"/>
              <a:sym typeface="Montserrat SemiBold"/>
            </a:endParaRPr>
          </a:p>
        </p:txBody>
      </p:sp>
      <p:sp>
        <p:nvSpPr>
          <p:cNvPr id="258" name="Google Shape;258;p55"/>
          <p:cNvSpPr/>
          <p:nvPr/>
        </p:nvSpPr>
        <p:spPr>
          <a:xfrm>
            <a:off x="3514678" y="4410166"/>
            <a:ext cx="1203600" cy="476700"/>
          </a:xfrm>
          <a:prstGeom prst="rect">
            <a:avLst/>
          </a:prstGeom>
          <a:gradFill>
            <a:gsLst>
              <a:gs pos="0">
                <a:srgbClr val="DBD4EB"/>
              </a:gs>
              <a:gs pos="100000">
                <a:srgbClr val="9180BB"/>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Updated Data</a:t>
            </a:r>
            <a:endParaRPr sz="1200">
              <a:latin typeface="Montserrat SemiBold"/>
              <a:ea typeface="Montserrat SemiBold"/>
              <a:cs typeface="Montserrat SemiBold"/>
              <a:sym typeface="Montserrat SemiBold"/>
            </a:endParaRPr>
          </a:p>
        </p:txBody>
      </p:sp>
      <p:sp>
        <p:nvSpPr>
          <p:cNvPr id="259" name="Google Shape;259;p55"/>
          <p:cNvSpPr/>
          <p:nvPr/>
        </p:nvSpPr>
        <p:spPr>
          <a:xfrm>
            <a:off x="3514678" y="5503569"/>
            <a:ext cx="1203600" cy="476700"/>
          </a:xfrm>
          <a:prstGeom prst="rect">
            <a:avLst/>
          </a:prstGeom>
          <a:gradFill>
            <a:gsLst>
              <a:gs pos="0">
                <a:srgbClr val="DBD4EB"/>
              </a:gs>
              <a:gs pos="100000">
                <a:srgbClr val="9180BB"/>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dk1"/>
                </a:solidFill>
                <a:latin typeface="Montserrat SemiBold"/>
                <a:ea typeface="Montserrat SemiBold"/>
                <a:cs typeface="Montserrat SemiBold"/>
                <a:sym typeface="Montserrat SemiBold"/>
              </a:rPr>
              <a:t>Updated Data</a:t>
            </a:r>
            <a:endParaRPr sz="1200">
              <a:latin typeface="Montserrat SemiBold"/>
              <a:ea typeface="Montserrat SemiBold"/>
              <a:cs typeface="Montserrat SemiBold"/>
              <a:sym typeface="Montserrat SemiBold"/>
            </a:endParaRPr>
          </a:p>
        </p:txBody>
      </p:sp>
      <p:sp>
        <p:nvSpPr>
          <p:cNvPr id="260" name="Google Shape;260;p55"/>
          <p:cNvSpPr/>
          <p:nvPr/>
        </p:nvSpPr>
        <p:spPr>
          <a:xfrm>
            <a:off x="5636617" y="4309691"/>
            <a:ext cx="1551900" cy="677700"/>
          </a:xfrm>
          <a:prstGeom prst="diamond">
            <a:avLst/>
          </a:prstGeom>
          <a:gradFill>
            <a:gsLst>
              <a:gs pos="0">
                <a:srgbClr val="DFE9FB"/>
              </a:gs>
              <a:gs pos="100000">
                <a:srgbClr val="6E9BE7"/>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W</a:t>
            </a:r>
            <a:r>
              <a:rPr lang="en-US" sz="1200">
                <a:latin typeface="Montserrat SemiBold"/>
                <a:ea typeface="Montserrat SemiBold"/>
                <a:cs typeface="Montserrat SemiBold"/>
                <a:sym typeface="Montserrat SemiBold"/>
              </a:rPr>
              <a:t>eak</a:t>
            </a:r>
            <a:endParaRPr sz="1200">
              <a:latin typeface="Montserrat SemiBold"/>
              <a:ea typeface="Montserrat SemiBold"/>
              <a:cs typeface="Montserrat SemiBold"/>
              <a:sym typeface="Montserrat SemiBold"/>
            </a:endParaRPr>
          </a:p>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Model</a:t>
            </a:r>
            <a:endParaRPr sz="1200">
              <a:latin typeface="Montserrat SemiBold"/>
              <a:ea typeface="Montserrat SemiBold"/>
              <a:cs typeface="Montserrat SemiBold"/>
              <a:sym typeface="Montserrat SemiBold"/>
            </a:endParaRPr>
          </a:p>
        </p:txBody>
      </p:sp>
      <p:sp>
        <p:nvSpPr>
          <p:cNvPr id="261" name="Google Shape;261;p55"/>
          <p:cNvSpPr/>
          <p:nvPr/>
        </p:nvSpPr>
        <p:spPr>
          <a:xfrm>
            <a:off x="5636617" y="5403082"/>
            <a:ext cx="1551900" cy="677700"/>
          </a:xfrm>
          <a:prstGeom prst="diamond">
            <a:avLst/>
          </a:prstGeom>
          <a:gradFill>
            <a:gsLst>
              <a:gs pos="0">
                <a:srgbClr val="DFE9FB"/>
              </a:gs>
              <a:gs pos="100000">
                <a:srgbClr val="6E9BE7"/>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W</a:t>
            </a:r>
            <a:r>
              <a:rPr lang="en-US" sz="1200">
                <a:latin typeface="Montserrat SemiBold"/>
                <a:ea typeface="Montserrat SemiBold"/>
                <a:cs typeface="Montserrat SemiBold"/>
                <a:sym typeface="Montserrat SemiBold"/>
              </a:rPr>
              <a:t>eak</a:t>
            </a:r>
            <a:endParaRPr sz="1200">
              <a:latin typeface="Montserrat SemiBold"/>
              <a:ea typeface="Montserrat SemiBold"/>
              <a:cs typeface="Montserrat SemiBold"/>
              <a:sym typeface="Montserrat SemiBold"/>
            </a:endParaRPr>
          </a:p>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Model</a:t>
            </a:r>
            <a:endParaRPr sz="1200">
              <a:latin typeface="Montserrat SemiBold"/>
              <a:ea typeface="Montserrat SemiBold"/>
              <a:cs typeface="Montserrat SemiBold"/>
              <a:sym typeface="Montserrat SemiBold"/>
            </a:endParaRPr>
          </a:p>
        </p:txBody>
      </p:sp>
      <p:cxnSp>
        <p:nvCxnSpPr>
          <p:cNvPr id="262" name="Google Shape;262;p55"/>
          <p:cNvCxnSpPr>
            <a:stCxn id="256" idx="3"/>
            <a:endCxn id="257" idx="1"/>
          </p:cNvCxnSpPr>
          <p:nvPr/>
        </p:nvCxnSpPr>
        <p:spPr>
          <a:xfrm>
            <a:off x="4718278" y="3555136"/>
            <a:ext cx="918300" cy="0"/>
          </a:xfrm>
          <a:prstGeom prst="straightConnector1">
            <a:avLst/>
          </a:prstGeom>
          <a:noFill/>
          <a:ln cap="flat" cmpd="sng" w="9525">
            <a:solidFill>
              <a:srgbClr val="44546A"/>
            </a:solidFill>
            <a:prstDash val="solid"/>
            <a:round/>
            <a:headEnd len="med" w="med" type="none"/>
            <a:tailEnd len="med" w="med" type="triangle"/>
          </a:ln>
        </p:spPr>
      </p:cxnSp>
      <p:cxnSp>
        <p:nvCxnSpPr>
          <p:cNvPr id="263" name="Google Shape;263;p55"/>
          <p:cNvCxnSpPr>
            <a:stCxn id="264" idx="6"/>
            <a:endCxn id="256" idx="1"/>
          </p:cNvCxnSpPr>
          <p:nvPr/>
        </p:nvCxnSpPr>
        <p:spPr>
          <a:xfrm flipH="1" rot="10800000">
            <a:off x="2765350" y="3555125"/>
            <a:ext cx="749400" cy="13200"/>
          </a:xfrm>
          <a:prstGeom prst="straightConnector1">
            <a:avLst/>
          </a:prstGeom>
          <a:noFill/>
          <a:ln cap="flat" cmpd="sng" w="9525">
            <a:solidFill>
              <a:srgbClr val="44546A"/>
            </a:solidFill>
            <a:prstDash val="solid"/>
            <a:round/>
            <a:headEnd len="med" w="med" type="none"/>
            <a:tailEnd len="med" w="med" type="triangle"/>
          </a:ln>
        </p:spPr>
      </p:cxnSp>
      <p:cxnSp>
        <p:nvCxnSpPr>
          <p:cNvPr id="265" name="Google Shape;265;p55"/>
          <p:cNvCxnSpPr>
            <a:stCxn id="258" idx="3"/>
            <a:endCxn id="260" idx="1"/>
          </p:cNvCxnSpPr>
          <p:nvPr/>
        </p:nvCxnSpPr>
        <p:spPr>
          <a:xfrm>
            <a:off x="4718278" y="4648516"/>
            <a:ext cx="918300" cy="0"/>
          </a:xfrm>
          <a:prstGeom prst="straightConnector1">
            <a:avLst/>
          </a:prstGeom>
          <a:noFill/>
          <a:ln cap="flat" cmpd="sng" w="9525">
            <a:solidFill>
              <a:srgbClr val="44546A"/>
            </a:solidFill>
            <a:prstDash val="solid"/>
            <a:round/>
            <a:headEnd len="med" w="med" type="none"/>
            <a:tailEnd len="med" w="med" type="triangle"/>
          </a:ln>
        </p:spPr>
      </p:cxnSp>
      <p:sp>
        <p:nvSpPr>
          <p:cNvPr id="264" name="Google Shape;264;p55"/>
          <p:cNvSpPr/>
          <p:nvPr/>
        </p:nvSpPr>
        <p:spPr>
          <a:xfrm>
            <a:off x="1361050" y="2945525"/>
            <a:ext cx="1404300" cy="1245600"/>
          </a:xfrm>
          <a:prstGeom prst="ellipse">
            <a:avLst/>
          </a:prstGeom>
          <a:gradFill>
            <a:gsLst>
              <a:gs pos="0">
                <a:srgbClr val="FFC002"/>
              </a:gs>
              <a:gs pos="100000">
                <a:srgbClr val="795B04"/>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000000"/>
                </a:solidFill>
                <a:latin typeface="Montserrat SemiBold"/>
                <a:ea typeface="Montserrat SemiBold"/>
                <a:cs typeface="Montserrat SemiBold"/>
                <a:sym typeface="Montserrat SemiBold"/>
              </a:rPr>
              <a:t>Data </a:t>
            </a:r>
            <a:r>
              <a:rPr lang="en-US" sz="1200">
                <a:latin typeface="Montserrat SemiBold"/>
                <a:ea typeface="Montserrat SemiBold"/>
                <a:cs typeface="Montserrat SemiBold"/>
                <a:sym typeface="Montserrat SemiBold"/>
              </a:rPr>
              <a:t>S</a:t>
            </a:r>
            <a:r>
              <a:rPr lang="en-US" sz="1200">
                <a:solidFill>
                  <a:srgbClr val="000000"/>
                </a:solidFill>
                <a:latin typeface="Montserrat SemiBold"/>
                <a:ea typeface="Montserrat SemiBold"/>
                <a:cs typeface="Montserrat SemiBold"/>
                <a:sym typeface="Montserrat SemiBold"/>
              </a:rPr>
              <a:t>et</a:t>
            </a:r>
            <a:endParaRPr sz="1200">
              <a:latin typeface="Calibri"/>
              <a:ea typeface="Calibri"/>
              <a:cs typeface="Calibri"/>
              <a:sym typeface="Calibri"/>
            </a:endParaRPr>
          </a:p>
        </p:txBody>
      </p:sp>
      <p:cxnSp>
        <p:nvCxnSpPr>
          <p:cNvPr id="266" name="Google Shape;266;p55"/>
          <p:cNvCxnSpPr>
            <a:stCxn id="259" idx="3"/>
            <a:endCxn id="261" idx="1"/>
          </p:cNvCxnSpPr>
          <p:nvPr/>
        </p:nvCxnSpPr>
        <p:spPr>
          <a:xfrm>
            <a:off x="4718278" y="5741919"/>
            <a:ext cx="918300" cy="0"/>
          </a:xfrm>
          <a:prstGeom prst="straightConnector1">
            <a:avLst/>
          </a:prstGeom>
          <a:noFill/>
          <a:ln cap="flat" cmpd="sng" w="9525">
            <a:solidFill>
              <a:srgbClr val="44546A"/>
            </a:solidFill>
            <a:prstDash val="solid"/>
            <a:round/>
            <a:headEnd len="med" w="med" type="none"/>
            <a:tailEnd len="med" w="med" type="triangle"/>
          </a:ln>
        </p:spPr>
      </p:cxnSp>
      <p:sp>
        <p:nvSpPr>
          <p:cNvPr id="267" name="Google Shape;267;p55"/>
          <p:cNvSpPr/>
          <p:nvPr/>
        </p:nvSpPr>
        <p:spPr>
          <a:xfrm>
            <a:off x="8106712" y="3316786"/>
            <a:ext cx="1551900" cy="476700"/>
          </a:xfrm>
          <a:prstGeom prst="rect">
            <a:avLst/>
          </a:prstGeom>
          <a:gradFill>
            <a:gsLst>
              <a:gs pos="0">
                <a:srgbClr val="FFF6DB"/>
              </a:gs>
              <a:gs pos="100000">
                <a:srgbClr val="FAD25C"/>
              </a:gs>
            </a:gsLst>
            <a:path path="circle">
              <a:fillToRect b="50%" l="50%" r="50%" t="50%"/>
            </a:path>
            <a:tileRect/>
          </a:gradFill>
          <a:ln cap="flat" cmpd="sng" w="9525">
            <a:solidFill>
              <a:srgbClr val="FF9F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Montserrat SemiBold"/>
                <a:ea typeface="Montserrat SemiBold"/>
                <a:cs typeface="Montserrat SemiBold"/>
                <a:sym typeface="Montserrat SemiBold"/>
              </a:rPr>
              <a:t>Initial Predictions</a:t>
            </a:r>
            <a:endParaRPr sz="1200">
              <a:latin typeface="Calibri"/>
              <a:ea typeface="Calibri"/>
              <a:cs typeface="Calibri"/>
              <a:sym typeface="Calibri"/>
            </a:endParaRPr>
          </a:p>
        </p:txBody>
      </p:sp>
      <p:cxnSp>
        <p:nvCxnSpPr>
          <p:cNvPr id="268" name="Google Shape;268;p55"/>
          <p:cNvCxnSpPr>
            <a:stCxn id="257" idx="3"/>
            <a:endCxn id="267" idx="1"/>
          </p:cNvCxnSpPr>
          <p:nvPr/>
        </p:nvCxnSpPr>
        <p:spPr>
          <a:xfrm>
            <a:off x="7188517" y="3555150"/>
            <a:ext cx="918300" cy="0"/>
          </a:xfrm>
          <a:prstGeom prst="straightConnector1">
            <a:avLst/>
          </a:prstGeom>
          <a:noFill/>
          <a:ln cap="flat" cmpd="sng" w="9525">
            <a:solidFill>
              <a:srgbClr val="44546A"/>
            </a:solidFill>
            <a:prstDash val="solid"/>
            <a:round/>
            <a:headEnd len="med" w="med" type="none"/>
            <a:tailEnd len="med" w="med" type="triangle"/>
          </a:ln>
        </p:spPr>
      </p:cxnSp>
      <p:cxnSp>
        <p:nvCxnSpPr>
          <p:cNvPr id="269" name="Google Shape;269;p55"/>
          <p:cNvCxnSpPr>
            <a:stCxn id="267" idx="2"/>
            <a:endCxn id="258" idx="0"/>
          </p:cNvCxnSpPr>
          <p:nvPr/>
        </p:nvCxnSpPr>
        <p:spPr>
          <a:xfrm flipH="1">
            <a:off x="4116562" y="3793486"/>
            <a:ext cx="4766100" cy="616800"/>
          </a:xfrm>
          <a:prstGeom prst="straightConnector1">
            <a:avLst/>
          </a:prstGeom>
          <a:noFill/>
          <a:ln cap="flat" cmpd="sng" w="9525">
            <a:solidFill>
              <a:schemeClr val="dk2"/>
            </a:solidFill>
            <a:prstDash val="solid"/>
            <a:round/>
            <a:headEnd len="med" w="med" type="none"/>
            <a:tailEnd len="med" w="med" type="triangle"/>
          </a:ln>
        </p:spPr>
      </p:cxnSp>
      <p:sp>
        <p:nvSpPr>
          <p:cNvPr id="270" name="Google Shape;270;p55"/>
          <p:cNvSpPr/>
          <p:nvPr/>
        </p:nvSpPr>
        <p:spPr>
          <a:xfrm>
            <a:off x="8106712" y="4410133"/>
            <a:ext cx="1551900" cy="476700"/>
          </a:xfrm>
          <a:prstGeom prst="rect">
            <a:avLst/>
          </a:prstGeom>
          <a:gradFill>
            <a:gsLst>
              <a:gs pos="0">
                <a:srgbClr val="FFF6DB"/>
              </a:gs>
              <a:gs pos="100000">
                <a:srgbClr val="FAD25C"/>
              </a:gs>
            </a:gsLst>
            <a:path path="circle">
              <a:fillToRect b="50%" l="50%" r="50%" t="50%"/>
            </a:path>
            <a:tileRect/>
          </a:gradFill>
          <a:ln cap="flat" cmpd="sng" w="9525">
            <a:solidFill>
              <a:srgbClr val="FF9F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Initial Predictions</a:t>
            </a:r>
            <a:endParaRPr sz="1200">
              <a:latin typeface="Calibri"/>
              <a:ea typeface="Calibri"/>
              <a:cs typeface="Calibri"/>
              <a:sym typeface="Calibri"/>
            </a:endParaRPr>
          </a:p>
        </p:txBody>
      </p:sp>
      <p:cxnSp>
        <p:nvCxnSpPr>
          <p:cNvPr id="271" name="Google Shape;271;p55"/>
          <p:cNvCxnSpPr>
            <a:stCxn id="260" idx="3"/>
            <a:endCxn id="270" idx="1"/>
          </p:cNvCxnSpPr>
          <p:nvPr/>
        </p:nvCxnSpPr>
        <p:spPr>
          <a:xfrm>
            <a:off x="7188517" y="4648541"/>
            <a:ext cx="918300" cy="0"/>
          </a:xfrm>
          <a:prstGeom prst="straightConnector1">
            <a:avLst/>
          </a:prstGeom>
          <a:noFill/>
          <a:ln cap="flat" cmpd="sng" w="9525">
            <a:solidFill>
              <a:srgbClr val="44546A"/>
            </a:solidFill>
            <a:prstDash val="solid"/>
            <a:round/>
            <a:headEnd len="med" w="med" type="none"/>
            <a:tailEnd len="med" w="med" type="triangle"/>
          </a:ln>
        </p:spPr>
      </p:cxnSp>
      <p:cxnSp>
        <p:nvCxnSpPr>
          <p:cNvPr id="272" name="Google Shape;272;p55"/>
          <p:cNvCxnSpPr>
            <a:stCxn id="270" idx="2"/>
            <a:endCxn id="259" idx="0"/>
          </p:cNvCxnSpPr>
          <p:nvPr/>
        </p:nvCxnSpPr>
        <p:spPr>
          <a:xfrm flipH="1">
            <a:off x="4116562" y="4886833"/>
            <a:ext cx="4766100" cy="6168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55"/>
          <p:cNvSpPr/>
          <p:nvPr/>
        </p:nvSpPr>
        <p:spPr>
          <a:xfrm>
            <a:off x="8106712" y="5503479"/>
            <a:ext cx="1551900" cy="476700"/>
          </a:xfrm>
          <a:prstGeom prst="rect">
            <a:avLst/>
          </a:prstGeom>
          <a:gradFill>
            <a:gsLst>
              <a:gs pos="0">
                <a:srgbClr val="DCECD5"/>
              </a:gs>
              <a:gs pos="100000">
                <a:srgbClr val="93BC81"/>
              </a:gs>
            </a:gsLst>
            <a:path path="circle">
              <a:fillToRect b="50%" l="50%" r="50%" t="50%"/>
            </a:path>
            <a:tileRect/>
          </a:gra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Montserrat SemiBold"/>
                <a:ea typeface="Montserrat SemiBold"/>
                <a:cs typeface="Montserrat SemiBold"/>
                <a:sym typeface="Montserrat SemiBold"/>
              </a:rPr>
              <a:t>Final Predictions</a:t>
            </a:r>
            <a:endParaRPr sz="1000">
              <a:latin typeface="Calibri"/>
              <a:ea typeface="Calibri"/>
              <a:cs typeface="Calibri"/>
              <a:sym typeface="Calibri"/>
            </a:endParaRPr>
          </a:p>
        </p:txBody>
      </p:sp>
      <p:cxnSp>
        <p:nvCxnSpPr>
          <p:cNvPr id="274" name="Google Shape;274;p55"/>
          <p:cNvCxnSpPr>
            <a:stCxn id="261" idx="3"/>
            <a:endCxn id="273" idx="1"/>
          </p:cNvCxnSpPr>
          <p:nvPr/>
        </p:nvCxnSpPr>
        <p:spPr>
          <a:xfrm>
            <a:off x="7188517" y="5741932"/>
            <a:ext cx="918300" cy="0"/>
          </a:xfrm>
          <a:prstGeom prst="straightConnector1">
            <a:avLst/>
          </a:prstGeom>
          <a:noFill/>
          <a:ln cap="flat" cmpd="sng" w="9525">
            <a:solidFill>
              <a:srgbClr val="44546A"/>
            </a:solidFill>
            <a:prstDash val="solid"/>
            <a:round/>
            <a:headEnd len="med" w="med" type="none"/>
            <a:tailEnd len="med" w="med" type="triangle"/>
          </a:ln>
        </p:spPr>
      </p:cxnSp>
      <p:pic>
        <p:nvPicPr>
          <p:cNvPr id="275" name="Google Shape;275;p55"/>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6"/>
          <p:cNvSpPr txBox="1"/>
          <p:nvPr/>
        </p:nvSpPr>
        <p:spPr>
          <a:xfrm>
            <a:off x="2354400" y="2597850"/>
            <a:ext cx="7483200" cy="166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lang="en-US" sz="4800">
                <a:solidFill>
                  <a:schemeClr val="lt1"/>
                </a:solidFill>
                <a:latin typeface="Montserrat"/>
                <a:ea typeface="Montserrat"/>
                <a:cs typeface="Montserrat"/>
                <a:sym typeface="Montserrat"/>
              </a:rPr>
              <a:t>Types of Boosting Techniques</a:t>
            </a:r>
            <a:endParaRPr b="1" i="0" sz="4800" u="none" cap="none" strike="noStrike">
              <a:solidFill>
                <a:schemeClr val="lt1"/>
              </a:solidFill>
              <a:latin typeface="Montserrat"/>
              <a:ea typeface="Montserrat"/>
              <a:cs typeface="Montserrat"/>
              <a:sym typeface="Montserrat"/>
            </a:endParaRPr>
          </a:p>
        </p:txBody>
      </p:sp>
      <p:pic>
        <p:nvPicPr>
          <p:cNvPr id="281" name="Google Shape;281;p5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82" name="Google Shape;282;p5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7"/>
          <p:cNvSpPr txBox="1"/>
          <p:nvPr/>
        </p:nvSpPr>
        <p:spPr>
          <a:xfrm flipH="1">
            <a:off x="467476" y="207825"/>
            <a:ext cx="92781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659B8"/>
                </a:solidFill>
                <a:latin typeface="Montserrat"/>
                <a:ea typeface="Montserrat"/>
                <a:cs typeface="Montserrat"/>
                <a:sym typeface="Montserrat"/>
              </a:rPr>
              <a:t>Types of Boosting Techniques</a:t>
            </a:r>
            <a:endParaRPr b="1" sz="2400">
              <a:solidFill>
                <a:srgbClr val="6659B8"/>
              </a:solidFill>
              <a:latin typeface="Montserrat"/>
              <a:ea typeface="Montserrat"/>
              <a:cs typeface="Montserrat"/>
              <a:sym typeface="Montserrat"/>
            </a:endParaRPr>
          </a:p>
        </p:txBody>
      </p:sp>
      <p:cxnSp>
        <p:nvCxnSpPr>
          <p:cNvPr id="288" name="Google Shape;288;p57"/>
          <p:cNvCxnSpPr>
            <a:endCxn id="289" idx="1"/>
          </p:cNvCxnSpPr>
          <p:nvPr/>
        </p:nvCxnSpPr>
        <p:spPr>
          <a:xfrm>
            <a:off x="7536850" y="3757114"/>
            <a:ext cx="1056000" cy="307200"/>
          </a:xfrm>
          <a:prstGeom prst="bentConnector3">
            <a:avLst>
              <a:gd fmla="val 50000" name="adj1"/>
            </a:avLst>
          </a:prstGeom>
          <a:noFill/>
          <a:ln cap="flat" cmpd="sng" w="19050">
            <a:solidFill>
              <a:srgbClr val="E9D522"/>
            </a:solidFill>
            <a:prstDash val="solid"/>
            <a:round/>
            <a:headEnd len="med" w="med" type="none"/>
            <a:tailEnd len="med" w="med" type="diamond"/>
          </a:ln>
        </p:spPr>
      </p:cxnSp>
      <p:grpSp>
        <p:nvGrpSpPr>
          <p:cNvPr id="290" name="Google Shape;290;p57"/>
          <p:cNvGrpSpPr/>
          <p:nvPr/>
        </p:nvGrpSpPr>
        <p:grpSpPr>
          <a:xfrm>
            <a:off x="8029588" y="3840650"/>
            <a:ext cx="3106763" cy="1307985"/>
            <a:chOff x="6099138" y="3133894"/>
            <a:chExt cx="2482234" cy="1036849"/>
          </a:xfrm>
        </p:grpSpPr>
        <p:sp>
          <p:nvSpPr>
            <p:cNvPr id="289" name="Google Shape;289;p57"/>
            <p:cNvSpPr txBox="1"/>
            <p:nvPr/>
          </p:nvSpPr>
          <p:spPr>
            <a:xfrm>
              <a:off x="6549171" y="3133894"/>
              <a:ext cx="2032200" cy="35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US">
                  <a:solidFill>
                    <a:srgbClr val="E9D522"/>
                  </a:solidFill>
                  <a:latin typeface="Montserrat"/>
                  <a:ea typeface="Montserrat"/>
                  <a:cs typeface="Montserrat"/>
                  <a:sym typeface="Montserrat"/>
                </a:rPr>
                <a:t>Adaptive Boost(AdaBoost)</a:t>
              </a:r>
              <a:endParaRPr b="1">
                <a:solidFill>
                  <a:srgbClr val="E9D522"/>
                </a:solidFill>
                <a:latin typeface="Montserrat"/>
                <a:ea typeface="Montserrat"/>
                <a:cs typeface="Montserrat"/>
                <a:sym typeface="Montserrat"/>
              </a:endParaRPr>
            </a:p>
          </p:txBody>
        </p:sp>
        <p:sp>
          <p:nvSpPr>
            <p:cNvPr id="291" name="Google Shape;291;p57"/>
            <p:cNvSpPr txBox="1"/>
            <p:nvPr/>
          </p:nvSpPr>
          <p:spPr>
            <a:xfrm>
              <a:off x="6099138" y="3405743"/>
              <a:ext cx="2482200" cy="765000"/>
            </a:xfrm>
            <a:prstGeom prst="rect">
              <a:avLst/>
            </a:prstGeom>
            <a:noFill/>
            <a:ln>
              <a:noFill/>
            </a:ln>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n-US" sz="1200">
                  <a:latin typeface="Montserrat"/>
                  <a:ea typeface="Montserrat"/>
                  <a:cs typeface="Montserrat"/>
                  <a:sym typeface="Montserrat"/>
                </a:rPr>
                <a:t>It is an e</a:t>
              </a:r>
              <a:r>
                <a:rPr lang="en-US" sz="1200">
                  <a:latin typeface="Montserrat"/>
                  <a:ea typeface="Montserrat"/>
                  <a:cs typeface="Montserrat"/>
                  <a:sym typeface="Montserrat"/>
                </a:rPr>
                <a:t>nsemble method where weak learners are iteratively trained, assigning higher weights to misclassified instances, and combining their predictions to create a strong ensemble.</a:t>
              </a:r>
              <a:endParaRPr sz="1200">
                <a:latin typeface="Montserrat"/>
                <a:ea typeface="Montserrat"/>
                <a:cs typeface="Montserrat"/>
                <a:sym typeface="Montserrat"/>
              </a:endParaRPr>
            </a:p>
          </p:txBody>
        </p:sp>
      </p:grpSp>
      <p:sp>
        <p:nvSpPr>
          <p:cNvPr id="292" name="Google Shape;292;p57"/>
          <p:cNvSpPr/>
          <p:nvPr/>
        </p:nvSpPr>
        <p:spPr>
          <a:xfrm rot="-1716549">
            <a:off x="5064893" y="2267048"/>
            <a:ext cx="2106375" cy="2115591"/>
          </a:xfrm>
          <a:prstGeom prst="rect">
            <a:avLst/>
          </a:prstGeom>
          <a:noFill/>
          <a:ln cap="flat" cmpd="sng" w="19050">
            <a:solidFill>
              <a:srgbClr val="E9D5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57"/>
          <p:cNvPicPr preferRelativeResize="0"/>
          <p:nvPr/>
        </p:nvPicPr>
        <p:blipFill>
          <a:blip r:embed="rId3">
            <a:alphaModFix/>
          </a:blip>
          <a:stretch>
            <a:fillRect/>
          </a:stretch>
        </p:blipFill>
        <p:spPr>
          <a:xfrm>
            <a:off x="5603318" y="2805824"/>
            <a:ext cx="1029844" cy="1037996"/>
          </a:xfrm>
          <a:prstGeom prst="rect">
            <a:avLst/>
          </a:prstGeom>
          <a:noFill/>
          <a:ln>
            <a:noFill/>
          </a:ln>
        </p:spPr>
      </p:pic>
      <p:grpSp>
        <p:nvGrpSpPr>
          <p:cNvPr id="294" name="Google Shape;294;p57"/>
          <p:cNvGrpSpPr/>
          <p:nvPr/>
        </p:nvGrpSpPr>
        <p:grpSpPr>
          <a:xfrm>
            <a:off x="1025399" y="1995009"/>
            <a:ext cx="6401851" cy="3258026"/>
            <a:chOff x="502950" y="1670841"/>
            <a:chExt cx="5114934" cy="2582660"/>
          </a:xfrm>
        </p:grpSpPr>
        <p:grpSp>
          <p:nvGrpSpPr>
            <p:cNvPr id="295" name="Google Shape;295;p57"/>
            <p:cNvGrpSpPr/>
            <p:nvPr/>
          </p:nvGrpSpPr>
          <p:grpSpPr>
            <a:xfrm>
              <a:off x="2594850" y="1670841"/>
              <a:ext cx="3023034" cy="2092200"/>
              <a:chOff x="2594850" y="1670841"/>
              <a:chExt cx="3023034" cy="2092200"/>
            </a:xfrm>
          </p:grpSpPr>
          <p:sp>
            <p:nvSpPr>
              <p:cNvPr id="296" name="Google Shape;296;p57"/>
              <p:cNvSpPr/>
              <p:nvPr/>
            </p:nvSpPr>
            <p:spPr>
              <a:xfrm rot="-1002425">
                <a:off x="3731872" y="1876923"/>
                <a:ext cx="1680123" cy="1680037"/>
              </a:xfrm>
              <a:prstGeom prst="rect">
                <a:avLst/>
              </a:prstGeom>
              <a:noFill/>
              <a:ln cap="flat" cmpd="sng" w="19050">
                <a:solidFill>
                  <a:srgbClr val="FEAE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7" name="Google Shape;297;p57"/>
              <p:cNvCxnSpPr>
                <a:stCxn id="298" idx="3"/>
              </p:cNvCxnSpPr>
              <p:nvPr/>
            </p:nvCxnSpPr>
            <p:spPr>
              <a:xfrm>
                <a:off x="2594850" y="3311194"/>
                <a:ext cx="1415400" cy="451800"/>
              </a:xfrm>
              <a:prstGeom prst="bentConnector3">
                <a:avLst>
                  <a:gd fmla="val 50000" name="adj1"/>
                </a:avLst>
              </a:prstGeom>
              <a:noFill/>
              <a:ln cap="flat" cmpd="sng" w="19050">
                <a:solidFill>
                  <a:srgbClr val="FEAE17"/>
                </a:solidFill>
                <a:prstDash val="solid"/>
                <a:round/>
                <a:headEnd len="med" w="med" type="diamond"/>
                <a:tailEnd len="med" w="med" type="none"/>
              </a:ln>
            </p:spPr>
          </p:cxnSp>
        </p:grpSp>
        <p:grpSp>
          <p:nvGrpSpPr>
            <p:cNvPr id="299" name="Google Shape;299;p57"/>
            <p:cNvGrpSpPr/>
            <p:nvPr/>
          </p:nvGrpSpPr>
          <p:grpSpPr>
            <a:xfrm>
              <a:off x="502950" y="3133894"/>
              <a:ext cx="2806102" cy="1119608"/>
              <a:chOff x="502950" y="3133894"/>
              <a:chExt cx="2806102" cy="1119608"/>
            </a:xfrm>
          </p:grpSpPr>
          <p:sp>
            <p:nvSpPr>
              <p:cNvPr id="298" name="Google Shape;298;p57"/>
              <p:cNvSpPr txBox="1"/>
              <p:nvPr/>
            </p:nvSpPr>
            <p:spPr>
              <a:xfrm>
                <a:off x="502950" y="3133894"/>
                <a:ext cx="20919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rgbClr val="FEAE17"/>
                    </a:solidFill>
                    <a:latin typeface="Montserrat"/>
                    <a:ea typeface="Montserrat"/>
                    <a:cs typeface="Montserrat"/>
                    <a:sym typeface="Montserrat"/>
                  </a:rPr>
                  <a:t>Extreme Gradient Boost (XGBoost)</a:t>
                </a:r>
                <a:endParaRPr b="1">
                  <a:solidFill>
                    <a:srgbClr val="FEAE17"/>
                  </a:solidFill>
                  <a:latin typeface="Montserrat"/>
                  <a:ea typeface="Montserrat"/>
                  <a:cs typeface="Montserrat"/>
                  <a:sym typeface="Montserrat"/>
                </a:endParaRPr>
              </a:p>
            </p:txBody>
          </p:sp>
          <p:sp>
            <p:nvSpPr>
              <p:cNvPr id="300" name="Google Shape;300;p57"/>
              <p:cNvSpPr txBox="1"/>
              <p:nvPr/>
            </p:nvSpPr>
            <p:spPr>
              <a:xfrm>
                <a:off x="527151" y="3488502"/>
                <a:ext cx="2781900" cy="765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latin typeface="Montserrat"/>
                    <a:ea typeface="Montserrat"/>
                    <a:cs typeface="Montserrat"/>
                    <a:sym typeface="Montserrat"/>
                  </a:rPr>
                  <a:t>It is an updated version of gradient boosting with additional features like parallel processing, regularization, and handling missing values.</a:t>
                </a:r>
                <a:endParaRPr sz="1200">
                  <a:latin typeface="Montserrat"/>
                  <a:ea typeface="Montserrat"/>
                  <a:cs typeface="Montserrat"/>
                  <a:sym typeface="Montserrat"/>
                </a:endParaRPr>
              </a:p>
            </p:txBody>
          </p:sp>
        </p:grpSp>
      </p:grpSp>
      <p:grpSp>
        <p:nvGrpSpPr>
          <p:cNvPr id="301" name="Google Shape;301;p57"/>
          <p:cNvGrpSpPr/>
          <p:nvPr/>
        </p:nvGrpSpPr>
        <p:grpSpPr>
          <a:xfrm>
            <a:off x="4643636" y="1604975"/>
            <a:ext cx="6492715" cy="3193075"/>
            <a:chOff x="3393839" y="1361659"/>
            <a:chExt cx="5187532" cy="2531173"/>
          </a:xfrm>
        </p:grpSpPr>
        <p:grpSp>
          <p:nvGrpSpPr>
            <p:cNvPr id="302" name="Google Shape;302;p57"/>
            <p:cNvGrpSpPr/>
            <p:nvPr/>
          </p:nvGrpSpPr>
          <p:grpSpPr>
            <a:xfrm>
              <a:off x="3393839" y="1538959"/>
              <a:ext cx="3155332" cy="2353873"/>
              <a:chOff x="3393839" y="1538959"/>
              <a:chExt cx="3155332" cy="2353873"/>
            </a:xfrm>
          </p:grpSpPr>
          <p:sp>
            <p:nvSpPr>
              <p:cNvPr id="303" name="Google Shape;303;p57"/>
              <p:cNvSpPr/>
              <p:nvPr/>
            </p:nvSpPr>
            <p:spPr>
              <a:xfrm rot="-2199916">
                <a:off x="3729234" y="1877697"/>
                <a:ext cx="1680011" cy="1679770"/>
              </a:xfrm>
              <a:prstGeom prst="rect">
                <a:avLst/>
              </a:prstGeom>
              <a:noFill/>
              <a:ln cap="flat" cmpd="sng" w="19050">
                <a:solidFill>
                  <a:srgbClr val="ABCB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57"/>
              <p:cNvCxnSpPr>
                <a:stCxn id="305" idx="1"/>
              </p:cNvCxnSpPr>
              <p:nvPr/>
            </p:nvCxnSpPr>
            <p:spPr>
              <a:xfrm rot="10800000">
                <a:off x="4742271" y="1538959"/>
                <a:ext cx="1806900" cy="0"/>
              </a:xfrm>
              <a:prstGeom prst="straightConnector1">
                <a:avLst/>
              </a:prstGeom>
              <a:noFill/>
              <a:ln cap="flat" cmpd="sng" w="19050">
                <a:solidFill>
                  <a:srgbClr val="ABCB42"/>
                </a:solidFill>
                <a:prstDash val="solid"/>
                <a:round/>
                <a:headEnd len="med" w="med" type="diamond"/>
                <a:tailEnd len="med" w="med" type="none"/>
              </a:ln>
            </p:spPr>
          </p:cxnSp>
        </p:grpSp>
        <p:grpSp>
          <p:nvGrpSpPr>
            <p:cNvPr id="306" name="Google Shape;306;p57"/>
            <p:cNvGrpSpPr/>
            <p:nvPr/>
          </p:nvGrpSpPr>
          <p:grpSpPr>
            <a:xfrm>
              <a:off x="6304336" y="1361659"/>
              <a:ext cx="2277035" cy="1119588"/>
              <a:chOff x="6304336" y="1495009"/>
              <a:chExt cx="2277035" cy="1119588"/>
            </a:xfrm>
          </p:grpSpPr>
          <p:sp>
            <p:nvSpPr>
              <p:cNvPr id="305" name="Google Shape;305;p57"/>
              <p:cNvSpPr txBox="1"/>
              <p:nvPr/>
            </p:nvSpPr>
            <p:spPr>
              <a:xfrm>
                <a:off x="6549171" y="1495009"/>
                <a:ext cx="2032200" cy="35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US">
                    <a:solidFill>
                      <a:srgbClr val="ABCB42"/>
                    </a:solidFill>
                    <a:latin typeface="Montserrat"/>
                    <a:ea typeface="Montserrat"/>
                    <a:cs typeface="Montserrat"/>
                    <a:sym typeface="Montserrat"/>
                  </a:rPr>
                  <a:t>Stochastic </a:t>
                </a:r>
                <a:endParaRPr b="1">
                  <a:solidFill>
                    <a:srgbClr val="ABCB42"/>
                  </a:solidFill>
                  <a:latin typeface="Montserrat"/>
                  <a:ea typeface="Montserrat"/>
                  <a:cs typeface="Montserrat"/>
                  <a:sym typeface="Montserrat"/>
                </a:endParaRPr>
              </a:p>
              <a:p>
                <a:pPr indent="0" lvl="0" marL="0" rtl="0" algn="r">
                  <a:spcBef>
                    <a:spcPts val="0"/>
                  </a:spcBef>
                  <a:spcAft>
                    <a:spcPts val="0"/>
                  </a:spcAft>
                  <a:buNone/>
                </a:pPr>
                <a:r>
                  <a:rPr b="1" lang="en-US">
                    <a:solidFill>
                      <a:srgbClr val="ABCB42"/>
                    </a:solidFill>
                    <a:latin typeface="Montserrat"/>
                    <a:ea typeface="Montserrat"/>
                    <a:cs typeface="Montserrat"/>
                    <a:sym typeface="Montserrat"/>
                  </a:rPr>
                  <a:t>Gradient Boost(SGBoost)</a:t>
                </a:r>
                <a:endParaRPr b="1">
                  <a:solidFill>
                    <a:srgbClr val="ABCB42"/>
                  </a:solidFill>
                  <a:latin typeface="Montserrat"/>
                  <a:ea typeface="Montserrat"/>
                  <a:cs typeface="Montserrat"/>
                  <a:sym typeface="Montserrat"/>
                </a:endParaRPr>
              </a:p>
            </p:txBody>
          </p:sp>
          <p:sp>
            <p:nvSpPr>
              <p:cNvPr id="307" name="Google Shape;307;p57"/>
              <p:cNvSpPr txBox="1"/>
              <p:nvPr/>
            </p:nvSpPr>
            <p:spPr>
              <a:xfrm>
                <a:off x="6304336" y="1849597"/>
                <a:ext cx="2277000" cy="765000"/>
              </a:xfrm>
              <a:prstGeom prst="rect">
                <a:avLst/>
              </a:prstGeom>
              <a:noFill/>
              <a:ln>
                <a:noFill/>
              </a:ln>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n-US" sz="1200">
                    <a:latin typeface="Montserrat"/>
                    <a:ea typeface="Montserrat"/>
                    <a:cs typeface="Montserrat"/>
                    <a:sym typeface="Montserrat"/>
                  </a:rPr>
                  <a:t>It is a v</a:t>
                </a:r>
                <a:r>
                  <a:rPr lang="en-US" sz="1200">
                    <a:latin typeface="Montserrat"/>
                    <a:ea typeface="Montserrat"/>
                    <a:cs typeface="Montserrat"/>
                    <a:sym typeface="Montserrat"/>
                  </a:rPr>
                  <a:t>ariation of gradient boosting that introduces randomness , thus enhancing diversity and improving generalization.</a:t>
                </a:r>
                <a:endParaRPr sz="1200">
                  <a:latin typeface="Montserrat"/>
                  <a:ea typeface="Montserrat"/>
                  <a:cs typeface="Montserrat"/>
                  <a:sym typeface="Montserrat"/>
                </a:endParaRPr>
              </a:p>
            </p:txBody>
          </p:sp>
        </p:grpSp>
      </p:grpSp>
      <p:grpSp>
        <p:nvGrpSpPr>
          <p:cNvPr id="308" name="Google Shape;308;p57"/>
          <p:cNvGrpSpPr/>
          <p:nvPr/>
        </p:nvGrpSpPr>
        <p:grpSpPr>
          <a:xfrm>
            <a:off x="1055729" y="1604978"/>
            <a:ext cx="6547040" cy="3215705"/>
            <a:chOff x="621758" y="1361659"/>
            <a:chExt cx="5136142" cy="2549112"/>
          </a:xfrm>
        </p:grpSpPr>
        <p:grpSp>
          <p:nvGrpSpPr>
            <p:cNvPr id="309" name="Google Shape;309;p57"/>
            <p:cNvGrpSpPr/>
            <p:nvPr/>
          </p:nvGrpSpPr>
          <p:grpSpPr>
            <a:xfrm>
              <a:off x="621758" y="1361659"/>
              <a:ext cx="1973140" cy="1202232"/>
              <a:chOff x="621758" y="1361659"/>
              <a:chExt cx="1973140" cy="1202232"/>
            </a:xfrm>
          </p:grpSpPr>
          <p:sp>
            <p:nvSpPr>
              <p:cNvPr id="310" name="Google Shape;310;p57"/>
              <p:cNvSpPr txBox="1"/>
              <p:nvPr/>
            </p:nvSpPr>
            <p:spPr>
              <a:xfrm>
                <a:off x="621758" y="1361659"/>
                <a:ext cx="1973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rgbClr val="F35001"/>
                    </a:solidFill>
                    <a:latin typeface="Montserrat"/>
                    <a:ea typeface="Montserrat"/>
                    <a:cs typeface="Montserrat"/>
                    <a:sym typeface="Montserrat"/>
                  </a:rPr>
                  <a:t>Gradient Boost</a:t>
                </a:r>
                <a:endParaRPr b="1">
                  <a:solidFill>
                    <a:srgbClr val="F35001"/>
                  </a:solidFill>
                  <a:latin typeface="Montserrat"/>
                  <a:ea typeface="Montserrat"/>
                  <a:cs typeface="Montserrat"/>
                  <a:sym typeface="Montserrat"/>
                </a:endParaRPr>
              </a:p>
            </p:txBody>
          </p:sp>
          <p:sp>
            <p:nvSpPr>
              <p:cNvPr id="311" name="Google Shape;311;p57"/>
              <p:cNvSpPr txBox="1"/>
              <p:nvPr/>
            </p:nvSpPr>
            <p:spPr>
              <a:xfrm>
                <a:off x="621798" y="1586491"/>
                <a:ext cx="1973100" cy="97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latin typeface="Montserrat"/>
                    <a:ea typeface="Montserrat"/>
                    <a:cs typeface="Montserrat"/>
                    <a:sym typeface="Montserrat"/>
                  </a:rPr>
                  <a:t>It is an e</a:t>
                </a:r>
                <a:r>
                  <a:rPr lang="en-US" sz="1200">
                    <a:latin typeface="Montserrat"/>
                    <a:ea typeface="Montserrat"/>
                    <a:cs typeface="Montserrat"/>
                    <a:sym typeface="Montserrat"/>
                  </a:rPr>
                  <a:t>nsemble method</a:t>
                </a:r>
                <a:r>
                  <a:rPr lang="en-US" sz="1200">
                    <a:latin typeface="Montserrat"/>
                    <a:ea typeface="Montserrat"/>
                    <a:cs typeface="Montserrat"/>
                    <a:sym typeface="Montserrat"/>
                  </a:rPr>
                  <a:t>, where weak learners (typically decision trees) are sequentially trained to correct errors made by the previous ones</a:t>
                </a:r>
                <a:endParaRPr sz="1200">
                  <a:latin typeface="Montserrat"/>
                  <a:ea typeface="Montserrat"/>
                  <a:cs typeface="Montserrat"/>
                  <a:sym typeface="Montserrat"/>
                </a:endParaRPr>
              </a:p>
            </p:txBody>
          </p:sp>
        </p:grpSp>
        <p:grpSp>
          <p:nvGrpSpPr>
            <p:cNvPr id="312" name="Google Shape;312;p57"/>
            <p:cNvGrpSpPr/>
            <p:nvPr/>
          </p:nvGrpSpPr>
          <p:grpSpPr>
            <a:xfrm>
              <a:off x="2594858" y="1538959"/>
              <a:ext cx="3163042" cy="2371812"/>
              <a:chOff x="2594858" y="1538959"/>
              <a:chExt cx="3163042" cy="2371812"/>
            </a:xfrm>
          </p:grpSpPr>
          <p:cxnSp>
            <p:nvCxnSpPr>
              <p:cNvPr id="313" name="Google Shape;313;p57"/>
              <p:cNvCxnSpPr>
                <a:stCxn id="310" idx="3"/>
              </p:cNvCxnSpPr>
              <p:nvPr/>
            </p:nvCxnSpPr>
            <p:spPr>
              <a:xfrm>
                <a:off x="2594858" y="1538959"/>
                <a:ext cx="1909800" cy="0"/>
              </a:xfrm>
              <a:prstGeom prst="straightConnector1">
                <a:avLst/>
              </a:prstGeom>
              <a:noFill/>
              <a:ln cap="flat" cmpd="sng" w="19050">
                <a:solidFill>
                  <a:srgbClr val="F35001"/>
                </a:solidFill>
                <a:prstDash val="solid"/>
                <a:round/>
                <a:headEnd len="med" w="med" type="diamond"/>
                <a:tailEnd len="med" w="med" type="none"/>
              </a:ln>
            </p:spPr>
          </p:cxnSp>
          <p:sp>
            <p:nvSpPr>
              <p:cNvPr id="314" name="Google Shape;314;p57"/>
              <p:cNvSpPr/>
              <p:nvPr/>
            </p:nvSpPr>
            <p:spPr>
              <a:xfrm rot="-2903670">
                <a:off x="3731862" y="1884944"/>
                <a:ext cx="1680276" cy="1679852"/>
              </a:xfrm>
              <a:prstGeom prst="rect">
                <a:avLst/>
              </a:prstGeom>
              <a:noFill/>
              <a:ln cap="flat" cmpd="sng" w="19050">
                <a:solidFill>
                  <a:srgbClr val="F3500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315" name="Google Shape;315;p57"/>
          <p:cNvPicPr preferRelativeResize="0"/>
          <p:nvPr/>
        </p:nvPicPr>
        <p:blipFill rotWithShape="1">
          <a:blip r:embed="rId4">
            <a:alphaModFix/>
          </a:blip>
          <a:srcRect b="0" l="0" r="0" t="0"/>
          <a:stretch/>
        </p:blipFill>
        <p:spPr>
          <a:xfrm>
            <a:off x="0" y="14625"/>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8"/>
          <p:cNvSpPr txBox="1"/>
          <p:nvPr/>
        </p:nvSpPr>
        <p:spPr>
          <a:xfrm>
            <a:off x="1055700" y="2967300"/>
            <a:ext cx="1008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sz="4800">
                <a:solidFill>
                  <a:schemeClr val="lt1"/>
                </a:solidFill>
                <a:latin typeface="Montserrat"/>
                <a:ea typeface="Montserrat"/>
                <a:cs typeface="Montserrat"/>
                <a:sym typeface="Montserrat"/>
              </a:rPr>
              <a:t>Need of Gradient Boosting</a:t>
            </a:r>
            <a:endParaRPr b="1" sz="4800">
              <a:solidFill>
                <a:schemeClr val="lt1"/>
              </a:solidFill>
              <a:latin typeface="Montserrat"/>
              <a:ea typeface="Montserrat"/>
              <a:cs typeface="Montserrat"/>
              <a:sym typeface="Montserrat"/>
            </a:endParaRPr>
          </a:p>
        </p:txBody>
      </p:sp>
      <p:pic>
        <p:nvPicPr>
          <p:cNvPr id="321" name="Google Shape;321;p58"/>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9"/>
          <p:cNvSpPr txBox="1"/>
          <p:nvPr/>
        </p:nvSpPr>
        <p:spPr>
          <a:xfrm flipH="1">
            <a:off x="455870" y="174680"/>
            <a:ext cx="79245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400">
                <a:solidFill>
                  <a:srgbClr val="675AB9"/>
                </a:solidFill>
                <a:latin typeface="Montserrat"/>
                <a:ea typeface="Montserrat"/>
                <a:cs typeface="Montserrat"/>
                <a:sym typeface="Montserrat"/>
              </a:rPr>
              <a:t>Need of Gradient Boosting</a:t>
            </a:r>
            <a:endParaRPr b="1" sz="2400">
              <a:solidFill>
                <a:srgbClr val="675AB9"/>
              </a:solidFill>
              <a:latin typeface="Montserrat"/>
              <a:ea typeface="Montserrat"/>
              <a:cs typeface="Montserrat"/>
              <a:sym typeface="Montserrat"/>
            </a:endParaRPr>
          </a:p>
        </p:txBody>
      </p:sp>
      <p:sp>
        <p:nvSpPr>
          <p:cNvPr id="328" name="Google Shape;328;p59"/>
          <p:cNvSpPr/>
          <p:nvPr/>
        </p:nvSpPr>
        <p:spPr>
          <a:xfrm>
            <a:off x="2390700" y="1577150"/>
            <a:ext cx="762000" cy="761100"/>
          </a:xfrm>
          <a:prstGeom prst="ellipse">
            <a:avLst/>
          </a:prstGeom>
          <a:solidFill>
            <a:srgbClr val="FEAE17"/>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01</a:t>
            </a:r>
            <a:endParaRPr b="1" i="0" sz="2400" u="none" cap="none" strike="noStrike">
              <a:solidFill>
                <a:srgbClr val="FFFFFF"/>
              </a:solidFill>
              <a:latin typeface="Montserrat"/>
              <a:ea typeface="Montserrat"/>
              <a:cs typeface="Montserrat"/>
              <a:sym typeface="Montserrat"/>
            </a:endParaRPr>
          </a:p>
        </p:txBody>
      </p:sp>
      <p:sp>
        <p:nvSpPr>
          <p:cNvPr id="329" name="Google Shape;329;p59"/>
          <p:cNvSpPr/>
          <p:nvPr/>
        </p:nvSpPr>
        <p:spPr>
          <a:xfrm>
            <a:off x="5715000" y="1577150"/>
            <a:ext cx="762000" cy="761100"/>
          </a:xfrm>
          <a:prstGeom prst="ellipse">
            <a:avLst/>
          </a:prstGeom>
          <a:solidFill>
            <a:srgbClr val="89BDD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02</a:t>
            </a:r>
            <a:endParaRPr b="1" i="0" sz="2400" u="none" cap="none" strike="noStrike">
              <a:solidFill>
                <a:srgbClr val="FFFFFF"/>
              </a:solidFill>
              <a:latin typeface="Montserrat"/>
              <a:ea typeface="Montserrat"/>
              <a:cs typeface="Montserrat"/>
              <a:sym typeface="Montserrat"/>
            </a:endParaRPr>
          </a:p>
        </p:txBody>
      </p:sp>
      <p:sp>
        <p:nvSpPr>
          <p:cNvPr id="330" name="Google Shape;330;p59"/>
          <p:cNvSpPr/>
          <p:nvPr/>
        </p:nvSpPr>
        <p:spPr>
          <a:xfrm>
            <a:off x="9039300" y="1577150"/>
            <a:ext cx="762000" cy="761100"/>
          </a:xfrm>
          <a:prstGeom prst="ellipse">
            <a:avLst/>
          </a:prstGeom>
          <a:solidFill>
            <a:srgbClr val="9D8BCD"/>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03</a:t>
            </a:r>
            <a:endParaRPr b="1" i="0" sz="2400" u="none" cap="none" strike="noStrike">
              <a:solidFill>
                <a:srgbClr val="FFFFFF"/>
              </a:solidFill>
              <a:latin typeface="Montserrat"/>
              <a:ea typeface="Montserrat"/>
              <a:cs typeface="Montserrat"/>
              <a:sym typeface="Montserrat"/>
            </a:endParaRPr>
          </a:p>
        </p:txBody>
      </p:sp>
      <p:sp>
        <p:nvSpPr>
          <p:cNvPr id="331" name="Google Shape;331;p59"/>
          <p:cNvSpPr/>
          <p:nvPr/>
        </p:nvSpPr>
        <p:spPr>
          <a:xfrm>
            <a:off x="1298538" y="1337325"/>
            <a:ext cx="2946300" cy="4440300"/>
          </a:xfrm>
          <a:prstGeom prst="roundRect">
            <a:avLst>
              <a:gd fmla="val 9300" name="adj"/>
            </a:avLst>
          </a:prstGeom>
          <a:noFill/>
          <a:ln cap="flat" cmpd="sng" w="28575">
            <a:solidFill>
              <a:srgbClr val="FEAE1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rPr b="1" lang="en-US">
                <a:latin typeface="Montserrat"/>
                <a:ea typeface="Montserrat"/>
                <a:cs typeface="Montserrat"/>
                <a:sym typeface="Montserrat"/>
              </a:rPr>
              <a:t>Ability to Handle Large Datasets</a:t>
            </a:r>
            <a:endParaRPr b="1" sz="1600">
              <a:latin typeface="Montserrat"/>
              <a:ea typeface="Montserrat"/>
              <a:cs typeface="Montserrat"/>
              <a:sym typeface="Montserrat"/>
            </a:endParaRPr>
          </a:p>
          <a:p>
            <a:pPr indent="0" lvl="0" marL="0" rtl="0" algn="ctr">
              <a:spcBef>
                <a:spcPts val="0"/>
              </a:spcBef>
              <a:spcAft>
                <a:spcPts val="0"/>
              </a:spcAft>
              <a:buNone/>
            </a:pPr>
            <a:r>
              <a:t/>
            </a:r>
            <a:endParaRPr b="1" sz="1600">
              <a:latin typeface="Montserrat"/>
              <a:ea typeface="Montserrat"/>
              <a:cs typeface="Montserrat"/>
              <a:sym typeface="Montserrat"/>
            </a:endParaRPr>
          </a:p>
          <a:p>
            <a:pPr indent="0" lvl="0" marL="0" rtl="0" algn="ctr">
              <a:lnSpc>
                <a:spcPct val="150000"/>
              </a:lnSpc>
              <a:spcBef>
                <a:spcPts val="0"/>
              </a:spcBef>
              <a:spcAft>
                <a:spcPts val="0"/>
              </a:spcAft>
              <a:buNone/>
            </a:pPr>
            <a:r>
              <a:rPr lang="en-US">
                <a:latin typeface="Montserrat"/>
                <a:ea typeface="Montserrat"/>
                <a:cs typeface="Montserrat"/>
                <a:sym typeface="Montserrat"/>
              </a:rPr>
              <a:t> Gradient Boosting can still handle large datasets efficiently. It may require more computation for processing large datasets, but it still provides results with high accuracy.</a:t>
            </a:r>
            <a:endParaRPr>
              <a:latin typeface="Montserrat"/>
              <a:ea typeface="Montserrat"/>
              <a:cs typeface="Montserrat"/>
              <a:sym typeface="Montserrat"/>
            </a:endParaRPr>
          </a:p>
        </p:txBody>
      </p:sp>
      <p:sp>
        <p:nvSpPr>
          <p:cNvPr id="332" name="Google Shape;332;p59"/>
          <p:cNvSpPr/>
          <p:nvPr/>
        </p:nvSpPr>
        <p:spPr>
          <a:xfrm>
            <a:off x="4622845" y="1337325"/>
            <a:ext cx="2946300" cy="4440300"/>
          </a:xfrm>
          <a:prstGeom prst="roundRect">
            <a:avLst>
              <a:gd fmla="val 9300" name="adj"/>
            </a:avLst>
          </a:prstGeom>
          <a:noFill/>
          <a:ln cap="flat" cmpd="sng" w="28575">
            <a:solidFill>
              <a:srgbClr val="89BDD1"/>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b="1" lang="en-US">
                <a:solidFill>
                  <a:schemeClr val="dk1"/>
                </a:solidFill>
                <a:latin typeface="Montserrat"/>
                <a:ea typeface="Montserrat"/>
                <a:cs typeface="Montserrat"/>
                <a:sym typeface="Montserrat"/>
              </a:rPr>
              <a:t>Deals with Overfitting</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chemeClr val="dk1"/>
                </a:solidFill>
                <a:latin typeface="Montserrat"/>
                <a:ea typeface="Montserrat"/>
                <a:cs typeface="Montserrat"/>
                <a:sym typeface="Montserrat"/>
              </a:rPr>
              <a:t>Gradient Boosting deals with overfitting by introducing Regularization techniques. It has built-in support for regularization techniques like L1 and L2, which prevent overfitting.</a:t>
            </a:r>
            <a:endParaRPr>
              <a:solidFill>
                <a:schemeClr val="dk1"/>
              </a:solidFill>
              <a:latin typeface="Montserrat"/>
              <a:ea typeface="Montserrat"/>
              <a:cs typeface="Montserrat"/>
              <a:sym typeface="Montserrat"/>
            </a:endParaRPr>
          </a:p>
        </p:txBody>
      </p:sp>
      <p:sp>
        <p:nvSpPr>
          <p:cNvPr id="333" name="Google Shape;333;p59"/>
          <p:cNvSpPr/>
          <p:nvPr/>
        </p:nvSpPr>
        <p:spPr>
          <a:xfrm>
            <a:off x="7947152" y="1337325"/>
            <a:ext cx="2946300" cy="4440300"/>
          </a:xfrm>
          <a:prstGeom prst="roundRect">
            <a:avLst>
              <a:gd fmla="val 9300" name="adj"/>
            </a:avLst>
          </a:prstGeom>
          <a:noFill/>
          <a:ln cap="flat" cmpd="sng" w="28575">
            <a:solidFill>
              <a:srgbClr val="7F69C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rPr b="1" lang="en-US">
                <a:solidFill>
                  <a:srgbClr val="0C0C0C"/>
                </a:solidFill>
                <a:latin typeface="Montserrat"/>
                <a:ea typeface="Montserrat"/>
                <a:cs typeface="Montserrat"/>
                <a:sym typeface="Montserrat"/>
              </a:rPr>
              <a:t>Handling Complex Relationships</a:t>
            </a:r>
            <a:endParaRPr b="1">
              <a:solidFill>
                <a:srgbClr val="0C0C0C"/>
              </a:solidFill>
              <a:latin typeface="Montserrat"/>
              <a:ea typeface="Montserrat"/>
              <a:cs typeface="Montserrat"/>
              <a:sym typeface="Montserrat"/>
            </a:endParaRPr>
          </a:p>
          <a:p>
            <a:pPr indent="0" lvl="0" marL="0" rtl="0" algn="l">
              <a:spcBef>
                <a:spcPts val="0"/>
              </a:spcBef>
              <a:spcAft>
                <a:spcPts val="0"/>
              </a:spcAft>
              <a:buNone/>
            </a:pPr>
            <a:r>
              <a:t/>
            </a:r>
            <a:endParaRPr b="1" sz="1600">
              <a:solidFill>
                <a:srgbClr val="0C0C0C"/>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rgbClr val="0C0C0C"/>
                </a:solidFill>
                <a:latin typeface="Montserrat"/>
                <a:ea typeface="Montserrat"/>
                <a:cs typeface="Montserrat"/>
                <a:sym typeface="Montserrat"/>
              </a:rPr>
              <a:t>Gradient boosting is effective at capturing complex relationships between features and the target variable.</a:t>
            </a:r>
            <a:endParaRPr>
              <a:solidFill>
                <a:srgbClr val="0C0C0C"/>
              </a:solidFill>
              <a:latin typeface="Montserrat"/>
              <a:ea typeface="Montserrat"/>
              <a:cs typeface="Montserrat"/>
              <a:sym typeface="Montserrat"/>
            </a:endParaRPr>
          </a:p>
        </p:txBody>
      </p:sp>
      <p:pic>
        <p:nvPicPr>
          <p:cNvPr id="334" name="Google Shape;334;p59"/>
          <p:cNvPicPr preferRelativeResize="0"/>
          <p:nvPr/>
        </p:nvPicPr>
        <p:blipFill rotWithShape="1">
          <a:blip r:embed="rId3">
            <a:alphaModFix/>
          </a:blip>
          <a:srcRect b="0" l="0" r="0" t="0"/>
          <a:stretch/>
        </p:blipFill>
        <p:spPr>
          <a:xfrm>
            <a:off x="0" y="14625"/>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30303"/>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