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6"/>
  </p:notesMasterIdLst>
  <p:handoutMasterIdLst>
    <p:handoutMasterId r:id="rId167"/>
  </p:handoutMasterIdLst>
  <p:sldIdLst>
    <p:sldId id="417" r:id="rId2"/>
    <p:sldId id="418" r:id="rId3"/>
    <p:sldId id="43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429" r:id="rId53"/>
    <p:sldId id="307" r:id="rId54"/>
    <p:sldId id="346" r:id="rId55"/>
    <p:sldId id="349" r:id="rId56"/>
    <p:sldId id="350" r:id="rId57"/>
    <p:sldId id="347" r:id="rId58"/>
    <p:sldId id="348" r:id="rId59"/>
    <p:sldId id="344" r:id="rId60"/>
    <p:sldId id="310" r:id="rId61"/>
    <p:sldId id="311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45" r:id="rId70"/>
    <p:sldId id="320" r:id="rId71"/>
    <p:sldId id="351" r:id="rId72"/>
    <p:sldId id="353" r:id="rId73"/>
    <p:sldId id="352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430" r:id="rId83"/>
    <p:sldId id="334" r:id="rId84"/>
    <p:sldId id="335" r:id="rId85"/>
    <p:sldId id="336" r:id="rId86"/>
    <p:sldId id="337" r:id="rId87"/>
    <p:sldId id="338" r:id="rId88"/>
    <p:sldId id="341" r:id="rId89"/>
    <p:sldId id="342" r:id="rId90"/>
    <p:sldId id="34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431" r:id="rId99"/>
    <p:sldId id="432" r:id="rId100"/>
    <p:sldId id="433" r:id="rId101"/>
    <p:sldId id="434" r:id="rId102"/>
    <p:sldId id="435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42" r:id="rId154"/>
    <p:sldId id="443" r:id="rId155"/>
    <p:sldId id="444" r:id="rId156"/>
    <p:sldId id="445" r:id="rId157"/>
    <p:sldId id="446" r:id="rId158"/>
    <p:sldId id="411" r:id="rId159"/>
    <p:sldId id="412" r:id="rId160"/>
    <p:sldId id="413" r:id="rId161"/>
    <p:sldId id="414" r:id="rId162"/>
    <p:sldId id="415" r:id="rId163"/>
    <p:sldId id="416" r:id="rId164"/>
    <p:sldId id="436" r:id="rId1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FFFF66"/>
    <a:srgbClr val="66FF33"/>
    <a:srgbClr val="001428"/>
    <a:srgbClr val="000C18"/>
    <a:srgbClr val="CC33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28698"/>
    </p:cViewPr>
  </p:sorterViewPr>
  <p:notesViewPr>
    <p:cSldViewPr>
      <p:cViewPr varScale="1">
        <p:scale>
          <a:sx n="44" d="100"/>
          <a:sy n="44" d="100"/>
        </p:scale>
        <p:origin x="-117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84127-EFFA-42BA-BFDE-85FF9EE09E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5F82DDD-861D-482C-8BCA-A61C035F059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Requirement Specification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and Analysis</a:t>
          </a:r>
          <a:endParaRPr kumimoji="0" lang="en-US" b="0" i="0" u="none" strike="noStrike" cap="none" normalizeH="0" baseline="0" smtClean="0">
            <a:ln>
              <a:noFill/>
            </a:ln>
            <a:solidFill>
              <a:srgbClr val="001428"/>
            </a:solidFill>
            <a:effectLst/>
            <a:latin typeface="Arial" pitchFamily="34" charset="0"/>
          </a:endParaRPr>
        </a:p>
      </dgm:t>
    </dgm:pt>
    <dgm:pt modelId="{A493BDC7-A8EA-4D1D-86E4-EC2EBE42BF51}" type="parTrans" cxnId="{EBC4BAE9-376A-4C8D-A39D-4EBD7E893822}">
      <dgm:prSet/>
      <dgm:spPr/>
    </dgm:pt>
    <dgm:pt modelId="{100D167F-D5A4-447A-86A0-D4A909BCDAB0}" type="sibTrans" cxnId="{EBC4BAE9-376A-4C8D-A39D-4EBD7E893822}">
      <dgm:prSet/>
      <dgm:spPr/>
    </dgm:pt>
    <dgm:pt modelId="{899E4D90-579A-4399-9B00-068933E73E5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User Requirement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Specification (USR)</a:t>
          </a:r>
          <a:endParaRPr kumimoji="0" lang="en-US" b="0" i="0" u="none" strike="noStrike" cap="none" normalizeH="0" baseline="0" smtClean="0">
            <a:ln>
              <a:noFill/>
            </a:ln>
            <a:solidFill>
              <a:srgbClr val="001428"/>
            </a:solidFill>
            <a:effectLst/>
            <a:latin typeface="Arial" pitchFamily="34" charset="0"/>
          </a:endParaRPr>
        </a:p>
      </dgm:t>
    </dgm:pt>
    <dgm:pt modelId="{6C2B4B45-0274-4E9B-B49E-15B9427742B2}" type="parTrans" cxnId="{00375DF7-3CFF-4A2B-B93C-ECF96D9E5255}">
      <dgm:prSet/>
      <dgm:spPr/>
    </dgm:pt>
    <dgm:pt modelId="{4C6A42B3-8C80-4EB2-A605-8AAF8BDF09D1}" type="sibTrans" cxnId="{00375DF7-3CFF-4A2B-B93C-ECF96D9E5255}">
      <dgm:prSet/>
      <dgm:spPr/>
    </dgm:pt>
    <dgm:pt modelId="{FFA8BED3-4BC2-4A7B-B543-67CE344966D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Software Requirement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Specification (SRS)</a:t>
          </a:r>
          <a:endParaRPr kumimoji="0" lang="en-US" b="0" i="0" u="none" strike="noStrike" cap="none" normalizeH="0" baseline="0" smtClean="0">
            <a:ln>
              <a:noFill/>
            </a:ln>
            <a:solidFill>
              <a:srgbClr val="001428"/>
            </a:solidFill>
            <a:effectLst/>
            <a:latin typeface="Arial" pitchFamily="34" charset="0"/>
          </a:endParaRPr>
        </a:p>
      </dgm:t>
    </dgm:pt>
    <dgm:pt modelId="{F691B619-17DD-425F-9DE0-6E992AFAE23B}" type="parTrans" cxnId="{3D0962A8-1B34-4791-ACA3-DCAFB790DFF3}">
      <dgm:prSet/>
      <dgm:spPr/>
    </dgm:pt>
    <dgm:pt modelId="{B165F499-FA1D-4CC8-B898-6A9D97024155}" type="sibTrans" cxnId="{3D0962A8-1B34-4791-ACA3-DCAFB790DFF3}">
      <dgm:prSet/>
      <dgm:spPr/>
    </dgm:pt>
    <dgm:pt modelId="{FB46A637-F364-4B1E-9E47-1CEA4F466BCE}" type="pres">
      <dgm:prSet presAssocID="{5F084127-EFFA-42BA-BFDE-85FF9EE09E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6BCAF8-D159-4EE5-AC60-234D0D07DF6D}" type="pres">
      <dgm:prSet presAssocID="{65F82DDD-861D-482C-8BCA-A61C035F0590}" presName="hierRoot1" presStyleCnt="0">
        <dgm:presLayoutVars>
          <dgm:hierBranch/>
        </dgm:presLayoutVars>
      </dgm:prSet>
      <dgm:spPr/>
    </dgm:pt>
    <dgm:pt modelId="{2371AF5F-EAFB-4AA5-9617-1C839D322E62}" type="pres">
      <dgm:prSet presAssocID="{65F82DDD-861D-482C-8BCA-A61C035F0590}" presName="rootComposite1" presStyleCnt="0"/>
      <dgm:spPr/>
    </dgm:pt>
    <dgm:pt modelId="{A21FAC1A-0E6F-44AC-A852-B0DF3F92478B}" type="pres">
      <dgm:prSet presAssocID="{65F82DDD-861D-482C-8BCA-A61C035F0590}" presName="rootText1" presStyleLbl="node0" presStyleIdx="0" presStyleCnt="1">
        <dgm:presLayoutVars>
          <dgm:chPref val="3"/>
        </dgm:presLayoutVars>
      </dgm:prSet>
      <dgm:spPr/>
    </dgm:pt>
    <dgm:pt modelId="{5961E0CC-6287-4015-A9C7-0F8C597C440A}" type="pres">
      <dgm:prSet presAssocID="{65F82DDD-861D-482C-8BCA-A61C035F0590}" presName="rootConnector1" presStyleLbl="node1" presStyleIdx="0" presStyleCnt="0"/>
      <dgm:spPr/>
    </dgm:pt>
    <dgm:pt modelId="{4F3EEBF0-4953-49CA-B950-F74CFA3F6F04}" type="pres">
      <dgm:prSet presAssocID="{65F82DDD-861D-482C-8BCA-A61C035F0590}" presName="hierChild2" presStyleCnt="0"/>
      <dgm:spPr/>
    </dgm:pt>
    <dgm:pt modelId="{5F33ADD0-D495-463D-B061-60BB6851D37B}" type="pres">
      <dgm:prSet presAssocID="{6C2B4B45-0274-4E9B-B49E-15B9427742B2}" presName="Name35" presStyleLbl="parChTrans1D2" presStyleIdx="0" presStyleCnt="2"/>
      <dgm:spPr/>
    </dgm:pt>
    <dgm:pt modelId="{3B358625-8183-4715-8675-7409FA7FA260}" type="pres">
      <dgm:prSet presAssocID="{899E4D90-579A-4399-9B00-068933E73E59}" presName="hierRoot2" presStyleCnt="0">
        <dgm:presLayoutVars>
          <dgm:hierBranch/>
        </dgm:presLayoutVars>
      </dgm:prSet>
      <dgm:spPr/>
    </dgm:pt>
    <dgm:pt modelId="{88DC4C6A-888E-4C8C-8244-0CB3BCB31335}" type="pres">
      <dgm:prSet presAssocID="{899E4D90-579A-4399-9B00-068933E73E59}" presName="rootComposite" presStyleCnt="0"/>
      <dgm:spPr/>
    </dgm:pt>
    <dgm:pt modelId="{908E734F-EDD4-4029-A1C1-B870E02083B9}" type="pres">
      <dgm:prSet presAssocID="{899E4D90-579A-4399-9B00-068933E73E59}" presName="rootText" presStyleLbl="node2" presStyleIdx="0" presStyleCnt="2">
        <dgm:presLayoutVars>
          <dgm:chPref val="3"/>
        </dgm:presLayoutVars>
      </dgm:prSet>
      <dgm:spPr/>
    </dgm:pt>
    <dgm:pt modelId="{799FB748-308C-49CA-B03F-565391861540}" type="pres">
      <dgm:prSet presAssocID="{899E4D90-579A-4399-9B00-068933E73E59}" presName="rootConnector" presStyleLbl="node2" presStyleIdx="0" presStyleCnt="2"/>
      <dgm:spPr/>
    </dgm:pt>
    <dgm:pt modelId="{CC86D6FA-E093-4818-98CC-8F56E23ADB74}" type="pres">
      <dgm:prSet presAssocID="{899E4D90-579A-4399-9B00-068933E73E59}" presName="hierChild4" presStyleCnt="0"/>
      <dgm:spPr/>
    </dgm:pt>
    <dgm:pt modelId="{B1D0B422-FD61-4016-92BB-175D4436ABEF}" type="pres">
      <dgm:prSet presAssocID="{899E4D90-579A-4399-9B00-068933E73E59}" presName="hierChild5" presStyleCnt="0"/>
      <dgm:spPr/>
    </dgm:pt>
    <dgm:pt modelId="{B2850837-F66D-419A-BF73-0E76B29C44E8}" type="pres">
      <dgm:prSet presAssocID="{F691B619-17DD-425F-9DE0-6E992AFAE23B}" presName="Name35" presStyleLbl="parChTrans1D2" presStyleIdx="1" presStyleCnt="2"/>
      <dgm:spPr/>
    </dgm:pt>
    <dgm:pt modelId="{B9A69DD8-A09E-44C4-BE75-450B7CCEF41E}" type="pres">
      <dgm:prSet presAssocID="{FFA8BED3-4BC2-4A7B-B543-67CE344966D4}" presName="hierRoot2" presStyleCnt="0">
        <dgm:presLayoutVars>
          <dgm:hierBranch/>
        </dgm:presLayoutVars>
      </dgm:prSet>
      <dgm:spPr/>
    </dgm:pt>
    <dgm:pt modelId="{46331C3C-C269-474E-8CA2-DAF2450A35FC}" type="pres">
      <dgm:prSet presAssocID="{FFA8BED3-4BC2-4A7B-B543-67CE344966D4}" presName="rootComposite" presStyleCnt="0"/>
      <dgm:spPr/>
    </dgm:pt>
    <dgm:pt modelId="{48038F46-5029-445E-BD75-381C82827D35}" type="pres">
      <dgm:prSet presAssocID="{FFA8BED3-4BC2-4A7B-B543-67CE344966D4}" presName="rootText" presStyleLbl="node2" presStyleIdx="1" presStyleCnt="2">
        <dgm:presLayoutVars>
          <dgm:chPref val="3"/>
        </dgm:presLayoutVars>
      </dgm:prSet>
      <dgm:spPr/>
    </dgm:pt>
    <dgm:pt modelId="{B01E98C3-B2B0-442A-B5F6-41E5A94D5E29}" type="pres">
      <dgm:prSet presAssocID="{FFA8BED3-4BC2-4A7B-B543-67CE344966D4}" presName="rootConnector" presStyleLbl="node2" presStyleIdx="1" presStyleCnt="2"/>
      <dgm:spPr/>
    </dgm:pt>
    <dgm:pt modelId="{B4F06449-D428-4AC0-83B2-1943A6F95A38}" type="pres">
      <dgm:prSet presAssocID="{FFA8BED3-4BC2-4A7B-B543-67CE344966D4}" presName="hierChild4" presStyleCnt="0"/>
      <dgm:spPr/>
    </dgm:pt>
    <dgm:pt modelId="{2AE691B8-C4B2-4584-940A-DA44A4B278EC}" type="pres">
      <dgm:prSet presAssocID="{FFA8BED3-4BC2-4A7B-B543-67CE344966D4}" presName="hierChild5" presStyleCnt="0"/>
      <dgm:spPr/>
    </dgm:pt>
    <dgm:pt modelId="{42688BEA-4CF1-40F6-B540-B1D24820E7A8}" type="pres">
      <dgm:prSet presAssocID="{65F82DDD-861D-482C-8BCA-A61C035F0590}" presName="hierChild3" presStyleCnt="0"/>
      <dgm:spPr/>
    </dgm:pt>
  </dgm:ptLst>
  <dgm:cxnLst>
    <dgm:cxn modelId="{055E8870-F660-45A8-B19B-09EC5D191375}" type="presOf" srcId="{65F82DDD-861D-482C-8BCA-A61C035F0590}" destId="{5961E0CC-6287-4015-A9C7-0F8C597C440A}" srcOrd="1" destOrd="0" presId="urn:microsoft.com/office/officeart/2005/8/layout/orgChart1"/>
    <dgm:cxn modelId="{C1EBF69E-9F5D-4962-ADDC-E9835B4F04BF}" type="presOf" srcId="{F691B619-17DD-425F-9DE0-6E992AFAE23B}" destId="{B2850837-F66D-419A-BF73-0E76B29C44E8}" srcOrd="0" destOrd="0" presId="urn:microsoft.com/office/officeart/2005/8/layout/orgChart1"/>
    <dgm:cxn modelId="{3DEB85D4-FC1E-4F7E-9CFA-3EF2B8F371A9}" type="presOf" srcId="{899E4D90-579A-4399-9B00-068933E73E59}" destId="{799FB748-308C-49CA-B03F-565391861540}" srcOrd="1" destOrd="0" presId="urn:microsoft.com/office/officeart/2005/8/layout/orgChart1"/>
    <dgm:cxn modelId="{EBC4BAE9-376A-4C8D-A39D-4EBD7E893822}" srcId="{5F084127-EFFA-42BA-BFDE-85FF9EE09E1E}" destId="{65F82DDD-861D-482C-8BCA-A61C035F0590}" srcOrd="0" destOrd="0" parTransId="{A493BDC7-A8EA-4D1D-86E4-EC2EBE42BF51}" sibTransId="{100D167F-D5A4-447A-86A0-D4A909BCDAB0}"/>
    <dgm:cxn modelId="{81630CCD-18AA-4BE5-97BF-CD6C139528EE}" type="presOf" srcId="{899E4D90-579A-4399-9B00-068933E73E59}" destId="{908E734F-EDD4-4029-A1C1-B870E02083B9}" srcOrd="0" destOrd="0" presId="urn:microsoft.com/office/officeart/2005/8/layout/orgChart1"/>
    <dgm:cxn modelId="{78265B15-3019-47DF-96BE-770DF846BD16}" type="presOf" srcId="{FFA8BED3-4BC2-4A7B-B543-67CE344966D4}" destId="{48038F46-5029-445E-BD75-381C82827D35}" srcOrd="0" destOrd="0" presId="urn:microsoft.com/office/officeart/2005/8/layout/orgChart1"/>
    <dgm:cxn modelId="{00375DF7-3CFF-4A2B-B93C-ECF96D9E5255}" srcId="{65F82DDD-861D-482C-8BCA-A61C035F0590}" destId="{899E4D90-579A-4399-9B00-068933E73E59}" srcOrd="0" destOrd="0" parTransId="{6C2B4B45-0274-4E9B-B49E-15B9427742B2}" sibTransId="{4C6A42B3-8C80-4EB2-A605-8AAF8BDF09D1}"/>
    <dgm:cxn modelId="{9E3CA582-C949-451D-9088-92E268D3D5AF}" type="presOf" srcId="{FFA8BED3-4BC2-4A7B-B543-67CE344966D4}" destId="{B01E98C3-B2B0-442A-B5F6-41E5A94D5E29}" srcOrd="1" destOrd="0" presId="urn:microsoft.com/office/officeart/2005/8/layout/orgChart1"/>
    <dgm:cxn modelId="{054A2693-FBA1-4FA1-9779-40FD018BBFE9}" type="presOf" srcId="{6C2B4B45-0274-4E9B-B49E-15B9427742B2}" destId="{5F33ADD0-D495-463D-B061-60BB6851D37B}" srcOrd="0" destOrd="0" presId="urn:microsoft.com/office/officeart/2005/8/layout/orgChart1"/>
    <dgm:cxn modelId="{2C5C9D17-A975-44A1-AED4-605D44899E46}" type="presOf" srcId="{5F084127-EFFA-42BA-BFDE-85FF9EE09E1E}" destId="{FB46A637-F364-4B1E-9E47-1CEA4F466BCE}" srcOrd="0" destOrd="0" presId="urn:microsoft.com/office/officeart/2005/8/layout/orgChart1"/>
    <dgm:cxn modelId="{800EF345-9FC4-4675-9F8D-FF05D2F55A33}" type="presOf" srcId="{65F82DDD-861D-482C-8BCA-A61C035F0590}" destId="{A21FAC1A-0E6F-44AC-A852-B0DF3F92478B}" srcOrd="0" destOrd="0" presId="urn:microsoft.com/office/officeart/2005/8/layout/orgChart1"/>
    <dgm:cxn modelId="{3D0962A8-1B34-4791-ACA3-DCAFB790DFF3}" srcId="{65F82DDD-861D-482C-8BCA-A61C035F0590}" destId="{FFA8BED3-4BC2-4A7B-B543-67CE344966D4}" srcOrd="1" destOrd="0" parTransId="{F691B619-17DD-425F-9DE0-6E992AFAE23B}" sibTransId="{B165F499-FA1D-4CC8-B898-6A9D97024155}"/>
    <dgm:cxn modelId="{B82F2733-919B-4C5D-9F20-ECD52EC375DE}" type="presParOf" srcId="{FB46A637-F364-4B1E-9E47-1CEA4F466BCE}" destId="{FF6BCAF8-D159-4EE5-AC60-234D0D07DF6D}" srcOrd="0" destOrd="0" presId="urn:microsoft.com/office/officeart/2005/8/layout/orgChart1"/>
    <dgm:cxn modelId="{4772DE64-FA97-48B4-9562-27D6626DFA6D}" type="presParOf" srcId="{FF6BCAF8-D159-4EE5-AC60-234D0D07DF6D}" destId="{2371AF5F-EAFB-4AA5-9617-1C839D322E62}" srcOrd="0" destOrd="0" presId="urn:microsoft.com/office/officeart/2005/8/layout/orgChart1"/>
    <dgm:cxn modelId="{610D3E98-DD8B-4621-A4CC-F9EECDD22D1C}" type="presParOf" srcId="{2371AF5F-EAFB-4AA5-9617-1C839D322E62}" destId="{A21FAC1A-0E6F-44AC-A852-B0DF3F92478B}" srcOrd="0" destOrd="0" presId="urn:microsoft.com/office/officeart/2005/8/layout/orgChart1"/>
    <dgm:cxn modelId="{94F1E95C-5205-4B36-9ED1-1E8D75AA67AF}" type="presParOf" srcId="{2371AF5F-EAFB-4AA5-9617-1C839D322E62}" destId="{5961E0CC-6287-4015-A9C7-0F8C597C440A}" srcOrd="1" destOrd="0" presId="urn:microsoft.com/office/officeart/2005/8/layout/orgChart1"/>
    <dgm:cxn modelId="{32283306-234F-4E39-8C4E-0636CE7C1B6B}" type="presParOf" srcId="{FF6BCAF8-D159-4EE5-AC60-234D0D07DF6D}" destId="{4F3EEBF0-4953-49CA-B950-F74CFA3F6F04}" srcOrd="1" destOrd="0" presId="urn:microsoft.com/office/officeart/2005/8/layout/orgChart1"/>
    <dgm:cxn modelId="{9C3FD20C-25CC-4C7A-AFF8-13024271D93A}" type="presParOf" srcId="{4F3EEBF0-4953-49CA-B950-F74CFA3F6F04}" destId="{5F33ADD0-D495-463D-B061-60BB6851D37B}" srcOrd="0" destOrd="0" presId="urn:microsoft.com/office/officeart/2005/8/layout/orgChart1"/>
    <dgm:cxn modelId="{A9B301C8-A0B5-4AEA-9EA9-FB495F1908E2}" type="presParOf" srcId="{4F3EEBF0-4953-49CA-B950-F74CFA3F6F04}" destId="{3B358625-8183-4715-8675-7409FA7FA260}" srcOrd="1" destOrd="0" presId="urn:microsoft.com/office/officeart/2005/8/layout/orgChart1"/>
    <dgm:cxn modelId="{E798E6F6-FF57-4DFD-90F2-9B9EB2F7714B}" type="presParOf" srcId="{3B358625-8183-4715-8675-7409FA7FA260}" destId="{88DC4C6A-888E-4C8C-8244-0CB3BCB31335}" srcOrd="0" destOrd="0" presId="urn:microsoft.com/office/officeart/2005/8/layout/orgChart1"/>
    <dgm:cxn modelId="{E69A9C2D-34AC-448D-A620-2BBA0327124A}" type="presParOf" srcId="{88DC4C6A-888E-4C8C-8244-0CB3BCB31335}" destId="{908E734F-EDD4-4029-A1C1-B870E02083B9}" srcOrd="0" destOrd="0" presId="urn:microsoft.com/office/officeart/2005/8/layout/orgChart1"/>
    <dgm:cxn modelId="{649430E8-6D31-42E2-9D89-82270E7836A2}" type="presParOf" srcId="{88DC4C6A-888E-4C8C-8244-0CB3BCB31335}" destId="{799FB748-308C-49CA-B03F-565391861540}" srcOrd="1" destOrd="0" presId="urn:microsoft.com/office/officeart/2005/8/layout/orgChart1"/>
    <dgm:cxn modelId="{FC74E268-7ECD-49BB-B6BB-4FD0090FC521}" type="presParOf" srcId="{3B358625-8183-4715-8675-7409FA7FA260}" destId="{CC86D6FA-E093-4818-98CC-8F56E23ADB74}" srcOrd="1" destOrd="0" presId="urn:microsoft.com/office/officeart/2005/8/layout/orgChart1"/>
    <dgm:cxn modelId="{E6613C4B-0547-4793-A326-6140843A4F43}" type="presParOf" srcId="{3B358625-8183-4715-8675-7409FA7FA260}" destId="{B1D0B422-FD61-4016-92BB-175D4436ABEF}" srcOrd="2" destOrd="0" presId="urn:microsoft.com/office/officeart/2005/8/layout/orgChart1"/>
    <dgm:cxn modelId="{AFC97F50-884D-4E82-95A5-F82281CED360}" type="presParOf" srcId="{4F3EEBF0-4953-49CA-B950-F74CFA3F6F04}" destId="{B2850837-F66D-419A-BF73-0E76B29C44E8}" srcOrd="2" destOrd="0" presId="urn:microsoft.com/office/officeart/2005/8/layout/orgChart1"/>
    <dgm:cxn modelId="{711922D0-E1A9-4B1E-89D3-2571F92B9BBB}" type="presParOf" srcId="{4F3EEBF0-4953-49CA-B950-F74CFA3F6F04}" destId="{B9A69DD8-A09E-44C4-BE75-450B7CCEF41E}" srcOrd="3" destOrd="0" presId="urn:microsoft.com/office/officeart/2005/8/layout/orgChart1"/>
    <dgm:cxn modelId="{56DD3B07-D8F4-488B-A19B-2CCA1FB05251}" type="presParOf" srcId="{B9A69DD8-A09E-44C4-BE75-450B7CCEF41E}" destId="{46331C3C-C269-474E-8CA2-DAF2450A35FC}" srcOrd="0" destOrd="0" presId="urn:microsoft.com/office/officeart/2005/8/layout/orgChart1"/>
    <dgm:cxn modelId="{CCB4A102-B619-439C-A4AB-574E617E4D8B}" type="presParOf" srcId="{46331C3C-C269-474E-8CA2-DAF2450A35FC}" destId="{48038F46-5029-445E-BD75-381C82827D35}" srcOrd="0" destOrd="0" presId="urn:microsoft.com/office/officeart/2005/8/layout/orgChart1"/>
    <dgm:cxn modelId="{55C64E95-6971-4858-94F6-D0BAFFDFF83E}" type="presParOf" srcId="{46331C3C-C269-474E-8CA2-DAF2450A35FC}" destId="{B01E98C3-B2B0-442A-B5F6-41E5A94D5E29}" srcOrd="1" destOrd="0" presId="urn:microsoft.com/office/officeart/2005/8/layout/orgChart1"/>
    <dgm:cxn modelId="{0B80A676-9BAF-49E5-B346-C8937831D45D}" type="presParOf" srcId="{B9A69DD8-A09E-44C4-BE75-450B7CCEF41E}" destId="{B4F06449-D428-4AC0-83B2-1943A6F95A38}" srcOrd="1" destOrd="0" presId="urn:microsoft.com/office/officeart/2005/8/layout/orgChart1"/>
    <dgm:cxn modelId="{BAB4D524-D731-4069-B858-087F59CD305A}" type="presParOf" srcId="{B9A69DD8-A09E-44C4-BE75-450B7CCEF41E}" destId="{2AE691B8-C4B2-4584-940A-DA44A4B278EC}" srcOrd="2" destOrd="0" presId="urn:microsoft.com/office/officeart/2005/8/layout/orgChart1"/>
    <dgm:cxn modelId="{295055E0-A215-470D-9340-5B1E3DADCE57}" type="presParOf" srcId="{FF6BCAF8-D159-4EE5-AC60-234D0D07DF6D}" destId="{42688BEA-4CF1-40F6-B540-B1D24820E7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50837-F66D-419A-BF73-0E76B29C44E8}">
      <dsp:nvSpPr>
        <dsp:cNvPr id="0" name=""/>
        <dsp:cNvSpPr/>
      </dsp:nvSpPr>
      <dsp:spPr>
        <a:xfrm>
          <a:off x="4195762" y="1826357"/>
          <a:ext cx="2209356" cy="76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442"/>
              </a:lnTo>
              <a:lnTo>
                <a:pt x="2209356" y="383442"/>
              </a:lnTo>
              <a:lnTo>
                <a:pt x="2209356" y="766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3ADD0-D495-463D-B061-60BB6851D37B}">
      <dsp:nvSpPr>
        <dsp:cNvPr id="0" name=""/>
        <dsp:cNvSpPr/>
      </dsp:nvSpPr>
      <dsp:spPr>
        <a:xfrm>
          <a:off x="1986405" y="1826357"/>
          <a:ext cx="2209356" cy="766884"/>
        </a:xfrm>
        <a:custGeom>
          <a:avLst/>
          <a:gdLst/>
          <a:ahLst/>
          <a:cxnLst/>
          <a:rect l="0" t="0" r="0" b="0"/>
          <a:pathLst>
            <a:path>
              <a:moveTo>
                <a:pt x="2209356" y="0"/>
              </a:moveTo>
              <a:lnTo>
                <a:pt x="2209356" y="383442"/>
              </a:lnTo>
              <a:lnTo>
                <a:pt x="0" y="383442"/>
              </a:lnTo>
              <a:lnTo>
                <a:pt x="0" y="766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FAC1A-0E6F-44AC-A852-B0DF3F92478B}">
      <dsp:nvSpPr>
        <dsp:cNvPr id="0" name=""/>
        <dsp:cNvSpPr/>
      </dsp:nvSpPr>
      <dsp:spPr>
        <a:xfrm>
          <a:off x="2369847" y="443"/>
          <a:ext cx="3651829" cy="1825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0" i="0" u="none" strike="noStrike" kern="1200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Requirement Specification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0" i="0" u="none" strike="noStrike" kern="1200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and Analysis</a:t>
          </a:r>
          <a:endParaRPr kumimoji="0" lang="en-US" sz="3200" b="0" i="0" u="none" strike="noStrike" kern="1200" cap="none" normalizeH="0" baseline="0" smtClean="0">
            <a:ln>
              <a:noFill/>
            </a:ln>
            <a:solidFill>
              <a:srgbClr val="001428"/>
            </a:solidFill>
            <a:effectLst/>
            <a:latin typeface="Arial" pitchFamily="34" charset="0"/>
          </a:endParaRPr>
        </a:p>
      </dsp:txBody>
      <dsp:txXfrm>
        <a:off x="2369847" y="443"/>
        <a:ext cx="3651829" cy="1825914"/>
      </dsp:txXfrm>
    </dsp:sp>
    <dsp:sp modelId="{908E734F-EDD4-4029-A1C1-B870E02083B9}">
      <dsp:nvSpPr>
        <dsp:cNvPr id="0" name=""/>
        <dsp:cNvSpPr/>
      </dsp:nvSpPr>
      <dsp:spPr>
        <a:xfrm>
          <a:off x="160490" y="2593242"/>
          <a:ext cx="3651829" cy="1825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0" i="0" u="none" strike="noStrike" kern="1200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User Requirement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0" i="0" u="none" strike="noStrike" kern="1200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Specification (USR)</a:t>
          </a:r>
          <a:endParaRPr kumimoji="0" lang="en-US" sz="3200" b="0" i="0" u="none" strike="noStrike" kern="1200" cap="none" normalizeH="0" baseline="0" smtClean="0">
            <a:ln>
              <a:noFill/>
            </a:ln>
            <a:solidFill>
              <a:srgbClr val="001428"/>
            </a:solidFill>
            <a:effectLst/>
            <a:latin typeface="Arial" pitchFamily="34" charset="0"/>
          </a:endParaRPr>
        </a:p>
      </dsp:txBody>
      <dsp:txXfrm>
        <a:off x="160490" y="2593242"/>
        <a:ext cx="3651829" cy="1825914"/>
      </dsp:txXfrm>
    </dsp:sp>
    <dsp:sp modelId="{48038F46-5029-445E-BD75-381C82827D35}">
      <dsp:nvSpPr>
        <dsp:cNvPr id="0" name=""/>
        <dsp:cNvSpPr/>
      </dsp:nvSpPr>
      <dsp:spPr>
        <a:xfrm>
          <a:off x="4579204" y="2593242"/>
          <a:ext cx="3651829" cy="1825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0" i="0" u="none" strike="noStrike" kern="1200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Software Requirement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0" i="0" u="none" strike="noStrike" kern="1200" cap="none" normalizeH="0" baseline="0" smtClean="0">
              <a:ln>
                <a:noFill/>
              </a:ln>
              <a:solidFill>
                <a:srgbClr val="001428"/>
              </a:solidFill>
              <a:effectLst/>
              <a:latin typeface="Arial" pitchFamily="34" charset="0"/>
            </a:rPr>
            <a:t>Specification (SRS)</a:t>
          </a:r>
          <a:endParaRPr kumimoji="0" lang="en-US" sz="3200" b="0" i="0" u="none" strike="noStrike" kern="1200" cap="none" normalizeH="0" baseline="0" smtClean="0">
            <a:ln>
              <a:noFill/>
            </a:ln>
            <a:solidFill>
              <a:srgbClr val="001428"/>
            </a:solidFill>
            <a:effectLst/>
            <a:latin typeface="Arial" pitchFamily="34" charset="0"/>
          </a:endParaRPr>
        </a:p>
      </dsp:txBody>
      <dsp:txXfrm>
        <a:off x="4579204" y="2593242"/>
        <a:ext cx="3651829" cy="1825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F275-84C9-44EE-A57C-A0028C92310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Mr. Ranjit Kumbhar- 7757962804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7FDB8-0400-4135-B83D-92D52DCE5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702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Mr. Ranjit Kumbhar- 7757962804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8D1A70-2067-4B92-951C-CABD928A3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654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Mr. Ranjit Kumbhar- 7757962804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976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7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4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7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2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7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558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7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6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0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40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77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141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6858000" cy="2057400"/>
          </a:xfrm>
          <a:noFill/>
          <a:ln/>
        </p:spPr>
        <p:txBody>
          <a:bodyPr anchorCtr="0"/>
          <a:lstStyle/>
          <a:p>
            <a:r>
              <a:rPr lang="en-US" sz="6600" b="1" dirty="0" smtClean="0">
                <a:solidFill>
                  <a:srgbClr val="FFFF66"/>
                </a:solidFill>
                <a:latin typeface="Constantia" pitchFamily="18" charset="0"/>
              </a:rPr>
              <a:t>Software Testing</a:t>
            </a:r>
            <a:endParaRPr lang="en-US" sz="6600" b="1" dirty="0">
              <a:solidFill>
                <a:srgbClr val="FFFF66"/>
              </a:solidFill>
              <a:latin typeface="Constant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4974631"/>
            <a:ext cx="6532815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Mr. </a:t>
            </a:r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Ranjit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Kumbhar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6225" y="3276600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latin typeface="Constantia" pitchFamily="18" charset="0"/>
                <a:cs typeface="Arial" pitchFamily="34" charset="0"/>
              </a:rPr>
              <a:t>M.C.A. II</a:t>
            </a:r>
            <a:endParaRPr lang="en-IN" sz="4400" dirty="0">
              <a:solidFill>
                <a:srgbClr val="7030A0"/>
              </a:solidFill>
              <a:latin typeface="Constant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400" b="1">
                <a:solidFill>
                  <a:srgbClr val="FFFF66"/>
                </a:solidFill>
              </a:rPr>
              <a:t>TESTABILITY</a:t>
            </a:r>
            <a:endParaRPr lang="en-US" sz="4400" b="1">
              <a:solidFill>
                <a:srgbClr val="FF990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</a:endParaRPr>
          </a:p>
          <a:p>
            <a:pPr lvl="4">
              <a:buFont typeface="Wingdings" pitchFamily="2" charset="2"/>
              <a:buChar char="Ø"/>
            </a:pPr>
            <a:r>
              <a:rPr lang="en-US" sz="3200" b="1"/>
              <a:t>Operability </a:t>
            </a:r>
          </a:p>
          <a:p>
            <a:pPr lvl="4">
              <a:buFont typeface="Wingdings" pitchFamily="2" charset="2"/>
              <a:buChar char="Ø"/>
            </a:pPr>
            <a:r>
              <a:rPr lang="en-US" sz="3200" b="1"/>
              <a:t>Observe-ability</a:t>
            </a:r>
            <a:endParaRPr lang="en-US" sz="3200" i="1"/>
          </a:p>
          <a:p>
            <a:pPr lvl="4">
              <a:buFont typeface="Wingdings" pitchFamily="2" charset="2"/>
              <a:buChar char="Ø"/>
            </a:pPr>
            <a:r>
              <a:rPr lang="en-US" sz="3200" b="1"/>
              <a:t>Controllability </a:t>
            </a:r>
          </a:p>
          <a:p>
            <a:pPr lvl="4">
              <a:buFont typeface="Wingdings" pitchFamily="2" charset="2"/>
              <a:buChar char="Ø"/>
            </a:pPr>
            <a:r>
              <a:rPr lang="en-US" sz="3200" b="1"/>
              <a:t>Decomposability </a:t>
            </a:r>
          </a:p>
          <a:p>
            <a:pPr lvl="4">
              <a:buFont typeface="Wingdings" pitchFamily="2" charset="2"/>
              <a:buChar char="Ø"/>
            </a:pPr>
            <a:r>
              <a:rPr lang="en-US" sz="3200" b="1"/>
              <a:t>Stability</a:t>
            </a:r>
            <a:endParaRPr lang="en-US" sz="3200"/>
          </a:p>
          <a:p>
            <a:pPr lvl="4">
              <a:buFont typeface="Wingdings" pitchFamily="2" charset="2"/>
              <a:buChar char="Ø"/>
            </a:pPr>
            <a:r>
              <a:rPr lang="en-US" sz="3200" b="1"/>
              <a:t>Understandability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05800" cy="609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Analysis &amp; Planning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	</a:t>
            </a:r>
            <a:endParaRPr lang="en-US">
              <a:latin typeface="Times New Roman" pitchFamily="18" charset="0"/>
            </a:endParaRPr>
          </a:p>
          <a:p>
            <a:pPr lvl="2"/>
            <a:r>
              <a:rPr lang="en-US" sz="3200">
                <a:latin typeface="Times New Roman" pitchFamily="18" charset="0"/>
              </a:rPr>
              <a:t>Test objective and coverage</a:t>
            </a:r>
          </a:p>
          <a:p>
            <a:pPr lvl="2"/>
            <a:r>
              <a:rPr lang="en-US" sz="3200">
                <a:latin typeface="Times New Roman" pitchFamily="18" charset="0"/>
              </a:rPr>
              <a:t>Overall schedule</a:t>
            </a:r>
          </a:p>
          <a:p>
            <a:pPr lvl="2"/>
            <a:r>
              <a:rPr lang="en-US" sz="3200">
                <a:latin typeface="Times New Roman" pitchFamily="18" charset="0"/>
              </a:rPr>
              <a:t>Standards and Methodologies</a:t>
            </a:r>
          </a:p>
          <a:p>
            <a:pPr lvl="2"/>
            <a:r>
              <a:rPr lang="en-US" sz="3200">
                <a:latin typeface="Times New Roman" pitchFamily="18" charset="0"/>
              </a:rPr>
              <a:t>Resources required, including necessary training</a:t>
            </a:r>
          </a:p>
          <a:p>
            <a:pPr lvl="2"/>
            <a:r>
              <a:rPr lang="en-US" sz="3200">
                <a:latin typeface="Times New Roman" pitchFamily="18" charset="0"/>
              </a:rPr>
              <a:t>Roles and responsibilities of the team members</a:t>
            </a:r>
          </a:p>
          <a:p>
            <a:pPr lvl="2"/>
            <a:r>
              <a:rPr lang="en-US" sz="3200">
                <a:latin typeface="Times New Roman" pitchFamily="18" charset="0"/>
              </a:rPr>
              <a:t>Tools used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 Case Design and Development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Component Identification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Test Specification Design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Test Specification Review</a:t>
            </a:r>
          </a:p>
          <a:p>
            <a:pPr lvl="3">
              <a:lnSpc>
                <a:spcPct val="80000"/>
              </a:lnSpc>
            </a:pPr>
            <a:endParaRPr lang="en-US" sz="36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 Execution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Code Review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Test execution and evaluation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Performance and simulation</a:t>
            </a:r>
            <a:endParaRPr lang="en-US" sz="3600" b="1"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Test Closure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 summary report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sz="3200">
                <a:latin typeface="Times New Roman" pitchFamily="18" charset="0"/>
              </a:rPr>
              <a:t>Project Documentation</a:t>
            </a:r>
          </a:p>
          <a:p>
            <a:pPr lvl="3">
              <a:lnSpc>
                <a:spcPct val="90000"/>
              </a:lnSpc>
            </a:pPr>
            <a:endParaRPr lang="en-US" sz="3200" b="1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Test Process Analysis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Analysis done on the reports and improving the application’s performance by implementing new technology and additional features.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TEST PLAN</a:t>
            </a:r>
            <a:r>
              <a:rPr lang="en-US"/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Objectives</a:t>
            </a:r>
            <a:endParaRPr lang="en-US" b="1">
              <a:solidFill>
                <a:srgbClr val="FF9933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itchFamily="18" charset="0"/>
              </a:rPr>
              <a:t>To create a set of testing tasks.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itchFamily="18" charset="0"/>
              </a:rPr>
              <a:t>Assign resources to each testing task.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itchFamily="18" charset="0"/>
              </a:rPr>
              <a:t>Estimate completion time for each testing task.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itchFamily="18" charset="0"/>
              </a:rPr>
              <a:t>Document testing standards.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33400"/>
            <a:ext cx="8534400" cy="59436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A document that describes the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 scope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 approach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 resources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 schedule</a:t>
            </a:r>
          </a:p>
          <a:p>
            <a:pPr algn="l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 			…of intended test activities.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Identifies the 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test items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features to be tested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testing tasks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task allotment</a:t>
            </a:r>
          </a:p>
          <a:p>
            <a:pPr marL="457200" lvl="1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	risks requiring contingency planning.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Purpose of preparing a Test Plan</a:t>
            </a: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Validate the acceptability of a software product. </a:t>
            </a:r>
          </a:p>
          <a:p>
            <a:pPr>
              <a:buFont typeface="Wingdings" pitchFamily="2" charset="2"/>
              <a:buNone/>
            </a:pPr>
            <a:endParaRPr lang="en-US" sz="2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Help the people outside the test group to understand ‘why’ and ‘how’ of product validation. </a:t>
            </a:r>
          </a:p>
          <a:p>
            <a:pPr>
              <a:buFont typeface="Wingdings" pitchFamily="2" charset="2"/>
              <a:buNone/>
            </a:pPr>
            <a:endParaRPr lang="en-US" sz="2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A Test Plan should be</a:t>
            </a:r>
          </a:p>
          <a:p>
            <a:pPr lvl="1"/>
            <a:r>
              <a:rPr lang="en-US">
                <a:latin typeface="Times New Roman" pitchFamily="18" charset="0"/>
              </a:rPr>
              <a:t>thorough enough (Overall coverage of test to be conducted)</a:t>
            </a:r>
          </a:p>
          <a:p>
            <a:pPr lvl="1"/>
            <a:r>
              <a:rPr lang="en-US">
                <a:latin typeface="Times New Roman" pitchFamily="18" charset="0"/>
              </a:rPr>
              <a:t>useful and understandable by the people inside and outside the test group.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5486400"/>
          </a:xfrm>
        </p:spPr>
        <p:txBody>
          <a:bodyPr/>
          <a:lstStyle/>
          <a:p>
            <a:pPr marL="60325" indent="-60325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Scope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60325" indent="-60325"/>
            <a:r>
              <a:rPr lang="en-US">
                <a:latin typeface="Times New Roman" pitchFamily="18" charset="0"/>
              </a:rPr>
              <a:t>The areas to be tested by the QA team.</a:t>
            </a:r>
          </a:p>
          <a:p>
            <a:pPr marL="60325" indent="-60325"/>
            <a:r>
              <a:rPr lang="en-US">
                <a:latin typeface="Times New Roman" pitchFamily="18" charset="0"/>
              </a:rPr>
              <a:t>Specify the areas which are out of scope (screens,  </a:t>
            </a:r>
          </a:p>
          <a:p>
            <a:pPr marL="60325" indent="-60325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  database, mainframe processes etc).</a:t>
            </a:r>
            <a:endParaRPr lang="en-US" b="1">
              <a:latin typeface="Times New Roman" pitchFamily="18" charset="0"/>
            </a:endParaRPr>
          </a:p>
          <a:p>
            <a:pPr marL="60325" indent="-60325">
              <a:buFont typeface="Wingdings" pitchFamily="2" charset="2"/>
              <a:buNone/>
            </a:pPr>
            <a:endParaRPr lang="en-US" b="1">
              <a:latin typeface="Times New Roman" pitchFamily="18" charset="0"/>
            </a:endParaRPr>
          </a:p>
          <a:p>
            <a:pPr marL="60325" indent="-60325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Test Approach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60325" indent="-60325"/>
            <a:r>
              <a:rPr lang="en-US">
                <a:latin typeface="Times New Roman" pitchFamily="18" charset="0"/>
              </a:rPr>
              <a:t>Details on how the testing is to be performed.</a:t>
            </a:r>
          </a:p>
          <a:p>
            <a:pPr marL="60325" indent="-60325"/>
            <a:r>
              <a:rPr lang="en-US">
                <a:latin typeface="Times New Roman" pitchFamily="18" charset="0"/>
              </a:rPr>
              <a:t>Any specific strategy is to be followed for             </a:t>
            </a:r>
          </a:p>
          <a:p>
            <a:pPr marL="60325" indent="-60325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testing (including configuration management).</a:t>
            </a:r>
            <a:endParaRPr lang="en-US" b="1">
              <a:latin typeface="Times New Roman" pitchFamily="18" charset="0"/>
            </a:endParaRPr>
          </a:p>
          <a:p>
            <a:pPr marL="60325" indent="-60325">
              <a:buFont typeface="Wingdings" pitchFamily="2" charset="2"/>
              <a:buNone/>
            </a:pPr>
            <a:endParaRPr lang="en-US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pPr marL="60325" indent="-60325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Entry Criteria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marL="60325" indent="-60325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Various steps to be performed before the start of a test i.e. Pre-requisites.</a:t>
            </a:r>
          </a:p>
          <a:p>
            <a:pPr marL="60325" indent="-60325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E.g.	</a:t>
            </a:r>
          </a:p>
          <a:p>
            <a:pPr lvl="1"/>
            <a:r>
              <a:rPr lang="en-US">
                <a:latin typeface="Times New Roman" pitchFamily="18" charset="0"/>
              </a:rPr>
              <a:t>Timely environment set up</a:t>
            </a:r>
          </a:p>
          <a:p>
            <a:pPr lvl="1"/>
            <a:r>
              <a:rPr lang="en-US">
                <a:latin typeface="Times New Roman" pitchFamily="18" charset="0"/>
              </a:rPr>
              <a:t>Starting the web server/app server</a:t>
            </a:r>
          </a:p>
          <a:p>
            <a:pPr lvl="1"/>
            <a:r>
              <a:rPr lang="en-US">
                <a:latin typeface="Times New Roman" pitchFamily="18" charset="0"/>
              </a:rPr>
              <a:t>Successful implementation of the latest build etc.</a:t>
            </a:r>
          </a:p>
          <a:p>
            <a:pPr marL="60325" indent="-60325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Resources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marL="60325" indent="-60325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List of the people involved in the project and their designation etc.</a:t>
            </a:r>
            <a:endParaRPr lang="en-US" b="1">
              <a:latin typeface="Times New Roman" pitchFamily="18" charset="0"/>
            </a:endParaRPr>
          </a:p>
          <a:p>
            <a:pPr marL="60325" indent="-60325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7200" y="123825"/>
            <a:ext cx="7772400" cy="64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Tasks/Responsibilities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Tasks to be performed and responsibilities assigned to the various team members.</a:t>
            </a:r>
            <a:endParaRPr lang="en-US" sz="3200" b="1">
              <a:latin typeface="Times New Roman" pitchFamily="18" charset="0"/>
            </a:endParaRPr>
          </a:p>
          <a:p>
            <a:endParaRPr lang="en-US" sz="3200" b="1">
              <a:latin typeface="Times New Roman" pitchFamily="18" charset="0"/>
            </a:endParaRPr>
          </a:p>
          <a:p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Exit Criteria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Contains tasks like </a:t>
            </a:r>
          </a:p>
          <a:p>
            <a:pPr>
              <a:buFontTx/>
              <a:buChar char="•"/>
            </a:pPr>
            <a:r>
              <a:rPr lang="en-US" sz="3200">
                <a:latin typeface="Times New Roman" pitchFamily="18" charset="0"/>
              </a:rPr>
              <a:t>Bringing down the system / server</a:t>
            </a:r>
          </a:p>
          <a:p>
            <a:pPr>
              <a:buFontTx/>
              <a:buChar char="•"/>
            </a:pPr>
            <a:r>
              <a:rPr lang="en-US" sz="3200">
                <a:latin typeface="Times New Roman" pitchFamily="18" charset="0"/>
              </a:rPr>
              <a:t>Restoring system to pre-test environment</a:t>
            </a:r>
          </a:p>
          <a:p>
            <a:pPr>
              <a:buFontTx/>
              <a:buChar char="•"/>
            </a:pPr>
            <a:r>
              <a:rPr lang="en-US" sz="3200">
                <a:latin typeface="Times New Roman" pitchFamily="18" charset="0"/>
              </a:rPr>
              <a:t>Database refresh etc.</a:t>
            </a:r>
            <a:endParaRPr lang="en-US" sz="3200" b="1">
              <a:latin typeface="Times New Roman" pitchFamily="18" charset="0"/>
            </a:endParaRPr>
          </a:p>
          <a:p>
            <a:endParaRPr lang="en-US" sz="3200" b="1">
              <a:latin typeface="Times New Roman" pitchFamily="18" charset="0"/>
            </a:endParaRPr>
          </a:p>
          <a:p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Schedule / Milestones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 sz="3200">
                <a:latin typeface="Times New Roman" pitchFamily="18" charset="0"/>
              </a:rPr>
              <a:t>Deals with the final delivery date and the various milestones dates.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Hardware / Software Requirements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Details of PC’s / servers required to install the    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application or perform the testing</a:t>
            </a:r>
          </a:p>
          <a:p>
            <a:pPr marL="0" indent="0"/>
            <a:r>
              <a:rPr lang="en-US">
                <a:latin typeface="Times New Roman" pitchFamily="18" charset="0"/>
              </a:rPr>
              <a:t>Specific software to get the application  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running or to connect to the database etc.</a:t>
            </a:r>
          </a:p>
          <a:p>
            <a:pPr marL="0" indent="0">
              <a:buFont typeface="Wingdings" pitchFamily="2" charset="2"/>
              <a:buNone/>
            </a:pPr>
            <a:endParaRPr lang="en-US" b="1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Risks &amp; Mitigation Plans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List out the possible risks during testing</a:t>
            </a:r>
          </a:p>
          <a:p>
            <a:pPr marL="0" indent="0"/>
            <a:r>
              <a:rPr lang="en-US">
                <a:latin typeface="Times New Roman" pitchFamily="18" charset="0"/>
              </a:rPr>
              <a:t>Mitigation plans to implement incase the risk  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actually turns into a reality.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Oval 2"/>
          <p:cNvSpPr>
            <a:spLocks noChangeArrowheads="1"/>
          </p:cNvSpPr>
          <p:nvPr/>
        </p:nvSpPr>
        <p:spPr bwMode="auto">
          <a:xfrm>
            <a:off x="3810000" y="2133600"/>
            <a:ext cx="1600200" cy="12954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1428"/>
                </a:solidFill>
              </a:rPr>
              <a:t>Plan</a:t>
            </a:r>
          </a:p>
        </p:txBody>
      </p:sp>
      <p:sp>
        <p:nvSpPr>
          <p:cNvPr id="200707" name="Oval 3"/>
          <p:cNvSpPr>
            <a:spLocks noChangeArrowheads="1"/>
          </p:cNvSpPr>
          <p:nvPr/>
        </p:nvSpPr>
        <p:spPr bwMode="auto">
          <a:xfrm>
            <a:off x="5638800" y="3352800"/>
            <a:ext cx="1600200" cy="11334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1428"/>
                </a:solidFill>
              </a:rPr>
              <a:t>Do</a:t>
            </a:r>
          </a:p>
        </p:txBody>
      </p:sp>
      <p:sp>
        <p:nvSpPr>
          <p:cNvPr id="200708" name="Oval 4"/>
          <p:cNvSpPr>
            <a:spLocks noChangeArrowheads="1"/>
          </p:cNvSpPr>
          <p:nvPr/>
        </p:nvSpPr>
        <p:spPr bwMode="auto">
          <a:xfrm>
            <a:off x="3810000" y="4572000"/>
            <a:ext cx="1600200" cy="11334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1428"/>
                </a:solidFill>
              </a:rPr>
              <a:t>Check</a:t>
            </a:r>
          </a:p>
        </p:txBody>
      </p:sp>
      <p:sp>
        <p:nvSpPr>
          <p:cNvPr id="200709" name="Oval 5"/>
          <p:cNvSpPr>
            <a:spLocks noChangeArrowheads="1"/>
          </p:cNvSpPr>
          <p:nvPr/>
        </p:nvSpPr>
        <p:spPr bwMode="auto">
          <a:xfrm>
            <a:off x="1828800" y="3276600"/>
            <a:ext cx="1600200" cy="11334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1428"/>
                </a:solidFill>
              </a:rPr>
              <a:t>Action</a:t>
            </a:r>
          </a:p>
        </p:txBody>
      </p:sp>
      <p:cxnSp>
        <p:nvCxnSpPr>
          <p:cNvPr id="200710" name="AutoShape 6"/>
          <p:cNvCxnSpPr>
            <a:cxnSpLocks noChangeShapeType="1"/>
            <a:stCxn id="200709" idx="0"/>
            <a:endCxn id="200706" idx="2"/>
          </p:cNvCxnSpPr>
          <p:nvPr/>
        </p:nvCxnSpPr>
        <p:spPr bwMode="auto">
          <a:xfrm flipV="1">
            <a:off x="2628900" y="2781300"/>
            <a:ext cx="11811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11" name="AutoShape 7"/>
          <p:cNvCxnSpPr>
            <a:cxnSpLocks noChangeShapeType="1"/>
            <a:stCxn id="200706" idx="6"/>
            <a:endCxn id="200707" idx="0"/>
          </p:cNvCxnSpPr>
          <p:nvPr/>
        </p:nvCxnSpPr>
        <p:spPr bwMode="auto">
          <a:xfrm>
            <a:off x="5410200" y="2781300"/>
            <a:ext cx="10287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12" name="AutoShape 8"/>
          <p:cNvCxnSpPr>
            <a:cxnSpLocks noChangeShapeType="1"/>
            <a:stCxn id="200707" idx="4"/>
            <a:endCxn id="200708" idx="6"/>
          </p:cNvCxnSpPr>
          <p:nvPr/>
        </p:nvCxnSpPr>
        <p:spPr bwMode="auto">
          <a:xfrm flipH="1">
            <a:off x="5410200" y="4486275"/>
            <a:ext cx="1028700" cy="652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13" name="AutoShape 9"/>
          <p:cNvCxnSpPr>
            <a:cxnSpLocks noChangeShapeType="1"/>
            <a:stCxn id="200708" idx="2"/>
            <a:endCxn id="200709" idx="4"/>
          </p:cNvCxnSpPr>
          <p:nvPr/>
        </p:nvCxnSpPr>
        <p:spPr bwMode="auto">
          <a:xfrm flipH="1" flipV="1">
            <a:off x="2628900" y="4410075"/>
            <a:ext cx="1181100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990600" y="1217613"/>
            <a:ext cx="785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FFFF66"/>
                </a:solidFill>
              </a:rPr>
              <a:t>Software Development Process Cycle</a:t>
            </a:r>
            <a:endParaRPr lang="en-US" sz="3600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Tools to be used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List the testing tools or utilities </a:t>
            </a:r>
          </a:p>
          <a:p>
            <a:pPr marL="0" indent="0"/>
            <a:r>
              <a:rPr lang="en-US">
                <a:latin typeface="Times New Roman" pitchFamily="18" charset="0"/>
              </a:rPr>
              <a:t>Eg.WinRunner, LoadRunner, Test Director, Rational Robot, QTP.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Deliverables</a:t>
            </a:r>
            <a:endParaRPr lang="en-US">
              <a:solidFill>
                <a:srgbClr val="FF9900"/>
              </a:solidFill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Various deliverables due to the client at various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points of time i.e. Daily / weekly / start of the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project end of the project etc. </a:t>
            </a:r>
          </a:p>
          <a:p>
            <a:pPr marL="0" indent="0"/>
            <a:r>
              <a:rPr lang="en-US">
                <a:latin typeface="Times New Roman" pitchFamily="18" charset="0"/>
              </a:rPr>
              <a:t>These include test plans, test procedures, test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metric, status reports, test scripts etc. </a:t>
            </a:r>
            <a:endParaRPr lang="en-US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11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References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3"/>
            <a:r>
              <a:rPr lang="en-US" sz="3200">
                <a:latin typeface="Times New Roman" pitchFamily="18" charset="0"/>
              </a:rPr>
              <a:t>Procedures</a:t>
            </a:r>
          </a:p>
          <a:p>
            <a:pPr lvl="3"/>
            <a:r>
              <a:rPr lang="en-US" sz="3200">
                <a:latin typeface="Times New Roman" pitchFamily="18" charset="0"/>
              </a:rPr>
              <a:t>Templates (Client specific or otherwise)</a:t>
            </a:r>
          </a:p>
          <a:p>
            <a:pPr lvl="3"/>
            <a:r>
              <a:rPr lang="en-US" sz="3200">
                <a:latin typeface="Times New Roman" pitchFamily="18" charset="0"/>
              </a:rPr>
              <a:t>Standards / Guidelines e.g. Qview</a:t>
            </a:r>
          </a:p>
          <a:p>
            <a:pPr lvl="3"/>
            <a:r>
              <a:rPr lang="en-US" sz="3200">
                <a:latin typeface="Times New Roman" pitchFamily="18" charset="0"/>
              </a:rPr>
              <a:t>Project related documents (RSD, ADD, FSD etc).</a:t>
            </a:r>
            <a:endParaRPr lang="en-US" sz="3200" b="1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248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Annexure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609600" indent="-609600"/>
            <a:r>
              <a:rPr lang="en-US">
                <a:latin typeface="Times New Roman" pitchFamily="18" charset="0"/>
              </a:rPr>
              <a:t>Links to documents which have been / will be used in the course of testing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Eg. Templates used for reports, test cases etc. </a:t>
            </a:r>
          </a:p>
          <a:p>
            <a:pPr marL="609600" indent="-609600"/>
            <a:r>
              <a:rPr lang="en-US">
                <a:latin typeface="Times New Roman" pitchFamily="18" charset="0"/>
              </a:rPr>
              <a:t>Referenced documents can also be attached here.</a:t>
            </a:r>
            <a:endParaRPr lang="en-US" b="1">
              <a:latin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800" b="1"/>
          </a:p>
          <a:p>
            <a:pPr marL="609600" indent="-6096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Sign-off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609600" indent="-609600"/>
            <a:r>
              <a:rPr lang="en-US">
                <a:latin typeface="Times New Roman" pitchFamily="18" charset="0"/>
              </a:rPr>
              <a:t>Mutual agreement between the client and the QA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Team.</a:t>
            </a:r>
          </a:p>
          <a:p>
            <a:pPr marL="609600" indent="-609600"/>
            <a:r>
              <a:rPr lang="en-US">
                <a:latin typeface="Times New Roman" pitchFamily="18" charset="0"/>
              </a:rPr>
              <a:t>Both leads/managers signing their agreement on the Test Plan.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0688"/>
            <a:ext cx="8229600" cy="854075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Good Test Plans</a:t>
            </a:r>
            <a:endParaRPr lang="en-US" sz="3600" b="1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06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b="1">
              <a:solidFill>
                <a:srgbClr val="FF99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Developed and Reviewed early.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Clear, Complete and Specific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Specifies tangible deliverables that can be inspected.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Staff knows what to expect and when to expect it.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9144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Good Test Plans</a:t>
            </a:r>
            <a:endParaRPr lang="en-US" sz="3600" b="1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Realistic quality levels for goals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Includes time for planning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Can be monitored and updated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Includes user responsibilities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Based on past experience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Recognizes learning curves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3246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 CASES</a:t>
            </a:r>
            <a:r>
              <a:rPr lang="en-US" sz="3600" b="1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36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latin typeface="Times New Roman" pitchFamily="18" charset="0"/>
              </a:rPr>
              <a:t>Test case</a:t>
            </a:r>
            <a:r>
              <a:rPr lang="en-US"/>
              <a:t> </a:t>
            </a:r>
            <a:r>
              <a:rPr lang="en-US">
                <a:latin typeface="Times New Roman" pitchFamily="18" charset="0"/>
              </a:rPr>
              <a:t>is defined as</a:t>
            </a:r>
          </a:p>
          <a:p>
            <a:r>
              <a:rPr lang="en-US">
                <a:latin typeface="Times New Roman" pitchFamily="18" charset="0"/>
              </a:rPr>
              <a:t>A set of test inputs, execution conditions and expected results, developed for a particular objective.</a:t>
            </a:r>
          </a:p>
          <a:p>
            <a:r>
              <a:rPr lang="en-US">
                <a:latin typeface="Times New Roman" pitchFamily="18" charset="0"/>
              </a:rPr>
              <a:t>Documentation specifying inputs, predicted results and a set of execution conditions for a test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Specific inputs that will be tried and the procedures that will be followed when the software tested. </a:t>
            </a:r>
          </a:p>
          <a:p>
            <a:pPr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Sequence of one or more subtests executed as a sequence as the outcome and/or final state of one subtests is the input and/or initial state of the next.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Specifies the pretest state of the AUT and its environment, the test inputs or conditions.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The expected result specifies what the AUT should produce from the test inputs.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0688"/>
            <a:ext cx="8229600" cy="854075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Good Test Plans</a:t>
            </a:r>
            <a:endParaRPr lang="en-US" sz="3600" b="1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06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b="1">
              <a:solidFill>
                <a:srgbClr val="FF9933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Developed and Reviewed early.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Clear, Complete and Specific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Specifies tangible deliverables that can be inspected.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Staff knows what to expect and when to expect it.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9144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Good Test Plans</a:t>
            </a:r>
            <a:endParaRPr lang="en-US" sz="3600" b="1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Realistic quality levels for goals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Includes time for planning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Can be monitored and updated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Includes user responsibilities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Based on past experience</a:t>
            </a:r>
          </a:p>
          <a:p>
            <a:pPr>
              <a:lnSpc>
                <a:spcPct val="120000"/>
              </a:lnSpc>
            </a:pPr>
            <a:r>
              <a:rPr lang="en-US">
                <a:latin typeface="Times New Roman" pitchFamily="18" charset="0"/>
              </a:rPr>
              <a:t>Recognizes learning curves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 Cases</a:t>
            </a:r>
            <a:endParaRPr lang="en-US" sz="3600" b="1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Contents</a:t>
            </a:r>
            <a:endParaRPr lang="en-US" b="1">
              <a:solidFill>
                <a:srgbClr val="FF9933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33"/>
              </a:solidFill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Test plan reference id</a:t>
            </a:r>
          </a:p>
          <a:p>
            <a:pPr lvl="1"/>
            <a:r>
              <a:rPr lang="en-US" sz="3200">
                <a:latin typeface="Times New Roman" pitchFamily="18" charset="0"/>
              </a:rPr>
              <a:t>Test case</a:t>
            </a:r>
          </a:p>
          <a:p>
            <a:pPr lvl="1"/>
            <a:r>
              <a:rPr lang="en-US" sz="3200">
                <a:latin typeface="Times New Roman" pitchFamily="18" charset="0"/>
              </a:rPr>
              <a:t>Test condition</a:t>
            </a:r>
          </a:p>
          <a:p>
            <a:pPr lvl="1"/>
            <a:r>
              <a:rPr lang="en-US" sz="3200">
                <a:latin typeface="Times New Roman" pitchFamily="18" charset="0"/>
              </a:rPr>
              <a:t>Expected behavior</a:t>
            </a:r>
          </a:p>
          <a:p>
            <a:pP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973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PLAN (P):</a:t>
            </a:r>
            <a:r>
              <a:rPr lang="en-US" sz="2800">
                <a:latin typeface="Times New Roman" pitchFamily="18" charset="0"/>
              </a:rPr>
              <a:t>  Device a plan. Define your objective and determine the strategy 	and supporting methods required to achieve that objective.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DO (D):</a:t>
            </a:r>
            <a:r>
              <a:rPr lang="en-US" sz="2800">
                <a:latin typeface="Times New Roman" pitchFamily="18" charset="0"/>
              </a:rPr>
              <a:t>      Execute the plan. Create the conditions and perform the necessary training to execute the plan.</a:t>
            </a:r>
          </a:p>
          <a:p>
            <a:pPr>
              <a:lnSpc>
                <a:spcPct val="80000"/>
              </a:lnSpc>
            </a:pPr>
            <a:endParaRPr lang="en-US" sz="2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CHECK (C):</a:t>
            </a:r>
            <a:r>
              <a:rPr lang="en-US" sz="2800">
                <a:latin typeface="Times New Roman" pitchFamily="18" charset="0"/>
              </a:rPr>
              <a:t> Check the results. Check to determine whether work is progressing according to the plan and whether the results are obtained.</a:t>
            </a:r>
          </a:p>
          <a:p>
            <a:pPr>
              <a:lnSpc>
                <a:spcPct val="80000"/>
              </a:lnSpc>
            </a:pPr>
            <a:endParaRPr lang="en-US" sz="28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ACTION (A):</a:t>
            </a:r>
            <a:r>
              <a:rPr lang="en-US" sz="2800">
                <a:latin typeface="Times New Roman" pitchFamily="18" charset="0"/>
              </a:rPr>
              <a:t> Take the necessary and appropriate action if checkup reveals that the work is not being performed according to plan or not as anticipated.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Good Test Cases</a:t>
            </a:r>
            <a:endParaRPr lang="en-US" sz="3600" b="1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Find Defects</a:t>
            </a:r>
            <a:endParaRPr lang="en-US" b="1">
              <a:solidFill>
                <a:srgbClr val="FF9933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33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Have high probability of finding a new defect.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Unambiguous tangible result that can be inspected.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Repeatable and predictable.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Good Test Cases</a:t>
            </a:r>
            <a:endParaRPr lang="en-US" sz="3600" b="1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Traceable to requirements or design documents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Push systems to its limits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Execution and tracking can be automated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Do not mislead</a:t>
            </a:r>
          </a:p>
          <a:p>
            <a:pPr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Defect Life Cycle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762000" y="1295400"/>
            <a:ext cx="79248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What is Defect?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pPr lvl="2">
              <a:tabLst>
                <a:tab pos="914400" algn="l"/>
                <a:tab pos="960438" algn="l"/>
                <a:tab pos="981075" algn="l"/>
              </a:tabLst>
            </a:pPr>
            <a:r>
              <a:rPr lang="en-US" sz="3200">
                <a:latin typeface="Times New Roman" pitchFamily="18" charset="0"/>
              </a:rPr>
              <a:t>A defect is a variance from a desired product attribute.</a:t>
            </a:r>
            <a:r>
              <a:rPr lang="en-US" sz="3200" b="1">
                <a:latin typeface="Times New Roman" pitchFamily="18" charset="0"/>
              </a:rPr>
              <a:t> 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endParaRPr lang="en-US" sz="3200" b="1">
              <a:latin typeface="Times New Roman" pitchFamily="18" charset="0"/>
            </a:endParaRP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Two categories of defects are</a:t>
            </a:r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  <a:p>
            <a:pPr lvl="2">
              <a:buFontTx/>
              <a:buChar char="•"/>
              <a:tabLst>
                <a:tab pos="914400" algn="l"/>
                <a:tab pos="960438" algn="l"/>
                <a:tab pos="981075" algn="l"/>
              </a:tabLst>
            </a:pPr>
            <a:r>
              <a:rPr lang="en-US" sz="3200">
                <a:latin typeface="Times New Roman" pitchFamily="18" charset="0"/>
              </a:rPr>
              <a:t> Variance from product specifications</a:t>
            </a:r>
          </a:p>
          <a:p>
            <a:pPr lvl="2">
              <a:buFontTx/>
              <a:buChar char="•"/>
              <a:tabLst>
                <a:tab pos="914400" algn="l"/>
                <a:tab pos="960438" algn="l"/>
                <a:tab pos="981075" algn="l"/>
              </a:tabLst>
            </a:pPr>
            <a:r>
              <a:rPr lang="en-US" sz="3200">
                <a:latin typeface="Times New Roman" pitchFamily="18" charset="0"/>
              </a:rPr>
              <a:t> Variance from Customer/User</a:t>
            </a:r>
          </a:p>
          <a:p>
            <a:pPr lvl="2">
              <a:tabLst>
                <a:tab pos="914400" algn="l"/>
                <a:tab pos="960438" algn="l"/>
                <a:tab pos="981075" algn="l"/>
              </a:tabLst>
            </a:pPr>
            <a:r>
              <a:rPr lang="en-US" sz="3200">
                <a:latin typeface="Times New Roman" pitchFamily="18" charset="0"/>
              </a:rPr>
              <a:t>   expectations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endParaRPr lang="en-US" sz="32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86800" cy="609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Variance from product specification</a:t>
            </a:r>
            <a:r>
              <a:rPr lang="en-US" sz="3600" b="1"/>
              <a:t> </a:t>
            </a:r>
          </a:p>
          <a:p>
            <a:pPr>
              <a:buFont typeface="Wingdings" pitchFamily="2" charset="2"/>
              <a:buNone/>
            </a:pPr>
            <a:endParaRPr lang="en-US" sz="3600"/>
          </a:p>
          <a:p>
            <a:r>
              <a:rPr lang="en-US">
                <a:latin typeface="Times New Roman" pitchFamily="18" charset="0"/>
              </a:rPr>
              <a:t>Product built varies from the product specified. </a:t>
            </a:r>
          </a:p>
          <a:p>
            <a:pP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Variance from Customer/User  specification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A specification by the user not in the built product, but something not specified has been included. 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04800" y="377825"/>
            <a:ext cx="8382000" cy="6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914400" algn="l"/>
                <a:tab pos="960438" algn="l"/>
                <a:tab pos="981075" algn="l"/>
              </a:tabLst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Defect categories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algn="ctr">
              <a:tabLst>
                <a:tab pos="914400" algn="l"/>
                <a:tab pos="960438" algn="l"/>
                <a:tab pos="981075" algn="l"/>
              </a:tabLst>
            </a:pPr>
            <a:endParaRPr lang="en-US" sz="1000" b="1">
              <a:solidFill>
                <a:srgbClr val="FF9900"/>
              </a:solidFill>
              <a:latin typeface="Times New Roman" pitchFamily="18" charset="0"/>
            </a:endParaRPr>
          </a:p>
          <a:p>
            <a:pPr algn="ctr">
              <a:tabLst>
                <a:tab pos="914400" algn="l"/>
                <a:tab pos="960438" algn="l"/>
                <a:tab pos="981075" algn="l"/>
              </a:tabLst>
            </a:pPr>
            <a:endParaRPr lang="en-US" sz="1000"/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Wrong</a:t>
            </a:r>
            <a:r>
              <a:rPr lang="en-US" sz="2400">
                <a:solidFill>
                  <a:srgbClr val="FFFF66"/>
                </a:solidFill>
              </a:rPr>
              <a:t> 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endParaRPr lang="en-US" sz="2400"/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3200">
                <a:latin typeface="Times New Roman" pitchFamily="18" charset="0"/>
              </a:rPr>
              <a:t>	The specifications have been implemented incorrectly. 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Missing</a:t>
            </a:r>
            <a:r>
              <a:rPr lang="en-US" sz="2400" b="1">
                <a:solidFill>
                  <a:srgbClr val="FFFF66"/>
                </a:solidFill>
              </a:rPr>
              <a:t> 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2400" b="1"/>
              <a:t>	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2400" b="1"/>
              <a:t>	</a:t>
            </a:r>
            <a:r>
              <a:rPr lang="en-US" sz="3200">
                <a:latin typeface="Times New Roman" pitchFamily="18" charset="0"/>
              </a:rPr>
              <a:t>A</a:t>
            </a: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</a:rPr>
              <a:t>specified requirement is not in the built</a:t>
            </a: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</a:rPr>
              <a:t>product.</a:t>
            </a:r>
            <a:r>
              <a:rPr lang="en-US" sz="3200"/>
              <a:t> 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Extra</a:t>
            </a:r>
            <a:r>
              <a:rPr lang="en-US" sz="3200">
                <a:latin typeface="Times New Roman" pitchFamily="18" charset="0"/>
              </a:rPr>
              <a:t> </a:t>
            </a:r>
          </a:p>
          <a:p>
            <a:pPr>
              <a:tabLst>
                <a:tab pos="914400" algn="l"/>
                <a:tab pos="960438" algn="l"/>
                <a:tab pos="981075" algn="l"/>
              </a:tabLst>
            </a:pPr>
            <a:r>
              <a:rPr lang="en-US" sz="3200">
                <a:latin typeface="Times New Roman" pitchFamily="18" charset="0"/>
              </a:rPr>
              <a:t>	A requirement incorporated into the product that was not specified.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Defect Log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077200" cy="5410200"/>
          </a:xfrm>
        </p:spPr>
        <p:txBody>
          <a:bodyPr/>
          <a:lstStyle/>
          <a:p>
            <a:pPr marL="381000" indent="-381000">
              <a:buFontTx/>
              <a:buNone/>
            </a:pPr>
            <a:endParaRPr lang="en-US">
              <a:latin typeface="Times New Roman" pitchFamily="18" charset="0"/>
            </a:endParaRPr>
          </a:p>
          <a:p>
            <a:pPr marL="381000" indent="-381000">
              <a:buFontTx/>
              <a:buChar char="•"/>
            </a:pPr>
            <a:r>
              <a:rPr lang="en-US">
                <a:latin typeface="Times New Roman" pitchFamily="18" charset="0"/>
              </a:rPr>
              <a:t>Defect ID number</a:t>
            </a:r>
          </a:p>
          <a:p>
            <a:pPr marL="381000" indent="-381000">
              <a:buFontTx/>
              <a:buChar char="•"/>
            </a:pPr>
            <a:r>
              <a:rPr lang="en-US">
                <a:latin typeface="Times New Roman" pitchFamily="18" charset="0"/>
              </a:rPr>
              <a:t>Descriptive defect name and type</a:t>
            </a:r>
          </a:p>
          <a:p>
            <a:pPr marL="381000" indent="-381000">
              <a:buFontTx/>
              <a:buChar char="•"/>
            </a:pPr>
            <a:r>
              <a:rPr lang="en-US">
                <a:latin typeface="Times New Roman" pitchFamily="18" charset="0"/>
              </a:rPr>
              <a:t>Source of defect – test case or other source</a:t>
            </a:r>
          </a:p>
          <a:p>
            <a:pPr marL="381000" indent="-381000">
              <a:buFontTx/>
              <a:buChar char="•"/>
            </a:pPr>
            <a:r>
              <a:rPr lang="en-US">
                <a:latin typeface="Times New Roman" pitchFamily="18" charset="0"/>
              </a:rPr>
              <a:t>Defect severity</a:t>
            </a:r>
          </a:p>
          <a:p>
            <a:pPr marL="381000" indent="-381000">
              <a:buFontTx/>
              <a:buChar char="•"/>
            </a:pPr>
            <a:r>
              <a:rPr lang="en-US">
                <a:latin typeface="Times New Roman" pitchFamily="18" charset="0"/>
              </a:rPr>
              <a:t>Defect Priority</a:t>
            </a:r>
          </a:p>
          <a:p>
            <a:pPr marL="381000" indent="-381000">
              <a:buFontTx/>
              <a:buChar char="•"/>
            </a:pPr>
            <a:r>
              <a:rPr lang="en-US">
                <a:latin typeface="Times New Roman" pitchFamily="18" charset="0"/>
              </a:rPr>
              <a:t>Defect status (e.g. New, open, fixed, closed, reopen, reject)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6248400"/>
          </a:xfrm>
        </p:spPr>
        <p:txBody>
          <a:bodyPr/>
          <a:lstStyle/>
          <a:p>
            <a:pPr marL="609600" indent="-609600">
              <a:buFontTx/>
              <a:buAutoNum type="arabicPeriod" startAt="7"/>
            </a:pPr>
            <a:r>
              <a:rPr lang="en-US">
                <a:latin typeface="Times New Roman" pitchFamily="18" charset="0"/>
              </a:rPr>
              <a:t>Date and time tracking for either the most recent status change, or for each change in the status.</a:t>
            </a:r>
          </a:p>
          <a:p>
            <a:pPr marL="609600" indent="-609600">
              <a:buFontTx/>
              <a:buAutoNum type="arabicPeriod" startAt="7"/>
            </a:pPr>
            <a:r>
              <a:rPr lang="en-US">
                <a:latin typeface="Times New Roman" pitchFamily="18" charset="0"/>
              </a:rPr>
              <a:t>Detailed description, including the steps necessary to reproduce the defect.</a:t>
            </a:r>
          </a:p>
          <a:p>
            <a:pPr marL="609600" indent="-609600">
              <a:buFontTx/>
              <a:buAutoNum type="arabicPeriod" startAt="7"/>
            </a:pPr>
            <a:r>
              <a:rPr lang="en-US">
                <a:latin typeface="Times New Roman" pitchFamily="18" charset="0"/>
              </a:rPr>
              <a:t>Component or program where defect was found</a:t>
            </a:r>
          </a:p>
          <a:p>
            <a:pPr marL="609600" indent="-609600">
              <a:buFontTx/>
              <a:buAutoNum type="arabicPeriod" startAt="7"/>
            </a:pPr>
            <a:r>
              <a:rPr lang="en-US">
                <a:latin typeface="Times New Roman" pitchFamily="18" charset="0"/>
              </a:rPr>
              <a:t>Screen prints, logs, etc. that will aid the developer in resolution process.</a:t>
            </a:r>
          </a:p>
          <a:p>
            <a:pPr marL="609600" indent="-609600">
              <a:buFontTx/>
              <a:buAutoNum type="arabicPeriod" startAt="7"/>
            </a:pPr>
            <a:r>
              <a:rPr lang="en-US">
                <a:latin typeface="Times New Roman" pitchFamily="18" charset="0"/>
              </a:rPr>
              <a:t>Stage of origination.</a:t>
            </a:r>
          </a:p>
          <a:p>
            <a:pPr marL="609600" indent="-609600">
              <a:buFontTx/>
              <a:buAutoNum type="arabicPeriod" startAt="7"/>
            </a:pPr>
            <a:r>
              <a:rPr lang="en-US">
                <a:latin typeface="Times New Roman" pitchFamily="18" charset="0"/>
              </a:rPr>
              <a:t>Person assigned to research and/or corrects the defect.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914400" indent="-914400">
              <a:buFont typeface="Wingdings" pitchFamily="2" charset="2"/>
              <a:buNone/>
            </a:pPr>
            <a:r>
              <a:rPr lang="en-US" sz="3600" b="1">
                <a:solidFill>
                  <a:srgbClr val="FF9900"/>
                </a:solidFill>
                <a:latin typeface="Times New Roman" pitchFamily="18" charset="0"/>
              </a:rPr>
              <a:t>                   </a:t>
            </a:r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Severity Vs Priority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  <a:p>
            <a:pPr marL="914400" indent="-9144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Severity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914400" indent="-914400">
              <a:buFont typeface="Wingdings" pitchFamily="2" charset="2"/>
              <a:buNone/>
            </a:pP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	</a:t>
            </a:r>
            <a:r>
              <a:rPr lang="en-US">
                <a:latin typeface="Times New Roman" pitchFamily="18" charset="0"/>
              </a:rPr>
              <a:t>Factor that shows how bad the defect is and the impact it has on the product</a:t>
            </a:r>
          </a:p>
          <a:p>
            <a:pPr marL="914400" indent="-9144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Priority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1028700" lvl="1" indent="0"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Based upon input from users regarding which defects are most important to them, and be fixed first.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Severity Levels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1752600"/>
            <a:ext cx="4343400" cy="3962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/>
          </a:p>
          <a:p>
            <a:r>
              <a:rPr lang="en-US">
                <a:latin typeface="Times New Roman" pitchFamily="18" charset="0"/>
              </a:rPr>
              <a:t>Critical</a:t>
            </a:r>
          </a:p>
          <a:p>
            <a:r>
              <a:rPr lang="en-US">
                <a:latin typeface="Times New Roman" pitchFamily="18" charset="0"/>
              </a:rPr>
              <a:t>Major / High</a:t>
            </a:r>
          </a:p>
          <a:p>
            <a:r>
              <a:rPr lang="en-US">
                <a:latin typeface="Times New Roman" pitchFamily="18" charset="0"/>
              </a:rPr>
              <a:t>Average / Medium</a:t>
            </a:r>
          </a:p>
          <a:p>
            <a:r>
              <a:rPr lang="en-US">
                <a:latin typeface="Times New Roman" pitchFamily="18" charset="0"/>
              </a:rPr>
              <a:t>Minor / low</a:t>
            </a:r>
          </a:p>
          <a:p>
            <a:r>
              <a:rPr lang="en-US">
                <a:latin typeface="Times New Roman" pitchFamily="18" charset="0"/>
              </a:rPr>
              <a:t>Cosmetic defects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Severity Level – Critical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48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An installation process which does not load a component.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A missing menu option.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Security permission required to access a function under test.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Functionality does not permit for further testing.</a:t>
            </a:r>
          </a:p>
          <a:p>
            <a:pPr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"/>
            <a:ext cx="7772400" cy="5668963"/>
          </a:xfrm>
        </p:spPr>
        <p:txBody>
          <a:bodyPr/>
          <a:lstStyle/>
          <a:p>
            <a:pPr marL="1546225" indent="-1546225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QUALITY PRINCIPLES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marL="1546225" indent="-1546225" algn="ctr">
              <a:lnSpc>
                <a:spcPct val="80000"/>
              </a:lnSpc>
              <a:buFont typeface="Wingdings" pitchFamily="2" charset="2"/>
              <a:buNone/>
            </a:pPr>
            <a:endParaRPr lang="en-US" sz="3600" b="1">
              <a:latin typeface="Times New Roman" pitchFamily="18" charset="0"/>
            </a:endParaRPr>
          </a:p>
          <a:p>
            <a:pPr marL="1546225" indent="-1546225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Quality  - the most important factor affecting an organization’s long-term performance. </a:t>
            </a:r>
          </a:p>
          <a:p>
            <a:pPr marL="1546225" indent="-1546225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 </a:t>
            </a:r>
          </a:p>
          <a:p>
            <a:pPr marL="1546225" indent="-1546225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Quality -  the way to achieve improved productivity and competitiveness in any organization. </a:t>
            </a:r>
          </a:p>
          <a:p>
            <a:pPr marL="1546225" indent="-1546225">
              <a:lnSpc>
                <a:spcPct val="80000"/>
              </a:lnSpc>
              <a:buFont typeface="Wingdings" pitchFamily="2" charset="2"/>
              <a:buNone/>
            </a:pPr>
            <a:endParaRPr lang="en-US" sz="2800" b="1">
              <a:latin typeface="Times New Roman" pitchFamily="18" charset="0"/>
            </a:endParaRPr>
          </a:p>
          <a:p>
            <a:pPr marL="1546225" indent="-1546225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Quality  - saves. It does not cost. </a:t>
            </a:r>
          </a:p>
          <a:p>
            <a:pPr marL="1546225" indent="-1546225">
              <a:lnSpc>
                <a:spcPct val="80000"/>
              </a:lnSpc>
              <a:buFont typeface="Wingdings" pitchFamily="2" charset="2"/>
              <a:buNone/>
            </a:pPr>
            <a:endParaRPr lang="en-US" sz="2800" b="1">
              <a:latin typeface="Times New Roman" pitchFamily="18" charset="0"/>
            </a:endParaRPr>
          </a:p>
          <a:p>
            <a:pPr marL="1546225" indent="-1546225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latin typeface="Times New Roman" pitchFamily="18" charset="0"/>
              </a:rPr>
              <a:t>Quality - is the solution to the problem, not a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Runtime Errors like JavaScript errors etc.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Functionality Missed out / Incorrect Implementation (Major Deviation from Requirements).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Performance Issues (If specified by Client).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Browser incompatibility and Operating systems incompatibility issues depending on the impact of error.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Dead Links.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Severity Level – Major / High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Reboot the system.</a:t>
            </a:r>
          </a:p>
          <a:p>
            <a:r>
              <a:rPr lang="en-US">
                <a:latin typeface="Times New Roman" pitchFamily="18" charset="0"/>
              </a:rPr>
              <a:t>The wrong field being updated.</a:t>
            </a:r>
          </a:p>
          <a:p>
            <a:r>
              <a:rPr lang="en-US">
                <a:latin typeface="Times New Roman" pitchFamily="18" charset="0"/>
              </a:rPr>
              <a:t>An updated operation that fails to complete.</a:t>
            </a:r>
          </a:p>
          <a:p>
            <a:r>
              <a:rPr lang="en-US">
                <a:latin typeface="Times New Roman" pitchFamily="18" charset="0"/>
              </a:rPr>
              <a:t>Performance Issues (If not specified by Client).</a:t>
            </a:r>
          </a:p>
          <a:p>
            <a:r>
              <a:rPr lang="en-US">
                <a:latin typeface="Times New Roman" pitchFamily="18" charset="0"/>
              </a:rPr>
              <a:t>Mandatory Validations for Mandatory Fields.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49530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Functionality incorrectly implemented (Minor Deviation from Requirements).</a:t>
            </a:r>
          </a:p>
          <a:p>
            <a:r>
              <a:rPr lang="en-US">
                <a:latin typeface="Times New Roman" pitchFamily="18" charset="0"/>
              </a:rPr>
              <a:t>Images, Graphics missing which hinders functionality.</a:t>
            </a:r>
          </a:p>
          <a:p>
            <a:r>
              <a:rPr lang="en-US">
                <a:latin typeface="Times New Roman" pitchFamily="18" charset="0"/>
              </a:rPr>
              <a:t>Front End / Home Page Alignment issues.</a:t>
            </a:r>
          </a:p>
          <a:p>
            <a:r>
              <a:rPr lang="en-US">
                <a:latin typeface="Times New Roman" pitchFamily="18" charset="0"/>
              </a:rPr>
              <a:t>Severity Level – Average / Medium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Incorrect/missing hot key operation.</a:t>
            </a:r>
          </a:p>
          <a:p>
            <a:pP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4582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4000" b="1">
                <a:solidFill>
                  <a:srgbClr val="FF9900"/>
                </a:solidFill>
                <a:latin typeface="Times New Roman" pitchFamily="18" charset="0"/>
              </a:rPr>
              <a:t>		</a:t>
            </a:r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Severity Level – Minor / Low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Misspelled or ungrammatical text</a:t>
            </a:r>
          </a:p>
          <a:p>
            <a:r>
              <a:rPr lang="en-US">
                <a:latin typeface="Times New Roman" pitchFamily="18" charset="0"/>
              </a:rPr>
              <a:t>Inappropriate or incorrect formatting (such as text font, size, alignment, color, etc.)</a:t>
            </a:r>
          </a:p>
          <a:p>
            <a:r>
              <a:rPr lang="en-US">
                <a:latin typeface="Times New Roman" pitchFamily="18" charset="0"/>
              </a:rPr>
              <a:t>Screen Layout Issues</a:t>
            </a:r>
          </a:p>
          <a:p>
            <a:r>
              <a:rPr lang="en-US">
                <a:latin typeface="Times New Roman" pitchFamily="18" charset="0"/>
              </a:rPr>
              <a:t>Spelling Mistakes / Grammatical Mistakes</a:t>
            </a:r>
          </a:p>
          <a:p>
            <a:r>
              <a:rPr lang="en-US">
                <a:latin typeface="Times New Roman" pitchFamily="18" charset="0"/>
              </a:rPr>
              <a:t>Documentation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534400" cy="6019800"/>
          </a:xfrm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Page Titles Missing </a:t>
            </a:r>
          </a:p>
          <a:p>
            <a:r>
              <a:rPr lang="en-US">
                <a:latin typeface="Times New Roman" pitchFamily="18" charset="0"/>
              </a:rPr>
              <a:t>Alt Text for Images</a:t>
            </a:r>
          </a:p>
          <a:p>
            <a:r>
              <a:rPr lang="en-US">
                <a:latin typeface="Times New Roman" pitchFamily="18" charset="0"/>
              </a:rPr>
              <a:t>Background Color for the Pages other than Home page</a:t>
            </a:r>
          </a:p>
          <a:p>
            <a:r>
              <a:rPr lang="en-US">
                <a:latin typeface="Times New Roman" pitchFamily="18" charset="0"/>
              </a:rPr>
              <a:t>Default Value missing for the fields required</a:t>
            </a:r>
          </a:p>
          <a:p>
            <a:r>
              <a:rPr lang="en-US">
                <a:latin typeface="Times New Roman" pitchFamily="18" charset="0"/>
              </a:rPr>
              <a:t>Cursor Set Focus and Tab Flow on the Page</a:t>
            </a:r>
          </a:p>
          <a:p>
            <a:r>
              <a:rPr lang="en-US">
                <a:latin typeface="Times New Roman" pitchFamily="18" charset="0"/>
              </a:rPr>
              <a:t>Images, Graphics missing, which does not, hinders functionality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 Reports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8 INTERIM REPORTS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Functional Testing Status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Functions Working Timeline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Expected Vs Actual Defects Detected Timeline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Defects Detected Vs Corrected Gap Timeline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Average Age of Detected Defects by type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Defect Distribution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Relative Defect Distribution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Testing Action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Functional Testing Status Report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66294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3200">
              <a:latin typeface="Times New Roman" pitchFamily="18" charset="0"/>
            </a:endParaRPr>
          </a:p>
          <a:p>
            <a:pPr eaLnBrk="0" hangingPunct="0"/>
            <a:r>
              <a:rPr lang="en-US" sz="3200">
                <a:latin typeface="Times New Roman" pitchFamily="18" charset="0"/>
              </a:rPr>
              <a:t>Report shows percentage of the functions that are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  <a:p>
            <a:pPr lvl="3" eaLnBrk="0" hangingPunct="0">
              <a:buFontTx/>
              <a:buChar char="•"/>
            </a:pPr>
            <a:r>
              <a:rPr lang="en-US" sz="3200">
                <a:latin typeface="Times New Roman" pitchFamily="18" charset="0"/>
              </a:rPr>
              <a:t>Fully Tested</a:t>
            </a:r>
          </a:p>
          <a:p>
            <a:pPr lvl="3" eaLnBrk="0" hangingPunct="0"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Tested with Open defects</a:t>
            </a:r>
          </a:p>
          <a:p>
            <a:pPr lvl="3" eaLnBrk="0" hangingPunct="0">
              <a:buFontTx/>
              <a:buChar char="•"/>
            </a:pPr>
            <a:r>
              <a:rPr lang="en-US" sz="3200">
                <a:latin typeface="Times New Roman" pitchFamily="18" charset="0"/>
              </a:rPr>
              <a:t>Not Tested</a:t>
            </a:r>
          </a:p>
          <a:p>
            <a:pPr lvl="3" eaLnBrk="0" hangingPunct="0"/>
            <a:endParaRPr lang="en-US" sz="32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Functions Working Timeline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69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/>
          </a:p>
          <a:p>
            <a:pPr marL="0" indent="0"/>
            <a:r>
              <a:rPr lang="en-US">
                <a:latin typeface="Times New Roman" pitchFamily="18" charset="0"/>
              </a:rPr>
              <a:t>Report shows the actual plan to have all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functions verses the current status of the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functions working.</a:t>
            </a:r>
          </a:p>
          <a:p>
            <a:pPr marL="0" indent="0"/>
            <a:endParaRPr lang="en-US"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Line graph is an ideal format.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9906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Expected Vs. Actual Defects Detected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/>
            <a:r>
              <a:rPr lang="en-US">
                <a:latin typeface="Times New Roman" pitchFamily="18" charset="0"/>
              </a:rPr>
              <a:t>Analysis between the number of defects being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generated against the expected number of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defects expected from the planning stage.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Defects Detected Vs. Corrected Gap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0687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A line graph format that shows the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Number of defects uncovered verses the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number of defects being corrected and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accepted by the testing group.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14400" y="355600"/>
            <a:ext cx="7239000" cy="588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ctr">
              <a:tabLst>
                <a:tab pos="457200" algn="l"/>
              </a:tabLst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Cost of Quality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marL="457200" indent="-457200" algn="ctr">
              <a:tabLst>
                <a:tab pos="457200" algn="l"/>
              </a:tabLst>
            </a:pPr>
            <a:endParaRPr lang="en-US" sz="3600" u="sng">
              <a:latin typeface="Times New Roman" pitchFamily="18" charset="0"/>
            </a:endParaRPr>
          </a:p>
          <a:p>
            <a:pPr marL="457200" indent="-457200">
              <a:tabLst>
                <a:tab pos="457200" algn="l"/>
              </a:tabLst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Prevention Cost</a:t>
            </a:r>
            <a:r>
              <a:rPr lang="en-US" sz="2000"/>
              <a:t> </a:t>
            </a:r>
          </a:p>
          <a:p>
            <a:pPr marL="457200" indent="-457200">
              <a:tabLst>
                <a:tab pos="457200" algn="l"/>
              </a:tabLst>
            </a:pPr>
            <a:r>
              <a:rPr lang="en-US" sz="2000"/>
              <a:t>	</a:t>
            </a:r>
            <a:r>
              <a:rPr lang="en-US" sz="2800">
                <a:latin typeface="Times New Roman" pitchFamily="18" charset="0"/>
              </a:rPr>
              <a:t>Amount spent before the product is actually built. Cost incurred on establishing methods and procedures, training workers, acquiring tools and planning for quality. </a:t>
            </a:r>
          </a:p>
          <a:p>
            <a:pPr marL="457200" indent="-457200"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 marL="457200" indent="-457200">
              <a:tabLst>
                <a:tab pos="457200" algn="l"/>
              </a:tabLst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Appraisal cost</a:t>
            </a:r>
            <a:endParaRPr lang="en-US" sz="2800" b="1">
              <a:solidFill>
                <a:srgbClr val="FF9900"/>
              </a:solidFill>
              <a:latin typeface="Times New Roman" pitchFamily="18" charset="0"/>
            </a:endParaRPr>
          </a:p>
          <a:p>
            <a:pPr marL="457200" indent="-457200">
              <a:tabLst>
                <a:tab pos="457200" algn="l"/>
              </a:tabLst>
            </a:pPr>
            <a:r>
              <a:rPr lang="en-US" sz="2000" b="1">
                <a:latin typeface="Times New Roman" pitchFamily="18" charset="0"/>
              </a:rPr>
              <a:t>	</a:t>
            </a:r>
            <a:r>
              <a:rPr lang="en-US" sz="2800">
                <a:latin typeface="Times New Roman" pitchFamily="18" charset="0"/>
              </a:rPr>
              <a:t>Amount spent after the product is built but before it is shipped to the user. Cost of inspection, testing, and reviews.</a:t>
            </a:r>
          </a:p>
          <a:p>
            <a:pPr marL="457200" indent="-457200"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9144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Average Age Detected Defects by Type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886200"/>
          </a:xfrm>
        </p:spPr>
        <p:txBody>
          <a:bodyPr/>
          <a:lstStyle/>
          <a:p>
            <a:pPr marL="0" indent="0"/>
            <a:r>
              <a:rPr lang="en-US">
                <a:latin typeface="Times New Roman" pitchFamily="18" charset="0"/>
              </a:rPr>
              <a:t>Average days of outstanding defects by its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severity type or level.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The planning stage provides the acceptable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open days by defect type. 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Defect Distribution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Shows defect distribution by function or module and the number of tests completed.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Relative Defect Distribution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Normalize the level of defects with the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previous reports generated. </a:t>
            </a:r>
          </a:p>
          <a:p>
            <a:pPr marL="0" indent="0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Normalizing over the number of functions or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lines of code shows a more accurate level of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defects.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Testing Action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/>
          </a:p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Report shows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1227138" lvl="1" indent="-533400"/>
            <a:r>
              <a:rPr lang="en-US" sz="3200">
                <a:latin typeface="Times New Roman" pitchFamily="18" charset="0"/>
              </a:rPr>
              <a:t>Possible shortfalls in testing</a:t>
            </a:r>
          </a:p>
          <a:p>
            <a:pPr marL="1227138" lvl="1" indent="-533400"/>
            <a:r>
              <a:rPr lang="en-US" sz="3200">
                <a:latin typeface="Times New Roman" pitchFamily="18" charset="0"/>
              </a:rPr>
              <a:t>Number of severity-1 defects</a:t>
            </a:r>
          </a:p>
          <a:p>
            <a:pPr marL="1227138" lvl="1" indent="-533400"/>
            <a:r>
              <a:rPr lang="en-US" sz="3200">
                <a:latin typeface="Times New Roman" pitchFamily="18" charset="0"/>
              </a:rPr>
              <a:t>Priority of defects</a:t>
            </a:r>
          </a:p>
          <a:p>
            <a:pPr marL="1227138" lvl="1" indent="-533400"/>
            <a:r>
              <a:rPr lang="en-US" sz="3200">
                <a:latin typeface="Times New Roman" pitchFamily="18" charset="0"/>
              </a:rPr>
              <a:t>Recurring defects</a:t>
            </a:r>
          </a:p>
          <a:p>
            <a:pPr marL="1227138" lvl="1" indent="-533400"/>
            <a:r>
              <a:rPr lang="en-US" sz="3200">
                <a:latin typeface="Times New Roman" pitchFamily="18" charset="0"/>
              </a:rPr>
              <a:t>Tests behind schedule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….and other information that present an accurate testing picture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METRICS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/>
          <a:p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2 Types</a:t>
            </a:r>
            <a:r>
              <a:rPr lang="en-US" b="1">
                <a:solidFill>
                  <a:srgbClr val="FF9900"/>
                </a:solidFill>
                <a:effectLst/>
                <a:latin typeface="Times New Roman" pitchFamily="18" charset="0"/>
              </a:rPr>
              <a:t> </a:t>
            </a:r>
          </a:p>
          <a:p>
            <a:pPr algn="l"/>
            <a:endParaRPr lang="en-US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>
                <a:effectLst/>
                <a:latin typeface="Times New Roman" pitchFamily="18" charset="0"/>
              </a:rPr>
              <a:t>Product metrics</a:t>
            </a:r>
          </a:p>
          <a:p>
            <a:endParaRPr lang="en-US"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>
                <a:effectLst/>
                <a:latin typeface="Times New Roman" pitchFamily="18" charset="0"/>
              </a:rPr>
              <a:t>Process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924800" cy="54403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Process Metrics</a:t>
            </a: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	</a:t>
            </a:r>
            <a:r>
              <a:rPr lang="en-US">
                <a:effectLst/>
                <a:latin typeface="Times New Roman" pitchFamily="18" charset="0"/>
              </a:rPr>
              <a:t>Measures the characteristic of the </a:t>
            </a:r>
          </a:p>
          <a:p>
            <a:pPr>
              <a:buFont typeface="Wingdings" pitchFamily="2" charset="2"/>
              <a:buNone/>
            </a:pPr>
            <a:endParaRPr lang="en-US">
              <a:effectLst/>
              <a:latin typeface="Times New Roman" pitchFamily="18" charset="0"/>
            </a:endParaRPr>
          </a:p>
          <a:p>
            <a:pPr lvl="4"/>
            <a:r>
              <a:rPr lang="en-US">
                <a:effectLst/>
                <a:latin typeface="Times New Roman" pitchFamily="18" charset="0"/>
              </a:rPr>
              <a:t>	</a:t>
            </a:r>
            <a:r>
              <a:rPr lang="en-US" sz="2800">
                <a:effectLst/>
                <a:latin typeface="Times New Roman" pitchFamily="18" charset="0"/>
              </a:rPr>
              <a:t>methods</a:t>
            </a:r>
          </a:p>
          <a:p>
            <a:pPr lvl="4"/>
            <a:r>
              <a:rPr lang="en-US" sz="2800">
                <a:effectLst/>
                <a:latin typeface="Times New Roman" pitchFamily="18" charset="0"/>
              </a:rPr>
              <a:t>	techniques</a:t>
            </a:r>
          </a:p>
          <a:p>
            <a:pPr lvl="4"/>
            <a:r>
              <a:rPr lang="en-US" sz="2800">
                <a:effectLst/>
                <a:latin typeface="Times New Roman" pitchFamily="18" charset="0"/>
              </a:rPr>
              <a:t>	tools </a:t>
            </a:r>
          </a:p>
          <a:p>
            <a:pPr>
              <a:buFont typeface="Wingdings" pitchFamily="2" charset="2"/>
              <a:buNone/>
            </a:pPr>
            <a:endParaRPr lang="en-US" sz="2800" b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307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Product Metrics</a:t>
            </a: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r>
              <a:rPr lang="en-US" b="1"/>
              <a:t>	</a:t>
            </a:r>
            <a:r>
              <a:rPr lang="en-US" b="1">
                <a:effectLst/>
                <a:latin typeface="Times New Roman" pitchFamily="18" charset="0"/>
              </a:rPr>
              <a:t>M</a:t>
            </a:r>
            <a:r>
              <a:rPr lang="en-US">
                <a:effectLst/>
                <a:latin typeface="Times New Roman" pitchFamily="18" charset="0"/>
              </a:rPr>
              <a:t>easures the characteristic of the 	documentation and code.</a:t>
            </a:r>
          </a:p>
          <a:p>
            <a:pPr>
              <a:buFont typeface="Wingdings" pitchFamily="2" charset="2"/>
              <a:buNone/>
            </a:pPr>
            <a:endParaRPr lang="en-US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686800" cy="6248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>
                <a:effectLst/>
                <a:latin typeface="Times New Roman" pitchFamily="18" charset="0"/>
              </a:rPr>
              <a:t>                             </a:t>
            </a: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Test Metrics</a:t>
            </a: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/>
          </a:p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User Participation</a:t>
            </a:r>
            <a:r>
              <a:rPr lang="en-US" b="1">
                <a:effectLst/>
                <a:latin typeface="Times New Roman" pitchFamily="18" charset="0"/>
              </a:rPr>
              <a:t> </a:t>
            </a:r>
            <a:r>
              <a:rPr lang="en-US">
                <a:effectLst/>
                <a:latin typeface="Times New Roman" pitchFamily="18" charset="0"/>
              </a:rPr>
              <a:t>= User Participation test time </a:t>
            </a:r>
            <a:r>
              <a:rPr lang="en-US" b="1">
                <a:effectLst/>
                <a:latin typeface="Times New Roman" pitchFamily="18" charset="0"/>
              </a:rPr>
              <a:t>Vs.</a:t>
            </a:r>
            <a:r>
              <a:rPr lang="en-US">
                <a:effectLst/>
                <a:latin typeface="Times New Roman" pitchFamily="18" charset="0"/>
              </a:rPr>
              <a:t> Total test time.</a:t>
            </a:r>
          </a:p>
          <a:p>
            <a:pPr marL="0" indent="0">
              <a:buFont typeface="Wingdings" pitchFamily="2" charset="2"/>
              <a:buNone/>
            </a:pPr>
            <a:endParaRPr lang="en-US" b="1"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Path Tested</a:t>
            </a:r>
            <a:r>
              <a:rPr lang="en-US" b="1">
                <a:effectLst/>
                <a:latin typeface="Times New Roman" pitchFamily="18" charset="0"/>
              </a:rPr>
              <a:t> = </a:t>
            </a:r>
            <a:r>
              <a:rPr lang="en-US">
                <a:effectLst/>
                <a:latin typeface="Times New Roman" pitchFamily="18" charset="0"/>
              </a:rPr>
              <a:t>Number of path tested </a:t>
            </a:r>
            <a:r>
              <a:rPr lang="en-US" b="1">
                <a:effectLst/>
                <a:latin typeface="Times New Roman" pitchFamily="18" charset="0"/>
              </a:rPr>
              <a:t>Vs.</a:t>
            </a:r>
            <a:r>
              <a:rPr lang="en-US">
                <a:effectLst/>
                <a:latin typeface="Times New Roman" pitchFamily="18" charset="0"/>
              </a:rPr>
              <a:t> Total number of paths.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		</a:t>
            </a:r>
            <a:endParaRPr lang="en-US" b="1"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Acceptance criteria tested</a:t>
            </a:r>
            <a:r>
              <a:rPr lang="en-US" b="1">
                <a:effectLst/>
                <a:latin typeface="Times New Roman" pitchFamily="18" charset="0"/>
              </a:rPr>
              <a:t> </a:t>
            </a:r>
            <a:r>
              <a:rPr lang="en-US">
                <a:effectLst/>
                <a:latin typeface="Times New Roman" pitchFamily="18" charset="0"/>
              </a:rPr>
              <a:t>= Acceptance criteria verified </a:t>
            </a:r>
            <a:r>
              <a:rPr lang="en-US" b="1">
                <a:effectLst/>
                <a:latin typeface="Times New Roman" pitchFamily="18" charset="0"/>
              </a:rPr>
              <a:t>Vs.</a:t>
            </a:r>
            <a:r>
              <a:rPr lang="en-US">
                <a:effectLst/>
                <a:latin typeface="Times New Roman" pitchFamily="18" charset="0"/>
              </a:rPr>
              <a:t> Total acceptance criteria.</a:t>
            </a:r>
          </a:p>
          <a:p>
            <a:pPr marL="0" indent="0">
              <a:buFont typeface="Wingdings" pitchFamily="2" charset="2"/>
              <a:buNone/>
            </a:pPr>
            <a:endParaRPr lang="en-US" b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6248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b="1"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Test cost</a:t>
            </a:r>
            <a:r>
              <a:rPr lang="en-US">
                <a:effectLst/>
                <a:latin typeface="Times New Roman" pitchFamily="18" charset="0"/>
              </a:rPr>
              <a:t> = Test cost </a:t>
            </a:r>
            <a:r>
              <a:rPr lang="en-US" b="1">
                <a:effectLst/>
                <a:latin typeface="Times New Roman" pitchFamily="18" charset="0"/>
              </a:rPr>
              <a:t>Vs.</a:t>
            </a:r>
            <a:r>
              <a:rPr lang="en-US">
                <a:effectLst/>
                <a:latin typeface="Times New Roman" pitchFamily="18" charset="0"/>
              </a:rPr>
              <a:t> Total system cost.</a:t>
            </a:r>
          </a:p>
          <a:p>
            <a:pPr>
              <a:buFont typeface="Wingdings" pitchFamily="2" charset="2"/>
              <a:buNone/>
            </a:pPr>
            <a:endParaRPr lang="en-US" b="1"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Cost to locate defect</a:t>
            </a:r>
            <a:r>
              <a:rPr lang="en-US" b="1">
                <a:effectLst/>
                <a:latin typeface="Times New Roman" pitchFamily="18" charset="0"/>
              </a:rPr>
              <a:t> </a:t>
            </a:r>
            <a:r>
              <a:rPr lang="en-US">
                <a:effectLst/>
                <a:latin typeface="Times New Roman" pitchFamily="18" charset="0"/>
              </a:rPr>
              <a:t>= Test cost / No. of defects located in the testing.</a:t>
            </a:r>
          </a:p>
          <a:p>
            <a:pPr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				               </a:t>
            </a:r>
            <a:endParaRPr lang="en-US" b="1"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Detected production defect</a:t>
            </a:r>
            <a:r>
              <a:rPr lang="en-US">
                <a:effectLst/>
                <a:latin typeface="Times New Roman" pitchFamily="18" charset="0"/>
              </a:rPr>
              <a:t> = No. of defects detected in production / Application system size.</a:t>
            </a:r>
          </a:p>
          <a:p>
            <a:pPr>
              <a:buFont typeface="Wingdings" pitchFamily="2" charset="2"/>
              <a:buNone/>
            </a:pPr>
            <a:endParaRPr lang="en-US" b="1"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Test Automation</a:t>
            </a:r>
            <a:r>
              <a:rPr lang="en-US" b="1">
                <a:effectLst/>
                <a:latin typeface="Times New Roman" pitchFamily="18" charset="0"/>
              </a:rPr>
              <a:t> </a:t>
            </a:r>
            <a:r>
              <a:rPr lang="en-US">
                <a:effectLst/>
                <a:latin typeface="Times New Roman" pitchFamily="18" charset="0"/>
              </a:rPr>
              <a:t>= Cost of manual test effort / Total test cost.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CMM – Level 1 – Initial Level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The organization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Does not have an environment for developing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and maintaining software. 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At the time of crises, projects usually stop using all planned procedures and revert to coding and testing.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CMM – Level 2 – Repeatable level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854075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Effective management process having established which can be </a:t>
            </a:r>
          </a:p>
          <a:p>
            <a:pPr marL="0" indent="854075"/>
            <a:r>
              <a:rPr lang="en-US">
                <a:latin typeface="Times New Roman" pitchFamily="18" charset="0"/>
              </a:rPr>
              <a:t>Practiced</a:t>
            </a:r>
          </a:p>
          <a:p>
            <a:pPr marL="0" indent="854075"/>
            <a:r>
              <a:rPr lang="en-US">
                <a:latin typeface="Times New Roman" pitchFamily="18" charset="0"/>
              </a:rPr>
              <a:t>Documented</a:t>
            </a:r>
          </a:p>
          <a:p>
            <a:pPr marL="0" indent="854075"/>
            <a:r>
              <a:rPr lang="en-US">
                <a:latin typeface="Times New Roman" pitchFamily="18" charset="0"/>
              </a:rPr>
              <a:t>Enforced</a:t>
            </a:r>
          </a:p>
          <a:p>
            <a:pPr marL="0" indent="854075"/>
            <a:r>
              <a:rPr lang="en-US">
                <a:latin typeface="Times New Roman" pitchFamily="18" charset="0"/>
              </a:rPr>
              <a:t>Trained</a:t>
            </a:r>
          </a:p>
          <a:p>
            <a:pPr marL="0" indent="854075"/>
            <a:r>
              <a:rPr lang="en-US">
                <a:latin typeface="Times New Roman" pitchFamily="18" charset="0"/>
              </a:rPr>
              <a:t>Measured </a:t>
            </a:r>
          </a:p>
          <a:p>
            <a:pPr marL="0" indent="854075"/>
            <a:r>
              <a:rPr lang="en-US">
                <a:latin typeface="Times New Roman" pitchFamily="18" charset="0"/>
              </a:rPr>
              <a:t>Improvised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00" y="990600"/>
            <a:ext cx="731520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Failure Cost</a:t>
            </a:r>
            <a:r>
              <a:rPr lang="en-US">
                <a:solidFill>
                  <a:srgbClr val="FFFF66"/>
                </a:solidFill>
              </a:rPr>
              <a:t> </a:t>
            </a:r>
          </a:p>
          <a:p>
            <a:r>
              <a:rPr lang="en-US"/>
              <a:t> </a:t>
            </a:r>
          </a:p>
          <a:p>
            <a:r>
              <a:rPr lang="en-US" sz="3200">
                <a:latin typeface="Times New Roman" pitchFamily="18" charset="0"/>
              </a:rPr>
              <a:t>Amount spent to repair failures.</a:t>
            </a:r>
          </a:p>
          <a:p>
            <a:r>
              <a:rPr lang="en-US" sz="3200">
                <a:latin typeface="Times New Roman" pitchFamily="18" charset="0"/>
              </a:rPr>
              <a:t>Cost associated with defective products that have been delivered to the user or moved into production, costs involve repairing products to make them fit as per requirement.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CMM – Level 3 – Defined level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0" indent="0"/>
            <a:endParaRPr lang="en-US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Standard defined software engineering and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management process for developing and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maintaining software.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These processes are put together to make a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coherent whole.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CMM – Level 4 – Managed level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991600" cy="4648200"/>
          </a:xfrm>
        </p:spPr>
        <p:txBody>
          <a:bodyPr/>
          <a:lstStyle/>
          <a:p>
            <a:pPr marL="0" indent="0"/>
            <a:r>
              <a:rPr lang="en-US">
                <a:latin typeface="Times New Roman" pitchFamily="18" charset="0"/>
              </a:rPr>
              <a:t>Quantitative goals set for both software products and  processes.</a:t>
            </a:r>
          </a:p>
          <a:p>
            <a:pPr marL="0" indent="0"/>
            <a:endParaRPr lang="en-US"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The organizational measurement plan involves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determining the productivity and quality for all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important software process activities across all 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projects.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CMM – Level 5 – Optimizing level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5259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>
                <a:solidFill>
                  <a:srgbClr val="FFFF66"/>
                </a:solidFill>
                <a:latin typeface="Times New Roman" pitchFamily="18" charset="0"/>
              </a:rPr>
              <a:t>Emphasis laid on</a:t>
            </a:r>
            <a:r>
              <a:rPr lang="en-US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>
              <a:solidFill>
                <a:srgbClr val="FF9900"/>
              </a:solidFill>
              <a:latin typeface="Times New Roman" pitchFamily="18" charset="0"/>
            </a:endParaRPr>
          </a:p>
          <a:p>
            <a:pPr marL="0" indent="0"/>
            <a:r>
              <a:rPr lang="en-US">
                <a:latin typeface="Times New Roman" pitchFamily="18" charset="0"/>
              </a:rPr>
              <a:t>Process improvement</a:t>
            </a:r>
          </a:p>
          <a:p>
            <a:pPr marL="0" indent="0"/>
            <a:r>
              <a:rPr lang="en-US">
                <a:latin typeface="Times New Roman" pitchFamily="18" charset="0"/>
              </a:rPr>
              <a:t>Tools to identify weaknesses existing in their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processes</a:t>
            </a:r>
          </a:p>
          <a:p>
            <a:pPr marL="0" indent="0"/>
            <a:r>
              <a:rPr lang="en-US">
                <a:latin typeface="Times New Roman" pitchFamily="18" charset="0"/>
              </a:rPr>
              <a:t>Make timely corrections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Cost of Poor Quality</a:t>
            </a:r>
            <a:endParaRPr lang="en-US" sz="3200" i="1">
              <a:solidFill>
                <a:srgbClr val="C1C1C1"/>
              </a:solidFill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629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Total Quality Costs represent the difference </a:t>
            </a:r>
          </a:p>
          <a:p>
            <a:r>
              <a:rPr lang="en-US" sz="3200"/>
              <a:t>between the actual (current) cost of a product </a:t>
            </a:r>
          </a:p>
          <a:p>
            <a:r>
              <a:rPr lang="en-US" sz="3200"/>
              <a:t>or service and what the reduced cost would be </a:t>
            </a:r>
          </a:p>
          <a:p>
            <a:r>
              <a:rPr lang="en-US" sz="3200"/>
              <a:t>if there were no possibility of substandard </a:t>
            </a:r>
          </a:p>
          <a:p>
            <a:r>
              <a:rPr lang="en-US" sz="3200"/>
              <a:t>service, failure to meet specifications, failure </a:t>
            </a:r>
          </a:p>
          <a:p>
            <a:r>
              <a:rPr lang="en-US" sz="3200"/>
              <a:t>of products, or defects in their manufacture.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04800" y="5218113"/>
            <a:ext cx="419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Campanella, </a:t>
            </a:r>
            <a:r>
              <a:rPr lang="en-US" i="1"/>
              <a:t>Principles of Quality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Prevention of Poor Quality</a:t>
            </a:r>
            <a:endParaRPr lang="en-US" sz="3200" i="1">
              <a:solidFill>
                <a:srgbClr val="C1C1C1"/>
              </a:solidFill>
            </a:endParaRPr>
          </a:p>
        </p:txBody>
      </p:sp>
      <p:pic>
        <p:nvPicPr>
          <p:cNvPr id="221188" name="Picture 4" descr="C:\Documents and Settings\YNG\Desktop\1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276350"/>
            <a:ext cx="8059737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1" name="Picture 3" descr="C:\Documents and Settings\YNG\Desktop\1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038"/>
            <a:ext cx="9144000" cy="69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COQ Process</a:t>
            </a:r>
            <a:endParaRPr lang="en-US" sz="3200" i="1">
              <a:solidFill>
                <a:srgbClr val="C1C1C1"/>
              </a:solidFill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63627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1. Commitment</a:t>
            </a:r>
          </a:p>
          <a:p>
            <a:r>
              <a:rPr lang="en-US" sz="3200"/>
              <a:t>2. COQ Team</a:t>
            </a:r>
          </a:p>
          <a:p>
            <a:r>
              <a:rPr lang="en-US" sz="3200"/>
              <a:t>3. Gather data (COQ assessment)</a:t>
            </a:r>
          </a:p>
          <a:p>
            <a:r>
              <a:rPr lang="en-US" sz="3200"/>
              <a:t>4. Pareto analysis</a:t>
            </a:r>
          </a:p>
          <a:p>
            <a:r>
              <a:rPr lang="en-US" sz="3200"/>
              <a:t>5. Determine cost drivers</a:t>
            </a:r>
          </a:p>
          <a:p>
            <a:r>
              <a:rPr lang="en-US" sz="3200"/>
              <a:t>6. Process Improvement Teams</a:t>
            </a:r>
          </a:p>
          <a:p>
            <a:r>
              <a:rPr lang="en-US" sz="3200"/>
              <a:t>7. Monitor and measure</a:t>
            </a:r>
          </a:p>
          <a:p>
            <a:r>
              <a:rPr lang="en-US" sz="3200"/>
              <a:t>8. Go back to step 3</a:t>
            </a:r>
          </a:p>
        </p:txBody>
      </p:sp>
      <p:sp>
        <p:nvSpPr>
          <p:cNvPr id="223236" name="AutoShape 4"/>
          <p:cNvSpPr>
            <a:spLocks/>
          </p:cNvSpPr>
          <p:nvPr/>
        </p:nvSpPr>
        <p:spPr bwMode="auto">
          <a:xfrm>
            <a:off x="6781800" y="3276600"/>
            <a:ext cx="457200" cy="2209800"/>
          </a:xfrm>
          <a:prstGeom prst="rightBrace">
            <a:avLst>
              <a:gd name="adj1" fmla="val 402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7315200" y="3960813"/>
            <a:ext cx="157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Generally </a:t>
            </a:r>
          </a:p>
          <a:p>
            <a:pPr eaLnBrk="0" hangingPunct="0"/>
            <a:r>
              <a:rPr lang="en-US" sz="2400"/>
              <a:t>Missing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35000" y="6070600"/>
            <a:ext cx="797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“Wished I had understood that Cost of Quality stuff better”</a:t>
            </a:r>
          </a:p>
        </p:txBody>
      </p:sp>
      <p:pic>
        <p:nvPicPr>
          <p:cNvPr id="224260" name="Picture 4" descr="C:\Documents and Settings\YNG\Desktop\1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913"/>
            <a:ext cx="8001000" cy="592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TESTING STANDARDS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8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External Standards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Familiarity with and adoption of industry test standards from organizations.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Internal Standards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Development and enforcement of the test standards that testers must meet.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IEEE STANDARDS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3733800"/>
          </a:xfrm>
        </p:spPr>
        <p:txBody>
          <a:bodyPr/>
          <a:lstStyle/>
          <a:p>
            <a:pPr marL="0" indent="0"/>
            <a:endParaRPr lang="en-US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Institute of Electrical and Electronics Engineers designed an entire set of standards for software and to be followed by the testers.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Rectangle 2"/>
          <p:cNvGraphicFramePr>
            <a:graphicFrameLocks noGrp="1"/>
          </p:cNvGraphicFramePr>
          <p:nvPr>
            <p:ph type="body" idx="1"/>
          </p:nvPr>
        </p:nvGraphicFramePr>
        <p:xfrm>
          <a:off x="457200" y="609600"/>
          <a:ext cx="8077200" cy="5181600"/>
        </p:xfrm>
        <a:graphic>
          <a:graphicData uri="http://schemas.openxmlformats.org/drawingml/2006/table">
            <a:tbl>
              <a:tblPr/>
              <a:tblGrid>
                <a:gridCol w="4105275"/>
                <a:gridCol w="3971925"/>
              </a:tblGrid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Quality Assurance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Quality Control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A planned and systematic set of activities necessary to provide adequate confidence that requirements are properly established and products or services conform to specified requirements.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The process by which product quality is compared with applicable standards; and the action taken when non-conformance is detected.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An activity that establishes and evaluates the processes to produce the products.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An activity which verifies if the product meets pre-defined standards.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10600" cy="6553200"/>
          </a:xfrm>
        </p:spPr>
        <p:txBody>
          <a:bodyPr/>
          <a:lstStyle/>
          <a:p>
            <a:pPr marL="1371600" indent="-1371600">
              <a:lnSpc>
                <a:spcPct val="15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sz="2800">
                <a:solidFill>
                  <a:srgbClr val="FFFF66"/>
                </a:solidFill>
                <a:latin typeface="Times New Roman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 sz="2800">
                <a:latin typeface="Times New Roman" pitchFamily="18" charset="0"/>
              </a:rPr>
              <a:t>Standard Glossary of Software Engineering Terminology</a:t>
            </a:r>
          </a:p>
          <a:p>
            <a:pPr marL="1371600" indent="-1371600">
              <a:lnSpc>
                <a:spcPct val="15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 – </a:t>
            </a:r>
            <a:r>
              <a:rPr lang="en-US" sz="2800">
                <a:latin typeface="Times New Roman" pitchFamily="18" charset="0"/>
              </a:rPr>
              <a:t>Standard for Software Quality Assurance Plan</a:t>
            </a:r>
          </a:p>
          <a:p>
            <a:pPr marL="1371600" indent="-1371600">
              <a:lnSpc>
                <a:spcPct val="15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 sz="2800">
                <a:latin typeface="Times New Roman" pitchFamily="18" charset="0"/>
              </a:rPr>
              <a:t>Standard for Software Configuration Management Plan</a:t>
            </a:r>
          </a:p>
          <a:p>
            <a:pPr marL="1371600" indent="-1371600">
              <a:lnSpc>
                <a:spcPct val="15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 – </a:t>
            </a:r>
            <a:r>
              <a:rPr lang="en-US" sz="2800">
                <a:latin typeface="Times New Roman" pitchFamily="18" charset="0"/>
              </a:rPr>
              <a:t>Standard for Software for Software Test Documentation</a:t>
            </a:r>
          </a:p>
          <a:p>
            <a:pPr marL="1371600" indent="-1371600">
              <a:lnSpc>
                <a:spcPct val="15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 sz="2800">
                <a:latin typeface="Times New Roman" pitchFamily="18" charset="0"/>
              </a:rPr>
              <a:t>Recommended Practice for Software Requirement Specification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Standard for Software Unit Testing</a:t>
            </a: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endParaRPr lang="en-US">
              <a:latin typeface="Times New Roman" pitchFamily="18" charset="0"/>
            </a:endParaRP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Standard for Software Verification and Validation</a:t>
            </a: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endParaRPr lang="en-US">
              <a:latin typeface="Times New Roman" pitchFamily="18" charset="0"/>
            </a:endParaRP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Standard for Software Reviews</a:t>
            </a: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endParaRPr lang="en-US">
              <a:solidFill>
                <a:schemeClr val="bg1"/>
              </a:solidFill>
              <a:latin typeface="Times New Roman" pitchFamily="18" charset="0"/>
            </a:endParaRP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Recommended practice for Software Design descriptions</a:t>
            </a: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endParaRPr lang="en-US">
              <a:latin typeface="Times New Roman" pitchFamily="18" charset="0"/>
            </a:endParaRPr>
          </a:p>
          <a:p>
            <a:pPr marL="1371600" indent="-1371600">
              <a:lnSpc>
                <a:spcPct val="90000"/>
              </a:lnSpc>
              <a:buFont typeface="Wingdings" pitchFamily="2" charset="2"/>
              <a:buNone/>
              <a:tabLst>
                <a:tab pos="1371600" algn="l"/>
              </a:tabLst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Standard Classification for Software Anomalies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458200" cy="5943600"/>
          </a:xfrm>
        </p:spPr>
        <p:txBody>
          <a:bodyPr/>
          <a:lstStyle/>
          <a:p>
            <a:pPr marL="1371600" indent="-13716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– </a:t>
            </a:r>
            <a:r>
              <a:rPr lang="en-US">
                <a:latin typeface="Times New Roman" pitchFamily="18" charset="0"/>
              </a:rPr>
              <a:t>Standard for Software Productivity metrics</a:t>
            </a:r>
          </a:p>
          <a:p>
            <a:pPr marL="1371600" indent="-137160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1371600" indent="-13716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– </a:t>
            </a:r>
            <a:r>
              <a:rPr lang="en-US">
                <a:latin typeface="Times New Roman" pitchFamily="18" charset="0"/>
              </a:rPr>
              <a:t>Standard for Software Project Management plans</a:t>
            </a:r>
          </a:p>
          <a:p>
            <a:pPr marL="1371600" indent="-137160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1371600" indent="-13716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Standard for Software Management</a:t>
            </a:r>
          </a:p>
          <a:p>
            <a:pPr marL="1371600" indent="-1371600">
              <a:buFont typeface="Wingdings" pitchFamily="2" charset="2"/>
              <a:buNone/>
            </a:pPr>
            <a:endParaRPr lang="en-US">
              <a:solidFill>
                <a:schemeClr val="bg1"/>
              </a:solidFill>
              <a:latin typeface="Times New Roman" pitchFamily="18" charset="0"/>
            </a:endParaRPr>
          </a:p>
          <a:p>
            <a:pPr marL="1371600" indent="-1371600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IEEE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Standard for Software Quality Metrics Methodology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Other standards…..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1600200" indent="-1600200"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ISO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– </a:t>
            </a:r>
            <a:r>
              <a:rPr lang="en-US">
                <a:latin typeface="Times New Roman" pitchFamily="18" charset="0"/>
              </a:rPr>
              <a:t>International Organization for Standards</a:t>
            </a:r>
          </a:p>
          <a:p>
            <a:pPr marL="1600200" indent="-1600200"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1600200" indent="-1600200"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Six Sigma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– </a:t>
            </a:r>
            <a:r>
              <a:rPr lang="en-US">
                <a:latin typeface="Times New Roman" pitchFamily="18" charset="0"/>
              </a:rPr>
              <a:t>Zero Defect Orientation</a:t>
            </a:r>
          </a:p>
          <a:p>
            <a:pPr marL="1600200" indent="-1600200"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1600200" indent="-1600200"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SPICE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Software Process Improvement and Capability Determination</a:t>
            </a:r>
          </a:p>
          <a:p>
            <a:pPr marL="1600200" indent="-1600200">
              <a:lnSpc>
                <a:spcPct val="90000"/>
              </a:lnSpc>
              <a:buFont typeface="Wingdings" pitchFamily="2" charset="2"/>
              <a:buNone/>
            </a:pPr>
            <a:endParaRPr lang="en-US">
              <a:solidFill>
                <a:schemeClr val="bg1"/>
              </a:solidFill>
              <a:latin typeface="Times New Roman" pitchFamily="18" charset="0"/>
            </a:endParaRPr>
          </a:p>
          <a:p>
            <a:pPr marL="1600200" indent="-1600200"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NIST</a:t>
            </a:r>
            <a:r>
              <a:rPr lang="en-US" b="1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– </a:t>
            </a:r>
            <a:r>
              <a:rPr lang="en-US">
                <a:latin typeface="Times New Roman" pitchFamily="18" charset="0"/>
              </a:rPr>
              <a:t>National Institute of Standards and Technology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457200" y="28956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88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Thank You</a:t>
            </a:r>
            <a:endParaRPr lang="en-US" sz="8800" b="1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6488668"/>
            <a:ext cx="35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Mr.</a:t>
            </a:r>
            <a:r>
              <a:rPr lang="en-IN" dirty="0" smtClean="0"/>
              <a:t> </a:t>
            </a:r>
            <a:r>
              <a:rPr lang="en-IN" dirty="0" err="1" smtClean="0"/>
              <a:t>Ranjit</a:t>
            </a:r>
            <a:r>
              <a:rPr lang="en-IN" dirty="0" smtClean="0"/>
              <a:t> </a:t>
            </a:r>
            <a:r>
              <a:rPr lang="en-IN" dirty="0" err="1" smtClean="0"/>
              <a:t>Kumbhar</a:t>
            </a:r>
            <a:r>
              <a:rPr lang="en-IN" dirty="0" smtClean="0"/>
              <a:t>- 7757962804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Rectangle 2"/>
          <p:cNvGraphicFramePr>
            <a:graphicFrameLocks noGrp="1"/>
          </p:cNvGraphicFramePr>
          <p:nvPr>
            <p:ph type="body" idx="1"/>
          </p:nvPr>
        </p:nvGraphicFramePr>
        <p:xfrm>
          <a:off x="533400" y="609600"/>
          <a:ext cx="7848600" cy="5334001"/>
        </p:xfrm>
        <a:graphic>
          <a:graphicData uri="http://schemas.openxmlformats.org/drawingml/2006/table">
            <a:tbl>
              <a:tblPr/>
              <a:tblGrid>
                <a:gridCol w="3989388"/>
                <a:gridCol w="3859212"/>
              </a:tblGrid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Quality Assurance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Quality Control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Helps establish processes.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Implements the process.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Sets up measurements programs to evaluate processes.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Verifies if specific attributes are in a specific product or Service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Identifies weaknesses in processes and improves them.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Identifies defects for the primary purpose of correcting defects.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Rectangle 2"/>
          <p:cNvGraphicFramePr>
            <a:graphicFrameLocks noGrp="1"/>
          </p:cNvGraphicFramePr>
          <p:nvPr>
            <p:ph type="body" idx="1"/>
          </p:nvPr>
        </p:nvGraphicFramePr>
        <p:xfrm>
          <a:off x="381000" y="1066800"/>
          <a:ext cx="8382000" cy="5181601"/>
        </p:xfrm>
        <a:graphic>
          <a:graphicData uri="http://schemas.openxmlformats.org/drawingml/2006/table">
            <a:tbl>
              <a:tblPr/>
              <a:tblGrid>
                <a:gridCol w="4051300"/>
                <a:gridCol w="4330700"/>
              </a:tblGrid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QA is the responsibility of the entire team.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QC is the responsibility of the tester.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Prevents the introduction of issues or defects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Detects, reports and corrects defects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QA evaluates whether or not quality control is working 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 the primary purpose of determining whether or not there is a weakness in the process.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QC evaluates if the application is working for the primary purpose of determining if there is a flaw / defect in the functionalities.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963738" y="295275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Responsibilities of QA and QC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Rectangle 2"/>
          <p:cNvGraphicFramePr>
            <a:graphicFrameLocks noGrp="1"/>
          </p:cNvGraphicFramePr>
          <p:nvPr>
            <p:ph type="body" idx="1"/>
          </p:nvPr>
        </p:nvGraphicFramePr>
        <p:xfrm>
          <a:off x="533400" y="1143000"/>
          <a:ext cx="7924800" cy="5105400"/>
        </p:xfrm>
        <a:graphic>
          <a:graphicData uri="http://schemas.openxmlformats.org/drawingml/2006/table">
            <a:tbl>
              <a:tblPr/>
              <a:tblGrid>
                <a:gridCol w="3830638"/>
                <a:gridCol w="4094162"/>
              </a:tblGrid>
              <a:tr h="2552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QA improves the process that is applied to multiple products that will ever be produced by a process.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QC improves the development of a specific product or service.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QA personnel should not perform quality control unless doing it to validate quality control is working.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QC personnel may perform quality assurance tasks if and when required.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963738" y="295275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Responsibilities of QA and QC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"/>
            <a:ext cx="7772400" cy="56689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sz="2800" b="1" u="sng"/>
          </a:p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</a:rPr>
              <a:t>Introduction &amp; Fundamentals</a:t>
            </a:r>
            <a:endParaRPr lang="en-US" sz="3600" b="1">
              <a:solidFill>
                <a:srgbClr val="FF99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/>
              <a:t>		          </a:t>
            </a:r>
            <a:r>
              <a:rPr lang="en-US" sz="2800"/>
              <a:t>What is Quality?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What is Software Testing?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	Why testing is necessary?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	Who does the testing?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	What has to be tested?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	When is testing done?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	How often to test?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 What is cost of Quality?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               What are Testing Standards?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73100"/>
            <a:ext cx="81534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SEI – CMM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en-US" sz="2400">
                <a:latin typeface="Times New Roman" pitchFamily="18" charset="0"/>
              </a:rPr>
              <a:t>Software Engineering Institute (</a:t>
            </a:r>
            <a:r>
              <a:rPr lang="en-US" sz="2400" b="1">
                <a:latin typeface="Times New Roman" pitchFamily="18" charset="0"/>
              </a:rPr>
              <a:t>SEI</a:t>
            </a:r>
            <a:r>
              <a:rPr lang="en-US" sz="2400">
                <a:latin typeface="Times New Roman" pitchFamily="18" charset="0"/>
              </a:rPr>
              <a:t>)  developed Capability Maturity Model (</a:t>
            </a:r>
            <a:r>
              <a:rPr lang="en-US" sz="2400" b="1">
                <a:latin typeface="Times New Roman" pitchFamily="18" charset="0"/>
              </a:rPr>
              <a:t>CMM</a:t>
            </a:r>
            <a:r>
              <a:rPr lang="en-US" sz="2400">
                <a:latin typeface="Times New Roman" pitchFamily="18" charset="0"/>
              </a:rPr>
              <a:t>) </a:t>
            </a:r>
          </a:p>
          <a:p>
            <a:pPr>
              <a:tabLst>
                <a:tab pos="457200" algn="l"/>
              </a:tabLst>
            </a:pPr>
            <a:endParaRPr lang="en-US" sz="2400"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b="1">
                <a:latin typeface="Times New Roman" pitchFamily="18" charset="0"/>
              </a:rPr>
              <a:t>CMM</a:t>
            </a:r>
            <a:r>
              <a:rPr lang="en-US" sz="2400">
                <a:latin typeface="Times New Roman" pitchFamily="18" charset="0"/>
              </a:rPr>
              <a:t> describes the prime elements - planning, engineering, managing software development and maintenance</a:t>
            </a:r>
          </a:p>
          <a:p>
            <a:pPr>
              <a:tabLst>
                <a:tab pos="457200" algn="l"/>
              </a:tabLst>
            </a:pPr>
            <a:endParaRPr lang="en-US" sz="2400"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b="1">
                <a:latin typeface="Times New Roman" pitchFamily="18" charset="0"/>
              </a:rPr>
              <a:t>CMM</a:t>
            </a:r>
            <a:r>
              <a:rPr lang="en-US" sz="2400">
                <a:latin typeface="Times New Roman" pitchFamily="18" charset="0"/>
              </a:rPr>
              <a:t> can be used for </a:t>
            </a:r>
          </a:p>
          <a:p>
            <a:pPr>
              <a:tabLst>
                <a:tab pos="457200" algn="l"/>
              </a:tabLst>
            </a:pPr>
            <a:endParaRPr lang="en-US" sz="2400">
              <a:latin typeface="Times New Roman" pitchFamily="18" charset="0"/>
            </a:endParaRP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2400">
                <a:latin typeface="Times New Roman" pitchFamily="18" charset="0"/>
              </a:rPr>
              <a:t> Software process improvement</a:t>
            </a: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2400">
                <a:latin typeface="Times New Roman" pitchFamily="18" charset="0"/>
              </a:rPr>
              <a:t> Software process assessment</a:t>
            </a: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2400">
                <a:latin typeface="Times New Roman" pitchFamily="18" charset="0"/>
              </a:rPr>
              <a:t> Software capability evaluations</a:t>
            </a:r>
          </a:p>
          <a:p>
            <a:pPr lvl="4">
              <a:tabLst>
                <a:tab pos="457200" algn="l"/>
              </a:tabLst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14400" y="2286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The CMM is organized into five maturity level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52600" y="1066800"/>
            <a:ext cx="1828800" cy="7620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>
                <a:solidFill>
                  <a:srgbClr val="001428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Initial</a:t>
            </a:r>
          </a:p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Level 1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828800" y="2286000"/>
            <a:ext cx="1828800" cy="7826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Repeatable</a:t>
            </a:r>
          </a:p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Level 2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52600" y="3505200"/>
            <a:ext cx="1828800" cy="6858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 Defined</a:t>
            </a:r>
          </a:p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  Level 3 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828800" y="4648200"/>
            <a:ext cx="1828800" cy="7366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 Managed</a:t>
            </a:r>
          </a:p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  Level 4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828800" y="5934075"/>
            <a:ext cx="1905000" cy="6953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 Optimizing</a:t>
            </a:r>
          </a:p>
          <a:p>
            <a:pPr algn="ctr"/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    Level 5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3124200" y="2133600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4191000" y="1905000"/>
            <a:ext cx="2667000" cy="457200"/>
          </a:xfrm>
          <a:prstGeom prst="flowChartProcess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Disciplined Process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4191000" y="2971800"/>
            <a:ext cx="2819400" cy="579438"/>
          </a:xfrm>
          <a:prstGeom prst="flowChartProcess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Standard Consistence Process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4191000" y="4191000"/>
            <a:ext cx="2362200" cy="457200"/>
          </a:xfrm>
          <a:prstGeom prst="flowChartProcess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Predictable Process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4191000" y="5181600"/>
            <a:ext cx="2873375" cy="685800"/>
          </a:xfrm>
          <a:prstGeom prst="flowChartProcess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2000" b="1">
                <a:solidFill>
                  <a:srgbClr val="001428"/>
                </a:solidFill>
                <a:latin typeface="Times New Roman" pitchFamily="18" charset="0"/>
              </a:rPr>
              <a:t>Continuous Improvement Process</a:t>
            </a:r>
            <a:endParaRPr lang="en-US" sz="2000">
              <a:solidFill>
                <a:srgbClr val="001428"/>
              </a:solidFill>
              <a:latin typeface="Times New Roman" pitchFamily="18" charset="0"/>
            </a:endParaRP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2743200" y="1752600"/>
            <a:ext cx="112713" cy="533400"/>
          </a:xfrm>
          <a:prstGeom prst="downArrow">
            <a:avLst>
              <a:gd name="adj1" fmla="val 50000"/>
              <a:gd name="adj2" fmla="val 118309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3200400" y="3200400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3276600" y="4343400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3276600" y="5486400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2743200" y="2971800"/>
            <a:ext cx="112713" cy="533400"/>
          </a:xfrm>
          <a:prstGeom prst="downArrow">
            <a:avLst>
              <a:gd name="adj1" fmla="val 50000"/>
              <a:gd name="adj2" fmla="val 118309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2743200" y="4191000"/>
            <a:ext cx="112713" cy="533400"/>
          </a:xfrm>
          <a:prstGeom prst="downArrow">
            <a:avLst>
              <a:gd name="adj1" fmla="val 50000"/>
              <a:gd name="adj2" fmla="val 118309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43200" y="5334000"/>
            <a:ext cx="112713" cy="533400"/>
          </a:xfrm>
          <a:prstGeom prst="downArrow">
            <a:avLst>
              <a:gd name="adj1" fmla="val 50000"/>
              <a:gd name="adj2" fmla="val 118309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" y="1658938"/>
            <a:ext cx="8153400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Phases of SDLC</a:t>
            </a:r>
          </a:p>
          <a:p>
            <a:pPr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 Requirement Specification and </a:t>
            </a:r>
          </a:p>
          <a:p>
            <a:pPr lvl="4"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  Analysis</a:t>
            </a: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 Design</a:t>
            </a: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 Coding</a:t>
            </a: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 Testing</a:t>
            </a: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 Implementation</a:t>
            </a:r>
          </a:p>
          <a:p>
            <a:pPr lvl="4"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 Maintenance</a:t>
            </a:r>
            <a:endParaRPr lang="en-US" sz="320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8153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SOFTWARE DEVELOPMENT LIFE CYCLE (SDLC)</a:t>
            </a:r>
            <a:endParaRPr lang="en-US" sz="3600">
              <a:solidFill>
                <a:srgbClr val="FFFF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04800" y="1143000"/>
          <a:ext cx="839152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1905000"/>
            <a:ext cx="81534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latin typeface="Times New Roman" pitchFamily="18" charset="0"/>
              </a:rPr>
              <a:t>The output of SRS is the input of design phase. 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  <a:p>
            <a:pPr eaLnBrk="0" hangingPunct="0"/>
            <a:r>
              <a:rPr lang="en-US" sz="3200">
                <a:latin typeface="Times New Roman" pitchFamily="18" charset="0"/>
              </a:rPr>
              <a:t>Two types of design  - </a:t>
            </a:r>
          </a:p>
          <a:p>
            <a:pPr eaLnBrk="0" hangingPunct="0"/>
            <a:r>
              <a:rPr lang="en-US" sz="3200">
                <a:latin typeface="Times New Roman" pitchFamily="18" charset="0"/>
              </a:rPr>
              <a:t>	</a:t>
            </a:r>
          </a:p>
          <a:p>
            <a:pPr lvl="2" eaLnBrk="0" hangingPunct="0"/>
            <a:r>
              <a:rPr lang="en-US" sz="3200">
                <a:latin typeface="Times New Roman" pitchFamily="18" charset="0"/>
              </a:rPr>
              <a:t>	High Level Design (HLD)</a:t>
            </a:r>
          </a:p>
          <a:p>
            <a:pPr lvl="2" eaLnBrk="0" hangingPunct="0"/>
            <a:r>
              <a:rPr lang="en-US" sz="3200">
                <a:latin typeface="Times New Roman" pitchFamily="18" charset="0"/>
              </a:rPr>
              <a:t>	Low Level Design (LLD)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971800" y="8382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Design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1460500"/>
            <a:ext cx="8686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17525" indent="-517525"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List of modules and a brief description of each module.</a:t>
            </a:r>
          </a:p>
          <a:p>
            <a:pPr marL="517525" indent="-517525"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Brief functionality of each module.</a:t>
            </a:r>
          </a:p>
          <a:p>
            <a:pPr marL="517525" indent="-517525"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Interface relationship among modules.</a:t>
            </a:r>
          </a:p>
          <a:p>
            <a:pPr marL="517525" indent="-517525"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Dependencies between modules (if A exists, B exists etc).</a:t>
            </a:r>
          </a:p>
          <a:p>
            <a:pPr marL="517525" indent="-517525"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Database tables identified along with key elements.</a:t>
            </a:r>
          </a:p>
          <a:p>
            <a:pPr marL="517525" indent="-517525"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Overall architecture diagrams along with technology details.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05000" y="482600"/>
            <a:ext cx="5175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High Level Design (HLD)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9600" y="1981200"/>
            <a:ext cx="79248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517525" indent="-517525">
              <a:buClr>
                <a:schemeClr val="tx1"/>
              </a:buClr>
              <a:buFont typeface="Wingdings" pitchFamily="2" charset="2"/>
              <a:buChar char="Ø"/>
              <a:tabLst>
                <a:tab pos="579438" algn="l"/>
              </a:tabLst>
            </a:pPr>
            <a:r>
              <a:rPr lang="en-US" sz="3200">
                <a:latin typeface="Times New Roman" pitchFamily="18" charset="0"/>
              </a:rPr>
              <a:t>Detailed functional logic of the module, in pseudo code.</a:t>
            </a:r>
          </a:p>
          <a:p>
            <a:pPr marL="517525" indent="-517525">
              <a:buClr>
                <a:schemeClr val="tx1"/>
              </a:buClr>
              <a:buFont typeface="Wingdings" pitchFamily="2" charset="2"/>
              <a:buChar char="Ø"/>
              <a:tabLst>
                <a:tab pos="579438" algn="l"/>
              </a:tabLst>
            </a:pPr>
            <a:r>
              <a:rPr lang="en-US" sz="3200">
                <a:latin typeface="Times New Roman" pitchFamily="18" charset="0"/>
              </a:rPr>
              <a:t>Database tables, with all elements, including their type and size.</a:t>
            </a:r>
          </a:p>
          <a:p>
            <a:pPr marL="517525" indent="-517525">
              <a:buClr>
                <a:schemeClr val="tx1"/>
              </a:buClr>
              <a:buFont typeface="Wingdings" pitchFamily="2" charset="2"/>
              <a:buChar char="Ø"/>
              <a:tabLst>
                <a:tab pos="579438" algn="l"/>
              </a:tabLst>
            </a:pPr>
            <a:r>
              <a:rPr lang="en-US" sz="3200">
                <a:latin typeface="Times New Roman" pitchFamily="18" charset="0"/>
              </a:rPr>
              <a:t>All interface details.</a:t>
            </a:r>
          </a:p>
          <a:p>
            <a:pPr marL="517525" indent="-517525">
              <a:buClr>
                <a:schemeClr val="tx1"/>
              </a:buClr>
              <a:buFont typeface="Wingdings" pitchFamily="2" charset="2"/>
              <a:buChar char="Ø"/>
              <a:tabLst>
                <a:tab pos="579438" algn="l"/>
              </a:tabLst>
            </a:pPr>
            <a:r>
              <a:rPr lang="en-US" sz="3200">
                <a:latin typeface="Times New Roman" pitchFamily="18" charset="0"/>
              </a:rPr>
              <a:t>All dependency issues</a:t>
            </a:r>
          </a:p>
          <a:p>
            <a:pPr marL="517525" indent="-517525">
              <a:buClr>
                <a:schemeClr val="tx1"/>
              </a:buClr>
              <a:buFont typeface="Wingdings" pitchFamily="2" charset="2"/>
              <a:buChar char="Ø"/>
              <a:tabLst>
                <a:tab pos="579438" algn="l"/>
              </a:tabLst>
            </a:pPr>
            <a:r>
              <a:rPr lang="en-US" sz="3200">
                <a:latin typeface="Times New Roman" pitchFamily="18" charset="0"/>
              </a:rPr>
              <a:t>Error message listings</a:t>
            </a:r>
          </a:p>
          <a:p>
            <a:pPr marL="517525" indent="-517525">
              <a:buClr>
                <a:schemeClr val="tx1"/>
              </a:buClr>
              <a:buFont typeface="Wingdings" pitchFamily="2" charset="2"/>
              <a:buChar char="Ø"/>
              <a:tabLst>
                <a:tab pos="579438" algn="l"/>
              </a:tabLst>
            </a:pPr>
            <a:r>
              <a:rPr lang="en-US" sz="3200">
                <a:latin typeface="Times New Roman" pitchFamily="18" charset="0"/>
              </a:rPr>
              <a:t>Complete input and outputs for a module.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09800" y="609600"/>
            <a:ext cx="502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Low Level Design (LLD)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33400" y="1828800"/>
            <a:ext cx="80772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latin typeface="Times New Roman" pitchFamily="18" charset="0"/>
              </a:rPr>
              <a:t>Breaking down the product into independent modules to arrive at micro levels. 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  <a:p>
            <a:pPr eaLnBrk="0" hangingPunct="0"/>
            <a:r>
              <a:rPr lang="en-US" sz="3200">
                <a:latin typeface="Times New Roman" pitchFamily="18" charset="0"/>
              </a:rPr>
              <a:t>2 different approaches followed in designing –</a:t>
            </a:r>
          </a:p>
          <a:p>
            <a:pPr eaLnBrk="0" hangingPunct="0"/>
            <a:endParaRPr lang="en-US" sz="3200">
              <a:latin typeface="Times New Roman" pitchFamily="18" charset="0"/>
            </a:endParaRPr>
          </a:p>
          <a:p>
            <a:pPr lvl="2" eaLnBrk="0" hangingPunct="0"/>
            <a:r>
              <a:rPr lang="en-US" sz="3200">
                <a:latin typeface="Times New Roman" pitchFamily="18" charset="0"/>
              </a:rPr>
              <a:t>	Top Down Approach</a:t>
            </a:r>
          </a:p>
          <a:p>
            <a:pPr lvl="2" eaLnBrk="0" hangingPunct="0"/>
            <a:r>
              <a:rPr lang="en-US" sz="3200">
                <a:latin typeface="Times New Roman" pitchFamily="18" charset="0"/>
              </a:rPr>
              <a:t>	Bottom Up Approach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514600" y="762000"/>
            <a:ext cx="394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The Design process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743200" y="12192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Top-down approach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1816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200400" y="37338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514600" y="47244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86200" y="47244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648200" y="47244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867400" y="47244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7898" name="AutoShape 10"/>
          <p:cNvCxnSpPr>
            <a:cxnSpLocks noChangeShapeType="1"/>
            <a:stCxn id="37891" idx="2"/>
            <a:endCxn id="37892" idx="0"/>
          </p:cNvCxnSpPr>
          <p:nvPr/>
        </p:nvCxnSpPr>
        <p:spPr bwMode="auto">
          <a:xfrm>
            <a:off x="4495800" y="32766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9" name="AutoShape 11"/>
          <p:cNvCxnSpPr>
            <a:cxnSpLocks noChangeShapeType="1"/>
            <a:stCxn id="37891" idx="2"/>
            <a:endCxn id="37893" idx="0"/>
          </p:cNvCxnSpPr>
          <p:nvPr/>
        </p:nvCxnSpPr>
        <p:spPr bwMode="auto">
          <a:xfrm flipH="1">
            <a:off x="3505200" y="32766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 flipH="1">
            <a:off x="2819400" y="41148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3"/>
          <p:cNvCxnSpPr>
            <a:cxnSpLocks noChangeShapeType="1"/>
            <a:stCxn id="37893" idx="2"/>
            <a:endCxn id="37895" idx="0"/>
          </p:cNvCxnSpPr>
          <p:nvPr/>
        </p:nvCxnSpPr>
        <p:spPr bwMode="auto">
          <a:xfrm>
            <a:off x="3505200" y="41148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4"/>
          <p:cNvCxnSpPr>
            <a:cxnSpLocks noChangeShapeType="1"/>
            <a:stCxn id="37892" idx="2"/>
            <a:endCxn id="37896" idx="0"/>
          </p:cNvCxnSpPr>
          <p:nvPr/>
        </p:nvCxnSpPr>
        <p:spPr bwMode="auto">
          <a:xfrm flipH="1">
            <a:off x="4953000" y="4114800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5"/>
          <p:cNvCxnSpPr>
            <a:cxnSpLocks noChangeShapeType="1"/>
            <a:stCxn id="37892" idx="2"/>
            <a:endCxn id="37897" idx="0"/>
          </p:cNvCxnSpPr>
          <p:nvPr/>
        </p:nvCxnSpPr>
        <p:spPr bwMode="auto">
          <a:xfrm>
            <a:off x="5486400" y="41148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667000" y="27432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10000" y="27432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876800" y="27432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943600" y="27432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276600" y="36576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410200" y="36576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343400" y="4876800"/>
            <a:ext cx="609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152650" y="998538"/>
            <a:ext cx="443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Bottom-Up Approach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  <p:cxnSp>
        <p:nvCxnSpPr>
          <p:cNvPr id="38922" name="AutoShape 10"/>
          <p:cNvCxnSpPr>
            <a:cxnSpLocks noChangeShapeType="1"/>
          </p:cNvCxnSpPr>
          <p:nvPr/>
        </p:nvCxnSpPr>
        <p:spPr bwMode="auto">
          <a:xfrm flipH="1">
            <a:off x="5791200" y="3124200"/>
            <a:ext cx="533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3" name="AutoShape 11"/>
          <p:cNvCxnSpPr>
            <a:cxnSpLocks noChangeShapeType="1"/>
            <a:stCxn id="38915" idx="2"/>
            <a:endCxn id="38918" idx="0"/>
          </p:cNvCxnSpPr>
          <p:nvPr/>
        </p:nvCxnSpPr>
        <p:spPr bwMode="auto">
          <a:xfrm flipH="1">
            <a:off x="3581400" y="3124200"/>
            <a:ext cx="533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4" name="AutoShape 12"/>
          <p:cNvCxnSpPr>
            <a:cxnSpLocks noChangeShapeType="1"/>
          </p:cNvCxnSpPr>
          <p:nvPr/>
        </p:nvCxnSpPr>
        <p:spPr bwMode="auto">
          <a:xfrm>
            <a:off x="5181600" y="3124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AutoShape 13"/>
          <p:cNvCxnSpPr>
            <a:cxnSpLocks noChangeShapeType="1"/>
          </p:cNvCxnSpPr>
          <p:nvPr/>
        </p:nvCxnSpPr>
        <p:spPr bwMode="auto">
          <a:xfrm>
            <a:off x="3581400" y="40386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14"/>
          <p:cNvCxnSpPr>
            <a:cxnSpLocks noChangeShapeType="1"/>
          </p:cNvCxnSpPr>
          <p:nvPr/>
        </p:nvCxnSpPr>
        <p:spPr bwMode="auto">
          <a:xfrm>
            <a:off x="2971800" y="3124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7" name="AutoShape 15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 flipH="1">
            <a:off x="4648200" y="4038600"/>
            <a:ext cx="1066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</a:pPr>
            <a:endParaRPr lang="en-US" sz="36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Quality?</a:t>
            </a:r>
            <a:endParaRPr lang="en-US" sz="36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</a:pPr>
            <a:endParaRPr 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317625" lvl="2" indent="-4603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b="1"/>
              <a:t>Quality is “fitness for use” - (Joseph Juran)</a:t>
            </a:r>
            <a:br>
              <a:rPr lang="en-US" sz="3200" b="1"/>
            </a:b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317625" lvl="2" indent="-4603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b="1"/>
              <a:t>Quality is “conformance to requirements” - (Philip B. Crosby)</a:t>
            </a:r>
            <a:br>
              <a:rPr lang="en-US" sz="3200" b="1"/>
            </a:br>
            <a:endParaRPr lang="en-US" sz="3200" b="1"/>
          </a:p>
          <a:p>
            <a:pPr marL="1317625" lvl="2" indent="-4603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b="1"/>
              <a:t>Quality of a product or service is its ability to satisfy the needs and expectations of the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304800"/>
            <a:ext cx="8458200" cy="64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974725" indent="-974725" eaLnBrk="0" hangingPunct="0"/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Coding</a:t>
            </a:r>
            <a:endParaRPr lang="en-US" sz="3200">
              <a:solidFill>
                <a:srgbClr val="FF9900"/>
              </a:solidFill>
              <a:latin typeface="Times New Roman" pitchFamily="18" charset="0"/>
            </a:endParaRPr>
          </a:p>
          <a:p>
            <a:pPr marL="974725" indent="-974725" eaLnBrk="0" hangingPunct="0"/>
            <a:r>
              <a:rPr lang="en-US" sz="3200">
                <a:latin typeface="Times New Roman" pitchFamily="18" charset="0"/>
              </a:rPr>
              <a:t>	Developers use the LLD document and write the code in the programming language specified. </a:t>
            </a:r>
          </a:p>
          <a:p>
            <a:pPr marL="974725" indent="-974725" eaLnBrk="0" hangingPunct="0"/>
            <a:endParaRPr lang="en-US" sz="3200">
              <a:latin typeface="Times New Roman" pitchFamily="18" charset="0"/>
            </a:endParaRPr>
          </a:p>
          <a:p>
            <a:pPr marL="974725" indent="-974725" eaLnBrk="0" hangingPunct="0"/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Testing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pPr marL="974725" indent="-974725" eaLnBrk="0" hangingPunct="0"/>
            <a:r>
              <a:rPr lang="en-US" sz="3200">
                <a:latin typeface="Times New Roman" pitchFamily="18" charset="0"/>
              </a:rPr>
              <a:t>	The testing process involves development of a test plan, executing the plan and documenting the test results. </a:t>
            </a:r>
          </a:p>
          <a:p>
            <a:pPr marL="974725" indent="-974725" eaLnBrk="0" hangingPunct="0"/>
            <a:endParaRPr lang="en-US" sz="3200">
              <a:latin typeface="Times New Roman" pitchFamily="18" charset="0"/>
            </a:endParaRPr>
          </a:p>
          <a:p>
            <a:pPr marL="974725" indent="-974725" eaLnBrk="0" hangingPunct="0"/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Implementation</a:t>
            </a:r>
            <a:endParaRPr lang="en-US" sz="3200">
              <a:solidFill>
                <a:srgbClr val="FF9900"/>
              </a:solidFill>
              <a:latin typeface="Times New Roman" pitchFamily="18" charset="0"/>
            </a:endParaRPr>
          </a:p>
          <a:p>
            <a:pPr marL="974725" indent="-974725" eaLnBrk="0" hangingPunct="0"/>
            <a:r>
              <a:rPr lang="en-US" sz="3200">
                <a:latin typeface="Times New Roman" pitchFamily="18" charset="0"/>
              </a:rPr>
              <a:t>	Installation of the product in its operational environment.</a:t>
            </a:r>
            <a:endParaRPr lang="en-US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3400" y="223838"/>
            <a:ext cx="8077200" cy="613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Maintenance</a:t>
            </a:r>
            <a:endParaRPr lang="en-US" sz="3200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800">
                <a:latin typeface="Times New Roman" pitchFamily="18" charset="0"/>
              </a:rPr>
              <a:t>	After the software is released and the client starts using the software, maintenance phase is started.</a:t>
            </a:r>
          </a:p>
          <a:p>
            <a:pPr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800">
                <a:latin typeface="Times New Roman" pitchFamily="18" charset="0"/>
              </a:rPr>
              <a:t>3 things happen  - Bug fixing, Upgrade, Enhancement</a:t>
            </a:r>
          </a:p>
          <a:p>
            <a:pPr>
              <a:tabLst>
                <a:tab pos="457200" algn="l"/>
              </a:tabLst>
            </a:pPr>
            <a:endParaRPr lang="en-US" sz="2800" i="1"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800">
                <a:solidFill>
                  <a:srgbClr val="FFFF66"/>
                </a:solidFill>
                <a:latin typeface="Times New Roman" pitchFamily="18" charset="0"/>
              </a:rPr>
              <a:t>Bug fixing</a:t>
            </a:r>
            <a:r>
              <a:rPr lang="en-US" sz="2800">
                <a:latin typeface="Times New Roman" pitchFamily="18" charset="0"/>
              </a:rPr>
              <a:t> – bugs arrived due to some untested  scenarios. </a:t>
            </a:r>
          </a:p>
          <a:p>
            <a:pPr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800">
                <a:solidFill>
                  <a:srgbClr val="FFFF66"/>
                </a:solidFill>
                <a:latin typeface="Times New Roman" pitchFamily="18" charset="0"/>
              </a:rPr>
              <a:t>Upgrade</a:t>
            </a:r>
            <a:r>
              <a:rPr lang="en-US" sz="2800">
                <a:latin typeface="Times New Roman" pitchFamily="18" charset="0"/>
              </a:rPr>
              <a:t> – Upgrading the application to the newer versions of the software.</a:t>
            </a:r>
          </a:p>
          <a:p>
            <a:pPr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800">
                <a:solidFill>
                  <a:srgbClr val="FFFF66"/>
                </a:solidFill>
                <a:latin typeface="Times New Roman" pitchFamily="18" charset="0"/>
              </a:rPr>
              <a:t>Enhancement</a:t>
            </a:r>
            <a:r>
              <a:rPr lang="en-US" sz="2800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- Adding some new features into the existing software</a:t>
            </a:r>
            <a:r>
              <a:rPr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" y="246063"/>
            <a:ext cx="8839200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SOFTWARE LIFE CYCLE MODELS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endParaRPr lang="en-US" sz="3600" b="1">
              <a:latin typeface="Times New Roman" pitchFamily="18" charset="0"/>
            </a:endParaRPr>
          </a:p>
          <a:p>
            <a:pPr lvl="4">
              <a:tabLst>
                <a:tab pos="457200" algn="l"/>
              </a:tabLst>
            </a:pPr>
            <a:r>
              <a:rPr lang="en-US" sz="2800" b="1">
                <a:latin typeface="Times New Roman" pitchFamily="18" charset="0"/>
              </a:rPr>
              <a:t>WATERFALL MODEL</a:t>
            </a:r>
          </a:p>
          <a:p>
            <a:pPr lvl="4">
              <a:tabLst>
                <a:tab pos="457200" algn="l"/>
              </a:tabLst>
            </a:pPr>
            <a:endParaRPr lang="en-US" sz="2800" b="1">
              <a:latin typeface="Times New Roman" pitchFamily="18" charset="0"/>
            </a:endParaRPr>
          </a:p>
          <a:p>
            <a:pPr lvl="4">
              <a:tabLst>
                <a:tab pos="457200" algn="l"/>
              </a:tabLst>
            </a:pPr>
            <a:r>
              <a:rPr lang="en-US" sz="2800" b="1">
                <a:latin typeface="Times New Roman" pitchFamily="18" charset="0"/>
              </a:rPr>
              <a:t>V-PROCESS MODEL</a:t>
            </a:r>
          </a:p>
          <a:p>
            <a:pPr lvl="4">
              <a:tabLst>
                <a:tab pos="457200" algn="l"/>
              </a:tabLst>
            </a:pPr>
            <a:endParaRPr lang="en-US" sz="2800" b="1">
              <a:latin typeface="Times New Roman" pitchFamily="18" charset="0"/>
            </a:endParaRPr>
          </a:p>
          <a:p>
            <a:pPr lvl="4">
              <a:tabLst>
                <a:tab pos="457200" algn="l"/>
              </a:tabLst>
            </a:pPr>
            <a:r>
              <a:rPr lang="en-US" sz="2800" b="1">
                <a:latin typeface="Times New Roman" pitchFamily="18" charset="0"/>
              </a:rPr>
              <a:t>SPIRAL MODEL</a:t>
            </a:r>
          </a:p>
          <a:p>
            <a:pPr lvl="4">
              <a:tabLst>
                <a:tab pos="457200" algn="l"/>
              </a:tabLst>
            </a:pPr>
            <a:endParaRPr lang="en-US" sz="2800" b="1">
              <a:latin typeface="Times New Roman" pitchFamily="18" charset="0"/>
            </a:endParaRPr>
          </a:p>
          <a:p>
            <a:pPr lvl="4">
              <a:tabLst>
                <a:tab pos="457200" algn="l"/>
              </a:tabLst>
            </a:pPr>
            <a:r>
              <a:rPr lang="en-US" sz="2800" b="1">
                <a:latin typeface="Times New Roman" pitchFamily="18" charset="0"/>
              </a:rPr>
              <a:t>PROTOTYPE MODEL</a:t>
            </a:r>
          </a:p>
          <a:p>
            <a:pPr lvl="4">
              <a:tabLst>
                <a:tab pos="457200" algn="l"/>
              </a:tabLst>
            </a:pPr>
            <a:endParaRPr lang="en-US" sz="2800" b="1">
              <a:latin typeface="Times New Roman" pitchFamily="18" charset="0"/>
            </a:endParaRPr>
          </a:p>
          <a:p>
            <a:pPr lvl="4">
              <a:tabLst>
                <a:tab pos="457200" algn="l"/>
              </a:tabLst>
            </a:pPr>
            <a:r>
              <a:rPr lang="en-US" sz="2800" b="1">
                <a:latin typeface="Times New Roman" pitchFamily="18" charset="0"/>
              </a:rPr>
              <a:t>INCREMENTAL MODEL</a:t>
            </a:r>
          </a:p>
          <a:p>
            <a:pPr lvl="4">
              <a:tabLst>
                <a:tab pos="457200" algn="l"/>
              </a:tabLst>
            </a:pPr>
            <a:endParaRPr lang="en-US" sz="2800" b="1">
              <a:latin typeface="Times New Roman" pitchFamily="18" charset="0"/>
            </a:endParaRPr>
          </a:p>
          <a:p>
            <a:pPr lvl="4">
              <a:tabLst>
                <a:tab pos="457200" algn="l"/>
              </a:tabLst>
            </a:pPr>
            <a:r>
              <a:rPr lang="en-US" sz="2800" b="1">
                <a:latin typeface="Times New Roman" pitchFamily="18" charset="0"/>
              </a:rPr>
              <a:t>EVOLUTIONARY DEVELOPMENT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Project Management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pPr marL="1828800" lvl="4" indent="463550"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Project Staffing</a:t>
            </a:r>
          </a:p>
          <a:p>
            <a:pPr marL="1828800" lvl="4" indent="463550">
              <a:buFont typeface="Wingdings" pitchFamily="2" charset="2"/>
              <a:buChar char="Ø"/>
            </a:pPr>
            <a:endParaRPr lang="en-US" sz="3200">
              <a:latin typeface="Times New Roman" pitchFamily="18" charset="0"/>
            </a:endParaRPr>
          </a:p>
          <a:p>
            <a:pPr marL="1828800" lvl="4" indent="463550"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Project Planning</a:t>
            </a:r>
          </a:p>
          <a:p>
            <a:pPr marL="1828800" lvl="4" indent="463550">
              <a:buFont typeface="Wingdings" pitchFamily="2" charset="2"/>
              <a:buChar char="Ø"/>
            </a:pPr>
            <a:endParaRPr lang="en-US" sz="3200">
              <a:latin typeface="Times New Roman" pitchFamily="18" charset="0"/>
            </a:endParaRPr>
          </a:p>
          <a:p>
            <a:pPr marL="1828800" lvl="4" indent="463550"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Project Scheduling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Project Staffing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latin typeface="Times New Roman" pitchFamily="18" charset="0"/>
              </a:rPr>
              <a:t>Project budget may not allow to utilize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 highly – paid staff.</a:t>
            </a:r>
          </a:p>
          <a:p>
            <a:pP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Staff with the appropriate experience may not be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1975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Project Planning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graphicFrame>
        <p:nvGraphicFramePr>
          <p:cNvPr id="45059" name="Rectangle 3"/>
          <p:cNvGraphicFramePr>
            <a:graphicFrameLocks noGrp="1"/>
          </p:cNvGraphicFramePr>
          <p:nvPr>
            <p:ph idx="1"/>
          </p:nvPr>
        </p:nvGraphicFramePr>
        <p:xfrm>
          <a:off x="533400" y="762000"/>
          <a:ext cx="8229600" cy="5408296"/>
        </p:xfrm>
        <a:graphic>
          <a:graphicData uri="http://schemas.openxmlformats.org/drawingml/2006/table">
            <a:tbl>
              <a:tblPr/>
              <a:tblGrid>
                <a:gridCol w="2514600"/>
                <a:gridCol w="5715000"/>
              </a:tblGrid>
              <a:tr h="558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Plan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 Description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Quality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Describes the quality procedures and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standards used in a project.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Validation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Describes the approach, resources and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schedule used for system validation.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Configuration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management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Describes the configuration management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procedures and structures to be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Maintenance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Predicts the maintenance requirements of the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system/ maintenance costs and efforts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required.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Staff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development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Describes how the skills and experience of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the project team members will be developed.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39825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Project Scheduling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200400"/>
          </a:xfrm>
        </p:spPr>
        <p:txBody>
          <a:bodyPr/>
          <a:lstStyle/>
          <a:p>
            <a:r>
              <a:rPr lang="en-US"/>
              <a:t> </a:t>
            </a:r>
            <a:r>
              <a:rPr lang="en-US">
                <a:latin typeface="Times New Roman" pitchFamily="18" charset="0"/>
              </a:rPr>
              <a:t>Bar charts and Activity Networks</a:t>
            </a:r>
          </a:p>
          <a:p>
            <a:pPr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 Scheduling problems 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39825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RISK MANAGEMENT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2819400"/>
          </a:xfrm>
        </p:spPr>
        <p:txBody>
          <a:bodyPr/>
          <a:lstStyle/>
          <a:p>
            <a:pPr lvl="4">
              <a:buFont typeface="Wingdings" pitchFamily="2" charset="2"/>
              <a:buChar char="Ø"/>
            </a:pPr>
            <a:r>
              <a:rPr lang="en-US" sz="3200"/>
              <a:t>	</a:t>
            </a:r>
            <a:r>
              <a:rPr lang="en-US" sz="3200">
                <a:latin typeface="Times New Roman" pitchFamily="18" charset="0"/>
              </a:rPr>
              <a:t>Risk identification </a:t>
            </a:r>
          </a:p>
          <a:p>
            <a:pPr lvl="4"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	Risk Analysis </a:t>
            </a:r>
          </a:p>
          <a:p>
            <a:pPr lvl="4"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	Risk Planning </a:t>
            </a:r>
          </a:p>
          <a:p>
            <a:pPr lvl="4"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	Risk Monitoring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Rectangle 2"/>
          <p:cNvGraphicFramePr>
            <a:graphicFrameLocks noGrp="1"/>
          </p:cNvGraphicFramePr>
          <p:nvPr>
            <p:ph/>
          </p:nvPr>
        </p:nvGraphicFramePr>
        <p:xfrm>
          <a:off x="457200" y="274638"/>
          <a:ext cx="8458200" cy="5973763"/>
        </p:xfrm>
        <a:graphic>
          <a:graphicData uri="http://schemas.openxmlformats.org/drawingml/2006/table">
            <a:tbl>
              <a:tblPr/>
              <a:tblGrid>
                <a:gridCol w="1905000"/>
                <a:gridCol w="1752600"/>
                <a:gridCol w="4800600"/>
              </a:tblGrid>
              <a:tr h="1168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    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Risk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Risk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type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Description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Staff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turnover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Experienced staff will leave the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project before it is finished.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0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Management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There will be a change of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organizational management with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different priorities.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Hardware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unavailability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Hardware which is essential for the project will not be delivered on schedule.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Requirements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Project &amp;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There will be a larger number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914400" algn="r"/>
                          <a:tab pos="960438" algn="r"/>
                          <a:tab pos="981075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changes to the requirements than anticipated.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92" name="Group 40"/>
          <p:cNvGraphicFramePr>
            <a:graphicFrameLocks noGrp="1"/>
          </p:cNvGraphicFramePr>
          <p:nvPr>
            <p:ph type="tbl" idx="1"/>
          </p:nvPr>
        </p:nvGraphicFramePr>
        <p:xfrm>
          <a:off x="457200" y="228600"/>
          <a:ext cx="8229600" cy="6495733"/>
        </p:xfrm>
        <a:graphic>
          <a:graphicData uri="http://schemas.openxmlformats.org/drawingml/2006/table">
            <a:tbl>
              <a:tblPr/>
              <a:tblGrid>
                <a:gridCol w="2286000"/>
                <a:gridCol w="1524000"/>
                <a:gridCol w="4419600"/>
              </a:tblGrid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Risk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Risk type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2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Specification delays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Project 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Specifications of essential interfaces are not available on schedule.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Size under estimate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Project &amp;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The size of the system has been under estimated.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2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CASE tool under 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CASE tools which support the project do not perform as anticipated.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2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Technology change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Business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The underlying technology on which the system is built is superseded by new technology.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Product competition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Business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competitive product is marketed before the system is completed.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1722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3600" b="1">
              <a:solidFill>
                <a:srgbClr val="FF9900"/>
              </a:solidFill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</a:rPr>
              <a:t>Most Common Software problems</a:t>
            </a:r>
            <a:endParaRPr lang="en-US" sz="3600" b="1">
              <a:solidFill>
                <a:srgbClr val="FF9900"/>
              </a:solidFill>
            </a:endParaRPr>
          </a:p>
          <a:p>
            <a:pPr>
              <a:lnSpc>
                <a:spcPct val="80000"/>
              </a:lnSpc>
            </a:pPr>
            <a:endParaRPr lang="en-US" sz="2000" b="1"/>
          </a:p>
          <a:p>
            <a:pPr marL="1317625" lvl="2" indent="-460375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/>
              <a:t>Incorrect calculation</a:t>
            </a:r>
          </a:p>
          <a:p>
            <a:pPr marL="1317625" lvl="2" indent="-460375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/>
              <a:t>Incorrect data edits &amp; ineffective data edits </a:t>
            </a:r>
          </a:p>
          <a:p>
            <a:pPr marL="1317625" lvl="2" indent="-460375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/>
              <a:t>Incorrect matching and merging of data</a:t>
            </a:r>
          </a:p>
          <a:p>
            <a:pPr marL="1317625" lvl="2" indent="-460375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/>
              <a:t>Data searches that yields incorrect results</a:t>
            </a:r>
          </a:p>
          <a:p>
            <a:pPr marL="1317625" lvl="2" indent="-460375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/>
              <a:t>Incorrect processing of data relationship	</a:t>
            </a:r>
          </a:p>
          <a:p>
            <a:pPr marL="1317625" lvl="2" indent="-460375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/>
              <a:t>Incorrect coding / implementation of business rules</a:t>
            </a:r>
          </a:p>
          <a:p>
            <a:pPr marL="1317625" lvl="2" indent="-460375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/>
              <a:t>Inadequate software performance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057400" y="2209800"/>
            <a:ext cx="1524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</a:rPr>
              <a:t>  </a:t>
            </a:r>
            <a:r>
              <a:rPr lang="en-US" sz="1600" b="1">
                <a:solidFill>
                  <a:srgbClr val="000000"/>
                </a:solidFill>
              </a:rPr>
              <a:t>PC version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3048000"/>
            <a:ext cx="154305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</a:rPr>
              <a:t>Initial system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14600" y="3117850"/>
            <a:ext cx="1143000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</a:rPr>
              <a:t>DEC version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191000" y="2514600"/>
            <a:ext cx="12954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</a:rPr>
              <a:t>VMS version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251325" y="3617913"/>
            <a:ext cx="1387475" cy="573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</a:rPr>
              <a:t>  </a:t>
            </a:r>
            <a:r>
              <a:rPr lang="en-US" sz="1600" b="1">
                <a:solidFill>
                  <a:srgbClr val="000000"/>
                </a:solidFill>
              </a:rPr>
              <a:t>Unix version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172200" y="2133600"/>
            <a:ext cx="12954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</a:rPr>
              <a:t>Mainframe version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248400" y="2971800"/>
            <a:ext cx="1447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b="1">
                <a:solidFill>
                  <a:srgbClr val="000000"/>
                </a:solidFill>
              </a:rPr>
              <a:t>Workstation version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1524000" y="2514600"/>
            <a:ext cx="4953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2057400" y="3276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1524000" y="3581400"/>
            <a:ext cx="838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V="1">
            <a:off x="3657600" y="3976688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3581400" y="2438400"/>
            <a:ext cx="6477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3657600" y="2994025"/>
            <a:ext cx="571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3657600" y="3543300"/>
            <a:ext cx="571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5562600" y="2362200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5562600" y="2895600"/>
            <a:ext cx="7239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5638800" y="3352800"/>
            <a:ext cx="609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33400" y="3048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Configuration Management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12954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</a:rPr>
              <a:t>  </a:t>
            </a:r>
            <a:r>
              <a:rPr lang="en-US" sz="1600" b="1">
                <a:solidFill>
                  <a:srgbClr val="000000"/>
                </a:solidFill>
              </a:rPr>
              <a:t>Sun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105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Configuration Management (CM) </a:t>
            </a:r>
          </a:p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Standards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	</a:t>
            </a:r>
            <a:r>
              <a:rPr lang="en-US">
                <a:effectLst/>
                <a:latin typeface="Times New Roman" pitchFamily="18" charset="0"/>
              </a:rPr>
              <a:t>CM should be based on a set of standards,</a:t>
            </a:r>
          </a:p>
          <a:p>
            <a:pPr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         which are applied within an organization.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600" b="1">
                <a:solidFill>
                  <a:srgbClr val="FF9900"/>
                </a:solidFill>
                <a:effectLst/>
                <a:latin typeface="Times New Roman" pitchFamily="18" charset="0"/>
              </a:rPr>
              <a:t>                        </a:t>
            </a: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CM Planning</a:t>
            </a: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/>
          </a:p>
          <a:p>
            <a:pPr marL="0" indent="0"/>
            <a:r>
              <a:rPr lang="en-US">
                <a:effectLst/>
                <a:latin typeface="Times New Roman" pitchFamily="18" charset="0"/>
              </a:rPr>
              <a:t>Documents, required for future system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   maintenance, should be identified and included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   as managed documents. </a:t>
            </a:r>
          </a:p>
          <a:p>
            <a:pPr marL="0" indent="0">
              <a:buFont typeface="Wingdings" pitchFamily="2" charset="2"/>
              <a:buNone/>
            </a:pPr>
            <a:endParaRPr lang="en-US">
              <a:effectLst/>
              <a:latin typeface="Times New Roman" pitchFamily="18" charset="0"/>
            </a:endParaRPr>
          </a:p>
          <a:p>
            <a:pPr marL="0" indent="0"/>
            <a:r>
              <a:rPr lang="en-US">
                <a:effectLst/>
                <a:latin typeface="Times New Roman" pitchFamily="18" charset="0"/>
              </a:rPr>
              <a:t>It defines the types of documents to be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  managed and a document  naming scheme.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/>
              <a:t>               </a:t>
            </a: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Change Management</a:t>
            </a: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>
              <a:effectLst/>
            </a:endParaRPr>
          </a:p>
          <a:p>
            <a:pPr marL="0" indent="0">
              <a:buFont typeface="Wingdings" pitchFamily="2" charset="2"/>
              <a:buNone/>
            </a:pPr>
            <a:endParaRPr lang="en-US">
              <a:effectLst/>
            </a:endParaRPr>
          </a:p>
          <a:p>
            <a:pPr marL="0" indent="0"/>
            <a:r>
              <a:rPr lang="en-US">
                <a:effectLst/>
                <a:latin typeface="Times New Roman" pitchFamily="18" charset="0"/>
              </a:rPr>
              <a:t>Keeping and managing the changes and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   ensuring that they are implemented in the most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   cost-effective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763000" cy="6400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b="1"/>
              <a:t>                 </a:t>
            </a: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Change Request form</a:t>
            </a:r>
            <a:endParaRPr lang="en-US" sz="36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000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>
                <a:effectLst/>
                <a:latin typeface="Times New Roman" pitchFamily="18" charset="0"/>
              </a:rPr>
              <a:t> A part of the CM planning process </a:t>
            </a:r>
            <a:endParaRPr lang="en-US" sz="1000">
              <a:effectLst/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000">
              <a:effectLst/>
              <a:latin typeface="Times New Roman" pitchFamily="18" charset="0"/>
            </a:endParaRP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Records change required</a:t>
            </a: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Change suggested by</a:t>
            </a: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Reason why change was suggested </a:t>
            </a: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Urgency of change</a:t>
            </a: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Records change evaluation</a:t>
            </a: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Impact analysis</a:t>
            </a: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Change cost</a:t>
            </a:r>
          </a:p>
          <a:p>
            <a:pPr lvl="1"/>
            <a:r>
              <a:rPr lang="en-US" sz="3200">
                <a:effectLst/>
                <a:latin typeface="Times New Roman" pitchFamily="18" charset="0"/>
              </a:rPr>
              <a:t>Recommendations(system maintenance staff)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effectLst/>
                <a:latin typeface="Times New Roman" pitchFamily="18" charset="0"/>
              </a:rPr>
              <a:t>VERSION AND RELEASE MANAGEMENT</a:t>
            </a:r>
            <a:endParaRPr lang="en-US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effectLst/>
              </a:rPr>
              <a:t>	</a:t>
            </a:r>
          </a:p>
          <a:p>
            <a:r>
              <a:rPr lang="en-US">
                <a:effectLst/>
                <a:latin typeface="Times New Roman" pitchFamily="18" charset="0"/>
              </a:rPr>
              <a:t>Invent identification scheme for system versions and plan when new system version is to be produced. </a:t>
            </a:r>
          </a:p>
          <a:p>
            <a:pPr>
              <a:buFont typeface="Wingdings" pitchFamily="2" charset="2"/>
              <a:buNone/>
            </a:pPr>
            <a:endParaRPr lang="en-US">
              <a:effectLst/>
              <a:latin typeface="Times New Roman" pitchFamily="18" charset="0"/>
            </a:endParaRPr>
          </a:p>
          <a:p>
            <a:r>
              <a:rPr lang="en-US">
                <a:effectLst/>
                <a:latin typeface="Times New Roman" pitchFamily="18" charset="0"/>
              </a:rPr>
              <a:t>Ensure that version management procedures and tools are properly applied and to plan and distribute new system releases.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9900"/>
                </a:solidFill>
                <a:effectLst/>
                <a:latin typeface="Times New Roman" pitchFamily="18" charset="0"/>
              </a:rPr>
              <a:t>            </a:t>
            </a: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Versions/Variants/Releases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Variant</a:t>
            </a:r>
            <a:r>
              <a:rPr lang="en-US" b="1">
                <a:effectLst/>
                <a:latin typeface="Times New Roman" pitchFamily="18" charset="0"/>
              </a:rPr>
              <a:t> </a:t>
            </a:r>
            <a:r>
              <a:rPr lang="en-US">
                <a:effectLst/>
                <a:latin typeface="Times New Roman" pitchFamily="18" charset="0"/>
              </a:rPr>
              <a:t>An instance of a system which is functionally identical but non – functionally distinct from other instances of a system.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>
              <a:effectLst/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Versions</a:t>
            </a:r>
            <a:r>
              <a:rPr lang="en-US">
                <a:effectLst/>
                <a:latin typeface="Times New Roman" pitchFamily="18" charset="0"/>
              </a:rPr>
              <a:t> An instance of a system, which is functionally distinct in some way from other system instances.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>
              <a:effectLst/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 b="1">
                <a:solidFill>
                  <a:srgbClr val="FFFF66"/>
                </a:solidFill>
                <a:effectLst/>
                <a:latin typeface="Times New Roman" pitchFamily="18" charset="0"/>
              </a:rPr>
              <a:t>Release</a:t>
            </a:r>
            <a:r>
              <a:rPr lang="en-US" b="1">
                <a:effectLst/>
                <a:latin typeface="Times New Roman" pitchFamily="18" charset="0"/>
              </a:rPr>
              <a:t> </a:t>
            </a:r>
            <a:r>
              <a:rPr lang="en-US">
                <a:effectLst/>
                <a:latin typeface="Times New Roman" pitchFamily="18" charset="0"/>
              </a:rPr>
              <a:t>An instance of a system, which is distributed to users outside of the development team.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57200" y="284163"/>
            <a:ext cx="8001000" cy="621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tabLst>
                <a:tab pos="457200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SOFTWARE TESTING LIFECYCLE - PHASES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  <a:tabLst>
                <a:tab pos="457200" algn="l"/>
              </a:tabLst>
            </a:pPr>
            <a:endParaRPr lang="en-US"/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Requirements study</a:t>
            </a: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Case Design and Development</a:t>
            </a: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Execution</a:t>
            </a: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Closure</a:t>
            </a: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Clr>
                <a:schemeClr val="tx1"/>
              </a:buClr>
              <a:buSzPct val="125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Process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Requirements study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Testing Cycle starts with the study of client’s requirements.</a:t>
            </a:r>
          </a:p>
          <a:p>
            <a:pPr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Understanding of the requirements is very essential for testing the product.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05800" cy="609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Analysis &amp; Planning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/>
              <a:t>	</a:t>
            </a:r>
            <a:endParaRPr lang="en-US">
              <a:latin typeface="Times New Roman" pitchFamily="18" charset="0"/>
            </a:endParaRPr>
          </a:p>
          <a:p>
            <a:pPr lvl="2"/>
            <a:r>
              <a:rPr lang="en-US" sz="3200">
                <a:latin typeface="Times New Roman" pitchFamily="18" charset="0"/>
              </a:rPr>
              <a:t>Test objective and coverage</a:t>
            </a:r>
          </a:p>
          <a:p>
            <a:pPr lvl="2"/>
            <a:r>
              <a:rPr lang="en-US" sz="3200">
                <a:latin typeface="Times New Roman" pitchFamily="18" charset="0"/>
              </a:rPr>
              <a:t>Overall schedule</a:t>
            </a:r>
          </a:p>
          <a:p>
            <a:pPr lvl="2"/>
            <a:r>
              <a:rPr lang="en-US" sz="3200">
                <a:latin typeface="Times New Roman" pitchFamily="18" charset="0"/>
              </a:rPr>
              <a:t>Standards and Methodologies</a:t>
            </a:r>
          </a:p>
          <a:p>
            <a:pPr lvl="2"/>
            <a:r>
              <a:rPr lang="en-US" sz="3200">
                <a:latin typeface="Times New Roman" pitchFamily="18" charset="0"/>
              </a:rPr>
              <a:t>Resources required, including necessary training</a:t>
            </a:r>
          </a:p>
          <a:p>
            <a:pPr lvl="2"/>
            <a:r>
              <a:rPr lang="en-US" sz="3200">
                <a:latin typeface="Times New Roman" pitchFamily="18" charset="0"/>
              </a:rPr>
              <a:t>Roles and responsibilities of the team members</a:t>
            </a:r>
          </a:p>
          <a:p>
            <a:pPr lvl="2"/>
            <a:r>
              <a:rPr lang="en-US" sz="3200">
                <a:latin typeface="Times New Roman" pitchFamily="18" charset="0"/>
              </a:rPr>
              <a:t>Tools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85800" y="685800"/>
            <a:ext cx="7924800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Confusing or misleading data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Software usability by end users &amp; 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	  Obsolete Software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Inconsistent processing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Unreliable results or performance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Inadequate support of business needs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Incorrect or inadequate interfaces      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	  with other systems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Inadequate performance and security 	  controls</a:t>
            </a:r>
          </a:p>
          <a:p>
            <a:pPr marL="868363" lvl="2">
              <a:buClr>
                <a:schemeClr val="tx1"/>
              </a:buClr>
              <a:buFont typeface="Wingdings" pitchFamily="2" charset="2"/>
              <a:buChar char="Ø"/>
              <a:tabLst>
                <a:tab pos="1311275" algn="l"/>
              </a:tabLst>
            </a:pPr>
            <a:r>
              <a:rPr lang="en-US" sz="3200">
                <a:latin typeface="Times New Roman" pitchFamily="18" charset="0"/>
              </a:rPr>
              <a:t>   Incorrect file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 Case Design and Development</a:t>
            </a:r>
            <a:r>
              <a:rPr lang="en-US" sz="3600" b="1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Component Identification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Test Specification Design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Test Specification Review</a:t>
            </a:r>
          </a:p>
          <a:p>
            <a:pPr lvl="3">
              <a:lnSpc>
                <a:spcPct val="80000"/>
              </a:lnSpc>
            </a:pPr>
            <a:endParaRPr lang="en-US" sz="36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Test Execution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Code Review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Test execution and evaluation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600">
                <a:latin typeface="Times New Roman" pitchFamily="18" charset="0"/>
              </a:rPr>
              <a:t>Performance and simulation</a:t>
            </a:r>
            <a:endParaRPr lang="en-US" sz="3600" b="1"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Test Closure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 summary report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200">
                <a:latin typeface="Times New Roman" pitchFamily="18" charset="0"/>
              </a:rPr>
              <a:t>Project De-brief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sz="3200">
                <a:latin typeface="Times New Roman" pitchFamily="18" charset="0"/>
              </a:rPr>
              <a:t>Project Documentation</a:t>
            </a:r>
          </a:p>
          <a:p>
            <a:pPr lvl="3">
              <a:lnSpc>
                <a:spcPct val="80000"/>
              </a:lnSpc>
            </a:pPr>
            <a:endParaRPr lang="en-US" sz="3200" b="1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Test Process Analysis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Analysis done on the reports and improving the application’s performance by implementing new technology and additional features.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457200" y="23622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40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DIFFERENT LEVELS OF TESTING </a:t>
            </a:r>
            <a:endParaRPr lang="en-US" sz="4000" b="1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/>
          <a:lstStyle/>
          <a:p>
            <a:r>
              <a:rPr lang="en-US" sz="3200" b="1">
                <a:solidFill>
                  <a:srgbClr val="FFFF66"/>
                </a:solidFill>
                <a:effectLst/>
                <a:latin typeface="Times New Roman" pitchFamily="18" charset="0"/>
              </a:rPr>
              <a:t>Testing Levels</a:t>
            </a:r>
            <a:endParaRPr lang="en-US" sz="3200" b="1">
              <a:solidFill>
                <a:srgbClr val="FF99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5715000" cy="4144963"/>
          </a:xfrm>
        </p:spPr>
        <p:txBody>
          <a:bodyPr/>
          <a:lstStyle/>
          <a:p>
            <a:pPr marL="1023938" indent="463550">
              <a:buFontTx/>
              <a:buChar char="•"/>
            </a:pPr>
            <a:r>
              <a:rPr lang="en-US">
                <a:latin typeface="Times New Roman" pitchFamily="18" charset="0"/>
              </a:rPr>
              <a:t>Unit testing</a:t>
            </a:r>
          </a:p>
          <a:p>
            <a:pPr marL="1023938" indent="463550">
              <a:buFontTx/>
              <a:buChar char="•"/>
            </a:pPr>
            <a:r>
              <a:rPr lang="en-US">
                <a:latin typeface="Times New Roman" pitchFamily="18" charset="0"/>
              </a:rPr>
              <a:t>Integration testing </a:t>
            </a:r>
          </a:p>
          <a:p>
            <a:pPr marL="1023938" indent="463550">
              <a:buFontTx/>
              <a:buChar char="•"/>
            </a:pPr>
            <a:r>
              <a:rPr lang="en-US">
                <a:latin typeface="Times New Roman" pitchFamily="18" charset="0"/>
              </a:rPr>
              <a:t>System testing</a:t>
            </a:r>
          </a:p>
          <a:p>
            <a:pPr marL="1023938" indent="463550">
              <a:buFontTx/>
              <a:buChar char="•"/>
            </a:pPr>
            <a:r>
              <a:rPr lang="en-US">
                <a:latin typeface="Times New Roman" pitchFamily="18" charset="0"/>
              </a:rPr>
              <a:t>Acceptance testing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610600" cy="5867400"/>
          </a:xfrm>
          <a:noFill/>
          <a:ln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Unit testing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 The most ‘micro’ scale of testing.</a:t>
            </a:r>
          </a:p>
          <a:p>
            <a:r>
              <a:rPr lang="en-US">
                <a:latin typeface="Times New Roman" pitchFamily="18" charset="0"/>
              </a:rPr>
              <a:t> Tests done on particular functions or code modules.</a:t>
            </a:r>
          </a:p>
          <a:p>
            <a:r>
              <a:rPr lang="en-US">
                <a:latin typeface="Times New Roman" pitchFamily="18" charset="0"/>
              </a:rPr>
              <a:t> Requires knowledge of  the internal program design and code.</a:t>
            </a:r>
          </a:p>
          <a:p>
            <a:r>
              <a:rPr lang="en-US">
                <a:latin typeface="Times New Roman" pitchFamily="18" charset="0"/>
              </a:rPr>
              <a:t> Done by Programmers (not by testers).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		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81000" y="214313"/>
            <a:ext cx="815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Unit testing </a:t>
            </a:r>
          </a:p>
        </p:txBody>
      </p:sp>
      <p:graphicFrame>
        <p:nvGraphicFramePr>
          <p:cNvPr id="115715" name="Rectangle 3"/>
          <p:cNvGraphicFramePr>
            <a:graphicFrameLocks noGrp="1"/>
          </p:cNvGraphicFramePr>
          <p:nvPr>
            <p:ph/>
          </p:nvPr>
        </p:nvGraphicFramePr>
        <p:xfrm>
          <a:off x="228600" y="990600"/>
          <a:ext cx="86868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6858000"/>
              </a:tblGrid>
              <a:tr h="153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test the function of a program or unit of code such as a program or module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test internal logic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verify internal design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test path &amp; conditions coverage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test exception conditions &amp; error handling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After modules are coded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Internal Application Design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Unit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Unit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609600"/>
          <a:ext cx="8229600" cy="5193984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Developer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White Box testing techniques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 Coverage techniques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Debug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Re-structure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Code Analyzers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Path/statement coverage tools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Incremental integration testing</a:t>
            </a:r>
          </a:p>
          <a:p>
            <a:pPr>
              <a:lnSpc>
                <a:spcPct val="90000"/>
              </a:lnSpc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Continuous testing of an application as and when a new functionality is added.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endParaRPr lang="en-US" sz="320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Application’s functionality aspects are required to be independent enough to work separately before completion of development.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endParaRPr lang="en-US" sz="320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n-US" sz="3200">
                <a:latin typeface="Times New Roman" pitchFamily="18" charset="0"/>
              </a:rPr>
              <a:t>Done by programmers or testers.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5410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Integration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Testing of combined parts of an application to   determine their functional correctness.</a:t>
            </a:r>
          </a:p>
          <a:p>
            <a:pPr lvl="1">
              <a:buFont typeface="Wingdings" pitchFamily="2" charset="2"/>
              <a:buNone/>
            </a:pPr>
            <a:endParaRPr lang="en-US" sz="3200"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‘Parts’ can be </a:t>
            </a:r>
          </a:p>
          <a:p>
            <a:pPr lvl="2"/>
            <a:r>
              <a:rPr lang="en-US" sz="3200">
                <a:latin typeface="Times New Roman" pitchFamily="18" charset="0"/>
              </a:rPr>
              <a:t>	code modules</a:t>
            </a:r>
          </a:p>
          <a:p>
            <a:pPr lvl="2"/>
            <a:r>
              <a:rPr lang="en-US" sz="3200">
                <a:latin typeface="Times New Roman" pitchFamily="18" charset="0"/>
              </a:rPr>
              <a:t>	individual applications</a:t>
            </a:r>
          </a:p>
          <a:p>
            <a:pPr lvl="2"/>
            <a:r>
              <a:rPr lang="en-US" sz="3200">
                <a:latin typeface="Times New Roman" pitchFamily="18" charset="0"/>
              </a:rPr>
              <a:t>	client/server applications on a network.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Types of Integration Testing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400"/>
          </a:p>
          <a:p>
            <a:pPr lvl="4"/>
            <a:r>
              <a:rPr lang="en-US" sz="3200">
                <a:latin typeface="Times New Roman" pitchFamily="18" charset="0"/>
              </a:rPr>
              <a:t>Big Bang testing</a:t>
            </a:r>
          </a:p>
          <a:p>
            <a:pPr lvl="4">
              <a:buFontTx/>
              <a:buNone/>
            </a:pPr>
            <a:endParaRPr lang="en-US" sz="3200">
              <a:latin typeface="Times New Roman" pitchFamily="18" charset="0"/>
            </a:endParaRPr>
          </a:p>
          <a:p>
            <a:pPr lvl="4"/>
            <a:r>
              <a:rPr lang="en-US" sz="3200">
                <a:latin typeface="Times New Roman" pitchFamily="18" charset="0"/>
              </a:rPr>
              <a:t>Top Down Integration testing</a:t>
            </a:r>
          </a:p>
          <a:p>
            <a:pPr lvl="4"/>
            <a:endParaRPr lang="en-US" sz="3200">
              <a:latin typeface="Times New Roman" pitchFamily="18" charset="0"/>
            </a:endParaRPr>
          </a:p>
          <a:p>
            <a:pPr lvl="4"/>
            <a:r>
              <a:rPr lang="en-US" sz="3200">
                <a:latin typeface="Times New Roman" pitchFamily="18" charset="0"/>
              </a:rPr>
              <a:t>Bottom Up Integration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305800" cy="5668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000" b="1">
                <a:solidFill>
                  <a:srgbClr val="FFFF66"/>
                </a:solidFill>
              </a:rPr>
              <a:t>Objectives of testing</a:t>
            </a:r>
            <a:endParaRPr lang="en-US" sz="4000" b="1">
              <a:solidFill>
                <a:srgbClr val="FF9900"/>
              </a:solidFill>
            </a:endParaRPr>
          </a:p>
          <a:p>
            <a:r>
              <a:rPr lang="en-US"/>
              <a:t>Executing a program with the intent of finding an </a:t>
            </a:r>
            <a:r>
              <a:rPr lang="en-US" i="1"/>
              <a:t>error</a:t>
            </a:r>
            <a:r>
              <a:rPr lang="en-US"/>
              <a:t>.</a:t>
            </a:r>
          </a:p>
          <a:p>
            <a:r>
              <a:rPr lang="en-US"/>
              <a:t>To check if the system meets the requirements and be executed successfully in the Intended environment.</a:t>
            </a:r>
          </a:p>
          <a:p>
            <a:r>
              <a:rPr lang="en-US"/>
              <a:t>To check if the system is “ Fit for purpose”.</a:t>
            </a:r>
          </a:p>
          <a:p>
            <a:r>
              <a:rPr lang="en-US"/>
              <a:t>To check if the system does what it is expected to do. 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198438"/>
            <a:ext cx="350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Integration testing</a:t>
            </a:r>
            <a:r>
              <a:rPr lang="en-US" sz="32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2707" name="Rectangle 3"/>
          <p:cNvGraphicFramePr>
            <a:graphicFrameLocks noGrp="1"/>
          </p:cNvGraphicFramePr>
          <p:nvPr>
            <p:ph/>
          </p:nvPr>
        </p:nvGraphicFramePr>
        <p:xfrm>
          <a:off x="457200" y="914400"/>
          <a:ext cx="8229600" cy="5181602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169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technically verify proper interfacing between modules, and within sub-systems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" pitchFamily="34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After modules are unit tested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7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Internal &amp; External Application Design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Master Test Plan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Integration Test Plan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Integration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304800"/>
          <a:ext cx="8229600" cy="634809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Developers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White and Black Box techniques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Management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Debug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Re-structure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Code Analyzers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"/>
            <a:ext cx="4038600" cy="53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System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800"/>
              <a:t> </a:t>
            </a:r>
          </a:p>
        </p:txBody>
      </p:sp>
      <p:graphicFrame>
        <p:nvGraphicFramePr>
          <p:cNvPr id="75779" name="Rectangle 3"/>
          <p:cNvGraphicFramePr>
            <a:graphicFrameLocks noGrp="1"/>
          </p:cNvGraphicFramePr>
          <p:nvPr>
            <p:ph sz="half" idx="2"/>
          </p:nvPr>
        </p:nvGraphicFramePr>
        <p:xfrm>
          <a:off x="304800" y="685800"/>
          <a:ext cx="8458200" cy="5608320"/>
        </p:xfrm>
        <a:graphic>
          <a:graphicData uri="http://schemas.openxmlformats.org/drawingml/2006/table">
            <a:tbl>
              <a:tblPr/>
              <a:tblGrid>
                <a:gridCol w="2133600"/>
                <a:gridCol w="6324600"/>
              </a:tblGrid>
              <a:tr h="182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verify that the system components perform control functions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perform inter-system test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demonstrate that the system performs both functionally and operationally as specified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perform appropriate types of tests relating to Transaction Flow, Installation, Reliability, Regression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After Integration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Detailed Requirements &amp; External Application Design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System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System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533400"/>
          <a:ext cx="8229600" cy="5791200"/>
        </p:xfrm>
        <a:graphic>
          <a:graphicData uri="http://schemas.openxmlformats.org/drawingml/2006/table">
            <a:tbl>
              <a:tblPr/>
              <a:tblGrid>
                <a:gridCol w="2514600"/>
                <a:gridCol w="57150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Development Team and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Recommended set of tools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228600" y="1524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Systems Integration Testing</a:t>
            </a:r>
            <a:r>
              <a:rPr lang="en-US" sz="32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7827" name="Rectangle 3"/>
          <p:cNvGraphicFramePr>
            <a:graphicFrameLocks noGrp="1"/>
          </p:cNvGraphicFramePr>
          <p:nvPr>
            <p:ph/>
          </p:nvPr>
        </p:nvGraphicFramePr>
        <p:xfrm>
          <a:off x="533400" y="762000"/>
          <a:ext cx="8229600" cy="5913120"/>
        </p:xfrm>
        <a:graphic>
          <a:graphicData uri="http://schemas.openxmlformats.org/drawingml/2006/table">
            <a:tbl>
              <a:tblPr/>
              <a:tblGrid>
                <a:gridCol w="1828800"/>
                <a:gridCol w="6400800"/>
              </a:tblGrid>
              <a:tr h="1203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test the co-existence of products and applications that are required to perform together in the production-like operational environment (hardware, software, network)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ensure that the system functions together with all the components of its environment as a total system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ensure that the system releases can be deployed in the current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After system testing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Often performed outside of project life-cycle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Test Strategy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Systems Integration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Systems Integration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Group 2"/>
          <p:cNvGraphicFramePr>
            <a:graphicFrameLocks noGrp="1"/>
          </p:cNvGraphicFramePr>
          <p:nvPr>
            <p:ph type="tbl" idx="1"/>
          </p:nvPr>
        </p:nvGraphicFramePr>
        <p:xfrm>
          <a:off x="228600" y="838200"/>
          <a:ext cx="8763000" cy="4983480"/>
        </p:xfrm>
        <a:graphic>
          <a:graphicData uri="http://schemas.openxmlformats.org/drawingml/2006/table">
            <a:tbl>
              <a:tblPr/>
              <a:tblGrid>
                <a:gridCol w="2743200"/>
                <a:gridCol w="60198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System Testers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White and Black Box techniques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Management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Recommended set of tools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457200" y="457200"/>
            <a:ext cx="356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Acceptance Testing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</p:txBody>
      </p:sp>
      <p:graphicFrame>
        <p:nvGraphicFramePr>
          <p:cNvPr id="79892" name="Rectangle 20"/>
          <p:cNvGraphicFramePr>
            <a:graphicFrameLocks noGrp="1"/>
          </p:cNvGraphicFramePr>
          <p:nvPr>
            <p:ph/>
          </p:nvPr>
        </p:nvGraphicFramePr>
        <p:xfrm>
          <a:off x="457200" y="1524000"/>
          <a:ext cx="8229600" cy="4296093"/>
        </p:xfrm>
        <a:graphic>
          <a:graphicData uri="http://schemas.openxmlformats.org/drawingml/2006/table">
            <a:tbl>
              <a:tblPr/>
              <a:tblGrid>
                <a:gridCol w="2209800"/>
                <a:gridCol w="6019800"/>
              </a:tblGrid>
              <a:tr h="1063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To verify that the system meets the user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After System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Business Needs &amp; Detailed Requirements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User Acceptance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User Acceptance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15" name="Group 19"/>
          <p:cNvGraphicFramePr>
            <a:graphicFrameLocks noGrp="1"/>
          </p:cNvGraphicFramePr>
          <p:nvPr>
            <p:ph type="tbl" idx="1"/>
          </p:nvPr>
        </p:nvGraphicFramePr>
        <p:xfrm>
          <a:off x="457200" y="228600"/>
          <a:ext cx="8229600" cy="5854383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Users / End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Black Box techniques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Management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Compare, keystroke capture &amp; playback, regression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Product knowledge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Business Release Strategy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1139825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TESTING METHODOLOGIES AND TYPES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1981200" y="533400"/>
            <a:ext cx="67056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40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Testing methodologies</a:t>
            </a: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540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54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Black box testing</a:t>
            </a:r>
          </a:p>
          <a:p>
            <a:pPr marL="342900" indent="-342900" eaLnBrk="0" hangingPunct="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White box testing</a:t>
            </a:r>
          </a:p>
          <a:p>
            <a:pPr marL="342900" indent="-342900" eaLnBrk="0" hangingPunct="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Incremental testing</a:t>
            </a:r>
          </a:p>
          <a:p>
            <a:pPr marL="342900" indent="-342900" eaLnBrk="0" hangingPunct="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Thread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</a:rPr>
              <a:t>Objectives of testing</a:t>
            </a:r>
            <a:endParaRPr lang="en-US" b="1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A good test case is one that has a probability of finding an as yet undiscovered error.</a:t>
            </a:r>
          </a:p>
          <a:p>
            <a:pPr>
              <a:lnSpc>
                <a:spcPct val="90000"/>
              </a:lnSpc>
            </a:pPr>
            <a:r>
              <a:rPr lang="en-US"/>
              <a:t>A successful test is one that uncovers a yet undiscovered error.</a:t>
            </a:r>
          </a:p>
          <a:p>
            <a:pPr>
              <a:lnSpc>
                <a:spcPct val="90000"/>
              </a:lnSpc>
            </a:pPr>
            <a:r>
              <a:rPr lang="en-US"/>
              <a:t>A good test is not redundant.</a:t>
            </a:r>
          </a:p>
          <a:p>
            <a:pPr>
              <a:lnSpc>
                <a:spcPct val="90000"/>
              </a:lnSpc>
            </a:pPr>
            <a:r>
              <a:rPr lang="en-US"/>
              <a:t>A good test should be “best of breed”.</a:t>
            </a:r>
          </a:p>
          <a:p>
            <a:pPr>
              <a:lnSpc>
                <a:spcPct val="90000"/>
              </a:lnSpc>
            </a:pPr>
            <a:r>
              <a:rPr lang="en-US"/>
              <a:t>A good test should neither be too simple nor too complex.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382000" cy="5486400"/>
          </a:xfrm>
          <a:noFill/>
          <a:ln/>
        </p:spPr>
        <p:txBody>
          <a:bodyPr/>
          <a:lstStyle/>
          <a:p>
            <a:pPr marL="804863" indent="-454025"/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Black box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1204913" lvl="1">
              <a:buSzTx/>
              <a:buFontTx/>
              <a:buChar char="•"/>
            </a:pPr>
            <a:r>
              <a:rPr lang="en-US" sz="3200">
                <a:latin typeface="Times New Roman" pitchFamily="18" charset="0"/>
              </a:rPr>
              <a:t>No knowledge of internal design or code required.</a:t>
            </a:r>
          </a:p>
          <a:p>
            <a:pPr marL="1204913" lvl="1">
              <a:buSzTx/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Tests are based on requirements and functionality</a:t>
            </a:r>
          </a:p>
          <a:p>
            <a:pPr marL="804863" indent="-454025"/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White box testing</a:t>
            </a:r>
          </a:p>
          <a:p>
            <a:pPr marL="804863" indent="-454025">
              <a:buSzTx/>
              <a:buFontTx/>
              <a:buChar char="•"/>
            </a:pPr>
            <a:r>
              <a:rPr lang="en-US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SzTx/>
              <a:buFontTx/>
              <a:buChar char="•"/>
            </a:pPr>
            <a:r>
              <a:rPr lang="en-US">
                <a:latin typeface="Times New Roman" pitchFamily="18" charset="0"/>
              </a:rPr>
              <a:t>Tests are based on coverage of code                     statements,branches,paths,conditions.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Incorrect or missing functions</a:t>
            </a:r>
          </a:p>
          <a:p>
            <a:r>
              <a:rPr lang="en-US">
                <a:latin typeface="Times New Roman" pitchFamily="18" charset="0"/>
              </a:rPr>
              <a:t>Interface errors</a:t>
            </a:r>
          </a:p>
          <a:p>
            <a:r>
              <a:rPr lang="en-US">
                <a:latin typeface="Times New Roman" pitchFamily="18" charset="0"/>
              </a:rPr>
              <a:t>Errors in data structures or external database access</a:t>
            </a:r>
          </a:p>
          <a:p>
            <a:r>
              <a:rPr lang="en-US">
                <a:latin typeface="Times New Roman" pitchFamily="18" charset="0"/>
              </a:rPr>
              <a:t>Performance errors</a:t>
            </a:r>
          </a:p>
          <a:p>
            <a:r>
              <a:rPr lang="en-US">
                <a:latin typeface="Times New Roman" pitchFamily="18" charset="0"/>
              </a:rPr>
              <a:t>Initialization and termination errors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Ctr="0"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BLACK BOX - TESTING TECHNIQUE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indent="465138"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Black box / Functional testing</a:t>
            </a:r>
            <a:r>
              <a:rPr lang="en-US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  <a:p>
            <a:pPr indent="465138">
              <a:buFont typeface="Wingdings" pitchFamily="2" charset="2"/>
              <a:buNone/>
            </a:pPr>
            <a:endParaRPr lang="en-US">
              <a:solidFill>
                <a:srgbClr val="FF9900"/>
              </a:solidFill>
              <a:latin typeface="Times New Roman" pitchFamily="18" charset="0"/>
            </a:endParaRPr>
          </a:p>
          <a:p>
            <a:pPr indent="465138">
              <a:lnSpc>
                <a:spcPct val="75000"/>
              </a:lnSpc>
            </a:pPr>
            <a:r>
              <a:rPr lang="en-US">
                <a:latin typeface="Times New Roman" pitchFamily="18" charset="0"/>
              </a:rPr>
              <a:t>Based on requirements and functionality</a:t>
            </a:r>
          </a:p>
          <a:p>
            <a:pPr indent="465138">
              <a:lnSpc>
                <a:spcPct val="75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indent="465138">
              <a:lnSpc>
                <a:spcPct val="75000"/>
              </a:lnSpc>
            </a:pPr>
            <a:r>
              <a:rPr lang="en-US">
                <a:latin typeface="Times New Roman" pitchFamily="18" charset="0"/>
              </a:rPr>
              <a:t>Not based on any knowledge of internal</a:t>
            </a:r>
          </a:p>
          <a:p>
            <a:pPr indent="465138">
              <a:lnSpc>
                <a:spcPct val="75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design or code</a:t>
            </a:r>
          </a:p>
          <a:p>
            <a:pPr indent="465138">
              <a:lnSpc>
                <a:spcPct val="75000"/>
              </a:lnSpc>
            </a:pPr>
            <a:endParaRPr lang="en-US">
              <a:latin typeface="Times New Roman" pitchFamily="18" charset="0"/>
            </a:endParaRPr>
          </a:p>
          <a:p>
            <a:pPr indent="465138">
              <a:lnSpc>
                <a:spcPct val="75000"/>
              </a:lnSpc>
            </a:pPr>
            <a:r>
              <a:rPr lang="en-US">
                <a:latin typeface="Times New Roman" pitchFamily="18" charset="0"/>
              </a:rPr>
              <a:t>Covers all combined parts of a system</a:t>
            </a:r>
          </a:p>
          <a:p>
            <a:pPr indent="465138">
              <a:lnSpc>
                <a:spcPct val="75000"/>
              </a:lnSpc>
            </a:pPr>
            <a:endParaRPr lang="en-US">
              <a:latin typeface="Times New Roman" pitchFamily="18" charset="0"/>
            </a:endParaRPr>
          </a:p>
          <a:p>
            <a:pPr indent="465138">
              <a:lnSpc>
                <a:spcPct val="75000"/>
              </a:lnSpc>
            </a:pPr>
            <a:r>
              <a:rPr lang="en-US">
                <a:latin typeface="Times New Roman" pitchFamily="18" charset="0"/>
              </a:rPr>
              <a:t>Tests are data driven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White box testing / Structural testing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Based on knowledge of internal logic of an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application's code</a:t>
            </a:r>
          </a:p>
          <a:p>
            <a:pPr>
              <a:lnSpc>
                <a:spcPct val="90000"/>
              </a:lnSpc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Based on coverage of code statements,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branches, paths, conditions</a:t>
            </a:r>
          </a:p>
          <a:p>
            <a:pPr>
              <a:lnSpc>
                <a:spcPct val="90000"/>
              </a:lnSpc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Tests are logic driven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172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Functional testing</a:t>
            </a:r>
          </a:p>
          <a:p>
            <a:pPr lvl="1"/>
            <a:r>
              <a:rPr lang="en-US">
                <a:latin typeface="Times New Roman" pitchFamily="18" charset="0"/>
              </a:rPr>
              <a:t>Black box type testing geared to functional 	   requirements of an application.</a:t>
            </a:r>
          </a:p>
          <a:p>
            <a:pPr lvl="1"/>
            <a:r>
              <a:rPr lang="en-US">
                <a:latin typeface="Times New Roman" pitchFamily="18" charset="0"/>
              </a:rPr>
              <a:t>Done by testers.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System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>
                <a:latin typeface="Times New Roman" pitchFamily="18" charset="0"/>
              </a:rPr>
              <a:t>Black box type testing that is based on overall requirements specifications; covering all combined parts of the system.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End-to-end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>
                <a:latin typeface="Times New Roman" pitchFamily="18" charset="0"/>
              </a:rPr>
              <a:t>Similar to system testing; involves testing of a complete application environment in a situation that mimics real-world use.</a:t>
            </a:r>
            <a:r>
              <a:rPr lang="en-US" sz="1800"/>
              <a:t>		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05800" cy="5791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Sanity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Initial effort to determine if a new software version is performing well enough to accept it for a major testing effort.</a:t>
            </a:r>
          </a:p>
          <a:p>
            <a:pPr lvl="1">
              <a:buFont typeface="Wingdings" pitchFamily="2" charset="2"/>
              <a:buNone/>
            </a:pPr>
            <a:endParaRPr lang="en-US" sz="32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Regression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Re-testing after fixes or modifications of the software or its environment.</a:t>
            </a:r>
            <a:endParaRPr lang="en-US" sz="2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05800" cy="5257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Acceptance testing</a:t>
            </a:r>
            <a:endParaRPr lang="en-US" sz="28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Final testing based on specifications of the end-user or customer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32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Load testing</a:t>
            </a:r>
            <a:r>
              <a:rPr lang="en-US" sz="2800" b="1">
                <a:solidFill>
                  <a:srgbClr val="FF9900"/>
                </a:solidFill>
                <a:latin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Testing an application under heavy loads.</a:t>
            </a:r>
          </a:p>
          <a:p>
            <a:pPr lvl="1"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Eg. Testing of a web site under a range of loads to determine, when the system response time degraded or fails.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8763000" cy="556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Stress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Testing under unusually heavy loads, heavy 	  repetition of certain actions or inputs, input of   large numerical values, large complex queries   to a database etc.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Term often used interchangeably with ‘load’ and ‘performance’ testing.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Performance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3200">
                <a:latin typeface="Times New Roman" pitchFamily="18" charset="0"/>
              </a:rPr>
              <a:t>Testing how well an application complies to performance requirements.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763000" cy="60960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Install/uninstall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Testing of full,partial or upgrade install/uninstall process.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Recovery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Testing how well a system recovers from crashes, HW failures or other problems.</a:t>
            </a:r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Compatibility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Testing how well software performs in a particular HW/SW/OS/NW environment.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3962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Exploratory testing / ad-hoc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Informal SW test that is not based on formal test plans or test cases; testers will be learning the SW in totality as they test it.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Comparison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Comparing SW strengths and weakness to competing products.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</a:rPr>
              <a:t>Objective of a Software Tester</a:t>
            </a:r>
            <a:endParaRPr lang="en-US" b="1">
              <a:solidFill>
                <a:srgbClr val="FF9900"/>
              </a:solidFill>
            </a:endParaRPr>
          </a:p>
          <a:p>
            <a:r>
              <a:rPr lang="en-US" sz="2800"/>
              <a:t>Find bugs as early as possible and make sure they get fixed.</a:t>
            </a:r>
          </a:p>
          <a:p>
            <a:r>
              <a:rPr lang="en-US" sz="2800"/>
              <a:t>To understand the application well.</a:t>
            </a:r>
          </a:p>
          <a:p>
            <a:r>
              <a:rPr lang="en-US" sz="2800"/>
              <a:t>Study the functionality in detail to find where the bugs are likely to occur.</a:t>
            </a:r>
          </a:p>
          <a:p>
            <a:r>
              <a:rPr lang="en-US" sz="2800"/>
              <a:t>Study the code to ensure that each and every line of code is tested.</a:t>
            </a:r>
          </a:p>
          <a:p>
            <a:r>
              <a:rPr lang="en-US" sz="2800"/>
              <a:t>Create test cases in such a way that testing is done to uncover the hidden bugs and also ensure that the software is usable and reliable 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81000" y="1066800"/>
            <a:ext cx="80010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96875" indent="-396875" eaLnBrk="0" hangingPunct="0"/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Alpha testing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pPr marL="511175" lvl="1" eaLnBrk="0" hangingPunct="0"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Testing done when development is nearing</a:t>
            </a:r>
          </a:p>
          <a:p>
            <a:pPr marL="511175" lvl="1" eaLnBrk="0" hangingPunct="0"/>
            <a:r>
              <a:rPr lang="en-US" sz="3200">
                <a:latin typeface="Times New Roman" pitchFamily="18" charset="0"/>
              </a:rPr>
              <a:t> completion; minor design changes may still be made as a result of such testing.</a:t>
            </a:r>
          </a:p>
          <a:p>
            <a:pPr marL="511175" lvl="1" eaLnBrk="0" hangingPunct="0"/>
            <a:r>
              <a:rPr lang="en-US" sz="3200">
                <a:latin typeface="Times New Roman" pitchFamily="18" charset="0"/>
              </a:rPr>
              <a:t> </a:t>
            </a:r>
          </a:p>
          <a:p>
            <a:pPr marL="396875" indent="-396875" eaLnBrk="0" hangingPunct="0"/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Beta-testing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pPr marL="511175" lvl="1" eaLnBrk="0" hangingPunct="0"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Testing when development and testing are essentially completed and final bugs and problems need to be found before release.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3733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Mutation testing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lvl="1"/>
            <a:r>
              <a:rPr lang="en-US">
                <a:latin typeface="Times New Roman" pitchFamily="18" charset="0"/>
              </a:rPr>
              <a:t>To determining if a set of test data or test cases is useful, by deliberately introducing various bugs.</a:t>
            </a:r>
          </a:p>
          <a:p>
            <a:pPr lvl="1"/>
            <a:r>
              <a:rPr lang="en-US">
                <a:latin typeface="Times New Roman" pitchFamily="18" charset="0"/>
              </a:rPr>
              <a:t>Re-testing with the original test data/cases to determine if the bugs are detected.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457200" y="2743200"/>
            <a:ext cx="82296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40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White Box - Testing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White Box - testing technique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All independent paths within a module have been exercised at least once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Exercise all logical decisions on their </a:t>
            </a:r>
            <a:r>
              <a:rPr lang="en-US" sz="2800" i="1">
                <a:latin typeface="Times New Roman" pitchFamily="18" charset="0"/>
              </a:rPr>
              <a:t>true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false</a:t>
            </a:r>
            <a:r>
              <a:rPr lang="en-US" sz="2800">
                <a:latin typeface="Times New Roman" pitchFamily="18" charset="0"/>
              </a:rPr>
              <a:t> sides</a:t>
            </a:r>
          </a:p>
          <a:p>
            <a:pPr>
              <a:lnSpc>
                <a:spcPct val="90000"/>
              </a:lnSpc>
            </a:pPr>
            <a:endParaRPr 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Execute all loops at their boundaries and within their operational bounds</a:t>
            </a:r>
          </a:p>
          <a:p>
            <a:pPr>
              <a:lnSpc>
                <a:spcPct val="90000"/>
              </a:lnSpc>
            </a:pPr>
            <a:endParaRPr lang="en-US" sz="28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Exercise internal data structures to ensure their validity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This white box technique focuses on the validity of loop constructs. </a:t>
            </a:r>
          </a:p>
          <a:p>
            <a:pPr marL="0" indent="0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4 different classes of loops can be defined </a:t>
            </a:r>
          </a:p>
          <a:p>
            <a:pPr lvl="3">
              <a:buFontTx/>
              <a:buChar char="•"/>
            </a:pPr>
            <a:r>
              <a:rPr lang="en-US" sz="3200">
                <a:latin typeface="Times New Roman" pitchFamily="18" charset="0"/>
              </a:rPr>
              <a:t>simple loops </a:t>
            </a:r>
          </a:p>
          <a:p>
            <a:pPr lvl="3">
              <a:buFontTx/>
              <a:buChar char="•"/>
            </a:pPr>
            <a:r>
              <a:rPr lang="en-US" sz="3200">
                <a:latin typeface="Times New Roman" pitchFamily="18" charset="0"/>
              </a:rPr>
              <a:t>nested loops </a:t>
            </a:r>
          </a:p>
          <a:p>
            <a:pPr lvl="3">
              <a:buFontTx/>
              <a:buChar char="•"/>
            </a:pPr>
            <a:r>
              <a:rPr lang="en-US" sz="3200">
                <a:latin typeface="Times New Roman" pitchFamily="18" charset="0"/>
              </a:rPr>
              <a:t>concatenated loops</a:t>
            </a:r>
          </a:p>
          <a:p>
            <a:pPr lvl="3">
              <a:buFontTx/>
              <a:buChar char="•"/>
            </a:pPr>
            <a:r>
              <a:rPr lang="en-US" sz="3200">
                <a:latin typeface="Times New Roman" pitchFamily="18" charset="0"/>
              </a:rPr>
              <a:t>Unstructured loops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200400" y="457200"/>
            <a:ext cx="276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Loop Testing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Other White Box Techniques</a:t>
            </a:r>
            <a:r>
              <a:rPr lang="en-US"/>
              <a:t>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marL="2743200" indent="-27432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FFFF66"/>
                </a:solidFill>
                <a:latin typeface="Times New Roman" pitchFamily="18" charset="0"/>
              </a:rPr>
              <a:t>Statement Coverage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– execute all statements at least once</a:t>
            </a:r>
          </a:p>
          <a:p>
            <a:pPr marL="2743200" indent="-2743200"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 marL="2743200" indent="-27432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FFFF66"/>
                </a:solidFill>
                <a:latin typeface="Times New Roman" pitchFamily="18" charset="0"/>
              </a:rPr>
              <a:t>Decision Coverage</a:t>
            </a:r>
            <a:r>
              <a:rPr lang="en-US" sz="2400">
                <a:latin typeface="Times New Roman" pitchFamily="18" charset="0"/>
              </a:rPr>
              <a:t> – execute each decision direction at least once</a:t>
            </a:r>
          </a:p>
          <a:p>
            <a:pPr marL="2743200" indent="-27432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 marL="2743200" indent="-27432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FFFF66"/>
                </a:solidFill>
                <a:latin typeface="Times New Roman" pitchFamily="18" charset="0"/>
              </a:rPr>
              <a:t>Condition Coverage</a:t>
            </a:r>
            <a:r>
              <a:rPr lang="en-US" sz="2400">
                <a:latin typeface="Times New Roman" pitchFamily="18" charset="0"/>
              </a:rPr>
              <a:t> – execute each decision with all possible outcomes at least once </a:t>
            </a:r>
          </a:p>
          <a:p>
            <a:pPr marL="2743200" indent="-2743200"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latin typeface="Times New Roman" pitchFamily="18" charset="0"/>
            </a:endParaRPr>
          </a:p>
          <a:p>
            <a:pPr marL="2743200" indent="-27432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FFFF66"/>
                </a:solidFill>
                <a:latin typeface="Times New Roman" pitchFamily="18" charset="0"/>
              </a:rPr>
              <a:t>Decision / Condition coverage</a:t>
            </a:r>
            <a:r>
              <a:rPr lang="en-US" sz="2400">
                <a:latin typeface="Times New Roman" pitchFamily="18" charset="0"/>
              </a:rPr>
              <a:t> – execute all possible combinations of condition outcomes in each decision. </a:t>
            </a:r>
          </a:p>
          <a:p>
            <a:pPr marL="2743200" indent="-2743200"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 marL="2743200" indent="-27432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FFFF66"/>
                </a:solidFill>
                <a:latin typeface="Times New Roman" pitchFamily="18" charset="0"/>
              </a:rPr>
              <a:t>Multiple condition Coverage</a:t>
            </a:r>
            <a:r>
              <a:rPr lang="en-US" sz="2400">
                <a:latin typeface="Times New Roman" pitchFamily="18" charset="0"/>
              </a:rPr>
              <a:t> – Invokes each point of entry at least once.</a:t>
            </a:r>
          </a:p>
          <a:p>
            <a:pPr marL="2743200" indent="-27432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 marL="2743200" indent="-2743200" algn="r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b="1"/>
              <a:t>Examples ……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Statement Coverage – Examples</a:t>
            </a:r>
            <a:endParaRPr lang="en-US" b="1">
              <a:solidFill>
                <a:srgbClr val="FF9900"/>
              </a:solidFill>
              <a:latin typeface="Times New Roman" pitchFamily="18" charset="0"/>
            </a:endParaRPr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endParaRPr lang="en-US" sz="2800" b="1"/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Eg. A + B</a:t>
            </a:r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If (A = 3) Then</a:t>
            </a:r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B = X + Y</a:t>
            </a:r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End-If</a:t>
            </a:r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While (A &gt; 0) Do</a:t>
            </a:r>
          </a:p>
          <a:p>
            <a:pPr marL="2408238" lvl="2">
              <a:lnSpc>
                <a:spcPct val="80000"/>
              </a:lnSpc>
              <a:buFontTx/>
              <a:buNone/>
            </a:pPr>
            <a:r>
              <a:rPr lang="en-US" sz="2800"/>
              <a:t>Read (X)</a:t>
            </a:r>
          </a:p>
          <a:p>
            <a:pPr marL="2408238" lvl="2">
              <a:lnSpc>
                <a:spcPct val="80000"/>
              </a:lnSpc>
              <a:buFontTx/>
              <a:buNone/>
            </a:pPr>
            <a:r>
              <a:rPr lang="en-US" sz="2800"/>
              <a:t>A = A - 1</a:t>
            </a:r>
          </a:p>
          <a:p>
            <a:pPr marL="1660525" indent="-338138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End-While-Do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6705600" cy="54403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Decision Coverage - Example</a:t>
            </a:r>
            <a:endParaRPr lang="en-US" sz="28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If A &lt; 10 or A &gt; 20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B = X + 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FFFF66"/>
                </a:solidFill>
                <a:latin typeface="Times New Roman" pitchFamily="18" charset="0"/>
              </a:rPr>
              <a:t>Condition Coverage – Example</a:t>
            </a:r>
            <a:endParaRPr lang="en-US" sz="28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A = X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If (A &gt; 3) or (A &lt; B)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B = X + 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End-If-Then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While (A &gt; 0) and (Not EOF) 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Read (X)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A = A - 1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End-While-Do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45720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Incremental Testing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A disciplined method of testing the interfaces between unit-tested programs as well as between system components. </a:t>
            </a:r>
          </a:p>
          <a:p>
            <a:r>
              <a:rPr lang="en-US">
                <a:latin typeface="Times New Roman" pitchFamily="18" charset="0"/>
              </a:rPr>
              <a:t>Involves adding unit-testing program module or component one by one, and testing each result and combination.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86800" cy="55927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Two types of Incremental Testing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r>
              <a:rPr lang="en-US" sz="2800" b="1"/>
              <a:t>	</a:t>
            </a: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Top-down</a:t>
            </a:r>
            <a:r>
              <a:rPr lang="en-US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– testing form the top of the module hierarchy and work down to the bottom. Modules are added in descending hierarchical order.</a:t>
            </a:r>
          </a:p>
          <a:p>
            <a:endParaRPr lang="en-US" b="1">
              <a:latin typeface="Times New Roman" pitchFamily="18" charset="0"/>
            </a:endParaRPr>
          </a:p>
          <a:p>
            <a:r>
              <a:rPr lang="en-US" b="1">
                <a:latin typeface="Times New Roman" pitchFamily="18" charset="0"/>
              </a:rPr>
              <a:t>	</a:t>
            </a:r>
            <a:r>
              <a:rPr lang="en-US" b="1">
                <a:solidFill>
                  <a:srgbClr val="FFFF66"/>
                </a:solidFill>
                <a:latin typeface="Times New Roman" pitchFamily="18" charset="0"/>
              </a:rPr>
              <a:t>Bottom-up</a:t>
            </a:r>
            <a:r>
              <a:rPr lang="en-US">
                <a:latin typeface="Times New Roman" pitchFamily="18" charset="0"/>
              </a:rPr>
              <a:t> – testing from the bottom of the hierarchy and works up to the top. Modules are added in ascending hierarchical order. 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458200" cy="5668963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</a:rPr>
              <a:t>VERIFICATION &amp; VALIDATION</a:t>
            </a:r>
            <a:endParaRPr lang="en-US" sz="3600" b="1">
              <a:solidFill>
                <a:srgbClr val="FF9900"/>
              </a:solidFill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FFFF66"/>
                </a:solidFill>
              </a:rPr>
              <a:t>Verification</a:t>
            </a:r>
            <a:r>
              <a:rPr lang="en-US" sz="2800"/>
              <a:t> - typically involves reviews and meeting to evaluate documents, plans, code, requirements, and specifications. This can be done with checklists, issues lists, walkthroughs, and inspection meeting.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FFFF66"/>
                </a:solidFill>
              </a:rPr>
              <a:t>Validation</a:t>
            </a:r>
            <a:r>
              <a:rPr lang="en-US" sz="2800"/>
              <a:t> - typically involves actual testing and takes place after verifications are completed.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Validation and Verification process continue in a cycle till the software becomes defects free.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Rectangle 2"/>
          <p:cNvGraphicFramePr>
            <a:graphicFrameLocks noGrp="1"/>
          </p:cNvGraphicFramePr>
          <p:nvPr>
            <p:ph/>
          </p:nvPr>
        </p:nvGraphicFramePr>
        <p:xfrm>
          <a:off x="228600" y="533400"/>
          <a:ext cx="8001000" cy="5284789"/>
        </p:xfrm>
        <a:graphic>
          <a:graphicData uri="http://schemas.openxmlformats.org/drawingml/2006/table">
            <a:tbl>
              <a:tblPr/>
              <a:tblGrid>
                <a:gridCol w="2616200"/>
                <a:gridCol w="1265238"/>
                <a:gridCol w="1271587"/>
                <a:gridCol w="1400175"/>
                <a:gridCol w="1447800"/>
              </a:tblGrid>
              <a:tr h="1163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Testing Levels/  Techniques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White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 Box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Black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Box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pitchFamily="34" charset="0"/>
                        </a:rPr>
                        <a:t>Incre-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pitchFamily="34" charset="0"/>
                        </a:rPr>
                        <a:t>mental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Thread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Unit Testing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Integration Testing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System Testing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Acceptance Testing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0"/>
            <a:ext cx="6400800" cy="914400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Major Testing Types</a:t>
            </a:r>
            <a:endParaRPr 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19200" y="2438400"/>
            <a:ext cx="67056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63550" lvl="1" indent="628650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Stress / Load Testing</a:t>
            </a:r>
          </a:p>
          <a:p>
            <a:pPr marL="463550" lvl="1" indent="628650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Performance Testing</a:t>
            </a:r>
          </a:p>
          <a:p>
            <a:pPr marL="463550" lvl="1" indent="628650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Recovery Testing</a:t>
            </a:r>
          </a:p>
          <a:p>
            <a:pPr marL="463550" lvl="1" indent="628650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Conversion Testing</a:t>
            </a:r>
          </a:p>
          <a:p>
            <a:pPr marL="463550" lvl="1" indent="628650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Usability Testing</a:t>
            </a:r>
          </a:p>
          <a:p>
            <a:pPr marL="463550" lvl="1" indent="628650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Configuration Testing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Stress / Load Test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>
                <a:latin typeface="Times New Roman" pitchFamily="18" charset="0"/>
              </a:rPr>
              <a:t>Evaluates a system or component at or beyond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the limits of its specified requirements.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</a:t>
            </a:r>
          </a:p>
          <a:p>
            <a:r>
              <a:rPr lang="en-US">
                <a:latin typeface="Times New Roman" pitchFamily="18" charset="0"/>
              </a:rPr>
              <a:t>Determines the load under which it fails and                        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how.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Performance Test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lvl="1"/>
            <a:r>
              <a:rPr lang="en-US" sz="3200">
                <a:latin typeface="Times New Roman" pitchFamily="18" charset="0"/>
              </a:rPr>
              <a:t>Evaluate the compliance of a system or component with specified performance requirements. </a:t>
            </a:r>
          </a:p>
          <a:p>
            <a:pPr marL="55563" indent="-55563"/>
            <a:endParaRPr lang="en-US">
              <a:latin typeface="Times New Roman" pitchFamily="18" charset="0"/>
            </a:endParaRPr>
          </a:p>
          <a:p>
            <a:pPr lvl="1"/>
            <a:r>
              <a:rPr lang="en-US" sz="3200">
                <a:latin typeface="Times New Roman" pitchFamily="18" charset="0"/>
              </a:rPr>
              <a:t>Often performed using an automated test tool to simulate large number of users.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Recovery Test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indent="-6350">
              <a:buFont typeface="Wingdings" pitchFamily="2" charset="2"/>
              <a:buNone/>
            </a:pPr>
            <a:r>
              <a:rPr lang="en-US" sz="3200">
                <a:latin typeface="Times New Roman" pitchFamily="18" charset="0"/>
              </a:rPr>
              <a:t>Confirms that the system recovers from expected or unexpected events without loss of data or functionality. </a:t>
            </a:r>
          </a:p>
          <a:p>
            <a:pPr marL="0" indent="0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Eg.</a:t>
            </a:r>
          </a:p>
          <a:p>
            <a:pPr marL="0" indent="0"/>
            <a:r>
              <a:rPr lang="en-US">
                <a:latin typeface="Times New Roman" pitchFamily="18" charset="0"/>
              </a:rPr>
              <a:t>	Shortage of disk space</a:t>
            </a:r>
          </a:p>
          <a:p>
            <a:pPr marL="0" indent="0"/>
            <a:r>
              <a:rPr lang="en-US">
                <a:latin typeface="Times New Roman" pitchFamily="18" charset="0"/>
              </a:rPr>
              <a:t>	Unexpected loss of communication</a:t>
            </a:r>
          </a:p>
          <a:p>
            <a:pPr marL="0" indent="0"/>
            <a:r>
              <a:rPr lang="en-US">
                <a:latin typeface="Times New Roman" pitchFamily="18" charset="0"/>
              </a:rPr>
              <a:t>	Power out conditions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Conversion Test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10600" cy="4876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/>
          </a:p>
          <a:p>
            <a:pPr lvl="1"/>
            <a:r>
              <a:rPr lang="en-US" sz="3200">
                <a:latin typeface="Times New Roman" pitchFamily="18" charset="0"/>
              </a:rPr>
              <a:t>Testing of code that is used to convert data from existing systems for use in the newly replaced systems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Usability Test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477000" cy="3276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/>
          </a:p>
          <a:p>
            <a:pPr lvl="1"/>
            <a:r>
              <a:rPr lang="en-US" sz="3200">
                <a:latin typeface="Times New Roman" pitchFamily="18" charset="0"/>
              </a:rPr>
              <a:t>Testing the system for the users to learn and use the product.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000" b="1">
                <a:solidFill>
                  <a:srgbClr val="FFFF66"/>
                </a:solidFill>
                <a:latin typeface="Times New Roman" pitchFamily="18" charset="0"/>
              </a:rPr>
              <a:t>Configuration Test</a:t>
            </a:r>
            <a:endParaRPr lang="en-US" sz="4000" b="1">
              <a:solidFill>
                <a:srgbClr val="FF9900"/>
              </a:solidFill>
              <a:latin typeface="Times New Roman" pitchFamily="18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3340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225425" algn="l"/>
              </a:tabLst>
            </a:pPr>
            <a:endParaRPr lang="en-US"/>
          </a:p>
          <a:p>
            <a:pPr lvl="1">
              <a:tabLst>
                <a:tab pos="225425" algn="l"/>
              </a:tabLst>
            </a:pPr>
            <a:r>
              <a:rPr lang="en-US" sz="3200">
                <a:latin typeface="Times New Roman" pitchFamily="18" charset="0"/>
              </a:rPr>
              <a:t>Examines an application's requirements for pre-existing software, initial states and configuration in order to maintain proper functionality.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457200" y="284163"/>
            <a:ext cx="8001000" cy="621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3200" b="1">
                <a:solidFill>
                  <a:srgbClr val="FFFF66"/>
                </a:solidFill>
                <a:latin typeface="Times New Roman" pitchFamily="18" charset="0"/>
              </a:rPr>
              <a:t>SOFTWARE TESTING LIFECYCLE - PHASES</a:t>
            </a:r>
            <a:endParaRPr lang="en-US" sz="32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tabLst>
                <a:tab pos="457200" algn="l"/>
              </a:tabLst>
            </a:pPr>
            <a:endParaRPr lang="en-US"/>
          </a:p>
          <a:p>
            <a:pPr marL="2344738" lvl="4" indent="-515938">
              <a:buSzPct val="125000"/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Requirements study</a:t>
            </a:r>
          </a:p>
          <a:p>
            <a:pPr marL="2344738" lvl="4" indent="-515938">
              <a:buSzPct val="125000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SzPct val="125000"/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Case Design and Development</a:t>
            </a:r>
          </a:p>
          <a:p>
            <a:pPr marL="2344738" lvl="4" indent="-515938">
              <a:buSzPct val="125000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SzPct val="125000"/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Execution</a:t>
            </a:r>
          </a:p>
          <a:p>
            <a:pPr marL="2344738" lvl="4" indent="-515938">
              <a:buSzPct val="125000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SzPct val="125000"/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Closure</a:t>
            </a:r>
          </a:p>
          <a:p>
            <a:pPr marL="2344738" lvl="4" indent="-515938">
              <a:buSzPct val="125000"/>
              <a:tabLst>
                <a:tab pos="457200" algn="l"/>
              </a:tabLst>
            </a:pPr>
            <a:endParaRPr lang="en-US" sz="3200">
              <a:latin typeface="Times New Roman" pitchFamily="18" charset="0"/>
            </a:endParaRPr>
          </a:p>
          <a:p>
            <a:pPr marL="2344738" lvl="4" indent="-515938">
              <a:buSzPct val="125000"/>
              <a:buFontTx/>
              <a:buChar char="•"/>
              <a:tabLst>
                <a:tab pos="457200" algn="l"/>
              </a:tabLst>
            </a:pPr>
            <a:r>
              <a:rPr lang="en-US" sz="3200">
                <a:latin typeface="Times New Roman" pitchFamily="18" charset="0"/>
              </a:rPr>
              <a:t>Test Process Analysis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>
                <a:solidFill>
                  <a:srgbClr val="FFFF66"/>
                </a:solidFill>
                <a:latin typeface="Times New Roman" pitchFamily="18" charset="0"/>
              </a:rPr>
              <a:t>Requirements study</a:t>
            </a: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3600" b="1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Testing Cycle starts with the study of client’s requirements.</a:t>
            </a:r>
          </a:p>
          <a:p>
            <a:pPr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Understanding of the requirements is very essential for testing the product.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1">
      <a:dk1>
        <a:srgbClr val="2B2B85"/>
      </a:dk1>
      <a:lt1>
        <a:srgbClr val="FFFFFF"/>
      </a:lt1>
      <a:dk2>
        <a:srgbClr val="00254A"/>
      </a:dk2>
      <a:lt2>
        <a:srgbClr val="C0C0C0"/>
      </a:lt2>
      <a:accent1>
        <a:srgbClr val="0099FF"/>
      </a:accent1>
      <a:accent2>
        <a:srgbClr val="006699"/>
      </a:accent2>
      <a:accent3>
        <a:srgbClr val="AAACB1"/>
      </a:accent3>
      <a:accent4>
        <a:srgbClr val="DADADA"/>
      </a:accent4>
      <a:accent5>
        <a:srgbClr val="AACAFF"/>
      </a:accent5>
      <a:accent6>
        <a:srgbClr val="005C8A"/>
      </a:accent6>
      <a:hlink>
        <a:srgbClr val="99CCFF"/>
      </a:hlink>
      <a:folHlink>
        <a:srgbClr val="8F8FB5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307</TotalTime>
  <Words>4835</Words>
  <Application>Microsoft Office PowerPoint</Application>
  <PresentationFormat>On-screen Show (4:3)</PresentationFormat>
  <Paragraphs>1266</Paragraphs>
  <Slides>164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72" baseType="lpstr">
      <vt:lpstr>Arial</vt:lpstr>
      <vt:lpstr>Wingdings</vt:lpstr>
      <vt:lpstr>Arial,Italic</vt:lpstr>
      <vt:lpstr>Times New Roman</vt:lpstr>
      <vt:lpstr>Arial Unicode MS</vt:lpstr>
      <vt:lpstr>Symbol</vt:lpstr>
      <vt:lpstr>新細明體</vt:lpstr>
      <vt:lpstr>Ripple</vt:lpstr>
      <vt:lpstr>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Management</vt:lpstr>
      <vt:lpstr>Project Staffing</vt:lpstr>
      <vt:lpstr>Project Planning</vt:lpstr>
      <vt:lpstr>Project Scheduling</vt:lpstr>
      <vt:lpstr>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METHODOLOGIES AND TYPES</vt:lpstr>
      <vt:lpstr>PowerPoint Presentation</vt:lpstr>
      <vt:lpstr>PowerPoint Presentation</vt:lpstr>
      <vt:lpstr>BLACK BOX - TESTING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White Box - testing technique</vt:lpstr>
      <vt:lpstr>PowerPoint Presentation</vt:lpstr>
      <vt:lpstr>Other White Box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Stress / Load Test</vt:lpstr>
      <vt:lpstr>Performance Test</vt:lpstr>
      <vt:lpstr>Recovery Test</vt:lpstr>
      <vt:lpstr>Conversion Test</vt:lpstr>
      <vt:lpstr>Usability Test</vt:lpstr>
      <vt:lpstr>Configuration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PLAN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Test Plans</vt:lpstr>
      <vt:lpstr>Good Test Plans</vt:lpstr>
      <vt:lpstr>PowerPoint Presentation</vt:lpstr>
      <vt:lpstr>PowerPoint Presentation</vt:lpstr>
      <vt:lpstr>Good Test Plans</vt:lpstr>
      <vt:lpstr>Good Test Plans</vt:lpstr>
      <vt:lpstr>Test Cases</vt:lpstr>
      <vt:lpstr>Good Test Cases</vt:lpstr>
      <vt:lpstr>Good Test Cases</vt:lpstr>
      <vt:lpstr>Defect Life Cycle</vt:lpstr>
      <vt:lpstr>PowerPoint Presentation</vt:lpstr>
      <vt:lpstr>PowerPoint Presentation</vt:lpstr>
      <vt:lpstr>Defect Log</vt:lpstr>
      <vt:lpstr>PowerPoint Presentation</vt:lpstr>
      <vt:lpstr>PowerPoint Presentation</vt:lpstr>
      <vt:lpstr>Severity Levels</vt:lpstr>
      <vt:lpstr>Severity Level – Critical</vt:lpstr>
      <vt:lpstr>PowerPoint Presentation</vt:lpstr>
      <vt:lpstr>Severity Level – Major / High</vt:lpstr>
      <vt:lpstr>PowerPoint Presentation</vt:lpstr>
      <vt:lpstr>PowerPoint Presentation</vt:lpstr>
      <vt:lpstr>PowerPoint Presentation</vt:lpstr>
      <vt:lpstr>Test Reports</vt:lpstr>
      <vt:lpstr>PowerPoint Presentation</vt:lpstr>
      <vt:lpstr>Functions Working Timeline</vt:lpstr>
      <vt:lpstr>Expected Vs. Actual Defects Detected</vt:lpstr>
      <vt:lpstr>Defects Detected Vs. Corrected Gap</vt:lpstr>
      <vt:lpstr>Average Age Detected Defects by Type</vt:lpstr>
      <vt:lpstr>Defect Distribution</vt:lpstr>
      <vt:lpstr>Testing Action</vt:lpstr>
      <vt:lpstr>METRICS</vt:lpstr>
      <vt:lpstr>PowerPoint Presentation</vt:lpstr>
      <vt:lpstr>PowerPoint Presentation</vt:lpstr>
      <vt:lpstr>PowerPoint Presentation</vt:lpstr>
      <vt:lpstr>PowerPoint Presentation</vt:lpstr>
      <vt:lpstr>CMM – Level 1 – Initial Level</vt:lpstr>
      <vt:lpstr>CMM – Level 2 – Repeatable level</vt:lpstr>
      <vt:lpstr>CMM – Level 3 – Defined level</vt:lpstr>
      <vt:lpstr>CMM – Level 4 – Managed level</vt:lpstr>
      <vt:lpstr>CMM – Level 5 – Optimizing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STANDARDS</vt:lpstr>
      <vt:lpstr>IEEE STANDARDS</vt:lpstr>
      <vt:lpstr>PowerPoint Presentation</vt:lpstr>
      <vt:lpstr>PowerPoint Presentation</vt:lpstr>
      <vt:lpstr>PowerPoint Presentation</vt:lpstr>
      <vt:lpstr>Other standards…..</vt:lpstr>
      <vt:lpstr>PowerPoint Presentation</vt:lpstr>
    </vt:vector>
  </TitlesOfParts>
  <Company>Software Testing Genius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 For Beginners</dc:title>
  <dc:creator>Software Testing;Fork;Fork infosystems;Ranjit;Ranjit Kumbhar;RANJYO</dc:creator>
  <cp:keywords>FORK INFOSYSTEMS;RANJIT</cp:keywords>
  <cp:lastModifiedBy>Microsoft</cp:lastModifiedBy>
  <cp:revision>89</cp:revision>
  <dcterms:created xsi:type="dcterms:W3CDTF">2007-03-18T14:36:28Z</dcterms:created>
  <dcterms:modified xsi:type="dcterms:W3CDTF">2024-07-30T18:05:22Z</dcterms:modified>
</cp:coreProperties>
</file>