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7772400" cy="10058400"/>
  <p:notesSz cx="6858000" cy="9144000"/>
  <p:embeddedFontLst>
    <p:embeddedFont>
      <p:font typeface="IBM Plex Sans Condensed" charset="0"/>
      <p:regular r:id="rId29"/>
    </p:embeddedFont>
    <p:embeddedFont>
      <p:font typeface="IBM Plex Sans Condensed Bold" charset="0"/>
      <p:regular r:id="rId30"/>
    </p:embeddedFont>
    <p:embeddedFont>
      <p:font typeface="Arimo" charset="0"/>
      <p:regular r:id="rId31"/>
    </p:embeddedFont>
    <p:embeddedFont>
      <p:font typeface="Calibri" pitchFamily="34" charset="0"/>
      <p:regular r:id="rId32"/>
      <p:bold r:id="rId33"/>
      <p:italic r:id="rId34"/>
      <p:boldItalic r:id="rId35"/>
    </p:embeddedFont>
    <p:embeddedFont>
      <p:font typeface="Open Sans"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154" autoAdjust="0"/>
  </p:normalViewPr>
  <p:slideViewPr>
    <p:cSldViewPr>
      <p:cViewPr>
        <p:scale>
          <a:sx n="70" d="100"/>
          <a:sy n="70" d="100"/>
        </p:scale>
        <p:origin x="-1686"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B6F486-8F5B-477B-BDAD-8D73EABDF8A5}" type="datetimeFigureOut">
              <a:rPr lang="en-IN" smtClean="0"/>
              <a:t>22-07-2024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Mr. RANJIT KUMBHAR  7757962804</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B81CAB-E1F8-4E8D-A205-643E2BF4B01B}" type="slidenum">
              <a:rPr lang="en-IN" smtClean="0"/>
              <a:t>‹#›</a:t>
            </a:fld>
            <a:endParaRPr lang="en-IN"/>
          </a:p>
        </p:txBody>
      </p:sp>
    </p:spTree>
    <p:extLst>
      <p:ext uri="{BB962C8B-B14F-4D97-AF65-F5344CB8AC3E}">
        <p14:creationId xmlns:p14="http://schemas.microsoft.com/office/powerpoint/2010/main" val="21489992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6DFD7F-D8D5-40ED-BFAC-43CE1828A876}" type="datetimeFigureOut">
              <a:rPr lang="en-IN" smtClean="0"/>
              <a:t>22-07-2024</a:t>
            </a:fld>
            <a:endParaRPr lang="en-IN"/>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Mr. RANJIT KUMBHAR  7757962804</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CC029-535A-4F34-9EE8-8E1787964D10}" type="slidenum">
              <a:rPr lang="en-IN" smtClean="0"/>
              <a:t>‹#›</a:t>
            </a:fld>
            <a:endParaRPr lang="en-IN"/>
          </a:p>
        </p:txBody>
      </p:sp>
    </p:spTree>
    <p:extLst>
      <p:ext uri="{BB962C8B-B14F-4D97-AF65-F5344CB8AC3E}">
        <p14:creationId xmlns:p14="http://schemas.microsoft.com/office/powerpoint/2010/main" val="229058019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p:cNvSpPr>
            <a:spLocks noGrp="1"/>
          </p:cNvSpPr>
          <p:nvPr>
            <p:ph type="ftr" sz="quarter" idx="11"/>
          </p:nvPr>
        </p:nvSpPr>
        <p:spPr/>
        <p:txBody>
          <a:bodyPr/>
          <a:lstStyle/>
          <a:p>
            <a:r>
              <a:rPr lang="en-IN" smtClean="0"/>
              <a:t>Mr. RANJIT KUMBHAR  7757962804</a:t>
            </a:r>
            <a:endParaRPr lang="en-IN"/>
          </a:p>
        </p:txBody>
      </p:sp>
    </p:spTree>
    <p:extLst>
      <p:ext uri="{BB962C8B-B14F-4D97-AF65-F5344CB8AC3E}">
        <p14:creationId xmlns:p14="http://schemas.microsoft.com/office/powerpoint/2010/main" val="161423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p:cNvSpPr>
            <a:spLocks noGrp="1"/>
          </p:cNvSpPr>
          <p:nvPr>
            <p:ph type="ftr" sz="quarter" idx="11"/>
          </p:nvPr>
        </p:nvSpPr>
        <p:spPr/>
        <p:txBody>
          <a:bodyPr/>
          <a:lstStyle/>
          <a:p>
            <a:r>
              <a:rPr lang="en-IN" smtClean="0"/>
              <a:t>Mr. RANJIT KUMBHAR  7757962804</a:t>
            </a:r>
            <a:endParaRPr lang="en-IN"/>
          </a:p>
        </p:txBody>
      </p:sp>
    </p:spTree>
    <p:extLst>
      <p:ext uri="{BB962C8B-B14F-4D97-AF65-F5344CB8AC3E}">
        <p14:creationId xmlns:p14="http://schemas.microsoft.com/office/powerpoint/2010/main" val="39392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IN" smtClean="0"/>
              <a:t>Mr. RANJIT KUMBHAR  7757962804</a:t>
            </a:r>
            <a:endParaRPr lang="en-IN"/>
          </a:p>
        </p:txBody>
      </p:sp>
    </p:spTree>
    <p:extLst>
      <p:ext uri="{BB962C8B-B14F-4D97-AF65-F5344CB8AC3E}">
        <p14:creationId xmlns:p14="http://schemas.microsoft.com/office/powerpoint/2010/main" val="29709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3D4B1F-9C5A-4712-A5E4-D11EF1720C7F}" type="datetime1">
              <a:rPr lang="en-US" smtClean="0"/>
              <a:t>7/22/2024</a:t>
            </a:fld>
            <a:endParaRPr lang="en-US"/>
          </a:p>
        </p:txBody>
      </p:sp>
      <p:sp>
        <p:nvSpPr>
          <p:cNvPr id="5" name="Footer Placeholder 4"/>
          <p:cNvSpPr>
            <a:spLocks noGrp="1"/>
          </p:cNvSpPr>
          <p:nvPr>
            <p:ph type="ftr" sz="quarter" idx="11"/>
          </p:nvPr>
        </p:nvSpPr>
        <p:spPr/>
        <p:txBody>
          <a:bodyPr/>
          <a:lstStyle/>
          <a:p>
            <a:r>
              <a:rPr lang="en-US" smtClean="0"/>
              <a:t>Mr. RANJIT KUMBHAR  7757962804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ABA00-F85E-4AD8-A087-DE9D2799B860}" type="datetime1">
              <a:rPr lang="en-US" smtClean="0"/>
              <a:t>7/22/2024</a:t>
            </a:fld>
            <a:endParaRPr lang="en-US"/>
          </a:p>
        </p:txBody>
      </p:sp>
      <p:sp>
        <p:nvSpPr>
          <p:cNvPr id="5" name="Footer Placeholder 4"/>
          <p:cNvSpPr>
            <a:spLocks noGrp="1"/>
          </p:cNvSpPr>
          <p:nvPr>
            <p:ph type="ftr" sz="quarter" idx="11"/>
          </p:nvPr>
        </p:nvSpPr>
        <p:spPr/>
        <p:txBody>
          <a:bodyPr/>
          <a:lstStyle/>
          <a:p>
            <a:r>
              <a:rPr lang="en-US" smtClean="0"/>
              <a:t>Mr. RANJIT KUMBHAR  7757962804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395C2-B299-4EC3-A02A-1A8AB8ADFD8F}" type="datetime1">
              <a:rPr lang="en-US" smtClean="0"/>
              <a:t>7/22/2024</a:t>
            </a:fld>
            <a:endParaRPr lang="en-US"/>
          </a:p>
        </p:txBody>
      </p:sp>
      <p:sp>
        <p:nvSpPr>
          <p:cNvPr id="5" name="Footer Placeholder 4"/>
          <p:cNvSpPr>
            <a:spLocks noGrp="1"/>
          </p:cNvSpPr>
          <p:nvPr>
            <p:ph type="ftr" sz="quarter" idx="11"/>
          </p:nvPr>
        </p:nvSpPr>
        <p:spPr/>
        <p:txBody>
          <a:bodyPr/>
          <a:lstStyle/>
          <a:p>
            <a:r>
              <a:rPr lang="en-US" smtClean="0"/>
              <a:t>Mr. RANJIT KUMBHAR  7757962804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933B5-ABAC-4A0B-A46B-E2DFD693612D}" type="datetime1">
              <a:rPr lang="en-US" smtClean="0"/>
              <a:t>7/22/2024</a:t>
            </a:fld>
            <a:endParaRPr lang="en-US"/>
          </a:p>
        </p:txBody>
      </p:sp>
      <p:sp>
        <p:nvSpPr>
          <p:cNvPr id="5" name="Footer Placeholder 4"/>
          <p:cNvSpPr>
            <a:spLocks noGrp="1"/>
          </p:cNvSpPr>
          <p:nvPr>
            <p:ph type="ftr" sz="quarter" idx="11"/>
          </p:nvPr>
        </p:nvSpPr>
        <p:spPr/>
        <p:txBody>
          <a:bodyPr/>
          <a:lstStyle/>
          <a:p>
            <a:r>
              <a:rPr lang="en-US" smtClean="0"/>
              <a:t>Mr. RANJIT KUMBHAR  7757962804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7157A-5BFA-4D7F-B154-DF18B52F3251}" type="datetime1">
              <a:rPr lang="en-US" smtClean="0"/>
              <a:t>7/22/2024</a:t>
            </a:fld>
            <a:endParaRPr lang="en-US"/>
          </a:p>
        </p:txBody>
      </p:sp>
      <p:sp>
        <p:nvSpPr>
          <p:cNvPr id="5" name="Footer Placeholder 4"/>
          <p:cNvSpPr>
            <a:spLocks noGrp="1"/>
          </p:cNvSpPr>
          <p:nvPr>
            <p:ph type="ftr" sz="quarter" idx="11"/>
          </p:nvPr>
        </p:nvSpPr>
        <p:spPr/>
        <p:txBody>
          <a:bodyPr/>
          <a:lstStyle/>
          <a:p>
            <a:r>
              <a:rPr lang="en-US" smtClean="0"/>
              <a:t>Mr. RANJIT KUMBHAR  7757962804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6001E-4E2C-4F38-BD1B-C1DA66BF9400}" type="datetime1">
              <a:rPr lang="en-US" smtClean="0"/>
              <a:t>7/22/2024</a:t>
            </a:fld>
            <a:endParaRPr lang="en-US"/>
          </a:p>
        </p:txBody>
      </p:sp>
      <p:sp>
        <p:nvSpPr>
          <p:cNvPr id="6" name="Footer Placeholder 5"/>
          <p:cNvSpPr>
            <a:spLocks noGrp="1"/>
          </p:cNvSpPr>
          <p:nvPr>
            <p:ph type="ftr" sz="quarter" idx="11"/>
          </p:nvPr>
        </p:nvSpPr>
        <p:spPr/>
        <p:txBody>
          <a:bodyPr/>
          <a:lstStyle/>
          <a:p>
            <a:r>
              <a:rPr lang="en-US" smtClean="0"/>
              <a:t>Mr. RANJIT KUMBHAR  7757962804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29330B-4E95-4045-9BC8-2C9172911A67}" type="datetime1">
              <a:rPr lang="en-US" smtClean="0"/>
              <a:t>7/22/2024</a:t>
            </a:fld>
            <a:endParaRPr lang="en-US"/>
          </a:p>
        </p:txBody>
      </p:sp>
      <p:sp>
        <p:nvSpPr>
          <p:cNvPr id="8" name="Footer Placeholder 7"/>
          <p:cNvSpPr>
            <a:spLocks noGrp="1"/>
          </p:cNvSpPr>
          <p:nvPr>
            <p:ph type="ftr" sz="quarter" idx="11"/>
          </p:nvPr>
        </p:nvSpPr>
        <p:spPr/>
        <p:txBody>
          <a:bodyPr/>
          <a:lstStyle/>
          <a:p>
            <a:r>
              <a:rPr lang="en-US" smtClean="0"/>
              <a:t>Mr. RANJIT KUMBHAR  7757962804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EFC117-2E95-4899-9E14-B6586C2206FC}" type="datetime1">
              <a:rPr lang="en-US" smtClean="0"/>
              <a:t>7/22/2024</a:t>
            </a:fld>
            <a:endParaRPr lang="en-US"/>
          </a:p>
        </p:txBody>
      </p:sp>
      <p:sp>
        <p:nvSpPr>
          <p:cNvPr id="4" name="Footer Placeholder 3"/>
          <p:cNvSpPr>
            <a:spLocks noGrp="1"/>
          </p:cNvSpPr>
          <p:nvPr>
            <p:ph type="ftr" sz="quarter" idx="11"/>
          </p:nvPr>
        </p:nvSpPr>
        <p:spPr/>
        <p:txBody>
          <a:bodyPr/>
          <a:lstStyle/>
          <a:p>
            <a:r>
              <a:rPr lang="en-US" smtClean="0"/>
              <a:t>Mr. RANJIT KUMBHAR  7757962804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04F4F-8D59-4E5A-9B26-02FAC5DA475D}" type="datetime1">
              <a:rPr lang="en-US" smtClean="0"/>
              <a:t>7/22/2024</a:t>
            </a:fld>
            <a:endParaRPr lang="en-US"/>
          </a:p>
        </p:txBody>
      </p:sp>
      <p:sp>
        <p:nvSpPr>
          <p:cNvPr id="3" name="Footer Placeholder 2"/>
          <p:cNvSpPr>
            <a:spLocks noGrp="1"/>
          </p:cNvSpPr>
          <p:nvPr>
            <p:ph type="ftr" sz="quarter" idx="11"/>
          </p:nvPr>
        </p:nvSpPr>
        <p:spPr/>
        <p:txBody>
          <a:bodyPr/>
          <a:lstStyle/>
          <a:p>
            <a:r>
              <a:rPr lang="en-US" smtClean="0"/>
              <a:t>Mr. RANJIT KUMBHAR  7757962804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D87A4-C07D-4C76-9982-461BC5C56274}" type="datetime1">
              <a:rPr lang="en-US" smtClean="0"/>
              <a:t>7/22/2024</a:t>
            </a:fld>
            <a:endParaRPr lang="en-US"/>
          </a:p>
        </p:txBody>
      </p:sp>
      <p:sp>
        <p:nvSpPr>
          <p:cNvPr id="6" name="Footer Placeholder 5"/>
          <p:cNvSpPr>
            <a:spLocks noGrp="1"/>
          </p:cNvSpPr>
          <p:nvPr>
            <p:ph type="ftr" sz="quarter" idx="11"/>
          </p:nvPr>
        </p:nvSpPr>
        <p:spPr/>
        <p:txBody>
          <a:bodyPr/>
          <a:lstStyle/>
          <a:p>
            <a:r>
              <a:rPr lang="en-US" smtClean="0"/>
              <a:t>Mr. RANJIT KUMBHAR  7757962804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CB804-6D5C-4689-89B3-0BBF81C9449A}" type="datetime1">
              <a:rPr lang="en-US" smtClean="0"/>
              <a:t>7/22/2024</a:t>
            </a:fld>
            <a:endParaRPr lang="en-US"/>
          </a:p>
        </p:txBody>
      </p:sp>
      <p:sp>
        <p:nvSpPr>
          <p:cNvPr id="6" name="Footer Placeholder 5"/>
          <p:cNvSpPr>
            <a:spLocks noGrp="1"/>
          </p:cNvSpPr>
          <p:nvPr>
            <p:ph type="ftr" sz="quarter" idx="11"/>
          </p:nvPr>
        </p:nvSpPr>
        <p:spPr/>
        <p:txBody>
          <a:bodyPr/>
          <a:lstStyle/>
          <a:p>
            <a:r>
              <a:rPr lang="en-US" smtClean="0"/>
              <a:t>Mr. RANJIT KUMBHAR  7757962804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E51AB-1F96-485B-8C09-AD886D0986A2}" type="datetime1">
              <a:rPr lang="en-US" smtClean="0"/>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RANJIT KUMBHAR  7757962804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220342"/>
            <a:ext cx="540382" cy="170812"/>
          </a:xfrm>
          <a:custGeom>
            <a:avLst/>
            <a:gdLst/>
            <a:ahLst/>
            <a:cxnLst/>
            <a:rect l="l" t="t" r="r" b="b"/>
            <a:pathLst>
              <a:path w="540382" h="170812">
                <a:moveTo>
                  <a:pt x="0" y="0"/>
                </a:moveTo>
                <a:lnTo>
                  <a:pt x="540382" y="0"/>
                </a:lnTo>
                <a:lnTo>
                  <a:pt x="540382" y="170812"/>
                </a:lnTo>
                <a:lnTo>
                  <a:pt x="0" y="17081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66675" y="0"/>
            <a:ext cx="7639050" cy="10058400"/>
          </a:xfrm>
          <a:custGeom>
            <a:avLst/>
            <a:gdLst/>
            <a:ahLst/>
            <a:cxnLst/>
            <a:rect l="l" t="t" r="r" b="b"/>
            <a:pathLst>
              <a:path w="7639050" h="10058400">
                <a:moveTo>
                  <a:pt x="0" y="0"/>
                </a:moveTo>
                <a:lnTo>
                  <a:pt x="7639050" y="0"/>
                </a:lnTo>
                <a:lnTo>
                  <a:pt x="7639050" y="10058400"/>
                </a:lnTo>
                <a:lnTo>
                  <a:pt x="0" y="10058400"/>
                </a:lnTo>
                <a:lnTo>
                  <a:pt x="0" y="0"/>
                </a:lnTo>
                <a:close/>
              </a:path>
            </a:pathLst>
          </a:custGeom>
          <a:blipFill>
            <a:blip r:embed="rId5"/>
            <a:stretch>
              <a:fillRect t="-1136" b="-6262"/>
            </a:stretch>
          </a:blipFill>
        </p:spPr>
      </p:sp>
      <p:sp>
        <p:nvSpPr>
          <p:cNvPr id="4" name="TextBox 4"/>
          <p:cNvSpPr txBox="1"/>
          <p:nvPr/>
        </p:nvSpPr>
        <p:spPr>
          <a:xfrm>
            <a:off x="6435310" y="9864330"/>
            <a:ext cx="1180081" cy="153888"/>
          </a:xfrm>
          <a:prstGeom prst="rect">
            <a:avLst/>
          </a:prstGeom>
        </p:spPr>
        <p:txBody>
          <a:bodyPr lIns="0" tIns="0" rIns="0" bIns="0" rtlCol="0" anchor="t">
            <a:spAutoFit/>
          </a:bodyPr>
          <a:lstStyle/>
          <a:p>
            <a:pPr algn="r">
              <a:lnSpc>
                <a:spcPts val="1223"/>
              </a:lnSpc>
            </a:pPr>
            <a:r>
              <a:rPr lang="en-US" sz="1007" spc="-1" dirty="0" smtClean="0">
                <a:solidFill>
                  <a:srgbClr val="2F5496"/>
                </a:solidFill>
                <a:latin typeface="IBM Plex Sans Condensed"/>
                <a:ea typeface="IBM Plex Sans Condensed"/>
                <a:cs typeface="IBM Plex Sans Condensed"/>
                <a:sym typeface="IBM Plex Sans Condensed"/>
              </a:rPr>
              <a:t>Mr.  </a:t>
            </a:r>
            <a:r>
              <a:rPr lang="en-US" sz="1007" spc="-1" dirty="0" err="1" smtClean="0">
                <a:solidFill>
                  <a:srgbClr val="2F5496"/>
                </a:solidFill>
                <a:latin typeface="IBM Plex Sans Condensed"/>
                <a:ea typeface="IBM Plex Sans Condensed"/>
                <a:cs typeface="IBM Plex Sans Condensed"/>
                <a:sym typeface="IBM Plex Sans Condensed"/>
              </a:rPr>
              <a:t>Ranjit</a:t>
            </a:r>
            <a:r>
              <a:rPr lang="en-US" sz="1007" spc="-1" dirty="0" smtClean="0">
                <a:solidFill>
                  <a:srgbClr val="2F5496"/>
                </a:solidFill>
                <a:latin typeface="IBM Plex Sans Condensed"/>
                <a:ea typeface="IBM Plex Sans Condensed"/>
                <a:cs typeface="IBM Plex Sans Condensed"/>
                <a:sym typeface="IBM Plex Sans Condensed"/>
              </a:rPr>
              <a:t> </a:t>
            </a:r>
            <a:r>
              <a:rPr lang="en-US" sz="1007" spc="-1" dirty="0" err="1" smtClean="0">
                <a:solidFill>
                  <a:srgbClr val="2F5496"/>
                </a:solidFill>
                <a:latin typeface="IBM Plex Sans Condensed"/>
                <a:ea typeface="IBM Plex Sans Condensed"/>
                <a:cs typeface="IBM Plex Sans Condensed"/>
                <a:sym typeface="IBM Plex Sans Condensed"/>
              </a:rPr>
              <a:t>Kumbhar</a:t>
            </a:r>
            <a:endParaRPr lang="en-US" sz="1007" spc="-1" dirty="0">
              <a:solidFill>
                <a:srgbClr val="2F5496"/>
              </a:solidFill>
              <a:latin typeface="IBM Plex Sans Condensed"/>
              <a:ea typeface="IBM Plex Sans Condensed"/>
              <a:cs typeface="IBM Plex Sans Condensed"/>
              <a:sym typeface="IBM Plex Sans Condensed"/>
            </a:endParaRPr>
          </a:p>
        </p:txBody>
      </p:sp>
      <p:sp>
        <p:nvSpPr>
          <p:cNvPr id="5" name="TextBox 5"/>
          <p:cNvSpPr txBox="1"/>
          <p:nvPr/>
        </p:nvSpPr>
        <p:spPr>
          <a:xfrm>
            <a:off x="2420998" y="801881"/>
            <a:ext cx="3041704" cy="1465707"/>
          </a:xfrm>
          <a:prstGeom prst="rect">
            <a:avLst/>
          </a:prstGeom>
        </p:spPr>
        <p:txBody>
          <a:bodyPr lIns="0" tIns="0" rIns="0" bIns="0" rtlCol="0" anchor="t">
            <a:spAutoFit/>
          </a:bodyPr>
          <a:lstStyle/>
          <a:p>
            <a:pPr algn="ctr">
              <a:lnSpc>
                <a:spcPts val="6051"/>
              </a:lnSpc>
            </a:pPr>
            <a:r>
              <a:rPr lang="en-US" sz="3600" spc="-3">
                <a:solidFill>
                  <a:srgbClr val="8EAADB"/>
                </a:solidFill>
                <a:latin typeface="IBM Plex Sans Condensed Bold"/>
                <a:ea typeface="IBM Plex Sans Condensed Bold"/>
                <a:cs typeface="IBM Plex Sans Condensed Bold"/>
                <a:sym typeface="IBM Plex Sans Condensed Bold"/>
              </a:rPr>
              <a:t> </a:t>
            </a:r>
          </a:p>
          <a:p>
            <a:pPr algn="ctr">
              <a:lnSpc>
                <a:spcPts val="6051"/>
              </a:lnSpc>
            </a:pPr>
            <a:r>
              <a:rPr lang="en-US" sz="3600" spc="-3">
                <a:solidFill>
                  <a:srgbClr val="8496B0"/>
                </a:solidFill>
                <a:latin typeface="IBM Plex Sans Condensed Bold"/>
                <a:ea typeface="IBM Plex Sans Condensed Bold"/>
                <a:cs typeface="IBM Plex Sans Condensed Bold"/>
                <a:sym typeface="IBM Plex Sans Condensed Bold"/>
              </a:rPr>
              <a:t>Manual Testing </a:t>
            </a:r>
          </a:p>
        </p:txBody>
      </p:sp>
      <p:sp>
        <p:nvSpPr>
          <p:cNvPr id="7" name="Footer Placeholder 6"/>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3305" y="3038437"/>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3. </a:t>
            </a:r>
          </a:p>
        </p:txBody>
      </p:sp>
      <p:sp>
        <p:nvSpPr>
          <p:cNvPr id="4" name="TextBox 4"/>
          <p:cNvSpPr txBox="1"/>
          <p:nvPr/>
        </p:nvSpPr>
        <p:spPr>
          <a:xfrm>
            <a:off x="1143305" y="5291538"/>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4. </a:t>
            </a:r>
          </a:p>
        </p:txBody>
      </p:sp>
      <p:sp>
        <p:nvSpPr>
          <p:cNvPr id="5" name="TextBox 5"/>
          <p:cNvSpPr txBox="1"/>
          <p:nvPr/>
        </p:nvSpPr>
        <p:spPr>
          <a:xfrm>
            <a:off x="1143305" y="7325192"/>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5. </a:t>
            </a:r>
          </a:p>
        </p:txBody>
      </p:sp>
      <p:sp>
        <p:nvSpPr>
          <p:cNvPr id="6" name="TextBox 6"/>
          <p:cNvSpPr txBox="1"/>
          <p:nvPr/>
        </p:nvSpPr>
        <p:spPr>
          <a:xfrm>
            <a:off x="1829438" y="1215095"/>
            <a:ext cx="154791"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b. </a:t>
            </a:r>
          </a:p>
        </p:txBody>
      </p:sp>
      <p:sp>
        <p:nvSpPr>
          <p:cNvPr id="7" name="TextBox 7"/>
          <p:cNvSpPr txBox="1"/>
          <p:nvPr/>
        </p:nvSpPr>
        <p:spPr>
          <a:xfrm>
            <a:off x="1143305" y="8569033"/>
            <a:ext cx="108996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6. Maintenance: </a:t>
            </a:r>
          </a:p>
        </p:txBody>
      </p:sp>
      <p:sp>
        <p:nvSpPr>
          <p:cNvPr id="8" name="TextBox 8"/>
          <p:cNvSpPr txBox="1"/>
          <p:nvPr/>
        </p:nvSpPr>
        <p:spPr>
          <a:xfrm>
            <a:off x="2058286" y="1237136"/>
            <a:ext cx="1425521" cy="180289"/>
          </a:xfrm>
          <a:prstGeom prst="rect">
            <a:avLst/>
          </a:prstGeom>
        </p:spPr>
        <p:txBody>
          <a:bodyPr lIns="0" tIns="0" rIns="0" bIns="0" rtlCol="0" anchor="t">
            <a:spAutoFit/>
          </a:bodyPr>
          <a:lstStyle/>
          <a:p>
            <a:pPr algn="l">
              <a:lnSpc>
                <a:spcPts val="1538"/>
              </a:lnSpc>
            </a:pPr>
            <a:r>
              <a:rPr lang="en-US" sz="1103" spc="-1">
                <a:solidFill>
                  <a:srgbClr val="5B9BD5"/>
                </a:solidFill>
                <a:latin typeface="IBM Plex Sans Condensed Bold"/>
                <a:ea typeface="IBM Plex Sans Condensed Bold"/>
                <a:cs typeface="IBM Plex Sans Condensed Bold"/>
                <a:sym typeface="IBM Plex Sans Condensed Bold"/>
              </a:rPr>
              <a:t>Low-Level Design (LLD): </a:t>
            </a:r>
          </a:p>
        </p:txBody>
      </p:sp>
      <p:sp>
        <p:nvSpPr>
          <p:cNvPr id="9" name="TextBox 9"/>
          <p:cNvSpPr txBox="1"/>
          <p:nvPr/>
        </p:nvSpPr>
        <p:spPr>
          <a:xfrm>
            <a:off x="2286886" y="1340110"/>
            <a:ext cx="112405" cy="203187"/>
          </a:xfrm>
          <a:prstGeom prst="rect">
            <a:avLst/>
          </a:prstGeom>
        </p:spPr>
        <p:txBody>
          <a:bodyPr lIns="0" tIns="0" rIns="0" bIns="0" rtlCol="0" anchor="t">
            <a:spAutoFit/>
          </a:bodyPr>
          <a:lstStyle/>
          <a:p>
            <a:pPr algn="l">
              <a:lnSpc>
                <a:spcPts val="1538"/>
              </a:lnSpc>
            </a:pPr>
            <a:r>
              <a:rPr lang="en-US" sz="1103">
                <a:solidFill>
                  <a:srgbClr val="000000"/>
                </a:solidFill>
                <a:latin typeface="Arimo"/>
                <a:ea typeface="Arimo"/>
                <a:cs typeface="Arimo"/>
                <a:sym typeface="Arimo"/>
              </a:rPr>
              <a:t></a:t>
            </a:r>
          </a:p>
        </p:txBody>
      </p:sp>
      <p:sp>
        <p:nvSpPr>
          <p:cNvPr id="10" name="TextBox 10"/>
          <p:cNvSpPr txBox="1"/>
          <p:nvPr/>
        </p:nvSpPr>
        <p:spPr>
          <a:xfrm>
            <a:off x="2396614" y="1511960"/>
            <a:ext cx="2433342"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Actual Functional logic</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the modules. </a:t>
            </a:r>
          </a:p>
        </p:txBody>
      </p:sp>
      <p:sp>
        <p:nvSpPr>
          <p:cNvPr id="11" name="TextBox 11"/>
          <p:cNvSpPr txBox="1"/>
          <p:nvPr/>
        </p:nvSpPr>
        <p:spPr>
          <a:xfrm>
            <a:off x="2286886" y="1442980"/>
            <a:ext cx="112405" cy="298437"/>
          </a:xfrm>
          <a:prstGeom prst="rect">
            <a:avLst/>
          </a:prstGeom>
        </p:spPr>
        <p:txBody>
          <a:bodyPr lIns="0" tIns="0" rIns="0" bIns="0" rtlCol="0" anchor="t">
            <a:spAutoFit/>
          </a:bodyPr>
          <a:lstStyle/>
          <a:p>
            <a:pPr algn="l">
              <a:lnSpc>
                <a:spcPts val="2567"/>
              </a:lnSpc>
            </a:pPr>
            <a:r>
              <a:rPr lang="en-US" sz="1103">
                <a:solidFill>
                  <a:srgbClr val="000000"/>
                </a:solidFill>
                <a:latin typeface="Arimo"/>
                <a:ea typeface="Arimo"/>
                <a:cs typeface="Arimo"/>
                <a:sym typeface="Arimo"/>
              </a:rPr>
              <a:t></a:t>
            </a:r>
          </a:p>
        </p:txBody>
      </p:sp>
      <p:sp>
        <p:nvSpPr>
          <p:cNvPr id="12" name="TextBox 12"/>
          <p:cNvSpPr txBox="1"/>
          <p:nvPr/>
        </p:nvSpPr>
        <p:spPr>
          <a:xfrm>
            <a:off x="2396614" y="1710080"/>
            <a:ext cx="2884141"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Complete input and outputs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for every module. </a:t>
            </a:r>
          </a:p>
        </p:txBody>
      </p:sp>
      <p:sp>
        <p:nvSpPr>
          <p:cNvPr id="13" name="TextBox 13"/>
          <p:cNvSpPr txBox="1"/>
          <p:nvPr/>
        </p:nvSpPr>
        <p:spPr>
          <a:xfrm>
            <a:off x="2286886" y="1638052"/>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4" name="TextBox 14"/>
          <p:cNvSpPr txBox="1"/>
          <p:nvPr/>
        </p:nvSpPr>
        <p:spPr>
          <a:xfrm>
            <a:off x="2396614" y="1905152"/>
            <a:ext cx="2964980"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Complete details</a:t>
            </a:r>
            <a:r>
              <a:rPr lang="en-US" sz="1103" spc="-1">
                <a:solidFill>
                  <a:srgbClr val="FF0000"/>
                </a:solidFill>
                <a:latin typeface="IBM Plex Sans Condensed"/>
                <a:ea typeface="IBM Plex Sans Condensed"/>
                <a:cs typeface="IBM Plex Sans Condensed"/>
                <a:sym typeface="IBM Plex Sans Condensed"/>
              </a:rPr>
              <a:t> of the </a:t>
            </a:r>
            <a:r>
              <a:rPr lang="en-US" sz="1103" spc="-1">
                <a:solidFill>
                  <a:srgbClr val="FF0000"/>
                </a:solidFill>
                <a:latin typeface="IBM Plex Sans Condensed Bold"/>
                <a:ea typeface="IBM Plex Sans Condensed Bold"/>
                <a:cs typeface="IBM Plex Sans Condensed Bold"/>
                <a:sym typeface="IBM Plex Sans Condensed Bold"/>
              </a:rPr>
              <a:t>integrations/interfaces.</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2286886" y="1833124"/>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6" name="TextBox 16"/>
          <p:cNvSpPr txBox="1"/>
          <p:nvPr/>
        </p:nvSpPr>
        <p:spPr>
          <a:xfrm>
            <a:off x="2396614" y="2100224"/>
            <a:ext cx="2563920"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Addresses all types of dependency issues.</a:t>
            </a:r>
            <a:r>
              <a:rPr lang="en-US" sz="1103" spc="-1">
                <a:solidFill>
                  <a:srgbClr val="000000"/>
                </a:solidFill>
                <a:latin typeface="IBM Plex Sans Condensed"/>
                <a:ea typeface="IBM Plex Sans Condensed"/>
                <a:cs typeface="IBM Plex Sans Condensed"/>
                <a:sym typeface="IBM Plex Sans Condensed"/>
              </a:rPr>
              <a:t> </a:t>
            </a:r>
          </a:p>
        </p:txBody>
      </p:sp>
      <p:sp>
        <p:nvSpPr>
          <p:cNvPr id="17" name="TextBox 17"/>
          <p:cNvSpPr txBox="1"/>
          <p:nvPr/>
        </p:nvSpPr>
        <p:spPr>
          <a:xfrm>
            <a:off x="2286886" y="2031244"/>
            <a:ext cx="112405" cy="298437"/>
          </a:xfrm>
          <a:prstGeom prst="rect">
            <a:avLst/>
          </a:prstGeom>
        </p:spPr>
        <p:txBody>
          <a:bodyPr lIns="0" tIns="0" rIns="0" bIns="0" rtlCol="0" anchor="t">
            <a:spAutoFit/>
          </a:bodyPr>
          <a:lstStyle/>
          <a:p>
            <a:pPr algn="l">
              <a:lnSpc>
                <a:spcPts val="2567"/>
              </a:lnSpc>
            </a:pPr>
            <a:r>
              <a:rPr lang="en-US" sz="1103">
                <a:solidFill>
                  <a:srgbClr val="000000"/>
                </a:solidFill>
                <a:latin typeface="Arimo"/>
                <a:ea typeface="Arimo"/>
                <a:cs typeface="Arimo"/>
                <a:sym typeface="Arimo"/>
              </a:rPr>
              <a:t></a:t>
            </a:r>
          </a:p>
        </p:txBody>
      </p:sp>
      <p:sp>
        <p:nvSpPr>
          <p:cNvPr id="18" name="TextBox 18"/>
          <p:cNvSpPr txBox="1"/>
          <p:nvPr/>
        </p:nvSpPr>
        <p:spPr>
          <a:xfrm>
            <a:off x="2396614" y="2298344"/>
            <a:ext cx="1453763"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List of error messages. </a:t>
            </a:r>
          </a:p>
        </p:txBody>
      </p:sp>
      <p:sp>
        <p:nvSpPr>
          <p:cNvPr id="19" name="TextBox 19"/>
          <p:cNvSpPr txBox="1"/>
          <p:nvPr/>
        </p:nvSpPr>
        <p:spPr>
          <a:xfrm>
            <a:off x="2286886" y="2226316"/>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20" name="TextBox 20"/>
          <p:cNvSpPr txBox="1"/>
          <p:nvPr/>
        </p:nvSpPr>
        <p:spPr>
          <a:xfrm>
            <a:off x="2396614" y="2493416"/>
            <a:ext cx="2769108"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Database tables, which include type and size. </a:t>
            </a:r>
          </a:p>
        </p:txBody>
      </p:sp>
      <p:sp>
        <p:nvSpPr>
          <p:cNvPr id="21" name="TextBox 21"/>
          <p:cNvSpPr txBox="1"/>
          <p:nvPr/>
        </p:nvSpPr>
        <p:spPr>
          <a:xfrm>
            <a:off x="1372238" y="7337708"/>
            <a:ext cx="1599886" cy="189814"/>
          </a:xfrm>
          <a:prstGeom prst="rect">
            <a:avLst/>
          </a:prstGeom>
        </p:spPr>
        <p:txBody>
          <a:bodyPr lIns="0" tIns="0" rIns="0" bIns="0" rtlCol="0" anchor="t">
            <a:spAutoFit/>
          </a:bodyPr>
          <a:lstStyle/>
          <a:p>
            <a:pPr algn="l">
              <a:lnSpc>
                <a:spcPts val="1631"/>
              </a:lnSpc>
            </a:pPr>
            <a:r>
              <a:rPr lang="en-US" sz="1103" spc="-1">
                <a:solidFill>
                  <a:srgbClr val="5B9BD5"/>
                </a:solidFill>
                <a:latin typeface="IBM Plex Sans Condensed Bold"/>
                <a:ea typeface="IBM Plex Sans Condensed Bold"/>
                <a:cs typeface="IBM Plex Sans Condensed Bold"/>
                <a:sym typeface="IBM Plex Sans Condensed Bold"/>
              </a:rPr>
              <a:t>Deployment / Installation: </a:t>
            </a:r>
          </a:p>
        </p:txBody>
      </p:sp>
      <p:sp>
        <p:nvSpPr>
          <p:cNvPr id="22" name="TextBox 22"/>
          <p:cNvSpPr txBox="1"/>
          <p:nvPr/>
        </p:nvSpPr>
        <p:spPr>
          <a:xfrm>
            <a:off x="1372238" y="7501423"/>
            <a:ext cx="105042" cy="216751"/>
          </a:xfrm>
          <a:prstGeom prst="rect">
            <a:avLst/>
          </a:prstGeom>
        </p:spPr>
        <p:txBody>
          <a:bodyPr lIns="0" tIns="0" rIns="0" bIns="0" rtlCol="0" anchor="t">
            <a:spAutoFit/>
          </a:bodyPr>
          <a:lstStyle/>
          <a:p>
            <a:pPr algn="l">
              <a:lnSpc>
                <a:spcPts val="1631"/>
              </a:lnSpc>
            </a:pPr>
            <a:r>
              <a:rPr lang="en-US" sz="1103">
                <a:solidFill>
                  <a:srgbClr val="000000"/>
                </a:solidFill>
                <a:latin typeface="Arimo"/>
                <a:ea typeface="Arimo"/>
                <a:cs typeface="Arimo"/>
                <a:sym typeface="Arimo"/>
              </a:rPr>
              <a:t> </a:t>
            </a:r>
          </a:p>
        </p:txBody>
      </p:sp>
      <p:sp>
        <p:nvSpPr>
          <p:cNvPr id="23" name="TextBox 23"/>
          <p:cNvSpPr txBox="1"/>
          <p:nvPr/>
        </p:nvSpPr>
        <p:spPr>
          <a:xfrm>
            <a:off x="1600838" y="7544972"/>
            <a:ext cx="5395379" cy="580215"/>
          </a:xfrm>
          <a:prstGeom prst="rect">
            <a:avLst/>
          </a:prstGeom>
        </p:spPr>
        <p:txBody>
          <a:bodyPr lIns="0" tIns="0" rIns="0" bIns="0" rtlCol="0" anchor="t">
            <a:spAutoFit/>
          </a:bodyPr>
          <a:lstStyle/>
          <a:p>
            <a:pPr algn="just">
              <a:lnSpc>
                <a:spcPts val="1631"/>
              </a:lnSpc>
            </a:pPr>
            <a:r>
              <a:rPr lang="en-US" sz="1103" spc="-1">
                <a:solidFill>
                  <a:srgbClr val="000000"/>
                </a:solidFill>
                <a:latin typeface="IBM Plex Sans Condensed"/>
                <a:ea typeface="IBM Plex Sans Condensed"/>
                <a:cs typeface="IBM Plex Sans Condensed"/>
                <a:sym typeface="IBM Plex Sans Condensed"/>
              </a:rPr>
              <a:t>Once the software testing phase is over and no bugs or errors are left in the system then the </a:t>
            </a:r>
          </a:p>
          <a:p>
            <a:pPr algn="just">
              <a:lnSpc>
                <a:spcPts val="1392"/>
              </a:lnSpc>
            </a:pPr>
            <a:r>
              <a:rPr lang="en-US" sz="1103" spc="12">
                <a:solidFill>
                  <a:srgbClr val="000000"/>
                </a:solidFill>
                <a:latin typeface="IBM Plex Sans Condensed"/>
                <a:ea typeface="IBM Plex Sans Condensed"/>
                <a:cs typeface="IBM Plex Sans Condensed"/>
                <a:sym typeface="IBM Plex Sans Condensed"/>
              </a:rPr>
              <a:t>final deployment process starts. </a:t>
            </a:r>
            <a:r>
              <a:rPr lang="en-US" sz="1103" spc="12">
                <a:solidFill>
                  <a:srgbClr val="FF0000"/>
                </a:solidFill>
                <a:latin typeface="IBM Plex Sans Condensed"/>
                <a:ea typeface="IBM Plex Sans Condensed"/>
                <a:cs typeface="IBM Plex Sans Condensed"/>
                <a:sym typeface="IBM Plex Sans Condensed"/>
              </a:rPr>
              <a:t>Based on the feedback given by the project manager, the </a:t>
            </a:r>
          </a:p>
          <a:p>
            <a:pPr algn="just">
              <a:lnSpc>
                <a:spcPts val="1732"/>
              </a:lnSpc>
            </a:pPr>
            <a:r>
              <a:rPr lang="en-US" sz="1103" spc="-1">
                <a:solidFill>
                  <a:srgbClr val="FF0000"/>
                </a:solidFill>
                <a:latin typeface="IBM Plex Sans Condensed"/>
                <a:ea typeface="IBM Plex Sans Condensed"/>
                <a:cs typeface="IBM Plex Sans Condensed"/>
                <a:sym typeface="IBM Plex Sans Condensed"/>
              </a:rPr>
              <a:t>final software is released and checked for deployment issues if any.</a:t>
            </a:r>
            <a:r>
              <a:rPr lang="en-US" sz="1103" spc="-1">
                <a:solidFill>
                  <a:srgbClr val="000000"/>
                </a:solidFill>
                <a:latin typeface="IBM Plex Sans Condensed"/>
                <a:ea typeface="IBM Plex Sans Condensed"/>
                <a:cs typeface="IBM Plex Sans Condensed"/>
                <a:sym typeface="IBM Plex Sans Condensed"/>
              </a:rPr>
              <a:t> </a:t>
            </a:r>
          </a:p>
        </p:txBody>
      </p:sp>
      <p:sp>
        <p:nvSpPr>
          <p:cNvPr id="24" name="TextBox 24"/>
          <p:cNvSpPr txBox="1"/>
          <p:nvPr/>
        </p:nvSpPr>
        <p:spPr>
          <a:xfrm>
            <a:off x="1372238" y="5313578"/>
            <a:ext cx="501777" cy="180289"/>
          </a:xfrm>
          <a:prstGeom prst="rect">
            <a:avLst/>
          </a:prstGeom>
        </p:spPr>
        <p:txBody>
          <a:bodyPr lIns="0" tIns="0" rIns="0" bIns="0" rtlCol="0" anchor="t">
            <a:spAutoFit/>
          </a:bodyPr>
          <a:lstStyle/>
          <a:p>
            <a:pPr algn="l">
              <a:lnSpc>
                <a:spcPts val="1589"/>
              </a:lnSpc>
            </a:pPr>
            <a:r>
              <a:rPr lang="en-US" sz="1103">
                <a:solidFill>
                  <a:srgbClr val="5B9BD5"/>
                </a:solidFill>
                <a:latin typeface="IBM Plex Sans Condensed Bold"/>
                <a:ea typeface="IBM Plex Sans Condensed Bold"/>
                <a:cs typeface="IBM Plex Sans Condensed Bold"/>
                <a:sym typeface="IBM Plex Sans Condensed Bold"/>
              </a:rPr>
              <a:t>Testing: </a:t>
            </a:r>
          </a:p>
        </p:txBody>
      </p:sp>
      <p:sp>
        <p:nvSpPr>
          <p:cNvPr id="25" name="TextBox 25"/>
          <p:cNvSpPr txBox="1"/>
          <p:nvPr/>
        </p:nvSpPr>
        <p:spPr>
          <a:xfrm>
            <a:off x="1372238" y="5474256"/>
            <a:ext cx="105042" cy="207226"/>
          </a:xfrm>
          <a:prstGeom prst="rect">
            <a:avLst/>
          </a:prstGeom>
        </p:spPr>
        <p:txBody>
          <a:bodyPr lIns="0" tIns="0" rIns="0" bIns="0" rtlCol="0" anchor="t">
            <a:spAutoFit/>
          </a:bodyPr>
          <a:lstStyle/>
          <a:p>
            <a:pPr algn="l">
              <a:lnSpc>
                <a:spcPts val="1589"/>
              </a:lnSpc>
            </a:pPr>
            <a:r>
              <a:rPr lang="en-US" sz="1103">
                <a:solidFill>
                  <a:srgbClr val="000000"/>
                </a:solidFill>
                <a:latin typeface="Arimo"/>
                <a:ea typeface="Arimo"/>
                <a:cs typeface="Arimo"/>
                <a:sym typeface="Arimo"/>
              </a:rPr>
              <a:t> </a:t>
            </a:r>
          </a:p>
        </p:txBody>
      </p:sp>
      <p:sp>
        <p:nvSpPr>
          <p:cNvPr id="26" name="TextBox 26"/>
          <p:cNvSpPr txBox="1"/>
          <p:nvPr/>
        </p:nvSpPr>
        <p:spPr>
          <a:xfrm>
            <a:off x="1600838" y="5517794"/>
            <a:ext cx="5396817" cy="1363170"/>
          </a:xfrm>
          <a:prstGeom prst="rect">
            <a:avLst/>
          </a:prstGeom>
        </p:spPr>
        <p:txBody>
          <a:bodyPr lIns="0" tIns="0" rIns="0" bIns="0" rtlCol="0" anchor="t">
            <a:spAutoFit/>
          </a:bodyPr>
          <a:lstStyle/>
          <a:p>
            <a:pPr algn="just">
              <a:lnSpc>
                <a:spcPts val="1589"/>
              </a:lnSpc>
            </a:pPr>
            <a:r>
              <a:rPr lang="en-US" sz="1103" spc="-1">
                <a:solidFill>
                  <a:srgbClr val="000000"/>
                </a:solidFill>
                <a:latin typeface="IBM Plex Sans Condensed"/>
                <a:ea typeface="IBM Plex Sans Condensed"/>
                <a:cs typeface="IBM Plex Sans Condensed"/>
                <a:sym typeface="IBM Plex Sans Condensed"/>
              </a:rPr>
              <a:t>Once the software is complete, it is deployed in the testing environment. The </a:t>
            </a:r>
            <a:r>
              <a:rPr lang="en-US" sz="1103" spc="-1">
                <a:solidFill>
                  <a:srgbClr val="FF0000"/>
                </a:solidFill>
                <a:latin typeface="IBM Plex Sans Condensed"/>
                <a:ea typeface="IBM Plex Sans Condensed"/>
                <a:cs typeface="IBM Plex Sans Condensed"/>
                <a:sym typeface="IBM Plex Sans Condensed"/>
              </a:rPr>
              <a:t>testing team starts testing the functionality of the entire system. </a:t>
            </a:r>
            <a:r>
              <a:rPr lang="en-US" sz="1103" spc="-1">
                <a:solidFill>
                  <a:srgbClr val="000000"/>
                </a:solidFill>
                <a:latin typeface="IBM Plex Sans Condensed"/>
                <a:ea typeface="IBM Plex Sans Condensed"/>
                <a:cs typeface="IBM Plex Sans Condensed"/>
                <a:sym typeface="IBM Plex Sans Condensed"/>
              </a:rPr>
              <a:t>This is done </a:t>
            </a:r>
            <a:r>
              <a:rPr lang="en-US" sz="1103" spc="-1">
                <a:solidFill>
                  <a:srgbClr val="FF0000"/>
                </a:solidFill>
                <a:latin typeface="IBM Plex Sans Condensed Bold"/>
                <a:ea typeface="IBM Plex Sans Condensed Bold"/>
                <a:cs typeface="IBM Plex Sans Condensed Bold"/>
                <a:sym typeface="IBM Plex Sans Condensed Bold"/>
              </a:rPr>
              <a:t>to verify</a:t>
            </a:r>
            <a:r>
              <a:rPr lang="en-US" sz="1103" spc="-1">
                <a:solidFill>
                  <a:srgbClr val="FF0000"/>
                </a:solidFill>
                <a:latin typeface="IBM Plex Sans Condensed"/>
                <a:ea typeface="IBM Plex Sans Condensed"/>
                <a:cs typeface="IBM Plex Sans Condensed"/>
                <a:sym typeface="IBM Plex Sans Condensed"/>
              </a:rPr>
              <a:t> that the entire application works according to the customer’s requirements.</a:t>
            </a:r>
            <a:r>
              <a:rPr lang="en-US" sz="1103" spc="-1">
                <a:solidFill>
                  <a:srgbClr val="000000"/>
                </a:solidFill>
                <a:latin typeface="IBM Plex Sans Condensed"/>
                <a:ea typeface="IBM Plex Sans Condensed"/>
                <a:cs typeface="IBM Plex Sans Condensed"/>
                <a:sym typeface="IBM Plex Sans Condensed"/>
              </a:rPr>
              <a:t> During this phase, </a:t>
            </a:r>
            <a:r>
              <a:rPr lang="en-US" sz="1103" spc="-1">
                <a:solidFill>
                  <a:srgbClr val="FF0000"/>
                </a:solidFill>
                <a:latin typeface="IBM Plex Sans Condensed"/>
                <a:ea typeface="IBM Plex Sans Condensed"/>
                <a:cs typeface="IBM Plex Sans Condensed"/>
                <a:sym typeface="IBM Plex Sans Condensed"/>
              </a:rPr>
              <a:t>QA and testing team may find some bugs/defects which they communicate </a:t>
            </a:r>
          </a:p>
          <a:p>
            <a:pPr algn="just">
              <a:lnSpc>
                <a:spcPts val="1412"/>
              </a:lnSpc>
            </a:pPr>
            <a:r>
              <a:rPr lang="en-US" sz="1103" spc="-1">
                <a:solidFill>
                  <a:srgbClr val="FF0000"/>
                </a:solidFill>
                <a:latin typeface="IBM Plex Sans Condensed"/>
                <a:ea typeface="IBM Plex Sans Condensed"/>
                <a:cs typeface="IBM Plex Sans Condensed"/>
                <a:sym typeface="IBM Plex Sans Condensed"/>
              </a:rPr>
              <a:t>to developers.</a:t>
            </a:r>
            <a:r>
              <a:rPr lang="en-US" sz="1103" spc="-1">
                <a:solidFill>
                  <a:srgbClr val="000000"/>
                </a:solidFill>
                <a:latin typeface="IBM Plex Sans Condensed"/>
                <a:ea typeface="IBM Plex Sans Condensed"/>
                <a:cs typeface="IBM Plex Sans Condensed"/>
                <a:sym typeface="IBM Plex Sans Condensed"/>
              </a:rPr>
              <a:t> Then development team </a:t>
            </a:r>
            <a:r>
              <a:rPr lang="en-US" sz="1103" spc="-1">
                <a:solidFill>
                  <a:srgbClr val="FF0000"/>
                </a:solidFill>
                <a:latin typeface="IBM Plex Sans Condensed"/>
                <a:ea typeface="IBM Plex Sans Condensed"/>
                <a:cs typeface="IBM Plex Sans Condensed"/>
                <a:sym typeface="IBM Plex Sans Condensed"/>
              </a:rPr>
              <a:t>fixes the bug and sends it back to QA for a retest</a:t>
            </a:r>
            <a:r>
              <a:rPr lang="en-US" sz="1103" spc="-1">
                <a:solidFill>
                  <a:srgbClr val="000000"/>
                </a:solidFill>
                <a:latin typeface="IBM Plex Sans Condensed"/>
                <a:ea typeface="IBM Plex Sans Condensed"/>
                <a:cs typeface="IBM Plex Sans Condensed"/>
                <a:sym typeface="IBM Plex Sans Condensed"/>
              </a:rPr>
              <a:t>. This </a:t>
            </a:r>
          </a:p>
          <a:p>
            <a:pPr algn="just">
              <a:lnSpc>
                <a:spcPts val="1660"/>
              </a:lnSpc>
            </a:pPr>
            <a:r>
              <a:rPr lang="en-US" sz="1103" spc="-1">
                <a:solidFill>
                  <a:srgbClr val="000000"/>
                </a:solidFill>
                <a:latin typeface="IBM Plex Sans Condensed"/>
                <a:ea typeface="IBM Plex Sans Condensed"/>
                <a:cs typeface="IBM Plex Sans Condensed"/>
                <a:sym typeface="IBM Plex Sans Condensed"/>
              </a:rPr>
              <a:t>process continues until the software is bug-free, stable, and working according to the business </a:t>
            </a:r>
          </a:p>
          <a:p>
            <a:pPr algn="just">
              <a:lnSpc>
                <a:spcPts val="1412"/>
              </a:lnSpc>
            </a:pPr>
            <a:r>
              <a:rPr lang="en-US" sz="1103" spc="-1">
                <a:solidFill>
                  <a:srgbClr val="000000"/>
                </a:solidFill>
                <a:latin typeface="IBM Plex Sans Condensed"/>
                <a:ea typeface="IBM Plex Sans Condensed"/>
                <a:cs typeface="IBM Plex Sans Condensed"/>
                <a:sym typeface="IBM Plex Sans Condensed"/>
              </a:rPr>
              <a:t>needs of that system. </a:t>
            </a:r>
          </a:p>
        </p:txBody>
      </p:sp>
      <p:sp>
        <p:nvSpPr>
          <p:cNvPr id="27" name="TextBox 27"/>
          <p:cNvSpPr txBox="1"/>
          <p:nvPr/>
        </p:nvSpPr>
        <p:spPr>
          <a:xfrm>
            <a:off x="1372238" y="6071911"/>
            <a:ext cx="105042" cy="207226"/>
          </a:xfrm>
          <a:prstGeom prst="rect">
            <a:avLst/>
          </a:prstGeom>
        </p:spPr>
        <p:txBody>
          <a:bodyPr lIns="0" tIns="0" rIns="0" bIns="0" rtlCol="0" anchor="t">
            <a:spAutoFit/>
          </a:bodyPr>
          <a:lstStyle/>
          <a:p>
            <a:pPr algn="l">
              <a:lnSpc>
                <a:spcPts val="1589"/>
              </a:lnSpc>
            </a:pPr>
            <a:r>
              <a:rPr lang="en-US" sz="1103">
                <a:solidFill>
                  <a:srgbClr val="000000"/>
                </a:solidFill>
                <a:latin typeface="Arimo"/>
                <a:ea typeface="Arimo"/>
                <a:cs typeface="Arimo"/>
                <a:sym typeface="Arimo"/>
              </a:rPr>
              <a:t> </a:t>
            </a:r>
          </a:p>
        </p:txBody>
      </p:sp>
      <p:sp>
        <p:nvSpPr>
          <p:cNvPr id="28" name="TextBox 28"/>
          <p:cNvSpPr txBox="1"/>
          <p:nvPr/>
        </p:nvSpPr>
        <p:spPr>
          <a:xfrm>
            <a:off x="1372238" y="3060468"/>
            <a:ext cx="483118" cy="180289"/>
          </a:xfrm>
          <a:prstGeom prst="rect">
            <a:avLst/>
          </a:prstGeom>
        </p:spPr>
        <p:txBody>
          <a:bodyPr lIns="0" tIns="0" rIns="0" bIns="0" rtlCol="0" anchor="t">
            <a:spAutoFit/>
          </a:bodyPr>
          <a:lstStyle/>
          <a:p>
            <a:pPr algn="l">
              <a:lnSpc>
                <a:spcPts val="1559"/>
              </a:lnSpc>
            </a:pPr>
            <a:r>
              <a:rPr lang="en-US" sz="1103" spc="1">
                <a:solidFill>
                  <a:srgbClr val="5B9BD5"/>
                </a:solidFill>
                <a:latin typeface="IBM Plex Sans Condensed Bold"/>
                <a:ea typeface="IBM Plex Sans Condensed Bold"/>
                <a:cs typeface="IBM Plex Sans Condensed Bold"/>
                <a:sym typeface="IBM Plex Sans Condensed Bold"/>
              </a:rPr>
              <a:t>Coding: </a:t>
            </a:r>
          </a:p>
        </p:txBody>
      </p:sp>
      <p:sp>
        <p:nvSpPr>
          <p:cNvPr id="29" name="TextBox 29"/>
          <p:cNvSpPr txBox="1"/>
          <p:nvPr/>
        </p:nvSpPr>
        <p:spPr>
          <a:xfrm>
            <a:off x="1372238" y="3221145"/>
            <a:ext cx="105042" cy="207226"/>
          </a:xfrm>
          <a:prstGeom prst="rect">
            <a:avLst/>
          </a:prstGeom>
        </p:spPr>
        <p:txBody>
          <a:bodyPr lIns="0" tIns="0" rIns="0" bIns="0" rtlCol="0" anchor="t">
            <a:spAutoFit/>
          </a:bodyPr>
          <a:lstStyle/>
          <a:p>
            <a:pPr algn="l">
              <a:lnSpc>
                <a:spcPts val="1559"/>
              </a:lnSpc>
            </a:pPr>
            <a:r>
              <a:rPr lang="en-US" sz="1103">
                <a:solidFill>
                  <a:srgbClr val="000000"/>
                </a:solidFill>
                <a:latin typeface="Arimo"/>
                <a:ea typeface="Arimo"/>
                <a:cs typeface="Arimo"/>
                <a:sym typeface="Arimo"/>
              </a:rPr>
              <a:t> </a:t>
            </a:r>
          </a:p>
        </p:txBody>
      </p:sp>
      <p:sp>
        <p:nvSpPr>
          <p:cNvPr id="30" name="TextBox 30"/>
          <p:cNvSpPr txBox="1"/>
          <p:nvPr/>
        </p:nvSpPr>
        <p:spPr>
          <a:xfrm>
            <a:off x="1600838" y="3264684"/>
            <a:ext cx="5397113" cy="1583007"/>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Once the system design phase is over, the next phase is coding. In this phase, </a:t>
            </a:r>
            <a:r>
              <a:rPr lang="en-US" sz="1103" spc="-1">
                <a:solidFill>
                  <a:srgbClr val="FF0000"/>
                </a:solidFill>
                <a:latin typeface="IBM Plex Sans Condensed"/>
                <a:ea typeface="IBM Plex Sans Condensed"/>
                <a:cs typeface="IBM Plex Sans Condensed"/>
                <a:sym typeface="IBM Plex Sans Condensed"/>
              </a:rPr>
              <a:t>developers start to build the entire system by writing code using the chosen programming language</a:t>
            </a:r>
            <a:r>
              <a:rPr lang="en-US" sz="1103" spc="-1">
                <a:solidFill>
                  <a:srgbClr val="000000"/>
                </a:solidFill>
                <a:latin typeface="IBM Plex Sans Condensed"/>
                <a:ea typeface="IBM Plex Sans Condensed"/>
                <a:cs typeface="IBM Plex Sans Condensed"/>
                <a:sym typeface="IBM Plex Sans Condensed"/>
              </a:rPr>
              <a:t>. </a:t>
            </a:r>
          </a:p>
          <a:p>
            <a:pPr algn="l">
              <a:lnSpc>
                <a:spcPts val="1806"/>
              </a:lnSpc>
            </a:pPr>
            <a:r>
              <a:rPr lang="en-US" sz="1103" spc="-1">
                <a:solidFill>
                  <a:srgbClr val="000000"/>
                </a:solidFill>
                <a:latin typeface="IBM Plex Sans Condensed"/>
                <a:ea typeface="IBM Plex Sans Condensed"/>
                <a:cs typeface="IBM Plex Sans Condensed"/>
                <a:sym typeface="IBM Plex Sans Condensed"/>
              </a:rPr>
              <a:t>In the coding phase, </a:t>
            </a:r>
            <a:r>
              <a:rPr lang="en-US" sz="1103" spc="-1">
                <a:solidFill>
                  <a:srgbClr val="FF0000"/>
                </a:solidFill>
                <a:latin typeface="IBM Plex Sans Condensed"/>
                <a:ea typeface="IBM Plex Sans Condensed"/>
                <a:cs typeface="IBM Plex Sans Condensed"/>
                <a:sym typeface="IBM Plex Sans Condensed"/>
              </a:rPr>
              <a:t>tasks are divided into units or modules and assigned to the various </a:t>
            </a:r>
          </a:p>
          <a:p>
            <a:pPr algn="l">
              <a:lnSpc>
                <a:spcPts val="1217"/>
              </a:lnSpc>
            </a:pPr>
            <a:r>
              <a:rPr lang="en-US" sz="1103" spc="-1">
                <a:solidFill>
                  <a:srgbClr val="FF0000"/>
                </a:solidFill>
                <a:latin typeface="IBM Plex Sans Condensed"/>
                <a:ea typeface="IBM Plex Sans Condensed"/>
                <a:cs typeface="IBM Plex Sans Condensed"/>
                <a:sym typeface="IBM Plex Sans Condensed"/>
              </a:rPr>
              <a:t>developers</a:t>
            </a:r>
            <a:r>
              <a:rPr lang="en-US" sz="1103" spc="-1">
                <a:solidFill>
                  <a:srgbClr val="000000"/>
                </a:solidFill>
                <a:latin typeface="IBM Plex Sans Condensed"/>
                <a:ea typeface="IBM Plex Sans Condensed"/>
                <a:cs typeface="IBM Plex Sans Condensed"/>
                <a:sym typeface="IBM Plex Sans Condensed"/>
              </a:rPr>
              <a:t>. </a:t>
            </a:r>
          </a:p>
          <a:p>
            <a:pPr algn="l">
              <a:lnSpc>
                <a:spcPts val="2045"/>
              </a:lnSpc>
            </a:pPr>
            <a:r>
              <a:rPr lang="en-US" sz="1103" spc="-1">
                <a:solidFill>
                  <a:srgbClr val="000000"/>
                </a:solidFill>
                <a:latin typeface="IBM Plex Sans Condensed"/>
                <a:ea typeface="IBM Plex Sans Condensed"/>
                <a:cs typeface="IBM Plex Sans Condensed"/>
                <a:sym typeface="IBM Plex Sans Condensed"/>
              </a:rPr>
              <a:t>It is the </a:t>
            </a:r>
            <a:r>
              <a:rPr lang="en-US" sz="1103" spc="-1">
                <a:solidFill>
                  <a:srgbClr val="FF0000"/>
                </a:solidFill>
                <a:latin typeface="IBM Plex Sans Condensed"/>
                <a:ea typeface="IBM Plex Sans Condensed"/>
                <a:cs typeface="IBM Plex Sans Condensed"/>
                <a:sym typeface="IBM Plex Sans Condensed"/>
              </a:rPr>
              <a:t>longest phase of the Software Development Life Cycle process.</a:t>
            </a:r>
            <a:r>
              <a:rPr lang="en-US" sz="1103" spc="-1">
                <a:solidFill>
                  <a:srgbClr val="000000"/>
                </a:solidFill>
                <a:latin typeface="IBM Plex Sans Condensed"/>
                <a:ea typeface="IBM Plex Sans Condensed"/>
                <a:cs typeface="IBM Plex Sans Condensed"/>
                <a:sym typeface="IBM Plex Sans Condensed"/>
              </a:rPr>
              <a:t> </a:t>
            </a:r>
          </a:p>
          <a:p>
            <a:pPr algn="l">
              <a:lnSpc>
                <a:spcPts val="1121"/>
              </a:lnSpc>
            </a:pPr>
            <a:r>
              <a:rPr lang="en-US" sz="1103" spc="-1">
                <a:solidFill>
                  <a:srgbClr val="000000"/>
                </a:solidFill>
                <a:latin typeface="IBM Plex Sans Condensed"/>
                <a:ea typeface="IBM Plex Sans Condensed"/>
                <a:cs typeface="IBM Plex Sans Condensed"/>
                <a:sym typeface="IBM Plex Sans Condensed"/>
              </a:rPr>
              <a:t>In this phase, the developer needs to </a:t>
            </a:r>
            <a:r>
              <a:rPr lang="en-US" sz="1103" spc="-1">
                <a:solidFill>
                  <a:srgbClr val="FF0000"/>
                </a:solidFill>
                <a:latin typeface="IBM Plex Sans Condensed"/>
                <a:ea typeface="IBM Plex Sans Condensed"/>
                <a:cs typeface="IBM Plex Sans Condensed"/>
                <a:sym typeface="IBM Plex Sans Condensed"/>
              </a:rPr>
              <a:t>follow </a:t>
            </a:r>
            <a:r>
              <a:rPr lang="en-US" sz="1103" spc="-1">
                <a:solidFill>
                  <a:srgbClr val="000000"/>
                </a:solidFill>
                <a:latin typeface="IBM Plex Sans Condensed"/>
                <a:ea typeface="IBM Plex Sans Condensed"/>
                <a:cs typeface="IBM Plex Sans Condensed"/>
                <a:sym typeface="IBM Plex Sans Condensed"/>
              </a:rPr>
              <a:t>certain </a:t>
            </a:r>
            <a:r>
              <a:rPr lang="en-US" sz="1103" spc="-1">
                <a:solidFill>
                  <a:srgbClr val="FF0000"/>
                </a:solidFill>
                <a:latin typeface="IBM Plex Sans Condensed Bold"/>
                <a:ea typeface="IBM Plex Sans Condensed Bold"/>
                <a:cs typeface="IBM Plex Sans Condensed Bold"/>
                <a:sym typeface="IBM Plex Sans Condensed Bold"/>
              </a:rPr>
              <a:t>predefined coding guidelines.</a:t>
            </a:r>
            <a:r>
              <a:rPr lang="en-US" sz="1103" spc="-1">
                <a:solidFill>
                  <a:srgbClr val="000000"/>
                </a:solidFill>
                <a:latin typeface="IBM Plex Sans Condensed"/>
                <a:ea typeface="IBM Plex Sans Condensed"/>
                <a:cs typeface="IBM Plex Sans Condensed"/>
                <a:sym typeface="IBM Plex Sans Condensed"/>
              </a:rPr>
              <a:t> </a:t>
            </a:r>
          </a:p>
          <a:p>
            <a:pPr algn="l">
              <a:lnSpc>
                <a:spcPts val="2094"/>
              </a:lnSpc>
            </a:pPr>
            <a:r>
              <a:rPr lang="en-US" sz="1103" spc="-1">
                <a:solidFill>
                  <a:srgbClr val="000000"/>
                </a:solidFill>
                <a:latin typeface="IBM Plex Sans Condensed"/>
                <a:ea typeface="IBM Plex Sans Condensed"/>
                <a:cs typeface="IBM Plex Sans Condensed"/>
                <a:sym typeface="IBM Plex Sans Condensed"/>
              </a:rPr>
              <a:t>They also need to use </a:t>
            </a:r>
            <a:r>
              <a:rPr lang="en-US" sz="1103" spc="-1">
                <a:solidFill>
                  <a:srgbClr val="FF0000"/>
                </a:solidFill>
                <a:latin typeface="IBM Plex Sans Condensed"/>
                <a:ea typeface="IBM Plex Sans Condensed"/>
                <a:cs typeface="IBM Plex Sans Condensed"/>
                <a:sym typeface="IBM Plex Sans Condensed"/>
              </a:rPr>
              <a:t>programming tools </a:t>
            </a:r>
            <a:r>
              <a:rPr lang="en-US" sz="1103" spc="-1">
                <a:solidFill>
                  <a:srgbClr val="000000"/>
                </a:solidFill>
                <a:latin typeface="IBM Plex Sans Condensed"/>
                <a:ea typeface="IBM Plex Sans Condensed"/>
                <a:cs typeface="IBM Plex Sans Condensed"/>
                <a:sym typeface="IBM Plex Sans Condensed"/>
              </a:rPr>
              <a:t>like </a:t>
            </a:r>
            <a:r>
              <a:rPr lang="en-US" sz="1103" spc="-1">
                <a:solidFill>
                  <a:srgbClr val="FF0000"/>
                </a:solidFill>
                <a:latin typeface="IBM Plex Sans Condensed"/>
                <a:ea typeface="IBM Plex Sans Condensed"/>
                <a:cs typeface="IBM Plex Sans Condensed"/>
                <a:sym typeface="IBM Plex Sans Condensed"/>
              </a:rPr>
              <a:t>compilers, interpreters, and debuggers </a:t>
            </a:r>
            <a:r>
              <a:rPr lang="en-US" sz="1103" spc="-1">
                <a:solidFill>
                  <a:srgbClr val="000000"/>
                </a:solidFill>
                <a:latin typeface="IBM Plex Sans Condensed"/>
                <a:ea typeface="IBM Plex Sans Condensed"/>
                <a:cs typeface="IBM Plex Sans Condensed"/>
                <a:sym typeface="IBM Plex Sans Condensed"/>
              </a:rPr>
              <a:t>to </a:t>
            </a:r>
          </a:p>
          <a:p>
            <a:pPr algn="l">
              <a:lnSpc>
                <a:spcPts val="981"/>
              </a:lnSpc>
            </a:pPr>
            <a:r>
              <a:rPr lang="en-US" sz="1103" spc="-1">
                <a:solidFill>
                  <a:srgbClr val="000000"/>
                </a:solidFill>
                <a:latin typeface="IBM Plex Sans Condensed"/>
                <a:ea typeface="IBM Plex Sans Condensed"/>
                <a:cs typeface="IBM Plex Sans Condensed"/>
                <a:sym typeface="IBM Plex Sans Condensed"/>
              </a:rPr>
              <a:t>generate and implement the code. </a:t>
            </a:r>
          </a:p>
        </p:txBody>
      </p:sp>
      <p:sp>
        <p:nvSpPr>
          <p:cNvPr id="31" name="TextBox 31"/>
          <p:cNvSpPr txBox="1"/>
          <p:nvPr/>
        </p:nvSpPr>
        <p:spPr>
          <a:xfrm>
            <a:off x="1372238" y="3595287"/>
            <a:ext cx="105042" cy="235801"/>
          </a:xfrm>
          <a:prstGeom prst="rect">
            <a:avLst/>
          </a:prstGeom>
        </p:spPr>
        <p:txBody>
          <a:bodyPr lIns="0" tIns="0" rIns="0" bIns="0" rtlCol="0" anchor="t">
            <a:spAutoFit/>
          </a:bodyPr>
          <a:lstStyle/>
          <a:p>
            <a:pPr algn="l">
              <a:lnSpc>
                <a:spcPts val="1806"/>
              </a:lnSpc>
            </a:pPr>
            <a:r>
              <a:rPr lang="en-US" sz="1103">
                <a:solidFill>
                  <a:srgbClr val="000000"/>
                </a:solidFill>
                <a:latin typeface="Arimo"/>
                <a:ea typeface="Arimo"/>
                <a:cs typeface="Arimo"/>
                <a:sym typeface="Arimo"/>
              </a:rPr>
              <a:t> </a:t>
            </a:r>
          </a:p>
        </p:txBody>
      </p:sp>
      <p:sp>
        <p:nvSpPr>
          <p:cNvPr id="32" name="TextBox 32"/>
          <p:cNvSpPr txBox="1"/>
          <p:nvPr/>
        </p:nvSpPr>
        <p:spPr>
          <a:xfrm>
            <a:off x="1372238" y="3975525"/>
            <a:ext cx="105042" cy="660235"/>
          </a:xfrm>
          <a:prstGeom prst="rect">
            <a:avLst/>
          </a:prstGeom>
        </p:spPr>
        <p:txBody>
          <a:bodyPr lIns="0" tIns="0" rIns="0" bIns="0" rtlCol="0" anchor="t">
            <a:spAutoFit/>
          </a:bodyPr>
          <a:lstStyle/>
          <a:p>
            <a:pPr algn="just">
              <a:lnSpc>
                <a:spcPts val="2045"/>
              </a:lnSpc>
            </a:pPr>
            <a:r>
              <a:rPr lang="en-US" sz="1103">
                <a:solidFill>
                  <a:srgbClr val="000000"/>
                </a:solidFill>
                <a:latin typeface="Arimo"/>
                <a:ea typeface="Arimo"/>
                <a:cs typeface="Arimo"/>
                <a:sym typeface="Arimo"/>
              </a:rPr>
              <a:t> </a:t>
            </a:r>
          </a:p>
          <a:p>
            <a:pPr algn="just">
              <a:lnSpc>
                <a:spcPts val="1121"/>
              </a:lnSpc>
            </a:pPr>
            <a:r>
              <a:rPr lang="en-US" sz="1103">
                <a:solidFill>
                  <a:srgbClr val="000000"/>
                </a:solidFill>
                <a:latin typeface="Arimo"/>
                <a:ea typeface="Arimo"/>
                <a:cs typeface="Arimo"/>
                <a:sym typeface="Arimo"/>
              </a:rPr>
              <a:t> </a:t>
            </a:r>
          </a:p>
          <a:p>
            <a:pPr algn="just">
              <a:lnSpc>
                <a:spcPts val="2094"/>
              </a:lnSpc>
            </a:pPr>
            <a:r>
              <a:rPr lang="en-US" sz="1103">
                <a:solidFill>
                  <a:srgbClr val="000000"/>
                </a:solidFill>
                <a:latin typeface="Arimo"/>
                <a:ea typeface="Arimo"/>
                <a:cs typeface="Arimo"/>
                <a:sym typeface="Arimo"/>
              </a:rPr>
              <a:t> </a:t>
            </a:r>
          </a:p>
        </p:txBody>
      </p:sp>
      <p:sp>
        <p:nvSpPr>
          <p:cNvPr id="34" name="Footer Placeholder 33"/>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07313" y="5048402"/>
            <a:ext cx="5496916" cy="180289"/>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4" name="TextBox 4"/>
          <p:cNvSpPr txBox="1"/>
          <p:nvPr/>
        </p:nvSpPr>
        <p:spPr>
          <a:xfrm>
            <a:off x="1372238" y="879643"/>
            <a:ext cx="105042" cy="207226"/>
          </a:xfrm>
          <a:prstGeom prst="rect">
            <a:avLst/>
          </a:prstGeom>
        </p:spPr>
        <p:txBody>
          <a:bodyPr lIns="0" tIns="0" rIns="0" bIns="0" rtlCol="0" anchor="t">
            <a:spAutoFit/>
          </a:bodyPr>
          <a:lstStyle/>
          <a:p>
            <a:pPr algn="l">
              <a:lnSpc>
                <a:spcPts val="1535"/>
              </a:lnSpc>
            </a:pPr>
            <a:r>
              <a:rPr lang="en-US" sz="1103">
                <a:solidFill>
                  <a:srgbClr val="000000"/>
                </a:solidFill>
                <a:latin typeface="Arimo"/>
                <a:ea typeface="Arimo"/>
                <a:cs typeface="Arimo"/>
                <a:sym typeface="Arimo"/>
              </a:rPr>
              <a:t> </a:t>
            </a:r>
          </a:p>
        </p:txBody>
      </p:sp>
      <p:sp>
        <p:nvSpPr>
          <p:cNvPr id="5" name="TextBox 5"/>
          <p:cNvSpPr txBox="1"/>
          <p:nvPr/>
        </p:nvSpPr>
        <p:spPr>
          <a:xfrm>
            <a:off x="1600838" y="923192"/>
            <a:ext cx="5396713" cy="375361"/>
          </a:xfrm>
          <a:prstGeom prst="rect">
            <a:avLst/>
          </a:prstGeom>
        </p:spPr>
        <p:txBody>
          <a:bodyPr lIns="0" tIns="0" rIns="0" bIns="0" rtlCol="0" anchor="t">
            <a:spAutoFit/>
          </a:bodyPr>
          <a:lstStyle/>
          <a:p>
            <a:pPr algn="l">
              <a:lnSpc>
                <a:spcPts val="1535"/>
              </a:lnSpc>
            </a:pPr>
            <a:r>
              <a:rPr lang="en-US" sz="1103" spc="-1">
                <a:solidFill>
                  <a:srgbClr val="000000"/>
                </a:solidFill>
                <a:latin typeface="IBM Plex Sans Condensed"/>
                <a:ea typeface="IBM Plex Sans Condensed"/>
                <a:cs typeface="IBM Plex Sans Condensed"/>
                <a:sym typeface="IBM Plex Sans Condensed"/>
              </a:rPr>
              <a:t>Once the system is deployed, and customers start using the developed system, the following three activities may occur: </a:t>
            </a:r>
          </a:p>
        </p:txBody>
      </p:sp>
      <p:sp>
        <p:nvSpPr>
          <p:cNvPr id="6" name="TextBox 6"/>
          <p:cNvSpPr txBox="1"/>
          <p:nvPr/>
        </p:nvSpPr>
        <p:spPr>
          <a:xfrm>
            <a:off x="2286886" y="1220857"/>
            <a:ext cx="112405" cy="203187"/>
          </a:xfrm>
          <a:prstGeom prst="rect">
            <a:avLst/>
          </a:prstGeom>
        </p:spPr>
        <p:txBody>
          <a:bodyPr lIns="0" tIns="0" rIns="0" bIns="0" rtlCol="0" anchor="t">
            <a:spAutoFit/>
          </a:bodyPr>
          <a:lstStyle/>
          <a:p>
            <a:pPr algn="l">
              <a:lnSpc>
                <a:spcPts val="1535"/>
              </a:lnSpc>
            </a:pPr>
            <a:r>
              <a:rPr lang="en-US" sz="1103">
                <a:solidFill>
                  <a:srgbClr val="000000"/>
                </a:solidFill>
                <a:latin typeface="Arimo"/>
                <a:ea typeface="Arimo"/>
                <a:cs typeface="Arimo"/>
                <a:sym typeface="Arimo"/>
              </a:rPr>
              <a:t></a:t>
            </a:r>
          </a:p>
        </p:txBody>
      </p:sp>
      <p:sp>
        <p:nvSpPr>
          <p:cNvPr id="7" name="TextBox 7"/>
          <p:cNvSpPr txBox="1"/>
          <p:nvPr/>
        </p:nvSpPr>
        <p:spPr>
          <a:xfrm>
            <a:off x="2396614" y="1392707"/>
            <a:ext cx="4583744"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a:ea typeface="IBM Plex Sans Condensed"/>
                <a:cs typeface="IBM Plex Sans Condensed"/>
                <a:sym typeface="IBM Plex Sans Condensed"/>
              </a:rPr>
              <a:t>Bug fixing -</a:t>
            </a:r>
            <a:r>
              <a:rPr lang="en-US" sz="1103" spc="-1">
                <a:solidFill>
                  <a:srgbClr val="5B9BD5"/>
                </a:solidFill>
                <a:latin typeface="IBM Plex Sans Condensed Bold"/>
                <a:ea typeface="IBM Plex Sans Condensed Bold"/>
                <a:cs typeface="IBM Plex Sans Condensed Bold"/>
                <a:sym typeface="IBM Plex Sans Condensed Bold"/>
              </a:rPr>
              <a:t> </a:t>
            </a:r>
            <a:r>
              <a:rPr lang="en-US" sz="1103" spc="-1">
                <a:solidFill>
                  <a:srgbClr val="000000"/>
                </a:solidFill>
                <a:latin typeface="IBM Plex Sans Condensed"/>
                <a:ea typeface="IBM Plex Sans Condensed"/>
                <a:cs typeface="IBM Plex Sans Condensed"/>
                <a:sym typeface="IBM Plex Sans Condensed"/>
              </a:rPr>
              <a:t>Bugs are reported </a:t>
            </a:r>
            <a:r>
              <a:rPr lang="en-US" sz="1103" spc="-1">
                <a:solidFill>
                  <a:srgbClr val="FF0000"/>
                </a:solidFill>
                <a:latin typeface="IBM Plex Sans Condensed"/>
                <a:ea typeface="IBM Plex Sans Condensed"/>
                <a:cs typeface="IBM Plex Sans Condensed"/>
                <a:sym typeface="IBM Plex Sans Condensed"/>
              </a:rPr>
              <a:t>because of some scenarios which are not tested </a:t>
            </a:r>
          </a:p>
        </p:txBody>
      </p:sp>
      <p:sp>
        <p:nvSpPr>
          <p:cNvPr id="8" name="TextBox 8"/>
          <p:cNvSpPr txBox="1"/>
          <p:nvPr/>
        </p:nvSpPr>
        <p:spPr>
          <a:xfrm>
            <a:off x="2515486" y="1413539"/>
            <a:ext cx="349434" cy="275539"/>
          </a:xfrm>
          <a:prstGeom prst="rect">
            <a:avLst/>
          </a:prstGeom>
        </p:spPr>
        <p:txBody>
          <a:bodyPr lIns="0" tIns="0" rIns="0" bIns="0" rtlCol="0" anchor="t">
            <a:spAutoFit/>
          </a:bodyPr>
          <a:lstStyle/>
          <a:p>
            <a:pPr algn="l">
              <a:lnSpc>
                <a:spcPts val="2525"/>
              </a:lnSpc>
            </a:pPr>
            <a:r>
              <a:rPr lang="en-US" sz="1103" spc="-1">
                <a:solidFill>
                  <a:srgbClr val="FF0000"/>
                </a:solidFill>
                <a:latin typeface="IBM Plex Sans Condensed"/>
                <a:ea typeface="IBM Plex Sans Condensed"/>
                <a:cs typeface="IBM Plex Sans Condensed"/>
                <a:sym typeface="IBM Plex Sans Condensed"/>
              </a:rPr>
              <a:t>at all.</a:t>
            </a:r>
            <a:r>
              <a:rPr lang="en-US" sz="1103" spc="-1">
                <a:solidFill>
                  <a:srgbClr val="000000"/>
                </a:solidFill>
                <a:latin typeface="IBM Plex Sans Condensed"/>
                <a:ea typeface="IBM Plex Sans Condensed"/>
                <a:cs typeface="IBM Plex Sans Condensed"/>
                <a:sym typeface="IBM Plex Sans Condensed"/>
              </a:rPr>
              <a:t> </a:t>
            </a:r>
          </a:p>
        </p:txBody>
      </p:sp>
      <p:sp>
        <p:nvSpPr>
          <p:cNvPr id="9" name="TextBox 9"/>
          <p:cNvSpPr txBox="1"/>
          <p:nvPr/>
        </p:nvSpPr>
        <p:spPr>
          <a:xfrm>
            <a:off x="2286886" y="1709680"/>
            <a:ext cx="112405" cy="107937"/>
          </a:xfrm>
          <a:prstGeom prst="rect">
            <a:avLst/>
          </a:prstGeom>
        </p:spPr>
        <p:txBody>
          <a:bodyPr lIns="0" tIns="0" rIns="0" bIns="0" rtlCol="0" anchor="t">
            <a:spAutoFit/>
          </a:bodyPr>
          <a:lstStyle/>
          <a:p>
            <a:pPr algn="l">
              <a:lnSpc>
                <a:spcPts val="572"/>
              </a:lnSpc>
            </a:pPr>
            <a:r>
              <a:rPr lang="en-US" sz="1103">
                <a:solidFill>
                  <a:srgbClr val="000000"/>
                </a:solidFill>
                <a:latin typeface="Arimo"/>
                <a:ea typeface="Arimo"/>
                <a:cs typeface="Arimo"/>
                <a:sym typeface="Arimo"/>
              </a:rPr>
              <a:t></a:t>
            </a:r>
          </a:p>
        </p:txBody>
      </p:sp>
      <p:sp>
        <p:nvSpPr>
          <p:cNvPr id="10" name="TextBox 10"/>
          <p:cNvSpPr txBox="1"/>
          <p:nvPr/>
        </p:nvSpPr>
        <p:spPr>
          <a:xfrm>
            <a:off x="2396614" y="1786280"/>
            <a:ext cx="4520108" cy="94755"/>
          </a:xfrm>
          <a:prstGeom prst="rect">
            <a:avLst/>
          </a:prstGeom>
        </p:spPr>
        <p:txBody>
          <a:bodyPr lIns="0" tIns="0" rIns="0" bIns="0" rtlCol="0" anchor="t">
            <a:spAutoFit/>
          </a:bodyPr>
          <a:lstStyle/>
          <a:p>
            <a:pPr algn="l">
              <a:lnSpc>
                <a:spcPts val="572"/>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a:ea typeface="IBM Plex Sans Condensed"/>
                <a:cs typeface="IBM Plex Sans Condensed"/>
                <a:sym typeface="IBM Plex Sans Condensed"/>
              </a:rPr>
              <a:t>Upgrade - </a:t>
            </a:r>
            <a:r>
              <a:rPr lang="en-US" sz="1103" spc="-1">
                <a:solidFill>
                  <a:srgbClr val="FF0000"/>
                </a:solidFill>
                <a:latin typeface="IBM Plex Sans Condensed"/>
                <a:ea typeface="IBM Plex Sans Condensed"/>
                <a:cs typeface="IBM Plex Sans Condensed"/>
                <a:sym typeface="IBM Plex Sans Condensed"/>
              </a:rPr>
              <a:t>Upgrading the application to the newer versions </a:t>
            </a:r>
            <a:r>
              <a:rPr lang="en-US" sz="1103" spc="-1">
                <a:solidFill>
                  <a:srgbClr val="000000"/>
                </a:solidFill>
                <a:latin typeface="IBM Plex Sans Condensed"/>
                <a:ea typeface="IBM Plex Sans Condensed"/>
                <a:cs typeface="IBM Plex Sans Condensed"/>
                <a:sym typeface="IBM Plex Sans Condensed"/>
              </a:rPr>
              <a:t>of the Software. </a:t>
            </a:r>
          </a:p>
        </p:txBody>
      </p:sp>
      <p:sp>
        <p:nvSpPr>
          <p:cNvPr id="11" name="TextBox 11"/>
          <p:cNvSpPr txBox="1"/>
          <p:nvPr/>
        </p:nvSpPr>
        <p:spPr>
          <a:xfrm>
            <a:off x="2286886" y="1714252"/>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2" name="TextBox 12"/>
          <p:cNvSpPr txBox="1"/>
          <p:nvPr/>
        </p:nvSpPr>
        <p:spPr>
          <a:xfrm>
            <a:off x="2396614" y="1981352"/>
            <a:ext cx="4047544"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a:ea typeface="IBM Plex Sans Condensed"/>
                <a:cs typeface="IBM Plex Sans Condensed"/>
                <a:sym typeface="IBM Plex Sans Condensed"/>
              </a:rPr>
              <a:t>Enhancement - </a:t>
            </a:r>
            <a:r>
              <a:rPr lang="en-US" sz="1103" spc="-1">
                <a:solidFill>
                  <a:srgbClr val="000000"/>
                </a:solidFill>
                <a:latin typeface="IBM Plex Sans Condensed"/>
                <a:ea typeface="IBM Plex Sans Condensed"/>
                <a:cs typeface="IBM Plex Sans Condensed"/>
                <a:sym typeface="IBM Plex Sans Condensed"/>
              </a:rPr>
              <a:t>Adding some </a:t>
            </a:r>
            <a:r>
              <a:rPr lang="en-US" sz="1103" spc="-1">
                <a:solidFill>
                  <a:srgbClr val="FF0000"/>
                </a:solidFill>
                <a:latin typeface="IBM Plex Sans Condensed"/>
                <a:ea typeface="IBM Plex Sans Condensed"/>
                <a:cs typeface="IBM Plex Sans Condensed"/>
                <a:sym typeface="IBM Plex Sans Condensed"/>
              </a:rPr>
              <a:t>new features to the existing software.</a:t>
            </a:r>
            <a:r>
              <a:rPr lang="en-US" sz="1103" spc="-1">
                <a:solidFill>
                  <a:srgbClr val="000000"/>
                </a:solidFill>
                <a:latin typeface="IBM Plex Sans Condensed"/>
                <a:ea typeface="IBM Plex Sans Condensed"/>
                <a:cs typeface="IBM Plex Sans Condensed"/>
                <a:sym typeface="IBM Plex Sans Condensed"/>
              </a:rPr>
              <a:t> </a:t>
            </a:r>
          </a:p>
        </p:txBody>
      </p:sp>
      <p:sp>
        <p:nvSpPr>
          <p:cNvPr id="13" name="TextBox 13"/>
          <p:cNvSpPr txBox="1"/>
          <p:nvPr/>
        </p:nvSpPr>
        <p:spPr>
          <a:xfrm>
            <a:off x="1207313" y="2110769"/>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4" name="TextBox 14"/>
          <p:cNvSpPr txBox="1"/>
          <p:nvPr/>
        </p:nvSpPr>
        <p:spPr>
          <a:xfrm>
            <a:off x="914705" y="2757192"/>
            <a:ext cx="1618488"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Which SDLC model is best? </a:t>
            </a:r>
          </a:p>
        </p:txBody>
      </p:sp>
      <p:sp>
        <p:nvSpPr>
          <p:cNvPr id="15" name="TextBox 15"/>
          <p:cNvSpPr txBox="1"/>
          <p:nvPr/>
        </p:nvSpPr>
        <p:spPr>
          <a:xfrm>
            <a:off x="1372238" y="3074460"/>
            <a:ext cx="105042" cy="292951"/>
          </a:xfrm>
          <a:prstGeom prst="rect">
            <a:avLst/>
          </a:prstGeom>
        </p:spPr>
        <p:txBody>
          <a:bodyPr lIns="0" tIns="0" rIns="0" bIns="0" rtlCol="0" anchor="t">
            <a:spAutoFit/>
          </a:bodyPr>
          <a:lstStyle/>
          <a:p>
            <a:pPr algn="l">
              <a:lnSpc>
                <a:spcPts val="2471"/>
              </a:lnSpc>
            </a:pPr>
            <a:r>
              <a:rPr lang="en-US" sz="1103">
                <a:solidFill>
                  <a:srgbClr val="000000"/>
                </a:solidFill>
                <a:latin typeface="Arimo"/>
                <a:ea typeface="Arimo"/>
                <a:cs typeface="Arimo"/>
                <a:sym typeface="Arimo"/>
              </a:rPr>
              <a:t> </a:t>
            </a:r>
          </a:p>
        </p:txBody>
      </p:sp>
      <p:sp>
        <p:nvSpPr>
          <p:cNvPr id="16" name="TextBox 16"/>
          <p:cNvSpPr txBox="1"/>
          <p:nvPr/>
        </p:nvSpPr>
        <p:spPr>
          <a:xfrm>
            <a:off x="1600838" y="3117999"/>
            <a:ext cx="5396932" cy="1464259"/>
          </a:xfrm>
          <a:prstGeom prst="rect">
            <a:avLst/>
          </a:prstGeom>
        </p:spPr>
        <p:txBody>
          <a:bodyPr lIns="0" tIns="0" rIns="0" bIns="0" rtlCol="0" anchor="t">
            <a:spAutoFit/>
          </a:bodyPr>
          <a:lstStyle/>
          <a:p>
            <a:pPr algn="l">
              <a:lnSpc>
                <a:spcPts val="2471"/>
              </a:lnSpc>
            </a:pPr>
            <a:r>
              <a:rPr lang="en-US" sz="1103" spc="-1">
                <a:solidFill>
                  <a:srgbClr val="000000"/>
                </a:solidFill>
                <a:latin typeface="IBM Plex Sans Condensed"/>
                <a:ea typeface="IBM Plex Sans Condensed"/>
                <a:cs typeface="IBM Plex Sans Condensed"/>
                <a:sym typeface="IBM Plex Sans Condensed"/>
              </a:rPr>
              <a:t>There is no model that we can consider as the best for software development process. But </a:t>
            </a:r>
          </a:p>
          <a:p>
            <a:pPr algn="l">
              <a:lnSpc>
                <a:spcPts val="599"/>
              </a:lnSpc>
            </a:pPr>
            <a:r>
              <a:rPr lang="en-US" sz="1103" spc="-1">
                <a:solidFill>
                  <a:srgbClr val="000000"/>
                </a:solidFill>
                <a:latin typeface="IBM Plex Sans Condensed"/>
                <a:ea typeface="IBM Plex Sans Condensed"/>
                <a:cs typeface="IBM Plex Sans Condensed"/>
                <a:sym typeface="IBM Plex Sans Condensed"/>
              </a:rPr>
              <a:t>nowadays the </a:t>
            </a:r>
          </a:p>
          <a:p>
            <a:pPr algn="l">
              <a:lnSpc>
                <a:spcPts val="2621"/>
              </a:lnSpc>
            </a:pPr>
            <a:r>
              <a:rPr lang="en-US" sz="1103" spc="-1">
                <a:solidFill>
                  <a:srgbClr val="000000"/>
                </a:solidFill>
                <a:latin typeface="IBM Plex Sans Condensed"/>
                <a:ea typeface="IBM Plex Sans Condensed"/>
                <a:cs typeface="IBM Plex Sans Condensed"/>
                <a:sym typeface="IBM Plex Sans Condensed"/>
              </a:rPr>
              <a:t>Agile model is currently the most popular and widely used by all the software organization. In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this model after </a:t>
            </a:r>
          </a:p>
          <a:p>
            <a:pPr algn="l">
              <a:lnSpc>
                <a:spcPts val="2663"/>
              </a:lnSpc>
            </a:pPr>
            <a:r>
              <a:rPr lang="en-US" sz="1103" spc="-1">
                <a:solidFill>
                  <a:srgbClr val="000000"/>
                </a:solidFill>
                <a:latin typeface="IBM Plex Sans Condensed"/>
                <a:ea typeface="IBM Plex Sans Condensed"/>
                <a:cs typeface="IBM Plex Sans Condensed"/>
                <a:sym typeface="IBM Plex Sans Condensed"/>
              </a:rPr>
              <a:t>every development stage (Sprint), the user is able to see whether the product meets his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requirements. By this </a:t>
            </a:r>
          </a:p>
          <a:p>
            <a:pPr algn="l">
              <a:lnSpc>
                <a:spcPts val="2663"/>
              </a:lnSpc>
            </a:pPr>
            <a:r>
              <a:rPr lang="en-US" sz="1103" spc="-1">
                <a:solidFill>
                  <a:srgbClr val="000000"/>
                </a:solidFill>
                <a:latin typeface="IBM Plex Sans Condensed"/>
                <a:ea typeface="IBM Plex Sans Condensed"/>
                <a:cs typeface="IBM Plex Sans Condensed"/>
                <a:sym typeface="IBM Plex Sans Condensed"/>
              </a:rPr>
              <a:t>way the risks are reduced as continuous changes are done depending on client’s feedback. </a:t>
            </a:r>
          </a:p>
        </p:txBody>
      </p:sp>
      <p:sp>
        <p:nvSpPr>
          <p:cNvPr id="17" name="TextBox 17"/>
          <p:cNvSpPr txBox="1"/>
          <p:nvPr/>
        </p:nvSpPr>
        <p:spPr>
          <a:xfrm>
            <a:off x="1372238" y="3455079"/>
            <a:ext cx="105042" cy="312001"/>
          </a:xfrm>
          <a:prstGeom prst="rect">
            <a:avLst/>
          </a:prstGeom>
        </p:spPr>
        <p:txBody>
          <a:bodyPr lIns="0" tIns="0" rIns="0" bIns="0" rtlCol="0" anchor="t">
            <a:spAutoFit/>
          </a:bodyPr>
          <a:lstStyle/>
          <a:p>
            <a:pPr algn="l">
              <a:lnSpc>
                <a:spcPts val="2621"/>
              </a:lnSpc>
            </a:pPr>
            <a:r>
              <a:rPr lang="en-US" sz="1103">
                <a:solidFill>
                  <a:srgbClr val="000000"/>
                </a:solidFill>
                <a:latin typeface="Arimo"/>
                <a:ea typeface="Arimo"/>
                <a:cs typeface="Arimo"/>
                <a:sym typeface="Arimo"/>
              </a:rPr>
              <a:t> </a:t>
            </a:r>
          </a:p>
        </p:txBody>
      </p:sp>
      <p:sp>
        <p:nvSpPr>
          <p:cNvPr id="18" name="TextBox 18"/>
          <p:cNvSpPr txBox="1"/>
          <p:nvPr/>
        </p:nvSpPr>
        <p:spPr>
          <a:xfrm>
            <a:off x="1372238" y="3854367"/>
            <a:ext cx="105042" cy="312001"/>
          </a:xfrm>
          <a:prstGeom prst="rect">
            <a:avLst/>
          </a:prstGeom>
        </p:spPr>
        <p:txBody>
          <a:bodyPr lIns="0" tIns="0" rIns="0" bIns="0" rtlCol="0" anchor="t">
            <a:spAutoFit/>
          </a:bodyPr>
          <a:lstStyle/>
          <a:p>
            <a:pPr algn="l">
              <a:lnSpc>
                <a:spcPts val="2663"/>
              </a:lnSpc>
            </a:pPr>
            <a:r>
              <a:rPr lang="en-US" sz="1103">
                <a:solidFill>
                  <a:srgbClr val="000000"/>
                </a:solidFill>
                <a:latin typeface="Arimo"/>
                <a:ea typeface="Arimo"/>
                <a:cs typeface="Arimo"/>
                <a:sym typeface="Arimo"/>
              </a:rPr>
              <a:t> </a:t>
            </a:r>
          </a:p>
        </p:txBody>
      </p:sp>
      <p:sp>
        <p:nvSpPr>
          <p:cNvPr id="19" name="TextBox 19"/>
          <p:cNvSpPr txBox="1"/>
          <p:nvPr/>
        </p:nvSpPr>
        <p:spPr>
          <a:xfrm>
            <a:off x="1372238" y="4253655"/>
            <a:ext cx="105042" cy="312001"/>
          </a:xfrm>
          <a:prstGeom prst="rect">
            <a:avLst/>
          </a:prstGeom>
        </p:spPr>
        <p:txBody>
          <a:bodyPr lIns="0" tIns="0" rIns="0" bIns="0" rtlCol="0" anchor="t">
            <a:spAutoFit/>
          </a:bodyPr>
          <a:lstStyle/>
          <a:p>
            <a:pPr algn="l">
              <a:lnSpc>
                <a:spcPts val="2663"/>
              </a:lnSpc>
            </a:pPr>
            <a:r>
              <a:rPr lang="en-US" sz="1103">
                <a:solidFill>
                  <a:srgbClr val="000000"/>
                </a:solidFill>
                <a:latin typeface="Arimo"/>
                <a:ea typeface="Arimo"/>
                <a:cs typeface="Arimo"/>
                <a:sym typeface="Arimo"/>
              </a:rPr>
              <a:t> </a:t>
            </a:r>
          </a:p>
        </p:txBody>
      </p:sp>
      <p:sp>
        <p:nvSpPr>
          <p:cNvPr id="21" name="Footer Placeholder 20"/>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0200" y="8275320"/>
            <a:ext cx="115567" cy="115567"/>
          </a:xfrm>
          <a:custGeom>
            <a:avLst/>
            <a:gdLst/>
            <a:ahLst/>
            <a:cxnLst/>
            <a:rect l="l" t="t" r="r" b="b"/>
            <a:pathLst>
              <a:path w="115567" h="115567">
                <a:moveTo>
                  <a:pt x="0" y="0"/>
                </a:moveTo>
                <a:lnTo>
                  <a:pt x="115567" y="0"/>
                </a:lnTo>
                <a:lnTo>
                  <a:pt x="115567" y="115567"/>
                </a:lnTo>
                <a:lnTo>
                  <a:pt x="0" y="115567"/>
                </a:lnTo>
                <a:lnTo>
                  <a:pt x="0" y="0"/>
                </a:lnTo>
                <a:close/>
              </a:path>
            </a:pathLst>
          </a:custGeom>
          <a:blipFill>
            <a:blip r:embed="rId3"/>
            <a:stretch>
              <a:fillRect/>
            </a:stretch>
          </a:blipFill>
        </p:spPr>
      </p:sp>
      <p:sp>
        <p:nvSpPr>
          <p:cNvPr id="3" name="Freeform 3"/>
          <p:cNvSpPr/>
          <p:nvPr/>
        </p:nvSpPr>
        <p:spPr>
          <a:xfrm>
            <a:off x="1247775" y="5094227"/>
            <a:ext cx="5276850" cy="2686050"/>
          </a:xfrm>
          <a:custGeom>
            <a:avLst/>
            <a:gdLst/>
            <a:ahLst/>
            <a:cxnLst/>
            <a:rect l="l" t="t" r="r" b="b"/>
            <a:pathLst>
              <a:path w="5276850" h="2686050">
                <a:moveTo>
                  <a:pt x="0" y="0"/>
                </a:moveTo>
                <a:lnTo>
                  <a:pt x="5276850" y="0"/>
                </a:lnTo>
                <a:lnTo>
                  <a:pt x="5276850" y="2686050"/>
                </a:lnTo>
                <a:lnTo>
                  <a:pt x="0" y="2686050"/>
                </a:lnTo>
                <a:lnTo>
                  <a:pt x="0" y="0"/>
                </a:lnTo>
                <a:close/>
              </a:path>
            </a:pathLst>
          </a:custGeom>
          <a:blipFill>
            <a:blip r:embed="rId4"/>
            <a:stretch>
              <a:fillRect/>
            </a:stretch>
          </a:blipFill>
        </p:spPr>
      </p:sp>
      <p:sp>
        <p:nvSpPr>
          <p:cNvPr id="5" name="TextBox 5"/>
          <p:cNvSpPr txBox="1"/>
          <p:nvPr/>
        </p:nvSpPr>
        <p:spPr>
          <a:xfrm>
            <a:off x="1716662" y="8242954"/>
            <a:ext cx="2038502" cy="190005"/>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Advantages of Waterfall Model: </a:t>
            </a:r>
          </a:p>
        </p:txBody>
      </p:sp>
      <p:sp>
        <p:nvSpPr>
          <p:cNvPr id="6" name="TextBox 6"/>
          <p:cNvSpPr txBox="1"/>
          <p:nvPr/>
        </p:nvSpPr>
        <p:spPr>
          <a:xfrm>
            <a:off x="1829438" y="8431873"/>
            <a:ext cx="5117287" cy="595541"/>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1. Simple, easy to understand, and use. 2. </a:t>
            </a:r>
            <a:r>
              <a:rPr lang="en-US" sz="1103" spc="-1">
                <a:solidFill>
                  <a:srgbClr val="FF0000"/>
                </a:solidFill>
                <a:latin typeface="IBM Plex Sans Condensed"/>
                <a:ea typeface="IBM Plex Sans Condensed"/>
                <a:cs typeface="IBM Plex Sans Condensed"/>
                <a:sym typeface="IBM Plex Sans Condensed"/>
              </a:rPr>
              <a:t>Easy to implement </a:t>
            </a:r>
            <a:r>
              <a:rPr lang="en-US" sz="1103" spc="-1">
                <a:solidFill>
                  <a:srgbClr val="000000"/>
                </a:solidFill>
                <a:latin typeface="IBM Plex Sans Condensed"/>
                <a:ea typeface="IBM Plex Sans Condensed"/>
                <a:cs typeface="IBM Plex Sans Condensed"/>
                <a:sym typeface="IBM Plex Sans Condensed"/>
              </a:rPr>
              <a:t>because of its linear process. 3. Since requirement </a:t>
            </a:r>
            <a:r>
              <a:rPr lang="en-US" sz="1103" spc="-1">
                <a:solidFill>
                  <a:srgbClr val="FF0000"/>
                </a:solidFill>
                <a:latin typeface="IBM Plex Sans Condensed"/>
                <a:ea typeface="IBM Plex Sans Condensed"/>
                <a:cs typeface="IBM Plex Sans Condensed"/>
                <a:sym typeface="IBM Plex Sans Condensed"/>
              </a:rPr>
              <a:t>changes are not allowed, the chances of finding bugs will be less</a:t>
            </a:r>
            <a:r>
              <a:rPr lang="en-US" sz="1103" spc="-1">
                <a:solidFill>
                  <a:srgbClr val="000000"/>
                </a:solidFill>
                <a:latin typeface="IBM Plex Sans Condensed"/>
                <a:ea typeface="IBM Plex Sans Condensed"/>
                <a:cs typeface="IBM Plex Sans Condensed"/>
                <a:sym typeface="IBM Plex Sans Condensed"/>
              </a:rPr>
              <a:t>. </a:t>
            </a:r>
          </a:p>
        </p:txBody>
      </p:sp>
      <p:sp>
        <p:nvSpPr>
          <p:cNvPr id="7" name="TextBox 7"/>
          <p:cNvSpPr txBox="1"/>
          <p:nvPr/>
        </p:nvSpPr>
        <p:spPr>
          <a:xfrm>
            <a:off x="914705" y="818798"/>
            <a:ext cx="3105217" cy="1775536"/>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Types (Models) of SDLC: </a:t>
            </a:r>
            <a:r>
              <a:rPr lang="en-US" sz="1103" spc="-1">
                <a:solidFill>
                  <a:srgbClr val="000000"/>
                </a:solidFill>
                <a:latin typeface="IBM Plex Sans Condensed"/>
                <a:ea typeface="IBM Plex Sans Condensed"/>
                <a:cs typeface="IBM Plex Sans Condensed"/>
                <a:sym typeface="IBM Plex Sans Condensed"/>
              </a:rPr>
              <a:t>1. Waterfall Model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2. Spiral Model </a:t>
            </a:r>
          </a:p>
          <a:p>
            <a:pPr algn="l">
              <a:lnSpc>
                <a:spcPts val="2567"/>
              </a:lnSpc>
            </a:pPr>
            <a:r>
              <a:rPr lang="en-US" sz="1103" spc="-1">
                <a:solidFill>
                  <a:srgbClr val="000000"/>
                </a:solidFill>
                <a:latin typeface="IBM Plex Sans Condensed"/>
                <a:ea typeface="IBM Plex Sans Condensed"/>
                <a:cs typeface="IBM Plex Sans Condensed"/>
                <a:sym typeface="IBM Plex Sans Condensed"/>
              </a:rPr>
              <a:t>3. Rapid Application Development (RAD) Model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4. Iterative or Incremental Model </a:t>
            </a:r>
          </a:p>
          <a:p>
            <a:pPr algn="l">
              <a:lnSpc>
                <a:spcPts val="2520"/>
              </a:lnSpc>
            </a:pPr>
            <a:r>
              <a:rPr lang="en-US" sz="1103" spc="-1">
                <a:solidFill>
                  <a:srgbClr val="000000"/>
                </a:solidFill>
                <a:latin typeface="IBM Plex Sans Condensed"/>
                <a:ea typeface="IBM Plex Sans Condensed"/>
                <a:cs typeface="IBM Plex Sans Condensed"/>
                <a:sym typeface="IBM Plex Sans Condensed"/>
              </a:rPr>
              <a:t>5. Prototype Model </a:t>
            </a:r>
          </a:p>
          <a:p>
            <a:pPr algn="l">
              <a:lnSpc>
                <a:spcPts val="599"/>
              </a:lnSpc>
            </a:pPr>
            <a:r>
              <a:rPr lang="en-US" sz="1103" spc="-1">
                <a:solidFill>
                  <a:srgbClr val="000000"/>
                </a:solidFill>
                <a:latin typeface="IBM Plex Sans Condensed"/>
                <a:ea typeface="IBM Plex Sans Condensed"/>
                <a:cs typeface="IBM Plex Sans Condensed"/>
                <a:sym typeface="IBM Plex Sans Condensed"/>
              </a:rPr>
              <a:t>6. V Model </a:t>
            </a:r>
          </a:p>
          <a:p>
            <a:pPr algn="l">
              <a:lnSpc>
                <a:spcPts val="2471"/>
              </a:lnSpc>
            </a:pPr>
            <a:r>
              <a:rPr lang="en-US" sz="1103" spc="-1">
                <a:solidFill>
                  <a:srgbClr val="000000"/>
                </a:solidFill>
                <a:latin typeface="IBM Plex Sans Condensed"/>
                <a:ea typeface="IBM Plex Sans Condensed"/>
                <a:cs typeface="IBM Plex Sans Condensed"/>
                <a:sym typeface="IBM Plex Sans Condensed"/>
              </a:rPr>
              <a:t>7. Agile Model </a:t>
            </a:r>
          </a:p>
        </p:txBody>
      </p:sp>
      <p:sp>
        <p:nvSpPr>
          <p:cNvPr id="8" name="TextBox 8"/>
          <p:cNvSpPr txBox="1"/>
          <p:nvPr/>
        </p:nvSpPr>
        <p:spPr>
          <a:xfrm>
            <a:off x="1143305" y="2924137"/>
            <a:ext cx="1279608"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1. Waterfall Model: </a:t>
            </a:r>
          </a:p>
        </p:txBody>
      </p:sp>
      <p:sp>
        <p:nvSpPr>
          <p:cNvPr id="9" name="TextBox 9"/>
          <p:cNvSpPr txBox="1"/>
          <p:nvPr/>
        </p:nvSpPr>
        <p:spPr>
          <a:xfrm>
            <a:off x="1600838" y="3316395"/>
            <a:ext cx="105042" cy="111976"/>
          </a:xfrm>
          <a:prstGeom prst="rect">
            <a:avLst/>
          </a:prstGeom>
        </p:spPr>
        <p:txBody>
          <a:bodyPr lIns="0" tIns="0" rIns="0" bIns="0" rtlCol="0" anchor="t">
            <a:spAutoFit/>
          </a:bodyPr>
          <a:lstStyle/>
          <a:p>
            <a:pPr algn="l">
              <a:lnSpc>
                <a:spcPts val="551"/>
              </a:lnSpc>
            </a:pPr>
            <a:r>
              <a:rPr lang="en-US" sz="1103">
                <a:solidFill>
                  <a:srgbClr val="000000"/>
                </a:solidFill>
                <a:latin typeface="Arimo"/>
                <a:ea typeface="Arimo"/>
                <a:cs typeface="Arimo"/>
                <a:sym typeface="Arimo"/>
              </a:rPr>
              <a:t> </a:t>
            </a:r>
          </a:p>
        </p:txBody>
      </p:sp>
      <p:sp>
        <p:nvSpPr>
          <p:cNvPr id="10" name="TextBox 10"/>
          <p:cNvSpPr txBox="1"/>
          <p:nvPr/>
        </p:nvSpPr>
        <p:spPr>
          <a:xfrm>
            <a:off x="1829438" y="3359934"/>
            <a:ext cx="5163922" cy="1268044"/>
          </a:xfrm>
          <a:prstGeom prst="rect">
            <a:avLst/>
          </a:prstGeom>
        </p:spPr>
        <p:txBody>
          <a:bodyPr lIns="0" tIns="0" rIns="0" bIns="0" rtlCol="0" anchor="t">
            <a:spAutoFit/>
          </a:bodyPr>
          <a:lstStyle/>
          <a:p>
            <a:pPr algn="just">
              <a:lnSpc>
                <a:spcPts val="551"/>
              </a:lnSpc>
            </a:pPr>
            <a:r>
              <a:rPr lang="en-US" sz="1103" spc="-1">
                <a:solidFill>
                  <a:srgbClr val="000000"/>
                </a:solidFill>
                <a:latin typeface="IBM Plex Sans Condensed"/>
                <a:ea typeface="IBM Plex Sans Condensed"/>
                <a:cs typeface="IBM Plex Sans Condensed"/>
                <a:sym typeface="IBM Plex Sans Condensed"/>
              </a:rPr>
              <a:t>Waterfall is one of the </a:t>
            </a:r>
            <a:r>
              <a:rPr lang="en-US" sz="1103" spc="-1">
                <a:solidFill>
                  <a:srgbClr val="FF0000"/>
                </a:solidFill>
                <a:latin typeface="IBM Plex Sans Condensed"/>
                <a:ea typeface="IBM Plex Sans Condensed"/>
                <a:cs typeface="IBM Plex Sans Condensed"/>
                <a:sym typeface="IBM Plex Sans Condensed"/>
              </a:rPr>
              <a:t>earliest </a:t>
            </a:r>
            <a:r>
              <a:rPr lang="en-US" sz="1103" spc="-1">
                <a:solidFill>
                  <a:srgbClr val="000000"/>
                </a:solidFill>
                <a:latin typeface="IBM Plex Sans Condensed"/>
                <a:ea typeface="IBM Plex Sans Condensed"/>
                <a:cs typeface="IBM Plex Sans Condensed"/>
                <a:sym typeface="IBM Plex Sans Condensed"/>
              </a:rPr>
              <a:t>and most commonly used software development models </a:t>
            </a:r>
          </a:p>
          <a:p>
            <a:pPr algn="just">
              <a:lnSpc>
                <a:spcPts val="2520"/>
              </a:lnSpc>
            </a:pPr>
            <a:r>
              <a:rPr lang="en-US" sz="1103" spc="3">
                <a:solidFill>
                  <a:srgbClr val="000000"/>
                </a:solidFill>
                <a:latin typeface="IBM Plex Sans Condensed"/>
                <a:ea typeface="IBM Plex Sans Condensed"/>
                <a:cs typeface="IBM Plex Sans Condensed"/>
                <a:sym typeface="IBM Plex Sans Condensed"/>
              </a:rPr>
              <a:t>(processes), in which the development </a:t>
            </a:r>
            <a:r>
              <a:rPr lang="en-US" sz="1103" spc="3">
                <a:solidFill>
                  <a:srgbClr val="FF0000"/>
                </a:solidFill>
                <a:latin typeface="IBM Plex Sans Condensed"/>
                <a:ea typeface="IBM Plex Sans Condensed"/>
                <a:cs typeface="IBM Plex Sans Condensed"/>
                <a:sym typeface="IBM Plex Sans Condensed"/>
              </a:rPr>
              <a:t>process </a:t>
            </a:r>
            <a:r>
              <a:rPr lang="en-US" sz="1103" spc="3">
                <a:solidFill>
                  <a:srgbClr val="FF0000"/>
                </a:solidFill>
                <a:latin typeface="IBM Plex Sans Condensed Bold"/>
                <a:ea typeface="IBM Plex Sans Condensed Bold"/>
                <a:cs typeface="IBM Plex Sans Condensed Bold"/>
                <a:sym typeface="IBM Plex Sans Condensed Bold"/>
              </a:rPr>
              <a:t>looks like the flow</a:t>
            </a:r>
            <a:r>
              <a:rPr lang="en-US" sz="1103" spc="3">
                <a:solidFill>
                  <a:srgbClr val="FF0000"/>
                </a:solidFill>
                <a:latin typeface="IBM Plex Sans Condensed"/>
                <a:ea typeface="IBM Plex Sans Condensed"/>
                <a:cs typeface="IBM Plex Sans Condensed"/>
                <a:sym typeface="IBM Plex Sans Condensed"/>
              </a:rPr>
              <a:t>, moving </a:t>
            </a:r>
            <a:r>
              <a:rPr lang="en-US" sz="1103" spc="3">
                <a:solidFill>
                  <a:srgbClr val="FF0000"/>
                </a:solidFill>
                <a:latin typeface="IBM Plex Sans Condensed Bold"/>
                <a:ea typeface="IBM Plex Sans Condensed Bold"/>
                <a:cs typeface="IBM Plex Sans Condensed Bold"/>
                <a:sym typeface="IBM Plex Sans Condensed Bold"/>
              </a:rPr>
              <a:t>step by step</a:t>
            </a:r>
            <a:r>
              <a:rPr lang="en-US" sz="1103" spc="3">
                <a:solidFill>
                  <a:srgbClr val="FF0000"/>
                </a:solidFill>
                <a:latin typeface="IBM Plex Sans Condensed"/>
                <a:ea typeface="IBM Plex Sans Condensed"/>
                <a:cs typeface="IBM Plex Sans Condensed"/>
                <a:sym typeface="IBM Plex Sans Condensed"/>
              </a:rPr>
              <a:t> </a:t>
            </a:r>
          </a:p>
          <a:p>
            <a:pPr algn="just">
              <a:lnSpc>
                <a:spcPts val="606"/>
              </a:lnSpc>
            </a:pPr>
            <a:r>
              <a:rPr lang="en-US" sz="1103" spc="13">
                <a:solidFill>
                  <a:srgbClr val="FF0000"/>
                </a:solidFill>
                <a:latin typeface="IBM Plex Sans Condensed"/>
                <a:ea typeface="IBM Plex Sans Condensed"/>
                <a:cs typeface="IBM Plex Sans Condensed"/>
                <a:sym typeface="IBM Plex Sans Condensed"/>
              </a:rPr>
              <a:t>through the phases like analysis, design, coding, testing, deployment/installation, and </a:t>
            </a:r>
          </a:p>
          <a:p>
            <a:pPr algn="just">
              <a:lnSpc>
                <a:spcPts val="2466"/>
              </a:lnSpc>
            </a:pPr>
            <a:r>
              <a:rPr lang="en-US" sz="1103" spc="-1">
                <a:solidFill>
                  <a:srgbClr val="FF0000"/>
                </a:solidFill>
                <a:latin typeface="IBM Plex Sans Condensed"/>
                <a:ea typeface="IBM Plex Sans Condensed"/>
                <a:cs typeface="IBM Plex Sans Condensed"/>
                <a:sym typeface="IBM Plex Sans Condensed"/>
              </a:rPr>
              <a:t>support.</a:t>
            </a:r>
            <a:r>
              <a:rPr lang="en-US" sz="1103" spc="-1">
                <a:solidFill>
                  <a:srgbClr val="000000"/>
                </a:solidFill>
                <a:latin typeface="IBM Plex Sans Condensed"/>
                <a:ea typeface="IBM Plex Sans Condensed"/>
                <a:cs typeface="IBM Plex Sans Condensed"/>
                <a:sym typeface="IBM Plex Sans Condensed"/>
              </a:rPr>
              <a:t> So, it is also known as the “</a:t>
            </a:r>
            <a:r>
              <a:rPr lang="en-US" sz="1103" spc="-1">
                <a:solidFill>
                  <a:srgbClr val="FF0000"/>
                </a:solidFill>
                <a:latin typeface="IBM Plex Sans Condensed"/>
                <a:ea typeface="IBM Plex Sans Condensed"/>
                <a:cs typeface="IBM Plex Sans Condensed"/>
                <a:sym typeface="IBM Plex Sans Condensed"/>
              </a:rPr>
              <a:t>Linear Sequential Model</a:t>
            </a:r>
            <a:r>
              <a:rPr lang="en-US" sz="1103" spc="-1">
                <a:solidFill>
                  <a:srgbClr val="000000"/>
                </a:solidFill>
                <a:latin typeface="IBM Plex Sans Condensed"/>
                <a:ea typeface="IBM Plex Sans Condensed"/>
                <a:cs typeface="IBM Plex Sans Condensed"/>
                <a:sym typeface="IBM Plex Sans Condensed"/>
              </a:rPr>
              <a:t>”. </a:t>
            </a:r>
          </a:p>
          <a:p>
            <a:pPr algn="just">
              <a:lnSpc>
                <a:spcPts val="749"/>
              </a:lnSpc>
            </a:pPr>
            <a:r>
              <a:rPr lang="en-US" sz="1103" spc="-1">
                <a:solidFill>
                  <a:srgbClr val="000000"/>
                </a:solidFill>
                <a:latin typeface="IBM Plex Sans Condensed"/>
                <a:ea typeface="IBM Plex Sans Condensed"/>
                <a:cs typeface="IBM Plex Sans Condensed"/>
                <a:sym typeface="IBM Plex Sans Condensed"/>
              </a:rPr>
              <a:t>This SDLC model includes </a:t>
            </a:r>
            <a:r>
              <a:rPr lang="en-US" sz="1103" spc="-1">
                <a:solidFill>
                  <a:srgbClr val="FF0000"/>
                </a:solidFill>
                <a:latin typeface="IBM Plex Sans Condensed"/>
                <a:ea typeface="IBM Plex Sans Condensed"/>
                <a:cs typeface="IBM Plex Sans Condensed"/>
                <a:sym typeface="IBM Plex Sans Condensed"/>
              </a:rPr>
              <a:t>gradual execution of every stage completely</a:t>
            </a:r>
            <a:r>
              <a:rPr lang="en-US" sz="1103" spc="-1">
                <a:solidFill>
                  <a:srgbClr val="000000"/>
                </a:solidFill>
                <a:latin typeface="IBM Plex Sans Condensed"/>
                <a:ea typeface="IBM Plex Sans Condensed"/>
                <a:cs typeface="IBM Plex Sans Condensed"/>
                <a:sym typeface="IBM Plex Sans Condensed"/>
              </a:rPr>
              <a:t>. This process is </a:t>
            </a:r>
          </a:p>
          <a:p>
            <a:pPr algn="just">
              <a:lnSpc>
                <a:spcPts val="2321"/>
              </a:lnSpc>
            </a:pPr>
            <a:r>
              <a:rPr lang="en-US" sz="1103" spc="1">
                <a:solidFill>
                  <a:srgbClr val="FF0000"/>
                </a:solidFill>
                <a:latin typeface="IBM Plex Sans Condensed Bold"/>
                <a:ea typeface="IBM Plex Sans Condensed Bold"/>
                <a:cs typeface="IBM Plex Sans Condensed Bold"/>
                <a:sym typeface="IBM Plex Sans Condensed Bold"/>
              </a:rPr>
              <a:t>strictly documented and predefined</a:t>
            </a:r>
            <a:r>
              <a:rPr lang="en-US" sz="1103" spc="1">
                <a:solidFill>
                  <a:srgbClr val="FF0000"/>
                </a:solidFill>
                <a:latin typeface="IBM Plex Sans Condensed"/>
                <a:ea typeface="IBM Plex Sans Condensed"/>
                <a:cs typeface="IBM Plex Sans Condensed"/>
                <a:sym typeface="IBM Plex Sans Condensed"/>
              </a:rPr>
              <a:t> with </a:t>
            </a:r>
            <a:r>
              <a:rPr lang="en-US" sz="1103" spc="1">
                <a:solidFill>
                  <a:srgbClr val="000000"/>
                </a:solidFill>
                <a:latin typeface="IBM Plex Sans Condensed"/>
                <a:ea typeface="IBM Plex Sans Condensed"/>
                <a:cs typeface="IBM Plex Sans Condensed"/>
                <a:sym typeface="IBM Plex Sans Condensed"/>
              </a:rPr>
              <a:t>features expected for every phase of this </a:t>
            </a:r>
          </a:p>
          <a:p>
            <a:pPr algn="just">
              <a:lnSpc>
                <a:spcPts val="749"/>
              </a:lnSpc>
            </a:pPr>
            <a:r>
              <a:rPr lang="en-US" sz="1103" spc="-1">
                <a:solidFill>
                  <a:srgbClr val="000000"/>
                </a:solidFill>
                <a:latin typeface="IBM Plex Sans Condensed"/>
                <a:ea typeface="IBM Plex Sans Condensed"/>
                <a:cs typeface="IBM Plex Sans Condensed"/>
                <a:sym typeface="IBM Plex Sans Condensed"/>
              </a:rPr>
              <a:t>software development life cycle model. </a:t>
            </a:r>
          </a:p>
        </p:txBody>
      </p:sp>
      <p:sp>
        <p:nvSpPr>
          <p:cNvPr id="11" name="TextBox 11"/>
          <p:cNvSpPr txBox="1"/>
          <p:nvPr/>
        </p:nvSpPr>
        <p:spPr>
          <a:xfrm>
            <a:off x="1600838" y="4090206"/>
            <a:ext cx="105042" cy="131026"/>
          </a:xfrm>
          <a:prstGeom prst="rect">
            <a:avLst/>
          </a:prstGeom>
        </p:spPr>
        <p:txBody>
          <a:bodyPr lIns="0" tIns="0" rIns="0" bIns="0" rtlCol="0" anchor="t">
            <a:spAutoFit/>
          </a:bodyPr>
          <a:lstStyle/>
          <a:p>
            <a:pPr algn="l">
              <a:lnSpc>
                <a:spcPts val="749"/>
              </a:lnSpc>
            </a:pPr>
            <a:r>
              <a:rPr lang="en-US" sz="1103">
                <a:solidFill>
                  <a:srgbClr val="000000"/>
                </a:solidFill>
                <a:latin typeface="Arimo"/>
                <a:ea typeface="Arimo"/>
                <a:cs typeface="Arimo"/>
                <a:sym typeface="Arimo"/>
              </a:rPr>
              <a:t> </a:t>
            </a:r>
          </a:p>
        </p:txBody>
      </p:sp>
      <p:sp>
        <p:nvSpPr>
          <p:cNvPr id="13" name="Footer Placeholder 12"/>
          <p:cNvSpPr>
            <a:spLocks noGrp="1"/>
          </p:cNvSpPr>
          <p:nvPr>
            <p:ph type="ftr" sz="quarter" idx="11"/>
          </p:nvPr>
        </p:nvSpPr>
        <p:spPr>
          <a:xfrm>
            <a:off x="4648200" y="9525000"/>
            <a:ext cx="2895600" cy="365125"/>
          </a:xfrm>
        </p:spPr>
        <p:txBody>
          <a:bodyPr/>
          <a:lstStyle/>
          <a:p>
            <a:r>
              <a:rPr lang="en-US" dirty="0" smtClean="0"/>
              <a:t>Mr. RANJIT KUMBHAR  7757962804</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0200" y="1972313"/>
            <a:ext cx="115567" cy="1938023"/>
          </a:xfrm>
          <a:custGeom>
            <a:avLst/>
            <a:gdLst/>
            <a:ahLst/>
            <a:cxnLst/>
            <a:rect l="l" t="t" r="r" b="b"/>
            <a:pathLst>
              <a:path w="115567" h="1938023">
                <a:moveTo>
                  <a:pt x="0" y="0"/>
                </a:moveTo>
                <a:lnTo>
                  <a:pt x="115567" y="0"/>
                </a:lnTo>
                <a:lnTo>
                  <a:pt x="115567" y="1938023"/>
                </a:lnTo>
                <a:lnTo>
                  <a:pt x="0" y="1938023"/>
                </a:lnTo>
                <a:lnTo>
                  <a:pt x="0" y="0"/>
                </a:lnTo>
                <a:close/>
              </a:path>
            </a:pathLst>
          </a:custGeom>
          <a:blipFill>
            <a:blip r:embed="rId2"/>
            <a:stretch>
              <a:fillRect/>
            </a:stretch>
          </a:blipFill>
        </p:spPr>
      </p:sp>
      <p:sp>
        <p:nvSpPr>
          <p:cNvPr id="4" name="TextBox 4"/>
          <p:cNvSpPr txBox="1"/>
          <p:nvPr/>
        </p:nvSpPr>
        <p:spPr>
          <a:xfrm>
            <a:off x="1829438" y="914048"/>
            <a:ext cx="107547" cy="375361"/>
          </a:xfrm>
          <a:prstGeom prst="rect">
            <a:avLst/>
          </a:prstGeom>
        </p:spPr>
        <p:txBody>
          <a:bodyPr lIns="0" tIns="0" rIns="0" bIns="0" rtlCol="0" anchor="t">
            <a:spAutoFit/>
          </a:bodyPr>
          <a:lstStyle/>
          <a:p>
            <a:pPr algn="just">
              <a:lnSpc>
                <a:spcPts val="1535"/>
              </a:lnSpc>
            </a:pPr>
            <a:r>
              <a:rPr lang="en-US" sz="1103" spc="-1">
                <a:solidFill>
                  <a:srgbClr val="000000"/>
                </a:solidFill>
                <a:latin typeface="IBM Plex Sans Condensed"/>
                <a:ea typeface="IBM Plex Sans Condensed"/>
                <a:cs typeface="IBM Plex Sans Condensed"/>
                <a:sym typeface="IBM Plex Sans Condensed"/>
              </a:rPr>
              <a:t>4. 5.</a:t>
            </a:r>
          </a:p>
        </p:txBody>
      </p:sp>
      <p:sp>
        <p:nvSpPr>
          <p:cNvPr id="5" name="TextBox 5"/>
          <p:cNvSpPr txBox="1"/>
          <p:nvPr/>
        </p:nvSpPr>
        <p:spPr>
          <a:xfrm>
            <a:off x="1716662" y="3761251"/>
            <a:ext cx="3291678" cy="190005"/>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Where we Use (Use Cases for) Waterfall SDLC Model: </a:t>
            </a:r>
          </a:p>
        </p:txBody>
      </p:sp>
      <p:sp>
        <p:nvSpPr>
          <p:cNvPr id="6" name="TextBox 6"/>
          <p:cNvSpPr txBox="1"/>
          <p:nvPr/>
        </p:nvSpPr>
        <p:spPr>
          <a:xfrm>
            <a:off x="1829438" y="3950170"/>
            <a:ext cx="2871968" cy="202330"/>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1. The </a:t>
            </a:r>
            <a:r>
              <a:rPr lang="en-US" sz="1103" spc="-1">
                <a:solidFill>
                  <a:srgbClr val="FF0000"/>
                </a:solidFill>
                <a:latin typeface="IBM Plex Sans Condensed"/>
                <a:ea typeface="IBM Plex Sans Condensed"/>
                <a:cs typeface="IBM Plex Sans Condensed"/>
                <a:sym typeface="IBM Plex Sans Condensed"/>
              </a:rPr>
              <a:t>requirements are precisely documented.</a:t>
            </a:r>
            <a:r>
              <a:rPr lang="en-US" sz="1103" spc="-1">
                <a:solidFill>
                  <a:srgbClr val="000000"/>
                </a:solidFill>
                <a:latin typeface="IBM Plex Sans Condensed"/>
                <a:ea typeface="IBM Plex Sans Condensed"/>
                <a:cs typeface="IBM Plex Sans Condensed"/>
                <a:sym typeface="IBM Plex Sans Condensed"/>
              </a:rPr>
              <a:t> </a:t>
            </a:r>
          </a:p>
        </p:txBody>
      </p:sp>
      <p:sp>
        <p:nvSpPr>
          <p:cNvPr id="7" name="TextBox 7"/>
          <p:cNvSpPr txBox="1"/>
          <p:nvPr/>
        </p:nvSpPr>
        <p:spPr>
          <a:xfrm>
            <a:off x="1829438" y="4145242"/>
            <a:ext cx="148571" cy="202330"/>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2. </a:t>
            </a:r>
          </a:p>
        </p:txBody>
      </p:sp>
      <p:sp>
        <p:nvSpPr>
          <p:cNvPr id="8" name="TextBox 8"/>
          <p:cNvSpPr txBox="1"/>
          <p:nvPr/>
        </p:nvSpPr>
        <p:spPr>
          <a:xfrm>
            <a:off x="2058286" y="4167273"/>
            <a:ext cx="1618278" cy="180289"/>
          </a:xfrm>
          <a:prstGeom prst="rect">
            <a:avLst/>
          </a:prstGeom>
        </p:spPr>
        <p:txBody>
          <a:bodyPr lIns="0" tIns="0" rIns="0" bIns="0" rtlCol="0" anchor="t">
            <a:spAutoFit/>
          </a:bodyPr>
          <a:lstStyle/>
          <a:p>
            <a:pPr algn="l">
              <a:lnSpc>
                <a:spcPts val="1544"/>
              </a:lnSpc>
            </a:pPr>
            <a:r>
              <a:rPr lang="en-US" sz="1103" spc="-1">
                <a:solidFill>
                  <a:srgbClr val="FF0000"/>
                </a:solidFill>
                <a:latin typeface="IBM Plex Sans Condensed"/>
                <a:ea typeface="IBM Plex Sans Condensed"/>
                <a:cs typeface="IBM Plex Sans Condensed"/>
                <a:sym typeface="IBM Plex Sans Condensed"/>
              </a:rPr>
              <a:t>Product definition is stable.</a:t>
            </a:r>
            <a:r>
              <a:rPr lang="en-US" sz="1103" spc="-1">
                <a:solidFill>
                  <a:srgbClr val="000000"/>
                </a:solidFill>
                <a:latin typeface="IBM Plex Sans Condensed"/>
                <a:ea typeface="IBM Plex Sans Condensed"/>
                <a:cs typeface="IBM Plex Sans Condensed"/>
                <a:sym typeface="IBM Plex Sans Condensed"/>
              </a:rPr>
              <a:t> </a:t>
            </a:r>
          </a:p>
        </p:txBody>
      </p:sp>
      <p:sp>
        <p:nvSpPr>
          <p:cNvPr id="9" name="TextBox 9"/>
          <p:cNvSpPr txBox="1"/>
          <p:nvPr/>
        </p:nvSpPr>
        <p:spPr>
          <a:xfrm>
            <a:off x="1829438" y="4343362"/>
            <a:ext cx="4053764" cy="397402"/>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3. The </a:t>
            </a:r>
            <a:r>
              <a:rPr lang="en-US" sz="1103" spc="-1">
                <a:solidFill>
                  <a:srgbClr val="FF0000"/>
                </a:solidFill>
                <a:latin typeface="IBM Plex Sans Condensed"/>
                <a:ea typeface="IBM Plex Sans Condensed"/>
                <a:cs typeface="IBM Plex Sans Condensed"/>
                <a:sym typeface="IBM Plex Sans Condensed"/>
              </a:rPr>
              <a:t>technologies stack is predefined </a:t>
            </a:r>
            <a:r>
              <a:rPr lang="en-US" sz="1103" spc="-1">
                <a:solidFill>
                  <a:srgbClr val="000000"/>
                </a:solidFill>
                <a:latin typeface="IBM Plex Sans Condensed"/>
                <a:ea typeface="IBM Plex Sans Condensed"/>
                <a:cs typeface="IBM Plex Sans Condensed"/>
                <a:sym typeface="IBM Plex Sans Condensed"/>
              </a:rPr>
              <a:t>which makes it </a:t>
            </a:r>
            <a:r>
              <a:rPr lang="en-US" sz="1103" spc="-1">
                <a:solidFill>
                  <a:srgbClr val="FF0000"/>
                </a:solidFill>
                <a:latin typeface="IBM Plex Sans Condensed"/>
                <a:ea typeface="IBM Plex Sans Condensed"/>
                <a:cs typeface="IBM Plex Sans Condensed"/>
                <a:sym typeface="IBM Plex Sans Condensed"/>
              </a:rPr>
              <a:t>not dynamic.</a:t>
            </a:r>
            <a:r>
              <a:rPr lang="en-US" sz="1103" spc="-1">
                <a:solidFill>
                  <a:srgbClr val="000000"/>
                </a:solidFill>
                <a:latin typeface="IBM Plex Sans Condensed"/>
                <a:ea typeface="IBM Plex Sans Condensed"/>
                <a:cs typeface="IBM Plex Sans Condensed"/>
                <a:sym typeface="IBM Plex Sans Condensed"/>
              </a:rPr>
              <a:t> 4. </a:t>
            </a:r>
            <a:r>
              <a:rPr lang="en-US" sz="1103" spc="-1">
                <a:solidFill>
                  <a:srgbClr val="FF0000"/>
                </a:solidFill>
                <a:latin typeface="IBM Plex Sans Condensed"/>
                <a:ea typeface="IBM Plex Sans Condensed"/>
                <a:cs typeface="IBM Plex Sans Condensed"/>
                <a:sym typeface="IBM Plex Sans Condensed"/>
              </a:rPr>
              <a:t>No ambiguous (doubtful) requirements.</a:t>
            </a:r>
            <a:r>
              <a:rPr lang="en-US" sz="1103" spc="-1">
                <a:solidFill>
                  <a:srgbClr val="000000"/>
                </a:solidFill>
                <a:latin typeface="IBM Plex Sans Condensed"/>
                <a:ea typeface="IBM Plex Sans Condensed"/>
                <a:cs typeface="IBM Plex Sans Condensed"/>
                <a:sym typeface="IBM Plex Sans Condensed"/>
              </a:rPr>
              <a:t> </a:t>
            </a:r>
          </a:p>
        </p:txBody>
      </p:sp>
      <p:sp>
        <p:nvSpPr>
          <p:cNvPr id="10" name="TextBox 10"/>
          <p:cNvSpPr txBox="1"/>
          <p:nvPr/>
        </p:nvSpPr>
        <p:spPr>
          <a:xfrm>
            <a:off x="1829438" y="4733754"/>
            <a:ext cx="148571" cy="202330"/>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5. </a:t>
            </a:r>
          </a:p>
        </p:txBody>
      </p:sp>
      <p:sp>
        <p:nvSpPr>
          <p:cNvPr id="11" name="TextBox 11"/>
          <p:cNvSpPr txBox="1"/>
          <p:nvPr/>
        </p:nvSpPr>
        <p:spPr>
          <a:xfrm>
            <a:off x="2058286" y="4755794"/>
            <a:ext cx="1186129" cy="180289"/>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The </a:t>
            </a:r>
            <a:r>
              <a:rPr lang="en-US" sz="1103" spc="-1">
                <a:solidFill>
                  <a:srgbClr val="FF0000"/>
                </a:solidFill>
                <a:latin typeface="IBM Plex Sans Condensed"/>
                <a:ea typeface="IBM Plex Sans Condensed"/>
                <a:cs typeface="IBM Plex Sans Condensed"/>
                <a:sym typeface="IBM Plex Sans Condensed"/>
              </a:rPr>
              <a:t>project is short.</a:t>
            </a:r>
            <a:r>
              <a:rPr lang="en-US" sz="1103" spc="-1">
                <a:solidFill>
                  <a:srgbClr val="000000"/>
                </a:solidFill>
                <a:latin typeface="IBM Plex Sans Condensed"/>
                <a:ea typeface="IBM Plex Sans Condensed"/>
                <a:cs typeface="IBM Plex Sans Condensed"/>
                <a:sym typeface="IBM Plex Sans Condensed"/>
              </a:rPr>
              <a:t> </a:t>
            </a:r>
          </a:p>
        </p:txBody>
      </p:sp>
      <p:sp>
        <p:nvSpPr>
          <p:cNvPr id="12" name="TextBox 12"/>
          <p:cNvSpPr txBox="1"/>
          <p:nvPr/>
        </p:nvSpPr>
        <p:spPr>
          <a:xfrm>
            <a:off x="1207313" y="4964582"/>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3" name="TextBox 13"/>
          <p:cNvSpPr txBox="1"/>
          <p:nvPr/>
        </p:nvSpPr>
        <p:spPr>
          <a:xfrm>
            <a:off x="1143305" y="5303730"/>
            <a:ext cx="1385316" cy="278530"/>
          </a:xfrm>
          <a:prstGeom prst="rect">
            <a:avLst/>
          </a:prstGeom>
        </p:spPr>
        <p:txBody>
          <a:bodyPr lIns="0" tIns="0" rIns="0" bIns="0" rtlCol="0" anchor="t">
            <a:spAutoFit/>
          </a:bodyPr>
          <a:lstStyle/>
          <a:p>
            <a:pPr algn="l">
              <a:lnSpc>
                <a:spcPts val="2328"/>
              </a:lnSpc>
            </a:pPr>
            <a:r>
              <a:rPr lang="en-US" sz="1103" spc="-1">
                <a:solidFill>
                  <a:srgbClr val="000000"/>
                </a:solidFill>
                <a:latin typeface="IBM Plex Sans Condensed Bold"/>
                <a:ea typeface="IBM Plex Sans Condensed Bold"/>
                <a:cs typeface="IBM Plex Sans Condensed Bold"/>
                <a:sym typeface="IBM Plex Sans Condensed Bold"/>
              </a:rPr>
              <a:t>2. Spiral Model: </a:t>
            </a:r>
            <a:r>
              <a:rPr lang="en-US" sz="1103" spc="-1">
                <a:solidFill>
                  <a:srgbClr val="FF0000"/>
                </a:solidFill>
                <a:latin typeface="IBM Plex Sans Condensed Bold"/>
                <a:ea typeface="IBM Plex Sans Condensed Bold"/>
                <a:cs typeface="IBM Plex Sans Condensed Bold"/>
                <a:sym typeface="IBM Plex Sans Condensed Bold"/>
              </a:rPr>
              <a:t>PREE</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14" name="TextBox 14"/>
          <p:cNvSpPr txBox="1"/>
          <p:nvPr/>
        </p:nvSpPr>
        <p:spPr>
          <a:xfrm>
            <a:off x="1829438" y="5654250"/>
            <a:ext cx="5163245" cy="1498359"/>
          </a:xfrm>
          <a:prstGeom prst="rect">
            <a:avLst/>
          </a:prstGeom>
        </p:spPr>
        <p:txBody>
          <a:bodyPr lIns="0" tIns="0" rIns="0" bIns="0" rtlCol="0" anchor="t">
            <a:spAutoFit/>
          </a:bodyPr>
          <a:lstStyle/>
          <a:p>
            <a:pPr algn="l">
              <a:lnSpc>
                <a:spcPts val="791"/>
              </a:lnSpc>
            </a:pPr>
            <a:r>
              <a:rPr lang="en-US" sz="1103" spc="-1">
                <a:solidFill>
                  <a:srgbClr val="000000"/>
                </a:solidFill>
                <a:latin typeface="IBM Plex Sans Condensed"/>
                <a:ea typeface="IBM Plex Sans Condensed"/>
                <a:cs typeface="IBM Plex Sans Condensed"/>
                <a:sym typeface="IBM Plex Sans Condensed"/>
              </a:rPr>
              <a:t>1. Spiral Model is also known as an </a:t>
            </a:r>
            <a:r>
              <a:rPr lang="en-US" sz="1103" spc="-1">
                <a:solidFill>
                  <a:srgbClr val="FF0000"/>
                </a:solidFill>
                <a:latin typeface="IBM Plex Sans Condensed"/>
                <a:ea typeface="IBM Plex Sans Condensed"/>
                <a:cs typeface="IBM Plex Sans Condensed"/>
                <a:sym typeface="IBM Plex Sans Condensed"/>
              </a:rPr>
              <a:t>iterative model.</a:t>
            </a:r>
            <a:r>
              <a:rPr lang="en-US" sz="1103" spc="-1">
                <a:solidFill>
                  <a:srgbClr val="000000"/>
                </a:solidFill>
                <a:latin typeface="IBM Plex Sans Condensed"/>
                <a:ea typeface="IBM Plex Sans Condensed"/>
                <a:cs typeface="IBM Plex Sans Condensed"/>
                <a:sym typeface="IBM Plex Sans Condensed"/>
              </a:rPr>
              <a:t> </a:t>
            </a:r>
          </a:p>
          <a:p>
            <a:pPr algn="l">
              <a:lnSpc>
                <a:spcPts val="2284"/>
              </a:lnSpc>
            </a:pPr>
            <a:r>
              <a:rPr lang="en-US" sz="1103" spc="-1">
                <a:solidFill>
                  <a:srgbClr val="000000"/>
                </a:solidFill>
                <a:latin typeface="IBM Plex Sans Condensed"/>
                <a:ea typeface="IBM Plex Sans Condensed"/>
                <a:cs typeface="IBM Plex Sans Condensed"/>
                <a:sym typeface="IBM Plex Sans Condensed"/>
              </a:rPr>
              <a:t>2. It is a </a:t>
            </a:r>
            <a:r>
              <a:rPr lang="en-US" sz="1103" spc="-1">
                <a:solidFill>
                  <a:srgbClr val="FF0000"/>
                </a:solidFill>
                <a:latin typeface="IBM Plex Sans Condensed"/>
                <a:ea typeface="IBM Plex Sans Condensed"/>
                <a:cs typeface="IBM Plex Sans Condensed"/>
                <a:sym typeface="IBM Plex Sans Condensed"/>
              </a:rPr>
              <a:t>combination of the </a:t>
            </a:r>
            <a:r>
              <a:rPr lang="en-US" sz="1103" spc="-1">
                <a:solidFill>
                  <a:srgbClr val="FF0000"/>
                </a:solidFill>
                <a:latin typeface="IBM Plex Sans Condensed Bold"/>
                <a:ea typeface="IBM Plex Sans Condensed Bold"/>
                <a:cs typeface="IBM Plex Sans Condensed Bold"/>
                <a:sym typeface="IBM Plex Sans Condensed Bold"/>
              </a:rPr>
              <a:t>Prototype</a:t>
            </a:r>
            <a:r>
              <a:rPr lang="en-US" sz="1103" spc="-1">
                <a:solidFill>
                  <a:srgbClr val="FF0000"/>
                </a:solidFill>
                <a:latin typeface="IBM Plex Sans Condensed"/>
                <a:ea typeface="IBM Plex Sans Condensed"/>
                <a:cs typeface="IBM Plex Sans Condensed"/>
                <a:sym typeface="IBM Plex Sans Condensed"/>
              </a:rPr>
              <a:t> and </a:t>
            </a:r>
            <a:r>
              <a:rPr lang="en-US" sz="1103" spc="-1">
                <a:solidFill>
                  <a:srgbClr val="FF0000"/>
                </a:solidFill>
                <a:latin typeface="IBM Plex Sans Condensed Bold"/>
                <a:ea typeface="IBM Plex Sans Condensed Bold"/>
                <a:cs typeface="IBM Plex Sans Condensed Bold"/>
                <a:sym typeface="IBM Plex Sans Condensed Bold"/>
              </a:rPr>
              <a:t>Waterfall</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model.</a:t>
            </a:r>
            <a:r>
              <a:rPr lang="en-US" sz="1103" spc="-1">
                <a:solidFill>
                  <a:srgbClr val="000000"/>
                </a:solidFill>
                <a:latin typeface="IBM Plex Sans Condensed"/>
                <a:ea typeface="IBM Plex Sans Condensed"/>
                <a:cs typeface="IBM Plex Sans Condensed"/>
                <a:sym typeface="IBM Plex Sans Condensed"/>
              </a:rPr>
              <a:t> </a:t>
            </a:r>
          </a:p>
          <a:p>
            <a:pPr algn="l">
              <a:lnSpc>
                <a:spcPts val="835"/>
              </a:lnSpc>
            </a:pPr>
            <a:r>
              <a:rPr lang="en-US" sz="1103" spc="-1">
                <a:solidFill>
                  <a:srgbClr val="000000"/>
                </a:solidFill>
                <a:latin typeface="IBM Plex Sans Condensed"/>
                <a:ea typeface="IBM Plex Sans Condensed"/>
                <a:cs typeface="IBM Plex Sans Condensed"/>
                <a:sym typeface="IBM Plex Sans Condensed"/>
              </a:rPr>
              <a:t>3. Spiral Model is mostly used in </a:t>
            </a:r>
            <a:r>
              <a:rPr lang="en-US" sz="1103" spc="-1">
                <a:solidFill>
                  <a:srgbClr val="FF0000"/>
                </a:solidFill>
                <a:latin typeface="IBM Plex Sans Condensed Bold"/>
                <a:ea typeface="IBM Plex Sans Condensed Bold"/>
                <a:cs typeface="IBM Plex Sans Condensed Bold"/>
                <a:sym typeface="IBM Plex Sans Condensed Bold"/>
              </a:rPr>
              <a:t>high-risk projects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(in large and complex projects). </a:t>
            </a:r>
          </a:p>
          <a:p>
            <a:pPr algn="l">
              <a:lnSpc>
                <a:spcPts val="2235"/>
              </a:lnSpc>
            </a:pPr>
            <a:r>
              <a:rPr lang="en-US" sz="1103" spc="-1">
                <a:solidFill>
                  <a:srgbClr val="000000"/>
                </a:solidFill>
                <a:latin typeface="IBM Plex Sans Condensed"/>
                <a:ea typeface="IBM Plex Sans Condensed"/>
                <a:cs typeface="IBM Plex Sans Condensed"/>
                <a:sym typeface="IBM Plex Sans Condensed"/>
              </a:rPr>
              <a:t>4. It is used when the requirement is large also </a:t>
            </a:r>
            <a:r>
              <a:rPr lang="en-US" sz="1103" spc="-1">
                <a:solidFill>
                  <a:srgbClr val="FF0000"/>
                </a:solidFill>
                <a:latin typeface="IBM Plex Sans Condensed Bold"/>
                <a:ea typeface="IBM Plex Sans Condensed Bold"/>
                <a:cs typeface="IBM Plex Sans Condensed Bold"/>
                <a:sym typeface="IBM Plex Sans Condensed Bold"/>
              </a:rPr>
              <a:t>unclear and complex.</a:t>
            </a:r>
            <a:r>
              <a:rPr lang="en-US" sz="1103" spc="-1">
                <a:solidFill>
                  <a:srgbClr val="000000"/>
                </a:solidFill>
                <a:latin typeface="IBM Plex Sans Condensed"/>
                <a:ea typeface="IBM Plex Sans Condensed"/>
                <a:cs typeface="IBM Plex Sans Condensed"/>
                <a:sym typeface="IBM Plex Sans Condensed"/>
              </a:rPr>
              <a:t> </a:t>
            </a:r>
          </a:p>
          <a:p>
            <a:pPr algn="l">
              <a:lnSpc>
                <a:spcPts val="835"/>
              </a:lnSpc>
            </a:pPr>
            <a:r>
              <a:rPr lang="en-US" sz="1103" spc="-1">
                <a:solidFill>
                  <a:srgbClr val="000000"/>
                </a:solidFill>
                <a:latin typeface="IBM Plex Sans Condensed"/>
                <a:ea typeface="IBM Plex Sans Condensed"/>
                <a:cs typeface="IBM Plex Sans Condensed"/>
                <a:sym typeface="IBM Plex Sans Condensed"/>
              </a:rPr>
              <a:t>5. Spiral Model overcomes drawbacks of Waterfall Model. </a:t>
            </a:r>
          </a:p>
          <a:p>
            <a:pPr algn="l">
              <a:lnSpc>
                <a:spcPts val="2284"/>
              </a:lnSpc>
            </a:pPr>
            <a:r>
              <a:rPr lang="en-US" sz="1103" spc="-1">
                <a:solidFill>
                  <a:srgbClr val="000000"/>
                </a:solidFill>
                <a:latin typeface="IBM Plex Sans Condensed"/>
                <a:ea typeface="IBM Plex Sans Condensed"/>
                <a:cs typeface="IBM Plex Sans Condensed"/>
                <a:sym typeface="IBM Plex Sans Condensed"/>
              </a:rPr>
              <a:t>6. It consists of 4 stages </a:t>
            </a:r>
            <a:r>
              <a:rPr lang="en-US" sz="1103" spc="-1">
                <a:solidFill>
                  <a:srgbClr val="FF0000"/>
                </a:solidFill>
                <a:latin typeface="IBM Plex Sans Condensed Bold"/>
                <a:ea typeface="IBM Plex Sans Condensed Bold"/>
                <a:cs typeface="IBM Plex Sans Condensed Bold"/>
                <a:sym typeface="IBM Plex Sans Condensed Bold"/>
              </a:rPr>
              <a:t>Planning, Risk Analysis, Engineering, and Evaluation.</a:t>
            </a:r>
            <a:r>
              <a:rPr lang="en-US" sz="1103" spc="-1">
                <a:solidFill>
                  <a:srgbClr val="000000"/>
                </a:solidFill>
                <a:latin typeface="IBM Plex Sans Condensed"/>
                <a:ea typeface="IBM Plex Sans Condensed"/>
                <a:cs typeface="IBM Plex Sans Condensed"/>
                <a:sym typeface="IBM Plex Sans Condensed"/>
              </a:rPr>
              <a:t> </a:t>
            </a:r>
          </a:p>
          <a:p>
            <a:pPr algn="l">
              <a:lnSpc>
                <a:spcPts val="793"/>
              </a:lnSpc>
            </a:pPr>
            <a:r>
              <a:rPr lang="en-US" sz="1103" spc="-1">
                <a:solidFill>
                  <a:srgbClr val="000000"/>
                </a:solidFill>
                <a:latin typeface="IBM Plex Sans Condensed"/>
                <a:ea typeface="IBM Plex Sans Condensed"/>
                <a:cs typeface="IBM Plex Sans Condensed"/>
                <a:sym typeface="IBM Plex Sans Condensed"/>
              </a:rPr>
              <a:t>7. In </a:t>
            </a:r>
            <a:r>
              <a:rPr lang="en-US" sz="1103" spc="-1">
                <a:solidFill>
                  <a:srgbClr val="FF0000"/>
                </a:solidFill>
                <a:latin typeface="IBM Plex Sans Condensed"/>
                <a:ea typeface="IBM Plex Sans Condensed"/>
                <a:cs typeface="IBM Plex Sans Condensed"/>
                <a:sym typeface="IBM Plex Sans Condensed"/>
              </a:rPr>
              <a:t>every cycle new software [module] version will be released to the customer.</a:t>
            </a:r>
            <a:r>
              <a:rPr lang="en-US" sz="1103" spc="-1">
                <a:solidFill>
                  <a:srgbClr val="000000"/>
                </a:solidFill>
                <a:latin typeface="IBM Plex Sans Condensed"/>
                <a:ea typeface="IBM Plex Sans Condensed"/>
                <a:cs typeface="IBM Plex Sans Condensed"/>
                <a:sym typeface="IBM Plex Sans Condensed"/>
              </a:rPr>
              <a:t> </a:t>
            </a:r>
          </a:p>
          <a:p>
            <a:pPr algn="l">
              <a:lnSpc>
                <a:spcPts val="2277"/>
              </a:lnSpc>
            </a:pPr>
            <a:r>
              <a:rPr lang="en-US" sz="1103">
                <a:solidFill>
                  <a:srgbClr val="000000"/>
                </a:solidFill>
                <a:latin typeface="IBM Plex Sans Condensed"/>
                <a:ea typeface="IBM Plex Sans Condensed"/>
                <a:cs typeface="IBM Plex Sans Condensed"/>
                <a:sym typeface="IBM Plex Sans Condensed"/>
              </a:rPr>
              <a:t>8. </a:t>
            </a:r>
            <a:r>
              <a:rPr lang="en-US" sz="1103">
                <a:solidFill>
                  <a:srgbClr val="FF0000"/>
                </a:solidFill>
                <a:latin typeface="IBM Plex Sans Condensed"/>
                <a:ea typeface="IBM Plex Sans Condensed"/>
                <a:cs typeface="IBM Plex Sans Condensed"/>
                <a:sym typeface="IBM Plex Sans Condensed"/>
              </a:rPr>
              <a:t>Software will be released in multiple versions. </a:t>
            </a:r>
            <a:r>
              <a:rPr lang="en-US" sz="1103">
                <a:solidFill>
                  <a:srgbClr val="000000"/>
                </a:solidFill>
                <a:latin typeface="IBM Plex Sans Condensed"/>
                <a:ea typeface="IBM Plex Sans Condensed"/>
                <a:cs typeface="IBM Plex Sans Condensed"/>
                <a:sym typeface="IBM Plex Sans Condensed"/>
              </a:rPr>
              <a:t>So, it is also called a </a:t>
            </a:r>
            <a:r>
              <a:rPr lang="en-US" sz="1103">
                <a:solidFill>
                  <a:srgbClr val="FF0000"/>
                </a:solidFill>
                <a:latin typeface="IBM Plex Sans Condensed"/>
                <a:ea typeface="IBM Plex Sans Condensed"/>
                <a:cs typeface="IBM Plex Sans Condensed"/>
                <a:sym typeface="IBM Plex Sans Condensed"/>
              </a:rPr>
              <a:t>version control </a:t>
            </a:r>
          </a:p>
        </p:txBody>
      </p:sp>
      <p:sp>
        <p:nvSpPr>
          <p:cNvPr id="15" name="TextBox 15"/>
          <p:cNvSpPr txBox="1"/>
          <p:nvPr/>
        </p:nvSpPr>
        <p:spPr>
          <a:xfrm>
            <a:off x="2058286" y="7237124"/>
            <a:ext cx="436483" cy="113614"/>
          </a:xfrm>
          <a:prstGeom prst="rect">
            <a:avLst/>
          </a:prstGeom>
        </p:spPr>
        <p:txBody>
          <a:bodyPr lIns="0" tIns="0" rIns="0" bIns="0" rtlCol="0" anchor="t">
            <a:spAutoFit/>
          </a:bodyPr>
          <a:lstStyle/>
          <a:p>
            <a:pPr algn="l">
              <a:lnSpc>
                <a:spcPts val="842"/>
              </a:lnSpc>
            </a:pPr>
            <a:r>
              <a:rPr lang="en-US" sz="1103" spc="-1">
                <a:solidFill>
                  <a:srgbClr val="FF0000"/>
                </a:solidFill>
                <a:latin typeface="IBM Plex Sans Condensed"/>
                <a:ea typeface="IBM Plex Sans Condensed"/>
                <a:cs typeface="IBM Plex Sans Condensed"/>
                <a:sym typeface="IBM Plex Sans Condensed"/>
              </a:rPr>
              <a:t>model.</a:t>
            </a:r>
            <a:r>
              <a:rPr lang="en-US" sz="1103" spc="-1">
                <a:solidFill>
                  <a:srgbClr val="000000"/>
                </a:solidFill>
                <a:latin typeface="IBM Plex Sans Condensed"/>
                <a:ea typeface="IBM Plex Sans Condensed"/>
                <a:cs typeface="IBM Plex Sans Condensed"/>
                <a:sym typeface="IBM Plex Sans Condensed"/>
              </a:rPr>
              <a:t> </a:t>
            </a:r>
          </a:p>
        </p:txBody>
      </p:sp>
      <p:sp>
        <p:nvSpPr>
          <p:cNvPr id="16" name="TextBox 16"/>
          <p:cNvSpPr txBox="1"/>
          <p:nvPr/>
        </p:nvSpPr>
        <p:spPr>
          <a:xfrm>
            <a:off x="2058286" y="914048"/>
            <a:ext cx="4930483" cy="573481"/>
          </a:xfrm>
          <a:prstGeom prst="rect">
            <a:avLst/>
          </a:prstGeom>
        </p:spPr>
        <p:txBody>
          <a:bodyPr lIns="0" tIns="0" rIns="0" bIns="0" rtlCol="0" anchor="t">
            <a:spAutoFit/>
          </a:bodyPr>
          <a:lstStyle/>
          <a:p>
            <a:pPr algn="l">
              <a:lnSpc>
                <a:spcPts val="1552"/>
              </a:lnSpc>
            </a:pPr>
            <a:r>
              <a:rPr lang="en-US" sz="1103" spc="-1">
                <a:solidFill>
                  <a:srgbClr val="FF0000"/>
                </a:solidFill>
                <a:latin typeface="IBM Plex Sans Condensed"/>
                <a:ea typeface="IBM Plex Sans Condensed"/>
                <a:cs typeface="IBM Plex Sans Condensed"/>
                <a:sym typeface="IBM Plex Sans Condensed"/>
              </a:rPr>
              <a:t>Initial investment is less since the testers are hired at the later stages.</a:t>
            </a:r>
            <a:r>
              <a:rPr lang="en-US" sz="1103" spc="-1">
                <a:solidFill>
                  <a:srgbClr val="000000"/>
                </a:solidFill>
                <a:latin typeface="IBM Plex Sans Condensed"/>
                <a:ea typeface="IBM Plex Sans Condensed"/>
                <a:cs typeface="IBM Plex Sans Condensed"/>
                <a:sym typeface="IBM Plex Sans Condensed"/>
              </a:rPr>
              <a:t> Preferred for small projects where requirements are </a:t>
            </a:r>
            <a:r>
              <a:rPr lang="en-US" sz="1103" spc="-1">
                <a:solidFill>
                  <a:srgbClr val="FF0000"/>
                </a:solidFill>
                <a:latin typeface="IBM Plex Sans Condensed"/>
                <a:ea typeface="IBM Plex Sans Condensed"/>
                <a:cs typeface="IBM Plex Sans Condensed"/>
                <a:sym typeface="IBM Plex Sans Condensed"/>
              </a:rPr>
              <a:t>frozen </a:t>
            </a:r>
            <a:r>
              <a:rPr lang="en-US" sz="1103" spc="-1">
                <a:solidFill>
                  <a:srgbClr val="000000"/>
                </a:solidFill>
                <a:latin typeface="IBM Plex Sans Condensed"/>
                <a:ea typeface="IBM Plex Sans Condensed"/>
                <a:cs typeface="IBM Plex Sans Condensed"/>
                <a:sym typeface="IBM Plex Sans Condensed"/>
              </a:rPr>
              <a:t>(well understood at an early stage). </a:t>
            </a:r>
          </a:p>
        </p:txBody>
      </p:sp>
      <p:sp>
        <p:nvSpPr>
          <p:cNvPr id="17" name="TextBox 17"/>
          <p:cNvSpPr txBox="1"/>
          <p:nvPr/>
        </p:nvSpPr>
        <p:spPr>
          <a:xfrm>
            <a:off x="1716662" y="1937918"/>
            <a:ext cx="2206390" cy="190005"/>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Disadvantages of Waterfall Model: </a:t>
            </a:r>
          </a:p>
        </p:txBody>
      </p:sp>
      <p:sp>
        <p:nvSpPr>
          <p:cNvPr id="18" name="TextBox 18"/>
          <p:cNvSpPr txBox="1"/>
          <p:nvPr/>
        </p:nvSpPr>
        <p:spPr>
          <a:xfrm>
            <a:off x="1829438" y="2126828"/>
            <a:ext cx="5163922" cy="985914"/>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FF0000"/>
                </a:solidFill>
                <a:latin typeface="IBM Plex Sans Condensed"/>
                <a:ea typeface="IBM Plex Sans Condensed"/>
                <a:cs typeface="IBM Plex Sans Condensed"/>
                <a:sym typeface="IBM Plex Sans Condensed"/>
              </a:rPr>
              <a:t>Requirement changes are not allowed.</a:t>
            </a:r>
            <a:r>
              <a:rPr lang="en-US" sz="1103" spc="-1">
                <a:solidFill>
                  <a:srgbClr val="000000"/>
                </a:solidFill>
                <a:latin typeface="IBM Plex Sans Condensed"/>
                <a:ea typeface="IBM Plex Sans Condensed"/>
                <a:cs typeface="IBM Plex Sans Condensed"/>
                <a:sym typeface="IBM Plex Sans Condensed"/>
              </a:rPr>
              <a:t> 2. </a:t>
            </a:r>
            <a:r>
              <a:rPr lang="en-US" sz="1103" spc="-1">
                <a:solidFill>
                  <a:srgbClr val="FF0000"/>
                </a:solidFill>
                <a:latin typeface="IBM Plex Sans Condensed"/>
                <a:ea typeface="IBM Plex Sans Condensed"/>
                <a:cs typeface="IBM Plex Sans Condensed"/>
                <a:sym typeface="IBM Plex Sans Condensed"/>
              </a:rPr>
              <a:t>If there is a defect in the Requirement that will be continued in later phases.</a:t>
            </a:r>
            <a:r>
              <a:rPr lang="en-US" sz="1103" spc="-1">
                <a:solidFill>
                  <a:srgbClr val="000000"/>
                </a:solidFill>
                <a:latin typeface="IBM Plex Sans Condensed"/>
                <a:ea typeface="IBM Plex Sans Condensed"/>
                <a:cs typeface="IBM Plex Sans Condensed"/>
                <a:sym typeface="IBM Plex Sans Condensed"/>
              </a:rPr>
              <a:t> 3. Poor model for a long and ongoing project. 4. </a:t>
            </a:r>
            <a:r>
              <a:rPr lang="en-US" sz="1103" spc="-1">
                <a:solidFill>
                  <a:srgbClr val="FF0000"/>
                </a:solidFill>
                <a:latin typeface="IBM Plex Sans Condensed"/>
                <a:ea typeface="IBM Plex Sans Condensed"/>
                <a:cs typeface="IBM Plex Sans Condensed"/>
                <a:sym typeface="IBM Plex Sans Condensed"/>
              </a:rPr>
              <a:t>Testing will start only after the coding phase.</a:t>
            </a:r>
            <a:r>
              <a:rPr lang="en-US" sz="1103" spc="-1">
                <a:solidFill>
                  <a:srgbClr val="000000"/>
                </a:solidFill>
                <a:latin typeface="IBM Plex Sans Condensed"/>
                <a:ea typeface="IBM Plex Sans Condensed"/>
                <a:cs typeface="IBM Plex Sans Condensed"/>
                <a:sym typeface="IBM Plex Sans Condensed"/>
              </a:rPr>
              <a:t> 5. Total investment is more because </a:t>
            </a:r>
            <a:r>
              <a:rPr lang="en-US" sz="1103" spc="-1">
                <a:solidFill>
                  <a:srgbClr val="FF0000"/>
                </a:solidFill>
                <a:latin typeface="IBM Plex Sans Condensed"/>
                <a:ea typeface="IBM Plex Sans Condensed"/>
                <a:cs typeface="IBM Plex Sans Condensed"/>
                <a:sym typeface="IBM Plex Sans Condensed"/>
              </a:rPr>
              <a:t>if the rework was done due to defects, leads to </a:t>
            </a:r>
          </a:p>
        </p:txBody>
      </p:sp>
      <p:sp>
        <p:nvSpPr>
          <p:cNvPr id="19" name="TextBox 19"/>
          <p:cNvSpPr txBox="1"/>
          <p:nvPr/>
        </p:nvSpPr>
        <p:spPr>
          <a:xfrm>
            <a:off x="2058286" y="3130572"/>
            <a:ext cx="2224783" cy="180289"/>
          </a:xfrm>
          <a:prstGeom prst="rect">
            <a:avLst/>
          </a:prstGeom>
        </p:spPr>
        <p:txBody>
          <a:bodyPr lIns="0" tIns="0" rIns="0" bIns="0" rtlCol="0" anchor="t">
            <a:spAutoFit/>
          </a:bodyPr>
          <a:lstStyle/>
          <a:p>
            <a:pPr algn="l">
              <a:lnSpc>
                <a:spcPts val="1543"/>
              </a:lnSpc>
            </a:pPr>
            <a:r>
              <a:rPr lang="en-US" sz="1103" spc="-1">
                <a:solidFill>
                  <a:srgbClr val="FF0000"/>
                </a:solidFill>
                <a:latin typeface="IBM Plex Sans Condensed"/>
                <a:ea typeface="IBM Plex Sans Condensed"/>
                <a:cs typeface="IBM Plex Sans Condensed"/>
                <a:sym typeface="IBM Plex Sans Condensed"/>
              </a:rPr>
              <a:t>time-consuming and high investment.</a:t>
            </a:r>
            <a:r>
              <a:rPr lang="en-US" sz="1103" spc="-1">
                <a:solidFill>
                  <a:srgbClr val="000000"/>
                </a:solidFill>
                <a:latin typeface="IBM Plex Sans Condensed"/>
                <a:ea typeface="IBM Plex Sans Condensed"/>
                <a:cs typeface="IBM Plex Sans Condensed"/>
                <a:sym typeface="IBM Plex Sans Condensed"/>
              </a:rPr>
              <a:t> </a:t>
            </a:r>
          </a:p>
        </p:txBody>
      </p:sp>
      <p:sp>
        <p:nvSpPr>
          <p:cNvPr id="21" name="Footer Placeholder 20"/>
          <p:cNvSpPr>
            <a:spLocks noGrp="1"/>
          </p:cNvSpPr>
          <p:nvPr>
            <p:ph type="ftr" sz="quarter" idx="11"/>
          </p:nvPr>
        </p:nvSpPr>
        <p:spPr>
          <a:xfrm>
            <a:off x="4523527" y="8534400"/>
            <a:ext cx="2895600" cy="365125"/>
          </a:xfrm>
        </p:spPr>
        <p:txBody>
          <a:bodyPr/>
          <a:lstStyle/>
          <a:p>
            <a:r>
              <a:rPr lang="en-US" dirty="0" smtClean="0"/>
              <a:t>Mr. RANJIT KUMBHAR  7757962804</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0200" y="3828412"/>
            <a:ext cx="115567" cy="115567"/>
          </a:xfrm>
          <a:custGeom>
            <a:avLst/>
            <a:gdLst/>
            <a:ahLst/>
            <a:cxnLst/>
            <a:rect l="l" t="t" r="r" b="b"/>
            <a:pathLst>
              <a:path w="115567" h="115567">
                <a:moveTo>
                  <a:pt x="0" y="0"/>
                </a:moveTo>
                <a:lnTo>
                  <a:pt x="115567" y="0"/>
                </a:lnTo>
                <a:lnTo>
                  <a:pt x="115567" y="115567"/>
                </a:lnTo>
                <a:lnTo>
                  <a:pt x="0" y="115567"/>
                </a:lnTo>
                <a:lnTo>
                  <a:pt x="0" y="0"/>
                </a:lnTo>
                <a:close/>
              </a:path>
            </a:pathLst>
          </a:custGeom>
          <a:blipFill>
            <a:blip r:embed="rId2"/>
            <a:stretch>
              <a:fillRect/>
            </a:stretch>
          </a:blipFill>
        </p:spPr>
      </p:sp>
      <p:sp>
        <p:nvSpPr>
          <p:cNvPr id="3" name="Freeform 3"/>
          <p:cNvSpPr/>
          <p:nvPr/>
        </p:nvSpPr>
        <p:spPr>
          <a:xfrm>
            <a:off x="1714500" y="914400"/>
            <a:ext cx="4342514" cy="2741933"/>
          </a:xfrm>
          <a:custGeom>
            <a:avLst/>
            <a:gdLst/>
            <a:ahLst/>
            <a:cxnLst/>
            <a:rect l="l" t="t" r="r" b="b"/>
            <a:pathLst>
              <a:path w="4342514" h="2741933">
                <a:moveTo>
                  <a:pt x="0" y="0"/>
                </a:moveTo>
                <a:lnTo>
                  <a:pt x="4342514" y="0"/>
                </a:lnTo>
                <a:lnTo>
                  <a:pt x="4342514" y="2741933"/>
                </a:lnTo>
                <a:lnTo>
                  <a:pt x="0" y="2741933"/>
                </a:lnTo>
                <a:lnTo>
                  <a:pt x="0" y="0"/>
                </a:lnTo>
                <a:close/>
              </a:path>
            </a:pathLst>
          </a:custGeom>
          <a:blipFill>
            <a:blip r:embed="rId3"/>
            <a:stretch>
              <a:fillRect/>
            </a:stretch>
          </a:blipFill>
        </p:spPr>
      </p:sp>
      <p:sp>
        <p:nvSpPr>
          <p:cNvPr id="5" name="TextBox 5"/>
          <p:cNvSpPr txBox="1"/>
          <p:nvPr/>
        </p:nvSpPr>
        <p:spPr>
          <a:xfrm>
            <a:off x="1829438" y="5218386"/>
            <a:ext cx="148571" cy="202330"/>
          </a:xfrm>
          <a:prstGeom prst="rect">
            <a:avLst/>
          </a:prstGeom>
        </p:spPr>
        <p:txBody>
          <a:bodyPr lIns="0" tIns="0" rIns="0" bIns="0" rtlCol="0" anchor="t">
            <a:spAutoFit/>
          </a:bodyPr>
          <a:lstStyle/>
          <a:p>
            <a:pPr algn="l">
              <a:lnSpc>
                <a:spcPts val="1545"/>
              </a:lnSpc>
            </a:pPr>
            <a:r>
              <a:rPr lang="en-US" sz="1103">
                <a:solidFill>
                  <a:srgbClr val="000000"/>
                </a:solidFill>
                <a:latin typeface="IBM Plex Sans Condensed"/>
                <a:ea typeface="IBM Plex Sans Condensed"/>
                <a:cs typeface="IBM Plex Sans Condensed"/>
                <a:sym typeface="IBM Plex Sans Condensed"/>
              </a:rPr>
              <a:t>2. </a:t>
            </a:r>
          </a:p>
        </p:txBody>
      </p:sp>
      <p:sp>
        <p:nvSpPr>
          <p:cNvPr id="6" name="TextBox 6"/>
          <p:cNvSpPr txBox="1"/>
          <p:nvPr/>
        </p:nvSpPr>
        <p:spPr>
          <a:xfrm>
            <a:off x="1829438" y="6651203"/>
            <a:ext cx="148571" cy="202330"/>
          </a:xfrm>
          <a:prstGeom prst="rect">
            <a:avLst/>
          </a:prstGeom>
        </p:spPr>
        <p:txBody>
          <a:bodyPr lIns="0" tIns="0" rIns="0" bIns="0" rtlCol="0" anchor="t">
            <a:spAutoFit/>
          </a:bodyPr>
          <a:lstStyle/>
          <a:p>
            <a:pPr algn="l">
              <a:lnSpc>
                <a:spcPts val="1545"/>
              </a:lnSpc>
            </a:pPr>
            <a:r>
              <a:rPr lang="en-US" sz="1103">
                <a:solidFill>
                  <a:srgbClr val="000000"/>
                </a:solidFill>
                <a:latin typeface="IBM Plex Sans Condensed"/>
                <a:ea typeface="IBM Plex Sans Condensed"/>
                <a:cs typeface="IBM Plex Sans Condensed"/>
                <a:sym typeface="IBM Plex Sans Condensed"/>
              </a:rPr>
              <a:t>3. </a:t>
            </a:r>
          </a:p>
        </p:txBody>
      </p:sp>
      <p:sp>
        <p:nvSpPr>
          <p:cNvPr id="7" name="TextBox 7"/>
          <p:cNvSpPr txBox="1"/>
          <p:nvPr/>
        </p:nvSpPr>
        <p:spPr>
          <a:xfrm>
            <a:off x="1829438" y="7886281"/>
            <a:ext cx="148571" cy="202330"/>
          </a:xfrm>
          <a:prstGeom prst="rect">
            <a:avLst/>
          </a:prstGeom>
        </p:spPr>
        <p:txBody>
          <a:bodyPr lIns="0" tIns="0" rIns="0" bIns="0" rtlCol="0" anchor="t">
            <a:spAutoFit/>
          </a:bodyPr>
          <a:lstStyle/>
          <a:p>
            <a:pPr algn="l">
              <a:lnSpc>
                <a:spcPts val="1545"/>
              </a:lnSpc>
            </a:pPr>
            <a:r>
              <a:rPr lang="en-US" sz="1103">
                <a:solidFill>
                  <a:srgbClr val="000000"/>
                </a:solidFill>
                <a:latin typeface="IBM Plex Sans Condensed"/>
                <a:ea typeface="IBM Plex Sans Condensed"/>
                <a:cs typeface="IBM Plex Sans Condensed"/>
                <a:sym typeface="IBM Plex Sans Condensed"/>
              </a:rPr>
              <a:t>4. </a:t>
            </a:r>
          </a:p>
        </p:txBody>
      </p:sp>
      <p:sp>
        <p:nvSpPr>
          <p:cNvPr id="8" name="TextBox 8"/>
          <p:cNvSpPr txBox="1"/>
          <p:nvPr/>
        </p:nvSpPr>
        <p:spPr>
          <a:xfrm>
            <a:off x="6058538" y="3457089"/>
            <a:ext cx="32318" cy="246964"/>
          </a:xfrm>
          <a:prstGeom prst="rect">
            <a:avLst/>
          </a:prstGeom>
        </p:spPr>
        <p:txBody>
          <a:bodyPr lIns="0" tIns="0" rIns="0" bIns="0" rtlCol="0" anchor="t">
            <a:spAutoFit/>
          </a:bodyPr>
          <a:lstStyle/>
          <a:p>
            <a:pPr algn="l">
              <a:lnSpc>
                <a:spcPts val="2258"/>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9" name="TextBox 9"/>
          <p:cNvSpPr txBox="1"/>
          <p:nvPr/>
        </p:nvSpPr>
        <p:spPr>
          <a:xfrm>
            <a:off x="1829438" y="3743982"/>
            <a:ext cx="5163236" cy="1030300"/>
          </a:xfrm>
          <a:prstGeom prst="rect">
            <a:avLst/>
          </a:prstGeom>
        </p:spPr>
        <p:txBody>
          <a:bodyPr lIns="0" tIns="0" rIns="0" bIns="0" rtlCol="0" anchor="t">
            <a:spAutoFit/>
          </a:bodyPr>
          <a:lstStyle/>
          <a:p>
            <a:pPr algn="l">
              <a:lnSpc>
                <a:spcPts val="2258"/>
              </a:lnSpc>
            </a:pPr>
            <a:r>
              <a:rPr lang="en-US" sz="1103" spc="-1">
                <a:solidFill>
                  <a:srgbClr val="000000"/>
                </a:solidFill>
                <a:latin typeface="IBM Plex Sans Condensed Bold"/>
                <a:ea typeface="IBM Plex Sans Condensed Bold"/>
                <a:cs typeface="IBM Plex Sans Condensed Bold"/>
                <a:sym typeface="IBM Plex Sans Condensed Bold"/>
              </a:rPr>
              <a:t>Stages: </a:t>
            </a:r>
          </a:p>
          <a:p>
            <a:pPr algn="l">
              <a:lnSpc>
                <a:spcPts val="812"/>
              </a:lnSpc>
            </a:pPr>
            <a:r>
              <a:rPr lang="en-US" sz="1103">
                <a:solidFill>
                  <a:srgbClr val="000000"/>
                </a:solidFill>
                <a:latin typeface="IBM Plex Sans Condensed"/>
                <a:ea typeface="IBM Plex Sans Condensed"/>
                <a:cs typeface="IBM Plex Sans Condensed"/>
                <a:sym typeface="IBM Plex Sans Condensed"/>
              </a:rPr>
              <a:t>1. </a:t>
            </a:r>
            <a:r>
              <a:rPr lang="en-US" sz="1103">
                <a:solidFill>
                  <a:srgbClr val="5B9BD5"/>
                </a:solidFill>
                <a:latin typeface="IBM Plex Sans Condensed Bold"/>
                <a:ea typeface="IBM Plex Sans Condensed Bold"/>
                <a:cs typeface="IBM Plex Sans Condensed Bold"/>
                <a:sym typeface="IBM Plex Sans Condensed Bold"/>
              </a:rPr>
              <a:t>Planning objectives </a:t>
            </a:r>
            <a:r>
              <a:rPr lang="en-US" sz="1103">
                <a:solidFill>
                  <a:srgbClr val="5B9BD5"/>
                </a:solidFill>
                <a:latin typeface="IBM Plex Sans Condensed"/>
                <a:ea typeface="IBM Plex Sans Condensed"/>
                <a:cs typeface="IBM Plex Sans Condensed"/>
                <a:sym typeface="IBM Plex Sans Condensed"/>
              </a:rPr>
              <a:t>or identifying alternative solutions</a:t>
            </a:r>
            <a:r>
              <a:rPr lang="en-US" sz="1103">
                <a:solidFill>
                  <a:srgbClr val="FF0000"/>
                </a:solidFill>
                <a:latin typeface="IBM Plex Sans Condensed Bold"/>
                <a:ea typeface="IBM Plex Sans Condensed Bold"/>
                <a:cs typeface="IBM Plex Sans Condensed Bold"/>
                <a:sym typeface="IBM Plex Sans Condensed Bold"/>
              </a:rPr>
              <a:t>:</a:t>
            </a:r>
            <a:r>
              <a:rPr lang="en-US" sz="1103">
                <a:solidFill>
                  <a:srgbClr val="FF0000"/>
                </a:solidFill>
                <a:latin typeface="IBM Plex Sans Condensed"/>
                <a:ea typeface="IBM Plex Sans Condensed"/>
                <a:cs typeface="IBM Plex Sans Condensed"/>
                <a:sym typeface="IBM Plex Sans Condensed"/>
              </a:rPr>
              <a:t> </a:t>
            </a:r>
            <a:r>
              <a:rPr lang="en-US" sz="1103">
                <a:solidFill>
                  <a:srgbClr val="000000"/>
                </a:solidFill>
                <a:latin typeface="IBM Plex Sans Condensed"/>
                <a:ea typeface="IBM Plex Sans Condensed"/>
                <a:cs typeface="IBM Plex Sans Condensed"/>
                <a:sym typeface="IBM Plex Sans Condensed"/>
              </a:rPr>
              <a:t>In this stage, </a:t>
            </a:r>
            <a:r>
              <a:rPr lang="en-US" sz="1103">
                <a:solidFill>
                  <a:srgbClr val="FF0000"/>
                </a:solidFill>
                <a:latin typeface="IBM Plex Sans Condensed"/>
                <a:ea typeface="IBM Plex Sans Condensed"/>
                <a:cs typeface="IBM Plex Sans Condensed"/>
                <a:sym typeface="IBM Plex Sans Condensed"/>
              </a:rPr>
              <a:t>requirements </a:t>
            </a:r>
          </a:p>
          <a:p>
            <a:pPr algn="l">
              <a:lnSpc>
                <a:spcPts val="2307"/>
              </a:lnSpc>
            </a:pPr>
            <a:r>
              <a:rPr lang="en-US" sz="1103">
                <a:solidFill>
                  <a:srgbClr val="FF0000"/>
                </a:solidFill>
                <a:latin typeface="IBM Plex Sans Condensed"/>
                <a:ea typeface="IBM Plex Sans Condensed"/>
                <a:cs typeface="IBM Plex Sans Condensed"/>
                <a:sym typeface="IBM Plex Sans Condensed"/>
              </a:rPr>
              <a:t>are collected from customers, </a:t>
            </a:r>
            <a:r>
              <a:rPr lang="en-US" sz="1103">
                <a:solidFill>
                  <a:srgbClr val="000000"/>
                </a:solidFill>
                <a:latin typeface="IBM Plex Sans Condensed"/>
                <a:ea typeface="IBM Plex Sans Condensed"/>
                <a:cs typeface="IBM Plex Sans Condensed"/>
                <a:sym typeface="IBM Plex Sans Condensed"/>
              </a:rPr>
              <a:t>and then the </a:t>
            </a:r>
            <a:r>
              <a:rPr lang="en-US" sz="1103">
                <a:solidFill>
                  <a:srgbClr val="FF0000"/>
                </a:solidFill>
                <a:latin typeface="IBM Plex Sans Condensed"/>
                <a:ea typeface="IBM Plex Sans Condensed"/>
                <a:cs typeface="IBM Plex Sans Condensed"/>
                <a:sym typeface="IBM Plex Sans Condensed"/>
              </a:rPr>
              <a:t>aims are recognized and analyzed at the </a:t>
            </a:r>
          </a:p>
          <a:p>
            <a:pPr algn="l">
              <a:lnSpc>
                <a:spcPts val="765"/>
              </a:lnSpc>
            </a:pPr>
            <a:r>
              <a:rPr lang="en-US" sz="1103" spc="1">
                <a:solidFill>
                  <a:srgbClr val="FF0000"/>
                </a:solidFill>
                <a:latin typeface="IBM Plex Sans Condensed"/>
                <a:ea typeface="IBM Plex Sans Condensed"/>
                <a:cs typeface="IBM Plex Sans Condensed"/>
                <a:sym typeface="IBM Plex Sans Condensed"/>
              </a:rPr>
              <a:t>beginning of developing the project.</a:t>
            </a:r>
            <a:r>
              <a:rPr lang="en-US" sz="1103" spc="1">
                <a:solidFill>
                  <a:srgbClr val="000000"/>
                </a:solidFill>
                <a:latin typeface="IBM Plex Sans Condensed"/>
                <a:ea typeface="IBM Plex Sans Condensed"/>
                <a:cs typeface="IBM Plex Sans Condensed"/>
                <a:sym typeface="IBM Plex Sans Condensed"/>
              </a:rPr>
              <a:t> If the iterative round is more than one, then an </a:t>
            </a:r>
          </a:p>
          <a:p>
            <a:pPr algn="l">
              <a:lnSpc>
                <a:spcPts val="2307"/>
              </a:lnSpc>
            </a:pPr>
            <a:r>
              <a:rPr lang="en-US" sz="1103" spc="-1">
                <a:solidFill>
                  <a:srgbClr val="000000"/>
                </a:solidFill>
                <a:latin typeface="IBM Plex Sans Condensed"/>
                <a:ea typeface="IBM Plex Sans Condensed"/>
                <a:cs typeface="IBM Plex Sans Condensed"/>
                <a:sym typeface="IBM Plex Sans Condensed"/>
              </a:rPr>
              <a:t>alternative solution is proposed in the same quadrant. </a:t>
            </a:r>
          </a:p>
        </p:txBody>
      </p:sp>
      <p:sp>
        <p:nvSpPr>
          <p:cNvPr id="10" name="TextBox 10"/>
          <p:cNvSpPr txBox="1"/>
          <p:nvPr/>
        </p:nvSpPr>
        <p:spPr>
          <a:xfrm>
            <a:off x="2058286" y="7908312"/>
            <a:ext cx="4929997" cy="573481"/>
          </a:xfrm>
          <a:prstGeom prst="rect">
            <a:avLst/>
          </a:prstGeom>
        </p:spPr>
        <p:txBody>
          <a:bodyPr lIns="0" tIns="0" rIns="0" bIns="0" rtlCol="0" anchor="t">
            <a:spAutoFit/>
          </a:bodyPr>
          <a:lstStyle/>
          <a:p>
            <a:pPr algn="just">
              <a:lnSpc>
                <a:spcPts val="1552"/>
              </a:lnSpc>
            </a:pPr>
            <a:r>
              <a:rPr lang="en-US" sz="1103" spc="5">
                <a:solidFill>
                  <a:srgbClr val="5B9BD5"/>
                </a:solidFill>
                <a:latin typeface="IBM Plex Sans Condensed Bold"/>
                <a:ea typeface="IBM Plex Sans Condensed Bold"/>
                <a:cs typeface="IBM Plex Sans Condensed Bold"/>
                <a:sym typeface="IBM Plex Sans Condensed Bold"/>
              </a:rPr>
              <a:t>Plan the next Phase:</a:t>
            </a:r>
            <a:r>
              <a:rPr lang="en-US" sz="1103" spc="5">
                <a:solidFill>
                  <a:srgbClr val="5B9BD5"/>
                </a:solidFill>
                <a:latin typeface="IBM Plex Sans Condensed"/>
                <a:ea typeface="IBM Plex Sans Condensed"/>
                <a:cs typeface="IBM Plex Sans Condensed"/>
                <a:sym typeface="IBM Plex Sans Condensed"/>
              </a:rPr>
              <a:t> </a:t>
            </a:r>
            <a:r>
              <a:rPr lang="en-US" sz="1103" spc="5">
                <a:solidFill>
                  <a:srgbClr val="000000"/>
                </a:solidFill>
                <a:latin typeface="IBM Plex Sans Condensed"/>
                <a:ea typeface="IBM Plex Sans Condensed"/>
                <a:cs typeface="IBM Plex Sans Condensed"/>
                <a:sym typeface="IBM Plex Sans Condensed"/>
              </a:rPr>
              <a:t>As the development process proceeds in the fourth quadrant, the </a:t>
            </a:r>
            <a:r>
              <a:rPr lang="en-US" sz="1103" spc="5">
                <a:solidFill>
                  <a:srgbClr val="FF0000"/>
                </a:solidFill>
                <a:latin typeface="IBM Plex Sans Condensed"/>
                <a:ea typeface="IBM Plex Sans Condensed"/>
                <a:cs typeface="IBM Plex Sans Condensed"/>
                <a:sym typeface="IBM Plex Sans Condensed"/>
              </a:rPr>
              <a:t>customers appraise the developed version of the project and report if any further changes are required.</a:t>
            </a:r>
            <a:r>
              <a:rPr lang="en-US" sz="1103" spc="5">
                <a:solidFill>
                  <a:srgbClr val="000000"/>
                </a:solidFill>
                <a:latin typeface="IBM Plex Sans Condensed"/>
                <a:ea typeface="IBM Plex Sans Condensed"/>
                <a:cs typeface="IBM Plex Sans Condensed"/>
                <a:sym typeface="IBM Plex Sans Condensed"/>
              </a:rPr>
              <a:t> At last, </a:t>
            </a:r>
            <a:r>
              <a:rPr lang="en-US" sz="1103" spc="5">
                <a:solidFill>
                  <a:srgbClr val="FF0000"/>
                </a:solidFill>
                <a:latin typeface="IBM Plex Sans Condensed"/>
                <a:ea typeface="IBM Plex Sans Condensed"/>
                <a:cs typeface="IBM Plex Sans Condensed"/>
                <a:sym typeface="IBM Plex Sans Condensed"/>
              </a:rPr>
              <a:t>planning for the next (subsequent) phase is initiated.</a:t>
            </a:r>
            <a:r>
              <a:rPr lang="en-US" sz="1103" spc="5">
                <a:solidFill>
                  <a:srgbClr val="000000"/>
                </a:solidFill>
                <a:latin typeface="IBM Plex Sans Condensed"/>
                <a:ea typeface="IBM Plex Sans Condensed"/>
                <a:cs typeface="IBM Plex Sans Condensed"/>
                <a:sym typeface="IBM Plex Sans Condensed"/>
              </a:rPr>
              <a:t> </a:t>
            </a:r>
          </a:p>
        </p:txBody>
      </p:sp>
      <p:sp>
        <p:nvSpPr>
          <p:cNvPr id="11" name="TextBox 11"/>
          <p:cNvSpPr txBox="1"/>
          <p:nvPr/>
        </p:nvSpPr>
        <p:spPr>
          <a:xfrm>
            <a:off x="2058286" y="6673244"/>
            <a:ext cx="4930359" cy="768934"/>
          </a:xfrm>
          <a:prstGeom prst="rect">
            <a:avLst/>
          </a:prstGeom>
        </p:spPr>
        <p:txBody>
          <a:bodyPr lIns="0" tIns="0" rIns="0" bIns="0" rtlCol="0" anchor="t">
            <a:spAutoFit/>
          </a:bodyPr>
          <a:lstStyle/>
          <a:p>
            <a:pPr algn="just">
              <a:lnSpc>
                <a:spcPts val="1537"/>
              </a:lnSpc>
            </a:pPr>
            <a:r>
              <a:rPr lang="en-US" sz="1103" spc="12">
                <a:solidFill>
                  <a:srgbClr val="5B9BD5"/>
                </a:solidFill>
                <a:latin typeface="IBM Plex Sans Condensed Bold"/>
                <a:ea typeface="IBM Plex Sans Condensed Bold"/>
                <a:cs typeface="IBM Plex Sans Condensed Bold"/>
                <a:sym typeface="IBM Plex Sans Condensed Bold"/>
              </a:rPr>
              <a:t>Develop the next level of product:</a:t>
            </a:r>
            <a:r>
              <a:rPr lang="en-US" sz="1103" spc="12">
                <a:solidFill>
                  <a:srgbClr val="5B9BD5"/>
                </a:solidFill>
                <a:latin typeface="IBM Plex Sans Condensed"/>
                <a:ea typeface="IBM Plex Sans Condensed"/>
                <a:cs typeface="IBM Plex Sans Condensed"/>
                <a:sym typeface="IBM Plex Sans Condensed"/>
              </a:rPr>
              <a:t> </a:t>
            </a:r>
            <a:r>
              <a:rPr lang="en-US" sz="1103" spc="12">
                <a:solidFill>
                  <a:srgbClr val="000000"/>
                </a:solidFill>
                <a:latin typeface="IBM Plex Sans Condensed"/>
                <a:ea typeface="IBM Plex Sans Condensed"/>
                <a:cs typeface="IBM Plex Sans Condensed"/>
                <a:sym typeface="IBM Plex Sans Condensed"/>
              </a:rPr>
              <a:t>As the development progress goes to the third quadrant, the well-known and </a:t>
            </a:r>
            <a:r>
              <a:rPr lang="en-US" sz="1103" spc="12">
                <a:solidFill>
                  <a:srgbClr val="FF0000"/>
                </a:solidFill>
                <a:latin typeface="IBM Plex Sans Condensed"/>
                <a:ea typeface="IBM Plex Sans Condensed"/>
                <a:cs typeface="IBM Plex Sans Condensed"/>
                <a:sym typeface="IBM Plex Sans Condensed"/>
              </a:rPr>
              <a:t>most required features are developed as well as verified with the testing methodologies.</a:t>
            </a:r>
            <a:r>
              <a:rPr lang="en-US" sz="1103" spc="12">
                <a:solidFill>
                  <a:srgbClr val="000000"/>
                </a:solidFill>
                <a:latin typeface="IBM Plex Sans Condensed"/>
                <a:ea typeface="IBM Plex Sans Condensed"/>
                <a:cs typeface="IBM Plex Sans Condensed"/>
                <a:sym typeface="IBM Plex Sans Condensed"/>
              </a:rPr>
              <a:t> At the end of this third quadrant, </a:t>
            </a:r>
            <a:r>
              <a:rPr lang="en-US" sz="1103" spc="12">
                <a:solidFill>
                  <a:srgbClr val="FF0000"/>
                </a:solidFill>
                <a:latin typeface="IBM Plex Sans Condensed"/>
                <a:ea typeface="IBM Plex Sans Condensed"/>
                <a:cs typeface="IBM Plex Sans Condensed"/>
                <a:sym typeface="IBM Plex Sans Condensed"/>
              </a:rPr>
              <a:t>new software or the next version of existing software is ready to deliver</a:t>
            </a:r>
            <a:r>
              <a:rPr lang="en-US" sz="1103" spc="12">
                <a:solidFill>
                  <a:srgbClr val="000000"/>
                </a:solidFill>
                <a:latin typeface="IBM Plex Sans Condensed"/>
                <a:ea typeface="IBM Plex Sans Condensed"/>
                <a:cs typeface="IBM Plex Sans Condensed"/>
                <a:sym typeface="IBM Plex Sans Condensed"/>
              </a:rPr>
              <a:t>. </a:t>
            </a:r>
          </a:p>
        </p:txBody>
      </p:sp>
      <p:sp>
        <p:nvSpPr>
          <p:cNvPr id="12" name="TextBox 12"/>
          <p:cNvSpPr txBox="1"/>
          <p:nvPr/>
        </p:nvSpPr>
        <p:spPr>
          <a:xfrm>
            <a:off x="2058286" y="5240426"/>
            <a:ext cx="4930483" cy="966930"/>
          </a:xfrm>
          <a:prstGeom prst="rect">
            <a:avLst/>
          </a:prstGeom>
        </p:spPr>
        <p:txBody>
          <a:bodyPr lIns="0" tIns="0" rIns="0" bIns="0" rtlCol="0" anchor="t">
            <a:spAutoFit/>
          </a:bodyPr>
          <a:lstStyle/>
          <a:p>
            <a:pPr algn="just">
              <a:lnSpc>
                <a:spcPts val="1550"/>
              </a:lnSpc>
            </a:pPr>
            <a:r>
              <a:rPr lang="en-US" sz="1103" spc="15">
                <a:solidFill>
                  <a:srgbClr val="5B9BD5"/>
                </a:solidFill>
                <a:latin typeface="IBM Plex Sans Condensed Bold"/>
                <a:ea typeface="IBM Plex Sans Condensed Bold"/>
                <a:cs typeface="IBM Plex Sans Condensed Bold"/>
                <a:sym typeface="IBM Plex Sans Condensed Bold"/>
              </a:rPr>
              <a:t>Risk analysis and resolving:</a:t>
            </a:r>
            <a:r>
              <a:rPr lang="en-US" sz="1103" spc="15">
                <a:solidFill>
                  <a:srgbClr val="5B9BD5"/>
                </a:solidFill>
                <a:latin typeface="IBM Plex Sans Condensed"/>
                <a:ea typeface="IBM Plex Sans Condensed"/>
                <a:cs typeface="IBM Plex Sans Condensed"/>
                <a:sym typeface="IBM Plex Sans Condensed"/>
              </a:rPr>
              <a:t> </a:t>
            </a:r>
            <a:r>
              <a:rPr lang="en-US" sz="1103" spc="15">
                <a:solidFill>
                  <a:srgbClr val="000000"/>
                </a:solidFill>
                <a:latin typeface="IBM Plex Sans Condensed"/>
                <a:ea typeface="IBM Plex Sans Condensed"/>
                <a:cs typeface="IBM Plex Sans Condensed"/>
                <a:sym typeface="IBM Plex Sans Condensed"/>
              </a:rPr>
              <a:t>As the process goes to the second quadrant, all likely </a:t>
            </a:r>
            <a:r>
              <a:rPr lang="en-US" sz="1103" spc="15">
                <a:solidFill>
                  <a:srgbClr val="FF0000"/>
                </a:solidFill>
                <a:latin typeface="IBM Plex Sans Condensed Bold"/>
                <a:ea typeface="IBM Plex Sans Condensed Bold"/>
                <a:cs typeface="IBM Plex Sans Condensed Bold"/>
                <a:sym typeface="IBM Plex Sans Condensed Bold"/>
              </a:rPr>
              <a:t>solutions are sketched</a:t>
            </a:r>
            <a:r>
              <a:rPr lang="en-US" sz="1103" spc="15">
                <a:solidFill>
                  <a:srgbClr val="FF0000"/>
                </a:solidFill>
                <a:latin typeface="IBM Plex Sans Condensed"/>
                <a:ea typeface="IBM Plex Sans Condensed"/>
                <a:cs typeface="IBM Plex Sans Condensed"/>
                <a:sym typeface="IBM Plex Sans Condensed"/>
              </a:rPr>
              <a:t>, and then the best solution among them gets selected. </a:t>
            </a:r>
            <a:r>
              <a:rPr lang="en-US" sz="1103" spc="15">
                <a:solidFill>
                  <a:srgbClr val="000000"/>
                </a:solidFill>
                <a:latin typeface="IBM Plex Sans Condensed"/>
                <a:ea typeface="IBM Plex Sans Condensed"/>
                <a:cs typeface="IBM Plex Sans Condensed"/>
                <a:sym typeface="IBM Plex Sans Condensed"/>
              </a:rPr>
              <a:t>Then the </a:t>
            </a:r>
            <a:r>
              <a:rPr lang="en-US" sz="1103" spc="15">
                <a:solidFill>
                  <a:srgbClr val="FF0000"/>
                </a:solidFill>
                <a:latin typeface="IBM Plex Sans Condensed"/>
                <a:ea typeface="IBM Plex Sans Condensed"/>
                <a:cs typeface="IBM Plex Sans Condensed"/>
                <a:sym typeface="IBM Plex Sans Condensed"/>
              </a:rPr>
              <a:t>different types of </a:t>
            </a:r>
            <a:r>
              <a:rPr lang="en-US" sz="1103" spc="15">
                <a:solidFill>
                  <a:srgbClr val="FF0000"/>
                </a:solidFill>
                <a:latin typeface="IBM Plex Sans Condensed Bold"/>
                <a:ea typeface="IBM Plex Sans Condensed Bold"/>
                <a:cs typeface="IBM Plex Sans Condensed Bold"/>
                <a:sym typeface="IBM Plex Sans Condensed Bold"/>
              </a:rPr>
              <a:t>risks linked with the chosen solution are recognized and resolved through the best possible approach.</a:t>
            </a:r>
            <a:r>
              <a:rPr lang="en-US" sz="1103" spc="15">
                <a:solidFill>
                  <a:srgbClr val="FF0000"/>
                </a:solidFill>
                <a:latin typeface="IBM Plex Sans Condensed"/>
                <a:ea typeface="IBM Plex Sans Condensed"/>
                <a:cs typeface="IBM Plex Sans Condensed"/>
                <a:sym typeface="IBM Plex Sans Condensed"/>
              </a:rPr>
              <a:t> </a:t>
            </a:r>
            <a:r>
              <a:rPr lang="en-US" sz="1103" spc="15">
                <a:solidFill>
                  <a:srgbClr val="000000"/>
                </a:solidFill>
                <a:latin typeface="IBM Plex Sans Condensed"/>
                <a:ea typeface="IBM Plex Sans Condensed"/>
                <a:cs typeface="IBM Plex Sans Condensed"/>
                <a:sym typeface="IBM Plex Sans Condensed"/>
              </a:rPr>
              <a:t>As the spiral goes to the end of this quadrant, a </a:t>
            </a:r>
            <a:r>
              <a:rPr lang="en-US" sz="1103" spc="15">
                <a:solidFill>
                  <a:srgbClr val="FF0000"/>
                </a:solidFill>
                <a:latin typeface="IBM Plex Sans Condensed Bold"/>
                <a:ea typeface="IBM Plex Sans Condensed Bold"/>
                <a:cs typeface="IBM Plex Sans Condensed Bold"/>
                <a:sym typeface="IBM Plex Sans Condensed Bold"/>
              </a:rPr>
              <a:t>project prototype is put up</a:t>
            </a:r>
            <a:r>
              <a:rPr lang="en-US" sz="1103" spc="15">
                <a:solidFill>
                  <a:srgbClr val="FF0000"/>
                </a:solidFill>
                <a:latin typeface="IBM Plex Sans Condensed"/>
                <a:ea typeface="IBM Plex Sans Condensed"/>
                <a:cs typeface="IBM Plex Sans Condensed"/>
                <a:sym typeface="IBM Plex Sans Condensed"/>
              </a:rPr>
              <a:t> for the most excellent and likely solution</a:t>
            </a:r>
            <a:r>
              <a:rPr lang="en-US" sz="1103" spc="15">
                <a:solidFill>
                  <a:srgbClr val="000000"/>
                </a:solidFill>
                <a:latin typeface="IBM Plex Sans Condensed"/>
                <a:ea typeface="IBM Plex Sans Condensed"/>
                <a:cs typeface="IBM Plex Sans Condensed"/>
                <a:sym typeface="IBM Plex Sans Condensed"/>
              </a:rPr>
              <a:t>. </a:t>
            </a:r>
          </a:p>
        </p:txBody>
      </p:sp>
      <p:sp>
        <p:nvSpPr>
          <p:cNvPr id="14" name="Footer Placeholder 13"/>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1600" y="932812"/>
            <a:ext cx="115567" cy="3889372"/>
          </a:xfrm>
          <a:custGeom>
            <a:avLst/>
            <a:gdLst/>
            <a:ahLst/>
            <a:cxnLst/>
            <a:rect l="l" t="t" r="r" b="b"/>
            <a:pathLst>
              <a:path w="115567" h="3889372">
                <a:moveTo>
                  <a:pt x="0" y="0"/>
                </a:moveTo>
                <a:lnTo>
                  <a:pt x="115567" y="0"/>
                </a:lnTo>
                <a:lnTo>
                  <a:pt x="115567" y="3889372"/>
                </a:lnTo>
                <a:lnTo>
                  <a:pt x="0" y="3889372"/>
                </a:lnTo>
                <a:lnTo>
                  <a:pt x="0" y="0"/>
                </a:lnTo>
                <a:close/>
              </a:path>
            </a:pathLst>
          </a:custGeom>
          <a:blipFill>
            <a:blip r:embed="rId2"/>
            <a:stretch>
              <a:fillRect/>
            </a:stretch>
          </a:blipFill>
        </p:spPr>
      </p:sp>
      <p:sp>
        <p:nvSpPr>
          <p:cNvPr id="4" name="TextBox 4"/>
          <p:cNvSpPr txBox="1"/>
          <p:nvPr/>
        </p:nvSpPr>
        <p:spPr>
          <a:xfrm>
            <a:off x="1143305" y="6489659"/>
            <a:ext cx="148885" cy="202330"/>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Bold"/>
                <a:ea typeface="IBM Plex Sans Condensed Bold"/>
                <a:cs typeface="IBM Plex Sans Condensed Bold"/>
                <a:sym typeface="IBM Plex Sans Condensed Bold"/>
              </a:rPr>
              <a:t>3. </a:t>
            </a:r>
          </a:p>
        </p:txBody>
      </p:sp>
      <p:sp>
        <p:nvSpPr>
          <p:cNvPr id="5" name="TextBox 5"/>
          <p:cNvSpPr txBox="1"/>
          <p:nvPr/>
        </p:nvSpPr>
        <p:spPr>
          <a:xfrm>
            <a:off x="1143305" y="8565985"/>
            <a:ext cx="148885" cy="202330"/>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Bold"/>
                <a:ea typeface="IBM Plex Sans Condensed Bold"/>
                <a:cs typeface="IBM Plex Sans Condensed Bold"/>
                <a:sym typeface="IBM Plex Sans Condensed Bold"/>
              </a:rPr>
              <a:t>4. </a:t>
            </a:r>
          </a:p>
        </p:txBody>
      </p:sp>
      <p:sp>
        <p:nvSpPr>
          <p:cNvPr id="6" name="TextBox 6"/>
          <p:cNvSpPr txBox="1"/>
          <p:nvPr/>
        </p:nvSpPr>
        <p:spPr>
          <a:xfrm>
            <a:off x="1488062" y="802919"/>
            <a:ext cx="3254369" cy="285255"/>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Bold"/>
                <a:ea typeface="IBM Plex Sans Condensed Bold"/>
                <a:cs typeface="IBM Plex Sans Condensed Bold"/>
                <a:sym typeface="IBM Plex Sans Condensed Bold"/>
              </a:rPr>
              <a:t>Prototype:</a:t>
            </a:r>
            <a:r>
              <a:rPr lang="en-US" sz="1103" spc="-1">
                <a:solidFill>
                  <a:srgbClr val="5B9BD5"/>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A </a:t>
            </a:r>
            <a:r>
              <a:rPr lang="en-US" sz="1103" spc="-1">
                <a:solidFill>
                  <a:srgbClr val="FF0000"/>
                </a:solidFill>
                <a:latin typeface="IBM Plex Sans Condensed"/>
                <a:ea typeface="IBM Plex Sans Condensed"/>
                <a:cs typeface="IBM Plex Sans Condensed"/>
                <a:sym typeface="IBM Plex Sans Condensed"/>
              </a:rPr>
              <a:t>prototype </a:t>
            </a:r>
            <a:r>
              <a:rPr lang="en-US" sz="1103" spc="-1">
                <a:solidFill>
                  <a:srgbClr val="000000"/>
                </a:solidFill>
                <a:latin typeface="IBM Plex Sans Condensed"/>
                <a:ea typeface="IBM Plex Sans Condensed"/>
                <a:cs typeface="IBM Plex Sans Condensed"/>
                <a:sym typeface="IBM Plex Sans Condensed"/>
              </a:rPr>
              <a:t>is a </a:t>
            </a:r>
            <a:r>
              <a:rPr lang="en-US" sz="1103" spc="-1">
                <a:solidFill>
                  <a:srgbClr val="FF0000"/>
                </a:solidFill>
                <a:latin typeface="IBM Plex Sans Condensed"/>
                <a:ea typeface="IBM Plex Sans Condensed"/>
                <a:cs typeface="IBM Plex Sans Condensed"/>
                <a:sym typeface="IBM Plex Sans Condensed"/>
              </a:rPr>
              <a:t>blueprint </a:t>
            </a:r>
            <a:r>
              <a:rPr lang="en-US" sz="1103" spc="-1">
                <a:solidFill>
                  <a:srgbClr val="000000"/>
                </a:solidFill>
                <a:latin typeface="IBM Plex Sans Condensed"/>
                <a:ea typeface="IBM Plex Sans Condensed"/>
                <a:cs typeface="IBM Plex Sans Condensed"/>
                <a:sym typeface="IBM Plex Sans Condensed"/>
              </a:rPr>
              <a:t>of the software. </a:t>
            </a:r>
          </a:p>
        </p:txBody>
      </p:sp>
      <p:sp>
        <p:nvSpPr>
          <p:cNvPr id="7" name="TextBox 7"/>
          <p:cNvSpPr txBox="1"/>
          <p:nvPr/>
        </p:nvSpPr>
        <p:spPr>
          <a:xfrm>
            <a:off x="1829438" y="1141886"/>
            <a:ext cx="5162798" cy="470992"/>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a:ea typeface="IBM Plex Sans Condensed"/>
                <a:cs typeface="IBM Plex Sans Condensed"/>
                <a:sym typeface="IBM Plex Sans Condensed"/>
              </a:rPr>
              <a:t>Initial requirements from the customer ---&gt; PROTOTYPE ---&gt; customer ---&gt; Design, Coding,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Testing.... </a:t>
            </a:r>
          </a:p>
        </p:txBody>
      </p:sp>
      <p:sp>
        <p:nvSpPr>
          <p:cNvPr id="8" name="TextBox 8"/>
          <p:cNvSpPr txBox="1"/>
          <p:nvPr/>
        </p:nvSpPr>
        <p:spPr>
          <a:xfrm>
            <a:off x="1488062" y="2062886"/>
            <a:ext cx="1817513" cy="190005"/>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Advantages of Spiral Model: </a:t>
            </a:r>
          </a:p>
        </p:txBody>
      </p:sp>
      <p:sp>
        <p:nvSpPr>
          <p:cNvPr id="9" name="TextBox 9"/>
          <p:cNvSpPr txBox="1"/>
          <p:nvPr/>
        </p:nvSpPr>
        <p:spPr>
          <a:xfrm>
            <a:off x="1829438" y="2254844"/>
            <a:ext cx="5163207" cy="202330"/>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5B9BD5"/>
                </a:solidFill>
                <a:latin typeface="IBM Plex Sans Condensed Bold"/>
                <a:ea typeface="IBM Plex Sans Condensed Bold"/>
                <a:cs typeface="IBM Plex Sans Condensed Bold"/>
                <a:sym typeface="IBM Plex Sans Condensed Bold"/>
              </a:rPr>
              <a:t>Suitable for large projects:</a:t>
            </a:r>
            <a:r>
              <a:rPr lang="en-US" sz="1103" spc="-1">
                <a:solidFill>
                  <a:srgbClr val="5B9BD5"/>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Spiral models are recommended when </a:t>
            </a:r>
            <a:r>
              <a:rPr lang="en-US" sz="1103" spc="-1">
                <a:solidFill>
                  <a:srgbClr val="FF0000"/>
                </a:solidFill>
                <a:latin typeface="IBM Plex Sans Condensed"/>
                <a:ea typeface="IBM Plex Sans Condensed"/>
                <a:cs typeface="IBM Plex Sans Condensed"/>
                <a:sym typeface="IBM Plex Sans Condensed"/>
              </a:rPr>
              <a:t>the project is large, </a:t>
            </a:r>
          </a:p>
        </p:txBody>
      </p:sp>
      <p:sp>
        <p:nvSpPr>
          <p:cNvPr id="10" name="TextBox 10"/>
          <p:cNvSpPr txBox="1"/>
          <p:nvPr/>
        </p:nvSpPr>
        <p:spPr>
          <a:xfrm>
            <a:off x="2058286" y="2471957"/>
            <a:ext cx="1746009" cy="180289"/>
          </a:xfrm>
          <a:prstGeom prst="rect">
            <a:avLst/>
          </a:prstGeom>
        </p:spPr>
        <p:txBody>
          <a:bodyPr lIns="0" tIns="0" rIns="0" bIns="0" rtlCol="0" anchor="t">
            <a:spAutoFit/>
          </a:bodyPr>
          <a:lstStyle/>
          <a:p>
            <a:pPr algn="l">
              <a:lnSpc>
                <a:spcPts val="1547"/>
              </a:lnSpc>
            </a:pPr>
            <a:r>
              <a:rPr lang="en-US" sz="1103" spc="-1">
                <a:solidFill>
                  <a:srgbClr val="FF0000"/>
                </a:solidFill>
                <a:latin typeface="IBM Plex Sans Condensed"/>
                <a:ea typeface="IBM Plex Sans Condensed"/>
                <a:cs typeface="IBM Plex Sans Condensed"/>
                <a:sym typeface="IBM Plex Sans Condensed"/>
              </a:rPr>
              <a:t>bulky, or complex to develop</a:t>
            </a:r>
            <a:r>
              <a:rPr lang="en-US" sz="1103" spc="-1">
                <a:solidFill>
                  <a:srgbClr val="000000"/>
                </a:solidFill>
                <a:latin typeface="IBM Plex Sans Condensed"/>
                <a:ea typeface="IBM Plex Sans Condensed"/>
                <a:cs typeface="IBM Plex Sans Condensed"/>
                <a:sym typeface="IBM Plex Sans Condensed"/>
              </a:rPr>
              <a:t>. </a:t>
            </a:r>
          </a:p>
        </p:txBody>
      </p:sp>
      <p:sp>
        <p:nvSpPr>
          <p:cNvPr id="11" name="TextBox 11"/>
          <p:cNvSpPr txBox="1"/>
          <p:nvPr/>
        </p:nvSpPr>
        <p:spPr>
          <a:xfrm>
            <a:off x="1829438" y="2645245"/>
            <a:ext cx="5163836" cy="595522"/>
          </a:xfrm>
          <a:prstGeom prst="rect">
            <a:avLst/>
          </a:prstGeom>
        </p:spPr>
        <p:txBody>
          <a:bodyPr lIns="0" tIns="0" rIns="0" bIns="0" rtlCol="0" anchor="t">
            <a:spAutoFit/>
          </a:bodyPr>
          <a:lstStyle/>
          <a:p>
            <a:pPr algn="just">
              <a:lnSpc>
                <a:spcPts val="1547"/>
              </a:lnSpc>
            </a:pPr>
            <a:r>
              <a:rPr lang="en-US" sz="1103">
                <a:solidFill>
                  <a:srgbClr val="000000"/>
                </a:solidFill>
                <a:latin typeface="IBM Plex Sans Condensed"/>
                <a:ea typeface="IBM Plex Sans Condensed"/>
                <a:cs typeface="IBM Plex Sans Condensed"/>
                <a:sym typeface="IBM Plex Sans Condensed"/>
              </a:rPr>
              <a:t>2. </a:t>
            </a:r>
            <a:r>
              <a:rPr lang="en-US" sz="1103">
                <a:solidFill>
                  <a:srgbClr val="5B9BD5"/>
                </a:solidFill>
                <a:latin typeface="IBM Plex Sans Condensed Bold"/>
                <a:ea typeface="IBM Plex Sans Condensed Bold"/>
                <a:cs typeface="IBM Plex Sans Condensed Bold"/>
                <a:sym typeface="IBM Plex Sans Condensed Bold"/>
              </a:rPr>
              <a:t>Risk Handling:</a:t>
            </a:r>
            <a:r>
              <a:rPr lang="en-US" sz="1103">
                <a:solidFill>
                  <a:srgbClr val="5B9BD5"/>
                </a:solidFill>
                <a:latin typeface="IBM Plex Sans Condensed"/>
                <a:ea typeface="IBM Plex Sans Condensed"/>
                <a:cs typeface="IBM Plex Sans Condensed"/>
                <a:sym typeface="IBM Plex Sans Condensed"/>
              </a:rPr>
              <a:t> </a:t>
            </a:r>
            <a:r>
              <a:rPr lang="en-US" sz="1103">
                <a:solidFill>
                  <a:srgbClr val="000000"/>
                </a:solidFill>
                <a:latin typeface="IBM Plex Sans Condensed"/>
                <a:ea typeface="IBM Plex Sans Condensed"/>
                <a:cs typeface="IBM Plex Sans Condensed"/>
                <a:sym typeface="IBM Plex Sans Condensed"/>
              </a:rPr>
              <a:t>There are a lot of projects that have </a:t>
            </a:r>
            <a:r>
              <a:rPr lang="en-US" sz="1103">
                <a:solidFill>
                  <a:srgbClr val="FF0000"/>
                </a:solidFill>
                <a:latin typeface="IBM Plex Sans Condensed"/>
                <a:ea typeface="IBM Plex Sans Condensed"/>
                <a:cs typeface="IBM Plex Sans Condensed"/>
                <a:sym typeface="IBM Plex Sans Condensed"/>
              </a:rPr>
              <a:t>un-estimated risks involved </a:t>
            </a:r>
            <a:r>
              <a:rPr lang="en-US" sz="1103">
                <a:solidFill>
                  <a:srgbClr val="000000"/>
                </a:solidFill>
                <a:latin typeface="IBM Plex Sans Condensed"/>
                <a:ea typeface="IBM Plex Sans Condensed"/>
                <a:cs typeface="IBM Plex Sans Condensed"/>
                <a:sym typeface="IBM Plex Sans Condensed"/>
              </a:rPr>
              <a:t>with them. For such projects, the spiral model is the best SDLC model to </a:t>
            </a:r>
            <a:r>
              <a:rPr lang="en-US" sz="1103">
                <a:solidFill>
                  <a:srgbClr val="FF0000"/>
                </a:solidFill>
                <a:latin typeface="IBM Plex Sans Condensed"/>
                <a:ea typeface="IBM Plex Sans Condensed"/>
                <a:cs typeface="IBM Plex Sans Condensed"/>
                <a:sym typeface="IBM Plex Sans Condensed"/>
              </a:rPr>
              <a:t>pursue because it can analyze risk as well as handle risks at each phase of development.</a:t>
            </a:r>
            <a:r>
              <a:rPr lang="en-US" sz="1103">
                <a:solidFill>
                  <a:srgbClr val="000000"/>
                </a:solidFill>
                <a:latin typeface="IBM Plex Sans Condensed"/>
                <a:ea typeface="IBM Plex Sans Condensed"/>
                <a:cs typeface="IBM Plex Sans Condensed"/>
                <a:sym typeface="IBM Plex Sans Condensed"/>
              </a:rPr>
              <a:t> </a:t>
            </a:r>
          </a:p>
        </p:txBody>
      </p:sp>
      <p:sp>
        <p:nvSpPr>
          <p:cNvPr id="12" name="TextBox 12"/>
          <p:cNvSpPr txBox="1"/>
          <p:nvPr/>
        </p:nvSpPr>
        <p:spPr>
          <a:xfrm>
            <a:off x="1829438" y="3233509"/>
            <a:ext cx="5163798" cy="595903"/>
          </a:xfrm>
          <a:prstGeom prst="rect">
            <a:avLst/>
          </a:prstGeom>
        </p:spPr>
        <p:txBody>
          <a:bodyPr lIns="0" tIns="0" rIns="0" bIns="0" rtlCol="0" anchor="t">
            <a:spAutoFit/>
          </a:bodyPr>
          <a:lstStyle/>
          <a:p>
            <a:pPr algn="just">
              <a:lnSpc>
                <a:spcPts val="1547"/>
              </a:lnSpc>
            </a:pPr>
            <a:r>
              <a:rPr lang="en-US" sz="1103">
                <a:solidFill>
                  <a:srgbClr val="000000"/>
                </a:solidFill>
                <a:latin typeface="IBM Plex Sans Condensed"/>
                <a:ea typeface="IBM Plex Sans Condensed"/>
                <a:cs typeface="IBM Plex Sans Condensed"/>
                <a:sym typeface="IBM Plex Sans Condensed"/>
              </a:rPr>
              <a:t>3. </a:t>
            </a:r>
            <a:r>
              <a:rPr lang="en-US" sz="1103">
                <a:solidFill>
                  <a:srgbClr val="5B9BD5"/>
                </a:solidFill>
                <a:latin typeface="IBM Plex Sans Condensed Bold"/>
                <a:ea typeface="IBM Plex Sans Condensed Bold"/>
                <a:cs typeface="IBM Plex Sans Condensed Bold"/>
                <a:sym typeface="IBM Plex Sans Condensed Bold"/>
              </a:rPr>
              <a:t>Customer Satisfaction:</a:t>
            </a:r>
            <a:r>
              <a:rPr lang="en-US" sz="1103">
                <a:solidFill>
                  <a:srgbClr val="5B9BD5"/>
                </a:solidFill>
                <a:latin typeface="IBM Plex Sans Condensed"/>
                <a:ea typeface="IBM Plex Sans Condensed"/>
                <a:cs typeface="IBM Plex Sans Condensed"/>
                <a:sym typeface="IBM Plex Sans Condensed"/>
              </a:rPr>
              <a:t> </a:t>
            </a:r>
            <a:r>
              <a:rPr lang="en-US" sz="1103">
                <a:solidFill>
                  <a:srgbClr val="FF0000"/>
                </a:solidFill>
                <a:latin typeface="IBM Plex Sans Condensed"/>
                <a:ea typeface="IBM Plex Sans Condensed"/>
                <a:cs typeface="IBM Plex Sans Condensed"/>
                <a:sym typeface="IBM Plex Sans Condensed"/>
              </a:rPr>
              <a:t>Customers </a:t>
            </a:r>
            <a:r>
              <a:rPr lang="en-US" sz="1103">
                <a:solidFill>
                  <a:srgbClr val="000000"/>
                </a:solidFill>
                <a:latin typeface="IBM Plex Sans Condensed"/>
                <a:ea typeface="IBM Plex Sans Condensed"/>
                <a:cs typeface="IBM Plex Sans Condensed"/>
                <a:sym typeface="IBM Plex Sans Condensed"/>
              </a:rPr>
              <a:t>can witness the development of the product </a:t>
            </a:r>
            <a:r>
              <a:rPr lang="en-US" sz="1103">
                <a:solidFill>
                  <a:srgbClr val="FF0000"/>
                </a:solidFill>
                <a:latin typeface="IBM Plex Sans Condensed"/>
                <a:ea typeface="IBM Plex Sans Condensed"/>
                <a:cs typeface="IBM Plex Sans Condensed"/>
                <a:sym typeface="IBM Plex Sans Condensed"/>
              </a:rPr>
              <a:t>at every stage</a:t>
            </a:r>
            <a:r>
              <a:rPr lang="en-US" sz="1103">
                <a:solidFill>
                  <a:srgbClr val="000000"/>
                </a:solidFill>
                <a:latin typeface="IBM Plex Sans Condensed"/>
                <a:ea typeface="IBM Plex Sans Condensed"/>
                <a:cs typeface="IBM Plex Sans Condensed"/>
                <a:sym typeface="IBM Plex Sans Condensed"/>
              </a:rPr>
              <a:t> and thus, they can let themselves habituate to the system and throw feedback accordingly before the final product is made. </a:t>
            </a:r>
          </a:p>
        </p:txBody>
      </p:sp>
      <p:sp>
        <p:nvSpPr>
          <p:cNvPr id="13" name="TextBox 13"/>
          <p:cNvSpPr txBox="1"/>
          <p:nvPr/>
        </p:nvSpPr>
        <p:spPr>
          <a:xfrm>
            <a:off x="1829438" y="3822154"/>
            <a:ext cx="5161036" cy="202330"/>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4. </a:t>
            </a:r>
            <a:r>
              <a:rPr lang="en-US" sz="1103" spc="-1">
                <a:solidFill>
                  <a:srgbClr val="5B9BD5"/>
                </a:solidFill>
                <a:latin typeface="IBM Plex Sans Condensed Bold"/>
                <a:ea typeface="IBM Plex Sans Condensed Bold"/>
                <a:cs typeface="IBM Plex Sans Condensed Bold"/>
                <a:sym typeface="IBM Plex Sans Condensed Bold"/>
              </a:rPr>
              <a:t>Requirement’s flexibility</a:t>
            </a:r>
            <a:r>
              <a:rPr lang="en-US" sz="1103" spc="-1">
                <a:solidFill>
                  <a:srgbClr val="000000"/>
                </a:solidFill>
                <a:latin typeface="IBM Plex Sans Condensed Bold"/>
                <a:ea typeface="IBM Plex Sans Condensed Bold"/>
                <a:cs typeface="IBM Plex Sans Condensed Bold"/>
                <a:sym typeface="IBM Plex Sans Condensed Bold"/>
              </a:rPr>
              <a:t>:</a:t>
            </a:r>
            <a:r>
              <a:rPr lang="en-US" sz="1103" spc="-1">
                <a:solidFill>
                  <a:srgbClr val="000000"/>
                </a:solidFill>
                <a:latin typeface="IBM Plex Sans Condensed"/>
                <a:ea typeface="IBM Plex Sans Condensed"/>
                <a:cs typeface="IBM Plex Sans Condensed"/>
                <a:sym typeface="IBM Plex Sans Condensed"/>
              </a:rPr>
              <a:t> All the specific requirements needed at later stages can be </a:t>
            </a:r>
          </a:p>
        </p:txBody>
      </p:sp>
      <p:sp>
        <p:nvSpPr>
          <p:cNvPr id="14" name="TextBox 14"/>
          <p:cNvSpPr txBox="1"/>
          <p:nvPr/>
        </p:nvSpPr>
        <p:spPr>
          <a:xfrm>
            <a:off x="2058286" y="4042305"/>
            <a:ext cx="3677317" cy="180289"/>
          </a:xfrm>
          <a:prstGeom prst="rect">
            <a:avLst/>
          </a:prstGeom>
        </p:spPr>
        <p:txBody>
          <a:bodyPr lIns="0" tIns="0" rIns="0" bIns="0" rtlCol="0" anchor="t">
            <a:spAutoFit/>
          </a:bodyPr>
          <a:lstStyle/>
          <a:p>
            <a:pPr algn="l">
              <a:lnSpc>
                <a:spcPts val="1547"/>
              </a:lnSpc>
            </a:pPr>
            <a:r>
              <a:rPr lang="en-US" sz="1103" spc="-1">
                <a:solidFill>
                  <a:srgbClr val="000000"/>
                </a:solidFill>
                <a:latin typeface="IBM Plex Sans Condensed"/>
                <a:ea typeface="IBM Plex Sans Condensed"/>
                <a:cs typeface="IBM Plex Sans Condensed"/>
                <a:sym typeface="IBM Plex Sans Condensed"/>
              </a:rPr>
              <a:t>included precisely if the development is done using this model. </a:t>
            </a:r>
          </a:p>
        </p:txBody>
      </p:sp>
      <p:sp>
        <p:nvSpPr>
          <p:cNvPr id="15" name="TextBox 15"/>
          <p:cNvSpPr txBox="1"/>
          <p:nvPr/>
        </p:nvSpPr>
        <p:spPr>
          <a:xfrm>
            <a:off x="1488062" y="4672860"/>
            <a:ext cx="1982286" cy="190005"/>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Disadvantages of Spiral Model: </a:t>
            </a:r>
          </a:p>
        </p:txBody>
      </p:sp>
      <p:sp>
        <p:nvSpPr>
          <p:cNvPr id="16" name="TextBox 16"/>
          <p:cNvSpPr txBox="1"/>
          <p:nvPr/>
        </p:nvSpPr>
        <p:spPr>
          <a:xfrm>
            <a:off x="1829438" y="4861770"/>
            <a:ext cx="3795712" cy="790594"/>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1. Requirement changes are </a:t>
            </a:r>
            <a:r>
              <a:rPr lang="en-US" sz="1103" spc="-1">
                <a:solidFill>
                  <a:srgbClr val="FF0000"/>
                </a:solidFill>
                <a:latin typeface="IBM Plex Sans Condensed"/>
                <a:ea typeface="IBM Plex Sans Condensed"/>
                <a:cs typeface="IBM Plex Sans Condensed"/>
                <a:sym typeface="IBM Plex Sans Condensed"/>
              </a:rPr>
              <a:t>NOT allowed </a:t>
            </a:r>
            <a:r>
              <a:rPr lang="en-US" sz="1103" spc="-1">
                <a:solidFill>
                  <a:srgbClr val="000000"/>
                </a:solidFill>
                <a:latin typeface="IBM Plex Sans Condensed"/>
                <a:ea typeface="IBM Plex Sans Condensed"/>
                <a:cs typeface="IBM Plex Sans Condensed"/>
                <a:sym typeface="IBM Plex Sans Condensed"/>
              </a:rPr>
              <a:t>in </a:t>
            </a:r>
            <a:r>
              <a:rPr lang="en-US" sz="1103" spc="-1">
                <a:solidFill>
                  <a:srgbClr val="FF0000"/>
                </a:solidFill>
                <a:latin typeface="IBM Plex Sans Condensed"/>
                <a:ea typeface="IBM Plex Sans Condensed"/>
                <a:cs typeface="IBM Plex Sans Condensed"/>
                <a:sym typeface="IBM Plex Sans Condensed"/>
              </a:rPr>
              <a:t>between the cycle</a:t>
            </a:r>
            <a:r>
              <a:rPr lang="en-US" sz="1103" spc="-1">
                <a:solidFill>
                  <a:srgbClr val="000000"/>
                </a:solidFill>
                <a:latin typeface="IBM Plex Sans Condensed"/>
                <a:ea typeface="IBM Plex Sans Condensed"/>
                <a:cs typeface="IBM Plex Sans Condensed"/>
                <a:sym typeface="IBM Plex Sans Condensed"/>
              </a:rPr>
              <a:t>. 2. Every cycle of the spiral model looks like a waterfall model. 3. There is </a:t>
            </a:r>
            <a:r>
              <a:rPr lang="en-US" sz="1103" spc="-1">
                <a:solidFill>
                  <a:srgbClr val="FF0000"/>
                </a:solidFill>
                <a:latin typeface="IBM Plex Sans Condensed"/>
                <a:ea typeface="IBM Plex Sans Condensed"/>
                <a:cs typeface="IBM Plex Sans Condensed"/>
                <a:sym typeface="IBM Plex Sans Condensed"/>
              </a:rPr>
              <a:t>no testing in the requirement and design phase</a:t>
            </a:r>
            <a:r>
              <a:rPr lang="en-US" sz="1103" spc="-1">
                <a:solidFill>
                  <a:srgbClr val="000000"/>
                </a:solidFill>
                <a:latin typeface="IBM Plex Sans Condensed"/>
                <a:ea typeface="IBM Plex Sans Condensed"/>
                <a:cs typeface="IBM Plex Sans Condensed"/>
                <a:sym typeface="IBM Plex Sans Condensed"/>
              </a:rPr>
              <a:t>. 4. Does not work for smaller projects. </a:t>
            </a:r>
          </a:p>
        </p:txBody>
      </p:sp>
      <p:sp>
        <p:nvSpPr>
          <p:cNvPr id="17" name="TextBox 17"/>
          <p:cNvSpPr txBox="1"/>
          <p:nvPr/>
        </p:nvSpPr>
        <p:spPr>
          <a:xfrm>
            <a:off x="1829438" y="5645106"/>
            <a:ext cx="148571" cy="202330"/>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5. </a:t>
            </a:r>
          </a:p>
        </p:txBody>
      </p:sp>
      <p:sp>
        <p:nvSpPr>
          <p:cNvPr id="18" name="TextBox 18"/>
          <p:cNvSpPr txBox="1"/>
          <p:nvPr/>
        </p:nvSpPr>
        <p:spPr>
          <a:xfrm>
            <a:off x="2058286" y="5667146"/>
            <a:ext cx="1509465" cy="180289"/>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It can be </a:t>
            </a:r>
            <a:r>
              <a:rPr lang="en-US" sz="1103" spc="-1">
                <a:solidFill>
                  <a:srgbClr val="FF0000"/>
                </a:solidFill>
                <a:latin typeface="IBM Plex Sans Condensed"/>
                <a:ea typeface="IBM Plex Sans Condensed"/>
                <a:cs typeface="IBM Plex Sans Condensed"/>
                <a:sym typeface="IBM Plex Sans Condensed"/>
              </a:rPr>
              <a:t>quite expensive.</a:t>
            </a:r>
            <a:r>
              <a:rPr lang="en-US" sz="1103" spc="-1">
                <a:solidFill>
                  <a:srgbClr val="000000"/>
                </a:solidFill>
                <a:latin typeface="IBM Plex Sans Condensed"/>
                <a:ea typeface="IBM Plex Sans Condensed"/>
                <a:cs typeface="IBM Plex Sans Condensed"/>
                <a:sym typeface="IBM Plex Sans Condensed"/>
              </a:rPr>
              <a:t> </a:t>
            </a:r>
          </a:p>
        </p:txBody>
      </p:sp>
      <p:sp>
        <p:nvSpPr>
          <p:cNvPr id="19" name="TextBox 19"/>
          <p:cNvSpPr txBox="1"/>
          <p:nvPr/>
        </p:nvSpPr>
        <p:spPr>
          <a:xfrm>
            <a:off x="1207313" y="5879240"/>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20" name="TextBox 20"/>
          <p:cNvSpPr txBox="1"/>
          <p:nvPr/>
        </p:nvSpPr>
        <p:spPr>
          <a:xfrm>
            <a:off x="1372238" y="6397400"/>
            <a:ext cx="744531"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RAD Model: </a:t>
            </a:r>
          </a:p>
        </p:txBody>
      </p:sp>
      <p:sp>
        <p:nvSpPr>
          <p:cNvPr id="21" name="TextBox 21"/>
          <p:cNvSpPr txBox="1"/>
          <p:nvPr/>
        </p:nvSpPr>
        <p:spPr>
          <a:xfrm>
            <a:off x="1600838" y="6758969"/>
            <a:ext cx="5397094" cy="451561"/>
          </a:xfrm>
          <a:prstGeom prst="rect">
            <a:avLst/>
          </a:prstGeom>
        </p:spPr>
        <p:txBody>
          <a:bodyPr lIns="0" tIns="0" rIns="0" bIns="0" rtlCol="0" anchor="t">
            <a:spAutoFit/>
          </a:bodyPr>
          <a:lstStyle/>
          <a:p>
            <a:pPr algn="just">
              <a:lnSpc>
                <a:spcPts val="2333"/>
              </a:lnSpc>
            </a:pPr>
            <a:r>
              <a:rPr lang="en-US" sz="1103" spc="-1">
                <a:solidFill>
                  <a:srgbClr val="000000"/>
                </a:solidFill>
                <a:latin typeface="IBM Plex Sans Condensed"/>
                <a:ea typeface="IBM Plex Sans Condensed"/>
                <a:cs typeface="IBM Plex Sans Condensed"/>
                <a:sym typeface="IBM Plex Sans Condensed"/>
              </a:rPr>
              <a:t>RAD stands for “Rapid Application Development”. As per the name itself, the RAD model is a </a:t>
            </a:r>
          </a:p>
          <a:p>
            <a:pPr algn="just">
              <a:lnSpc>
                <a:spcPts val="737"/>
              </a:lnSpc>
            </a:pPr>
            <a:r>
              <a:rPr lang="en-US" sz="1103" spc="-1">
                <a:solidFill>
                  <a:srgbClr val="000000"/>
                </a:solidFill>
                <a:latin typeface="IBM Plex Sans Condensed"/>
                <a:ea typeface="IBM Plex Sans Condensed"/>
                <a:cs typeface="IBM Plex Sans Condensed"/>
                <a:sym typeface="IBM Plex Sans Condensed"/>
              </a:rPr>
              <a:t>model to develop fast and high-quality software products by Requirements </a:t>
            </a:r>
            <a:r>
              <a:rPr lang="en-US" sz="1103" spc="-1">
                <a:solidFill>
                  <a:srgbClr val="FF0000"/>
                </a:solidFill>
                <a:latin typeface="IBM Plex Sans Condensed"/>
                <a:ea typeface="IBM Plex Sans Condensed"/>
                <a:cs typeface="IBM Plex Sans Condensed"/>
                <a:sym typeface="IBM Plex Sans Condensed"/>
              </a:rPr>
              <a:t>using workshops.</a:t>
            </a:r>
            <a:r>
              <a:rPr lang="en-US" sz="1103" spc="-1">
                <a:solidFill>
                  <a:srgbClr val="000000"/>
                </a:solidFill>
                <a:latin typeface="IBM Plex Sans Condensed"/>
                <a:ea typeface="IBM Plex Sans Condensed"/>
                <a:cs typeface="IBM Plex Sans Condensed"/>
                <a:sym typeface="IBM Plex Sans Condensed"/>
              </a:rPr>
              <a:t> </a:t>
            </a:r>
          </a:p>
        </p:txBody>
      </p:sp>
      <p:sp>
        <p:nvSpPr>
          <p:cNvPr id="22" name="TextBox 22"/>
          <p:cNvSpPr txBox="1"/>
          <p:nvPr/>
        </p:nvSpPr>
        <p:spPr>
          <a:xfrm>
            <a:off x="1829438" y="7216988"/>
            <a:ext cx="148571"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1. </a:t>
            </a:r>
          </a:p>
        </p:txBody>
      </p:sp>
      <p:sp>
        <p:nvSpPr>
          <p:cNvPr id="23" name="TextBox 23"/>
          <p:cNvSpPr txBox="1"/>
          <p:nvPr/>
        </p:nvSpPr>
        <p:spPr>
          <a:xfrm>
            <a:off x="2058286" y="7239029"/>
            <a:ext cx="3322510"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Prototyping and early, reiterative user testing of designs. </a:t>
            </a:r>
          </a:p>
        </p:txBody>
      </p:sp>
      <p:sp>
        <p:nvSpPr>
          <p:cNvPr id="24" name="TextBox 24"/>
          <p:cNvSpPr txBox="1"/>
          <p:nvPr/>
        </p:nvSpPr>
        <p:spPr>
          <a:xfrm>
            <a:off x="1829438" y="7624658"/>
            <a:ext cx="3593249" cy="302152"/>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2. The </a:t>
            </a:r>
            <a:r>
              <a:rPr lang="en-US" sz="1103" spc="-1">
                <a:solidFill>
                  <a:srgbClr val="FF0000"/>
                </a:solidFill>
                <a:latin typeface="IBM Plex Sans Condensed"/>
                <a:ea typeface="IBM Plex Sans Condensed"/>
                <a:cs typeface="IBM Plex Sans Condensed"/>
                <a:sym typeface="IBM Plex Sans Condensed"/>
              </a:rPr>
              <a:t>re-use of software components.</a:t>
            </a:r>
            <a:r>
              <a:rPr lang="en-US" sz="1103" spc="-1">
                <a:solidFill>
                  <a:srgbClr val="000000"/>
                </a:solidFill>
                <a:latin typeface="IBM Plex Sans Condensed"/>
                <a:ea typeface="IBM Plex Sans Condensed"/>
                <a:cs typeface="IBM Plex Sans Condensed"/>
                <a:sym typeface="IBM Plex Sans Condensed"/>
              </a:rPr>
              <a:t> </a:t>
            </a:r>
          </a:p>
          <a:p>
            <a:pPr algn="l">
              <a:lnSpc>
                <a:spcPts val="2545"/>
              </a:lnSpc>
            </a:pPr>
            <a:r>
              <a:rPr lang="en-US" sz="1103" spc="-1">
                <a:solidFill>
                  <a:srgbClr val="000000"/>
                </a:solidFill>
                <a:latin typeface="IBM Plex Sans Condensed"/>
                <a:ea typeface="IBM Plex Sans Condensed"/>
                <a:cs typeface="IBM Plex Sans Condensed"/>
                <a:sym typeface="IBM Plex Sans Condensed"/>
              </a:rPr>
              <a:t>3. </a:t>
            </a:r>
            <a:r>
              <a:rPr lang="en-US" sz="1103" spc="-1">
                <a:solidFill>
                  <a:srgbClr val="FF0000"/>
                </a:solidFill>
                <a:latin typeface="IBM Plex Sans Condensed"/>
                <a:ea typeface="IBM Plex Sans Condensed"/>
                <a:cs typeface="IBM Plex Sans Condensed"/>
                <a:sym typeface="IBM Plex Sans Condensed"/>
              </a:rPr>
              <a:t>Less formality </a:t>
            </a:r>
            <a:r>
              <a:rPr lang="en-US" sz="1103" spc="-1">
                <a:solidFill>
                  <a:srgbClr val="000000"/>
                </a:solidFill>
                <a:latin typeface="IBM Plex Sans Condensed"/>
                <a:ea typeface="IBM Plex Sans Condensed"/>
                <a:cs typeface="IBM Plex Sans Condensed"/>
                <a:sym typeface="IBM Plex Sans Condensed"/>
              </a:rPr>
              <a:t>in reviews and other team communication. </a:t>
            </a:r>
          </a:p>
        </p:txBody>
      </p:sp>
      <p:sp>
        <p:nvSpPr>
          <p:cNvPr id="25" name="TextBox 25"/>
          <p:cNvSpPr txBox="1"/>
          <p:nvPr/>
        </p:nvSpPr>
        <p:spPr>
          <a:xfrm>
            <a:off x="1207313" y="7974606"/>
            <a:ext cx="5496916" cy="275539"/>
          </a:xfrm>
          <a:prstGeom prst="rect">
            <a:avLst/>
          </a:prstGeom>
        </p:spPr>
        <p:txBody>
          <a:bodyPr lIns="0" tIns="0" rIns="0" bIns="0" rtlCol="0" anchor="t">
            <a:spAutoFit/>
          </a:bodyPr>
          <a:lstStyle/>
          <a:p>
            <a:pPr algn="l">
              <a:lnSpc>
                <a:spcPts val="2545"/>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26" name="TextBox 26"/>
          <p:cNvSpPr txBox="1"/>
          <p:nvPr/>
        </p:nvSpPr>
        <p:spPr>
          <a:xfrm>
            <a:off x="1372238" y="8473716"/>
            <a:ext cx="993248"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Iterative Model: </a:t>
            </a:r>
          </a:p>
        </p:txBody>
      </p:sp>
      <p:sp>
        <p:nvSpPr>
          <p:cNvPr id="28" name="Footer Placeholder 27"/>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1600" y="6367148"/>
            <a:ext cx="115567" cy="1350645"/>
          </a:xfrm>
          <a:custGeom>
            <a:avLst/>
            <a:gdLst/>
            <a:ahLst/>
            <a:cxnLst/>
            <a:rect l="l" t="t" r="r" b="b"/>
            <a:pathLst>
              <a:path w="115567" h="1350645">
                <a:moveTo>
                  <a:pt x="0" y="0"/>
                </a:moveTo>
                <a:lnTo>
                  <a:pt x="115567" y="0"/>
                </a:lnTo>
                <a:lnTo>
                  <a:pt x="115567" y="1350645"/>
                </a:lnTo>
                <a:lnTo>
                  <a:pt x="0" y="1350645"/>
                </a:lnTo>
                <a:lnTo>
                  <a:pt x="0" y="0"/>
                </a:lnTo>
                <a:close/>
              </a:path>
            </a:pathLst>
          </a:custGeom>
          <a:blipFill>
            <a:blip r:embed="rId2"/>
            <a:stretch>
              <a:fillRect/>
            </a:stretch>
          </a:blipFill>
        </p:spPr>
      </p:sp>
      <p:sp>
        <p:nvSpPr>
          <p:cNvPr id="4" name="TextBox 4"/>
          <p:cNvSpPr txBox="1"/>
          <p:nvPr/>
        </p:nvSpPr>
        <p:spPr>
          <a:xfrm>
            <a:off x="1143305" y="2715349"/>
            <a:ext cx="148885" cy="202330"/>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Bold"/>
                <a:ea typeface="IBM Plex Sans Condensed Bold"/>
                <a:cs typeface="IBM Plex Sans Condensed Bold"/>
                <a:sym typeface="IBM Plex Sans Condensed Bold"/>
              </a:rPr>
              <a:t>5. </a:t>
            </a:r>
          </a:p>
        </p:txBody>
      </p:sp>
      <p:sp>
        <p:nvSpPr>
          <p:cNvPr id="5" name="TextBox 5"/>
          <p:cNvSpPr txBox="1"/>
          <p:nvPr/>
        </p:nvSpPr>
        <p:spPr>
          <a:xfrm>
            <a:off x="1488062" y="6334277"/>
            <a:ext cx="2075555" cy="190005"/>
          </a:xfrm>
          <a:prstGeom prst="rect">
            <a:avLst/>
          </a:prstGeom>
        </p:spPr>
        <p:txBody>
          <a:bodyPr lIns="0" tIns="0" rIns="0" bIns="0" rtlCol="0" anchor="t">
            <a:spAutoFit/>
          </a:bodyPr>
          <a:lstStyle/>
          <a:p>
            <a:pPr algn="l">
              <a:lnSpc>
                <a:spcPts val="1550"/>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Advantages of Prototype Model: </a:t>
            </a:r>
          </a:p>
        </p:txBody>
      </p:sp>
      <p:sp>
        <p:nvSpPr>
          <p:cNvPr id="6" name="TextBox 6"/>
          <p:cNvSpPr txBox="1"/>
          <p:nvPr/>
        </p:nvSpPr>
        <p:spPr>
          <a:xfrm>
            <a:off x="1829438" y="6523187"/>
            <a:ext cx="3406712" cy="595903"/>
          </a:xfrm>
          <a:prstGeom prst="rect">
            <a:avLst/>
          </a:prstGeom>
        </p:spPr>
        <p:txBody>
          <a:bodyPr lIns="0" tIns="0" rIns="0" bIns="0" rtlCol="0" anchor="t">
            <a:spAutoFit/>
          </a:bodyPr>
          <a:lstStyle/>
          <a:p>
            <a:pPr algn="l">
              <a:lnSpc>
                <a:spcPts val="1550"/>
              </a:lnSpc>
            </a:pPr>
            <a:r>
              <a:rPr lang="en-US" sz="1103" spc="-1">
                <a:solidFill>
                  <a:srgbClr val="000000"/>
                </a:solidFill>
                <a:latin typeface="IBM Plex Sans Condensed"/>
                <a:ea typeface="IBM Plex Sans Condensed"/>
                <a:cs typeface="IBM Plex Sans Condensed"/>
                <a:sym typeface="IBM Plex Sans Condensed"/>
              </a:rPr>
              <a:t>1. Users are actively involved in the development 2. Missing functionalities can be identified easily 3. Based on user feedback, the SRS document is finalized </a:t>
            </a:r>
          </a:p>
        </p:txBody>
      </p:sp>
      <p:sp>
        <p:nvSpPr>
          <p:cNvPr id="7" name="TextBox 7"/>
          <p:cNvSpPr txBox="1"/>
          <p:nvPr/>
        </p:nvSpPr>
        <p:spPr>
          <a:xfrm>
            <a:off x="1488062" y="7569098"/>
            <a:ext cx="2243442" cy="190005"/>
          </a:xfrm>
          <a:prstGeom prst="rect">
            <a:avLst/>
          </a:prstGeom>
        </p:spPr>
        <p:txBody>
          <a:bodyPr lIns="0" tIns="0" rIns="0" bIns="0" rtlCol="0" anchor="t">
            <a:spAutoFit/>
          </a:bodyPr>
          <a:lstStyle/>
          <a:p>
            <a:pPr algn="l">
              <a:lnSpc>
                <a:spcPts val="1537"/>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Disadvantages of Prototype Model: </a:t>
            </a:r>
          </a:p>
        </p:txBody>
      </p:sp>
      <p:sp>
        <p:nvSpPr>
          <p:cNvPr id="8" name="TextBox 8"/>
          <p:cNvSpPr txBox="1"/>
          <p:nvPr/>
        </p:nvSpPr>
        <p:spPr>
          <a:xfrm>
            <a:off x="1829438" y="7758008"/>
            <a:ext cx="3437801" cy="397650"/>
          </a:xfrm>
          <a:prstGeom prst="rect">
            <a:avLst/>
          </a:prstGeom>
        </p:spPr>
        <p:txBody>
          <a:bodyPr lIns="0" tIns="0" rIns="0" bIns="0" rtlCol="0" anchor="t">
            <a:spAutoFit/>
          </a:bodyPr>
          <a:lstStyle/>
          <a:p>
            <a:pPr algn="l">
              <a:lnSpc>
                <a:spcPts val="1537"/>
              </a:lnSpc>
            </a:pPr>
            <a:r>
              <a:rPr lang="en-US" sz="1103" spc="-1">
                <a:solidFill>
                  <a:srgbClr val="000000"/>
                </a:solidFill>
                <a:latin typeface="IBM Plex Sans Condensed"/>
                <a:ea typeface="IBM Plex Sans Condensed"/>
                <a:cs typeface="IBM Plex Sans Condensed"/>
                <a:sym typeface="IBM Plex Sans Condensed"/>
              </a:rPr>
              <a:t>1. Sample model is not used for actual implementation 2. Scope of the system may expand beyond original plans </a:t>
            </a:r>
          </a:p>
        </p:txBody>
      </p:sp>
      <p:sp>
        <p:nvSpPr>
          <p:cNvPr id="9" name="TextBox 9"/>
          <p:cNvSpPr txBox="1"/>
          <p:nvPr/>
        </p:nvSpPr>
        <p:spPr>
          <a:xfrm>
            <a:off x="1207313" y="8184156"/>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0" name="TextBox 10"/>
          <p:cNvSpPr txBox="1"/>
          <p:nvPr/>
        </p:nvSpPr>
        <p:spPr>
          <a:xfrm>
            <a:off x="1829438" y="892007"/>
            <a:ext cx="5163922" cy="595522"/>
          </a:xfrm>
          <a:prstGeom prst="rect">
            <a:avLst/>
          </a:prstGeom>
        </p:spPr>
        <p:txBody>
          <a:bodyPr lIns="0" tIns="0" rIns="0" bIns="0" rtlCol="0" anchor="t">
            <a:spAutoFit/>
          </a:bodyPr>
          <a:lstStyle/>
          <a:p>
            <a:pPr algn="just">
              <a:lnSpc>
                <a:spcPts val="1544"/>
              </a:lnSpc>
            </a:pPr>
            <a:r>
              <a:rPr lang="en-US" sz="1103">
                <a:solidFill>
                  <a:srgbClr val="000000"/>
                </a:solidFill>
                <a:latin typeface="IBM Plex Sans Condensed"/>
                <a:ea typeface="IBM Plex Sans Condensed"/>
                <a:cs typeface="IBM Plex Sans Condensed"/>
                <a:sym typeface="IBM Plex Sans Condensed"/>
              </a:rPr>
              <a:t>1. In an iterative model </a:t>
            </a:r>
            <a:r>
              <a:rPr lang="en-US" sz="1103">
                <a:solidFill>
                  <a:srgbClr val="FF0000"/>
                </a:solidFill>
                <a:latin typeface="IBM Plex Sans Condensed"/>
                <a:ea typeface="IBM Plex Sans Condensed"/>
                <a:cs typeface="IBM Plex Sans Condensed"/>
                <a:sym typeface="IBM Plex Sans Condensed"/>
              </a:rPr>
              <a:t>application will get divided into small parts </a:t>
            </a:r>
            <a:r>
              <a:rPr lang="en-US" sz="1103">
                <a:solidFill>
                  <a:srgbClr val="000000"/>
                </a:solidFill>
                <a:latin typeface="IBM Plex Sans Condensed"/>
                <a:ea typeface="IBM Plex Sans Condensed"/>
                <a:cs typeface="IBM Plex Sans Condensed"/>
                <a:sym typeface="IBM Plex Sans Condensed"/>
              </a:rPr>
              <a:t>and development will be done by specifying and implementing only small parts of the software, which can be reviewed </a:t>
            </a:r>
            <a:r>
              <a:rPr lang="en-US" sz="1103">
                <a:solidFill>
                  <a:srgbClr val="FF0000"/>
                </a:solidFill>
                <a:latin typeface="IBM Plex Sans Condensed"/>
                <a:ea typeface="IBM Plex Sans Condensed"/>
                <a:cs typeface="IBM Plex Sans Condensed"/>
                <a:sym typeface="IBM Plex Sans Condensed"/>
              </a:rPr>
              <a:t>to identify </a:t>
            </a:r>
            <a:r>
              <a:rPr lang="en-US" sz="1103">
                <a:solidFill>
                  <a:srgbClr val="FF0000"/>
                </a:solidFill>
                <a:latin typeface="IBM Plex Sans Condensed Bold"/>
                <a:ea typeface="IBM Plex Sans Condensed Bold"/>
                <a:cs typeface="IBM Plex Sans Condensed Bold"/>
                <a:sym typeface="IBM Plex Sans Condensed Bold"/>
              </a:rPr>
              <a:t>further requirements.</a:t>
            </a:r>
            <a:r>
              <a:rPr lang="en-US" sz="1103">
                <a:solidFill>
                  <a:srgbClr val="000000"/>
                </a:solidFill>
                <a:latin typeface="IBM Plex Sans Condensed"/>
                <a:ea typeface="IBM Plex Sans Condensed"/>
                <a:cs typeface="IBM Plex Sans Condensed"/>
                <a:sym typeface="IBM Plex Sans Condensed"/>
              </a:rPr>
              <a:t> </a:t>
            </a:r>
          </a:p>
        </p:txBody>
      </p:sp>
      <p:sp>
        <p:nvSpPr>
          <p:cNvPr id="11" name="TextBox 11"/>
          <p:cNvSpPr txBox="1"/>
          <p:nvPr/>
        </p:nvSpPr>
        <p:spPr>
          <a:xfrm>
            <a:off x="1829438" y="1480652"/>
            <a:ext cx="5163969" cy="595522"/>
          </a:xfrm>
          <a:prstGeom prst="rect">
            <a:avLst/>
          </a:prstGeom>
        </p:spPr>
        <p:txBody>
          <a:bodyPr lIns="0" tIns="0" rIns="0" bIns="0" rtlCol="0" anchor="t">
            <a:spAutoFit/>
          </a:bodyPr>
          <a:lstStyle/>
          <a:p>
            <a:pPr algn="just">
              <a:lnSpc>
                <a:spcPts val="1544"/>
              </a:lnSpc>
            </a:pPr>
            <a:r>
              <a:rPr lang="en-US" sz="1103" spc="-1">
                <a:solidFill>
                  <a:srgbClr val="000000"/>
                </a:solidFill>
                <a:latin typeface="IBM Plex Sans Condensed"/>
                <a:ea typeface="IBM Plex Sans Condensed"/>
                <a:cs typeface="IBM Plex Sans Condensed"/>
                <a:sym typeface="IBM Plex Sans Condensed"/>
              </a:rPr>
              <a:t>2. This process is repeated, creating a new version of the software for each cycle of the model. The iterative model is very simple to understand and use. In this model, we can’t start developing the complete software with full specification of requirements </a:t>
            </a:r>
          </a:p>
        </p:txBody>
      </p:sp>
      <p:sp>
        <p:nvSpPr>
          <p:cNvPr id="12" name="TextBox 12"/>
          <p:cNvSpPr txBox="1"/>
          <p:nvPr/>
        </p:nvSpPr>
        <p:spPr>
          <a:xfrm>
            <a:off x="1207313" y="2104673"/>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3" name="TextBox 13"/>
          <p:cNvSpPr txBox="1"/>
          <p:nvPr/>
        </p:nvSpPr>
        <p:spPr>
          <a:xfrm>
            <a:off x="1372238" y="2623080"/>
            <a:ext cx="1083412"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Prototype Model: </a:t>
            </a:r>
          </a:p>
        </p:txBody>
      </p:sp>
      <p:sp>
        <p:nvSpPr>
          <p:cNvPr id="14" name="TextBox 14"/>
          <p:cNvSpPr txBox="1"/>
          <p:nvPr/>
        </p:nvSpPr>
        <p:spPr>
          <a:xfrm>
            <a:off x="1600838" y="2993307"/>
            <a:ext cx="105042" cy="111976"/>
          </a:xfrm>
          <a:prstGeom prst="rect">
            <a:avLst/>
          </a:prstGeom>
        </p:spPr>
        <p:txBody>
          <a:bodyPr lIns="0" tIns="0" rIns="0" bIns="0" rtlCol="0" anchor="t">
            <a:spAutoFit/>
          </a:bodyPr>
          <a:lstStyle/>
          <a:p>
            <a:pPr algn="l">
              <a:lnSpc>
                <a:spcPts val="551"/>
              </a:lnSpc>
            </a:pPr>
            <a:r>
              <a:rPr lang="en-US" sz="1103">
                <a:solidFill>
                  <a:srgbClr val="000000"/>
                </a:solidFill>
                <a:latin typeface="Arimo"/>
                <a:ea typeface="Arimo"/>
                <a:cs typeface="Arimo"/>
                <a:sym typeface="Arimo"/>
              </a:rPr>
              <a:t> </a:t>
            </a:r>
          </a:p>
        </p:txBody>
      </p:sp>
      <p:sp>
        <p:nvSpPr>
          <p:cNvPr id="15" name="TextBox 15"/>
          <p:cNvSpPr txBox="1"/>
          <p:nvPr/>
        </p:nvSpPr>
        <p:spPr>
          <a:xfrm>
            <a:off x="1829438" y="3036846"/>
            <a:ext cx="5163683" cy="1472260"/>
          </a:xfrm>
          <a:prstGeom prst="rect">
            <a:avLst/>
          </a:prstGeom>
        </p:spPr>
        <p:txBody>
          <a:bodyPr lIns="0" tIns="0" rIns="0" bIns="0" rtlCol="0" anchor="t">
            <a:spAutoFit/>
          </a:bodyPr>
          <a:lstStyle/>
          <a:p>
            <a:pPr algn="just">
              <a:lnSpc>
                <a:spcPts val="551"/>
              </a:lnSpc>
            </a:pPr>
            <a:r>
              <a:rPr lang="en-US" sz="1103" spc="-1">
                <a:solidFill>
                  <a:srgbClr val="FF0000"/>
                </a:solidFill>
                <a:latin typeface="IBM Plex Sans Condensed"/>
                <a:ea typeface="IBM Plex Sans Condensed"/>
                <a:cs typeface="IBM Plex Sans Condensed"/>
                <a:sym typeface="IBM Plex Sans Condensed"/>
              </a:rPr>
              <a:t>It is a trial version of the software. </a:t>
            </a:r>
            <a:r>
              <a:rPr lang="en-US" sz="1103" spc="-1">
                <a:solidFill>
                  <a:srgbClr val="000000"/>
                </a:solidFill>
                <a:latin typeface="IBM Plex Sans Condensed"/>
                <a:ea typeface="IBM Plex Sans Condensed"/>
                <a:cs typeface="IBM Plex Sans Condensed"/>
                <a:sym typeface="IBM Plex Sans Condensed"/>
              </a:rPr>
              <a:t>It is a sample product that is designed before starting </a:t>
            </a:r>
          </a:p>
          <a:p>
            <a:pPr algn="just">
              <a:lnSpc>
                <a:spcPts val="2520"/>
              </a:lnSpc>
            </a:pPr>
            <a:r>
              <a:rPr lang="en-US" sz="1103" spc="-1">
                <a:solidFill>
                  <a:srgbClr val="000000"/>
                </a:solidFill>
                <a:latin typeface="IBM Plex Sans Condensed"/>
                <a:ea typeface="IBM Plex Sans Condensed"/>
                <a:cs typeface="IBM Plex Sans Condensed"/>
                <a:sym typeface="IBM Plex Sans Condensed"/>
              </a:rPr>
              <a:t>actual testing. </a:t>
            </a:r>
          </a:p>
          <a:p>
            <a:pPr algn="just">
              <a:lnSpc>
                <a:spcPts val="744"/>
              </a:lnSpc>
            </a:pPr>
            <a:r>
              <a:rPr lang="en-US" sz="1103" spc="-1">
                <a:solidFill>
                  <a:srgbClr val="000000"/>
                </a:solidFill>
                <a:latin typeface="IBM Plex Sans Condensed"/>
                <a:ea typeface="IBM Plex Sans Condensed"/>
                <a:cs typeface="IBM Plex Sans Condensed"/>
                <a:sym typeface="IBM Plex Sans Condensed"/>
              </a:rPr>
              <a:t>This model is used </a:t>
            </a:r>
            <a:r>
              <a:rPr lang="en-US" sz="1103" spc="-1">
                <a:solidFill>
                  <a:srgbClr val="FF0000"/>
                </a:solidFill>
                <a:latin typeface="IBM Plex Sans Condensed"/>
                <a:ea typeface="IBM Plex Sans Condensed"/>
                <a:cs typeface="IBM Plex Sans Condensed"/>
                <a:sym typeface="IBM Plex Sans Condensed"/>
              </a:rPr>
              <a:t>when user requirements are not very clear, </a:t>
            </a:r>
            <a:r>
              <a:rPr lang="en-US" sz="1103" spc="-1">
                <a:solidFill>
                  <a:srgbClr val="000000"/>
                </a:solidFill>
                <a:latin typeface="IBM Plex Sans Condensed"/>
                <a:ea typeface="IBM Plex Sans Condensed"/>
                <a:cs typeface="IBM Plex Sans Condensed"/>
                <a:sym typeface="IBM Plex Sans Condensed"/>
              </a:rPr>
              <a:t>and this software is tested </a:t>
            </a:r>
          </a:p>
          <a:p>
            <a:pPr algn="just">
              <a:lnSpc>
                <a:spcPts val="2279"/>
              </a:lnSpc>
            </a:pPr>
            <a:r>
              <a:rPr lang="en-US" sz="1103" spc="7">
                <a:solidFill>
                  <a:srgbClr val="000000"/>
                </a:solidFill>
                <a:latin typeface="IBM Plex Sans Condensed"/>
                <a:ea typeface="IBM Plex Sans Condensed"/>
                <a:cs typeface="IBM Plex Sans Condensed"/>
                <a:sym typeface="IBM Plex Sans Condensed"/>
              </a:rPr>
              <a:t>based on raw requirements obtained from the user. The available types of prototyping </a:t>
            </a:r>
          </a:p>
          <a:p>
            <a:pPr algn="just">
              <a:lnSpc>
                <a:spcPts val="845"/>
              </a:lnSpc>
            </a:pPr>
            <a:r>
              <a:rPr lang="en-US" sz="1103" spc="-1">
                <a:solidFill>
                  <a:srgbClr val="000000"/>
                </a:solidFill>
                <a:latin typeface="IBM Plex Sans Condensed"/>
                <a:ea typeface="IBM Plex Sans Condensed"/>
                <a:cs typeface="IBM Plex Sans Condensed"/>
                <a:sym typeface="IBM Plex Sans Condensed"/>
              </a:rPr>
              <a:t>are Rapid, Incremental, Evolutionary, and Extreme. </a:t>
            </a:r>
          </a:p>
          <a:p>
            <a:pPr algn="just">
              <a:lnSpc>
                <a:spcPts val="2370"/>
              </a:lnSpc>
            </a:pPr>
            <a:r>
              <a:rPr lang="en-US" sz="1103" spc="-1">
                <a:solidFill>
                  <a:srgbClr val="000000"/>
                </a:solidFill>
                <a:latin typeface="IBM Plex Sans Condensed Bold"/>
                <a:ea typeface="IBM Plex Sans Condensed Bold"/>
                <a:cs typeface="IBM Plex Sans Condensed Bold"/>
                <a:sym typeface="IBM Plex Sans Condensed Bold"/>
              </a:rPr>
              <a:t>Prototype Model will work like -- </a:t>
            </a:r>
          </a:p>
          <a:p>
            <a:pPr algn="just">
              <a:lnSpc>
                <a:spcPts val="702"/>
              </a:lnSpc>
            </a:pPr>
            <a:r>
              <a:rPr lang="en-US" sz="1103" spc="-1">
                <a:solidFill>
                  <a:srgbClr val="000000"/>
                </a:solidFill>
                <a:latin typeface="IBM Plex Sans Condensed"/>
                <a:ea typeface="IBM Plex Sans Condensed"/>
                <a:cs typeface="IBM Plex Sans Condensed"/>
                <a:sym typeface="IBM Plex Sans Condensed"/>
              </a:rPr>
              <a:t>1. We will take basic requirements </a:t>
            </a:r>
          </a:p>
          <a:p>
            <a:pPr algn="just">
              <a:lnSpc>
                <a:spcPts val="2370"/>
              </a:lnSpc>
            </a:pPr>
            <a:r>
              <a:rPr lang="en-US" sz="1103" spc="-1">
                <a:solidFill>
                  <a:srgbClr val="000000"/>
                </a:solidFill>
                <a:latin typeface="IBM Plex Sans Condensed"/>
                <a:ea typeface="IBM Plex Sans Condensed"/>
                <a:cs typeface="IBM Plex Sans Condensed"/>
                <a:sym typeface="IBM Plex Sans Condensed"/>
              </a:rPr>
              <a:t>2. Based on the discussion, we will create an initial prototype (A prototype – is a working </a:t>
            </a:r>
          </a:p>
        </p:txBody>
      </p:sp>
      <p:sp>
        <p:nvSpPr>
          <p:cNvPr id="16" name="TextBox 16"/>
          <p:cNvSpPr txBox="1"/>
          <p:nvPr/>
        </p:nvSpPr>
        <p:spPr>
          <a:xfrm>
            <a:off x="1600838" y="3376593"/>
            <a:ext cx="105042" cy="131026"/>
          </a:xfrm>
          <a:prstGeom prst="rect">
            <a:avLst/>
          </a:prstGeom>
        </p:spPr>
        <p:txBody>
          <a:bodyPr lIns="0" tIns="0" rIns="0" bIns="0" rtlCol="0" anchor="t">
            <a:spAutoFit/>
          </a:bodyPr>
          <a:lstStyle/>
          <a:p>
            <a:pPr algn="l">
              <a:lnSpc>
                <a:spcPts val="744"/>
              </a:lnSpc>
            </a:pPr>
            <a:r>
              <a:rPr lang="en-US" sz="1103">
                <a:solidFill>
                  <a:srgbClr val="000000"/>
                </a:solidFill>
                <a:latin typeface="Arimo"/>
                <a:ea typeface="Arimo"/>
                <a:cs typeface="Arimo"/>
                <a:sym typeface="Arimo"/>
              </a:rPr>
              <a:t> </a:t>
            </a:r>
          </a:p>
        </p:txBody>
      </p:sp>
      <p:sp>
        <p:nvSpPr>
          <p:cNvPr id="17" name="TextBox 17"/>
          <p:cNvSpPr txBox="1"/>
          <p:nvPr/>
        </p:nvSpPr>
        <p:spPr>
          <a:xfrm>
            <a:off x="1600838" y="3818934"/>
            <a:ext cx="105042" cy="283426"/>
          </a:xfrm>
          <a:prstGeom prst="rect">
            <a:avLst/>
          </a:prstGeom>
        </p:spPr>
        <p:txBody>
          <a:bodyPr lIns="0" tIns="0" rIns="0" bIns="0" rtlCol="0" anchor="t">
            <a:spAutoFit/>
          </a:bodyPr>
          <a:lstStyle/>
          <a:p>
            <a:pPr algn="l">
              <a:lnSpc>
                <a:spcPts val="2370"/>
              </a:lnSpc>
            </a:pPr>
            <a:r>
              <a:rPr lang="en-US" sz="1103">
                <a:solidFill>
                  <a:srgbClr val="000000"/>
                </a:solidFill>
                <a:latin typeface="Arimo"/>
                <a:ea typeface="Arimo"/>
                <a:cs typeface="Arimo"/>
                <a:sym typeface="Arimo"/>
              </a:rPr>
              <a:t> </a:t>
            </a:r>
          </a:p>
        </p:txBody>
      </p:sp>
      <p:sp>
        <p:nvSpPr>
          <p:cNvPr id="18" name="TextBox 18"/>
          <p:cNvSpPr txBox="1"/>
          <p:nvPr/>
        </p:nvSpPr>
        <p:spPr>
          <a:xfrm>
            <a:off x="2058286" y="4600089"/>
            <a:ext cx="442703" cy="104089"/>
          </a:xfrm>
          <a:prstGeom prst="rect">
            <a:avLst/>
          </a:prstGeom>
        </p:spPr>
        <p:txBody>
          <a:bodyPr lIns="0" tIns="0" rIns="0" bIns="0" rtlCol="0" anchor="t">
            <a:spAutoFit/>
          </a:bodyPr>
          <a:lstStyle/>
          <a:p>
            <a:pPr algn="l">
              <a:lnSpc>
                <a:spcPts val="702"/>
              </a:lnSpc>
            </a:pPr>
            <a:r>
              <a:rPr lang="en-US" sz="1103" spc="-1">
                <a:solidFill>
                  <a:srgbClr val="000000"/>
                </a:solidFill>
                <a:latin typeface="IBM Plex Sans Condensed"/>
                <a:ea typeface="IBM Plex Sans Condensed"/>
                <a:cs typeface="IBM Plex Sans Condensed"/>
                <a:sym typeface="IBM Plex Sans Condensed"/>
              </a:rPr>
              <a:t>model) </a:t>
            </a:r>
          </a:p>
        </p:txBody>
      </p:sp>
      <p:sp>
        <p:nvSpPr>
          <p:cNvPr id="19" name="TextBox 19"/>
          <p:cNvSpPr txBox="1"/>
          <p:nvPr/>
        </p:nvSpPr>
        <p:spPr>
          <a:xfrm>
            <a:off x="1829438" y="4614501"/>
            <a:ext cx="5163807" cy="678199"/>
          </a:xfrm>
          <a:prstGeom prst="rect">
            <a:avLst/>
          </a:prstGeom>
        </p:spPr>
        <p:txBody>
          <a:bodyPr lIns="0" tIns="0" rIns="0" bIns="0" rtlCol="0" anchor="t">
            <a:spAutoFit/>
          </a:bodyPr>
          <a:lstStyle/>
          <a:p>
            <a:pPr algn="l">
              <a:lnSpc>
                <a:spcPts val="2422"/>
              </a:lnSpc>
            </a:pPr>
            <a:r>
              <a:rPr lang="en-US" sz="1103" spc="-1">
                <a:solidFill>
                  <a:srgbClr val="000000"/>
                </a:solidFill>
                <a:latin typeface="IBM Plex Sans Condensed"/>
                <a:ea typeface="IBM Plex Sans Condensed"/>
                <a:cs typeface="IBM Plex Sans Condensed"/>
                <a:sym typeface="IBM Plex Sans Condensed"/>
              </a:rPr>
              <a:t>3. Once the working prototype is built, we will ask the client to check and use it </a:t>
            </a:r>
          </a:p>
          <a:p>
            <a:pPr algn="l">
              <a:lnSpc>
                <a:spcPts val="650"/>
              </a:lnSpc>
            </a:pPr>
            <a:r>
              <a:rPr lang="en-US" sz="1103" spc="-1">
                <a:solidFill>
                  <a:srgbClr val="000000"/>
                </a:solidFill>
                <a:latin typeface="IBM Plex Sans Condensed"/>
                <a:ea typeface="IBM Plex Sans Condensed"/>
                <a:cs typeface="IBM Plex Sans Condensed"/>
                <a:sym typeface="IBM Plex Sans Condensed"/>
              </a:rPr>
              <a:t>4. Next step will be to test and enhance </a:t>
            </a:r>
          </a:p>
          <a:p>
            <a:pPr algn="l">
              <a:lnSpc>
                <a:spcPts val="2422"/>
              </a:lnSpc>
            </a:pPr>
            <a:r>
              <a:rPr lang="en-US" sz="1103" spc="-1">
                <a:solidFill>
                  <a:srgbClr val="000000"/>
                </a:solidFill>
                <a:latin typeface="IBM Plex Sans Condensed"/>
                <a:ea typeface="IBM Plex Sans Condensed"/>
                <a:cs typeface="IBM Plex Sans Condensed"/>
                <a:sym typeface="IBM Plex Sans Condensed"/>
              </a:rPr>
              <a:t>5. Again, we will call the user to check and use it, and again we will make changes as per </a:t>
            </a:r>
          </a:p>
        </p:txBody>
      </p:sp>
      <p:sp>
        <p:nvSpPr>
          <p:cNvPr id="20" name="TextBox 20"/>
          <p:cNvSpPr txBox="1"/>
          <p:nvPr/>
        </p:nvSpPr>
        <p:spPr>
          <a:xfrm>
            <a:off x="2058286" y="5396255"/>
            <a:ext cx="3954018" cy="94564"/>
          </a:xfrm>
          <a:prstGeom prst="rect">
            <a:avLst/>
          </a:prstGeom>
        </p:spPr>
        <p:txBody>
          <a:bodyPr lIns="0" tIns="0" rIns="0" bIns="0" rtlCol="0" anchor="t">
            <a:spAutoFit/>
          </a:bodyPr>
          <a:lstStyle/>
          <a:p>
            <a:pPr algn="l">
              <a:lnSpc>
                <a:spcPts val="697"/>
              </a:lnSpc>
            </a:pPr>
            <a:r>
              <a:rPr lang="en-US" sz="1103" spc="-1">
                <a:solidFill>
                  <a:srgbClr val="000000"/>
                </a:solidFill>
                <a:latin typeface="IBM Plex Sans Condensed"/>
                <a:ea typeface="IBM Plex Sans Condensed"/>
                <a:cs typeface="IBM Plex Sans Condensed"/>
                <a:sym typeface="IBM Plex Sans Condensed"/>
              </a:rPr>
              <a:t>the user's feedback </a:t>
            </a:r>
            <a:r>
              <a:rPr lang="en-US" sz="1103" spc="-1">
                <a:solidFill>
                  <a:srgbClr val="FF0000"/>
                </a:solidFill>
                <a:latin typeface="IBM Plex Sans Condensed Bold"/>
                <a:ea typeface="IBM Plex Sans Condensed Bold"/>
                <a:cs typeface="IBM Plex Sans Condensed Bold"/>
                <a:sym typeface="IBM Plex Sans Condensed Bold"/>
              </a:rPr>
              <a:t>until</a:t>
            </a:r>
            <a:r>
              <a:rPr lang="en-US" sz="1103" spc="-1">
                <a:solidFill>
                  <a:srgbClr val="FF0000"/>
                </a:solidFill>
                <a:latin typeface="IBM Plex Sans Condensed"/>
                <a:ea typeface="IBM Plex Sans Condensed"/>
                <a:cs typeface="IBM Plex Sans Condensed"/>
                <a:sym typeface="IBM Plex Sans Condensed"/>
              </a:rPr>
              <a:t> we get all the requirements from the user.</a:t>
            </a:r>
            <a:r>
              <a:rPr lang="en-US" sz="1103" spc="-1">
                <a:solidFill>
                  <a:srgbClr val="000000"/>
                </a:solidFill>
                <a:latin typeface="IBM Plex Sans Condensed"/>
                <a:ea typeface="IBM Plex Sans Condensed"/>
                <a:cs typeface="IBM Plex Sans Condensed"/>
                <a:sym typeface="IBM Plex Sans Condensed"/>
              </a:rPr>
              <a:t> </a:t>
            </a:r>
          </a:p>
        </p:txBody>
      </p:sp>
      <p:sp>
        <p:nvSpPr>
          <p:cNvPr id="21" name="TextBox 21"/>
          <p:cNvSpPr txBox="1"/>
          <p:nvPr/>
        </p:nvSpPr>
        <p:spPr>
          <a:xfrm>
            <a:off x="1829438" y="5407362"/>
            <a:ext cx="5163674" cy="278530"/>
          </a:xfrm>
          <a:prstGeom prst="rect">
            <a:avLst/>
          </a:prstGeom>
        </p:spPr>
        <p:txBody>
          <a:bodyPr lIns="0" tIns="0" rIns="0" bIns="0" rtlCol="0" anchor="t">
            <a:spAutoFit/>
          </a:bodyPr>
          <a:lstStyle/>
          <a:p>
            <a:pPr algn="l">
              <a:lnSpc>
                <a:spcPts val="2373"/>
              </a:lnSpc>
            </a:pPr>
            <a:r>
              <a:rPr lang="en-US" sz="1103" spc="-1">
                <a:solidFill>
                  <a:srgbClr val="000000"/>
                </a:solidFill>
                <a:latin typeface="IBM Plex Sans Condensed"/>
                <a:ea typeface="IBM Plex Sans Condensed"/>
                <a:cs typeface="IBM Plex Sans Condensed"/>
                <a:sym typeface="IBM Plex Sans Condensed"/>
              </a:rPr>
              <a:t>6. Once, all requirements are fulfilled and the client will agree, then the last step will be </a:t>
            </a:r>
          </a:p>
        </p:txBody>
      </p:sp>
      <p:sp>
        <p:nvSpPr>
          <p:cNvPr id="22" name="TextBox 22"/>
          <p:cNvSpPr txBox="1"/>
          <p:nvPr/>
        </p:nvSpPr>
        <p:spPr>
          <a:xfrm>
            <a:off x="2058286" y="5777132"/>
            <a:ext cx="3730171" cy="104089"/>
          </a:xfrm>
          <a:prstGeom prst="rect">
            <a:avLst/>
          </a:prstGeom>
        </p:spPr>
        <p:txBody>
          <a:bodyPr lIns="0" tIns="0" rIns="0" bIns="0" rtlCol="0" anchor="t">
            <a:spAutoFit/>
          </a:bodyPr>
          <a:lstStyle/>
          <a:p>
            <a:pPr algn="l">
              <a:lnSpc>
                <a:spcPts val="702"/>
              </a:lnSpc>
            </a:pPr>
            <a:r>
              <a:rPr lang="en-US" sz="1103" spc="-1">
                <a:solidFill>
                  <a:srgbClr val="000000"/>
                </a:solidFill>
                <a:latin typeface="IBM Plex Sans Condensed"/>
                <a:ea typeface="IBM Plex Sans Condensed"/>
                <a:cs typeface="IBM Plex Sans Condensed"/>
                <a:sym typeface="IBM Plex Sans Condensed"/>
              </a:rPr>
              <a:t>signed off (Sign off - Deliver the product and finish the contract) </a:t>
            </a:r>
          </a:p>
        </p:txBody>
      </p:sp>
      <p:sp>
        <p:nvSpPr>
          <p:cNvPr id="24" name="Footer Placeholder 23"/>
          <p:cNvSpPr>
            <a:spLocks noGrp="1"/>
          </p:cNvSpPr>
          <p:nvPr>
            <p:ph type="ftr" sz="quarter" idx="11"/>
          </p:nvPr>
        </p:nvSpPr>
        <p:spPr/>
        <p:txBody>
          <a:bodyPr/>
          <a:lstStyle/>
          <a:p>
            <a:r>
              <a:rPr lang="en-US" smtClean="0"/>
              <a:t>Mr. RANJIT KUMBHAR  7757962804</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0" y="6056633"/>
            <a:ext cx="115567" cy="115567"/>
          </a:xfrm>
          <a:custGeom>
            <a:avLst/>
            <a:gdLst/>
            <a:ahLst/>
            <a:cxnLst/>
            <a:rect l="l" t="t" r="r" b="b"/>
            <a:pathLst>
              <a:path w="115567" h="115567">
                <a:moveTo>
                  <a:pt x="0" y="0"/>
                </a:moveTo>
                <a:lnTo>
                  <a:pt x="115567" y="0"/>
                </a:lnTo>
                <a:lnTo>
                  <a:pt x="115567" y="115567"/>
                </a:lnTo>
                <a:lnTo>
                  <a:pt x="0" y="115567"/>
                </a:lnTo>
                <a:lnTo>
                  <a:pt x="0" y="0"/>
                </a:lnTo>
                <a:close/>
              </a:path>
            </a:pathLst>
          </a:custGeom>
          <a:blipFill>
            <a:blip r:embed="rId2"/>
            <a:stretch>
              <a:fillRect/>
            </a:stretch>
          </a:blipFill>
        </p:spPr>
      </p:sp>
      <p:sp>
        <p:nvSpPr>
          <p:cNvPr id="3" name="Freeform 3"/>
          <p:cNvSpPr/>
          <p:nvPr/>
        </p:nvSpPr>
        <p:spPr>
          <a:xfrm>
            <a:off x="914400" y="2436495"/>
            <a:ext cx="6003922" cy="3447793"/>
          </a:xfrm>
          <a:custGeom>
            <a:avLst/>
            <a:gdLst/>
            <a:ahLst/>
            <a:cxnLst/>
            <a:rect l="l" t="t" r="r" b="b"/>
            <a:pathLst>
              <a:path w="6003922" h="3447793">
                <a:moveTo>
                  <a:pt x="0" y="0"/>
                </a:moveTo>
                <a:lnTo>
                  <a:pt x="6003922" y="0"/>
                </a:lnTo>
                <a:lnTo>
                  <a:pt x="6003922" y="3447793"/>
                </a:lnTo>
                <a:lnTo>
                  <a:pt x="0" y="3447793"/>
                </a:lnTo>
                <a:lnTo>
                  <a:pt x="0" y="0"/>
                </a:lnTo>
                <a:close/>
              </a:path>
            </a:pathLst>
          </a:custGeom>
          <a:blipFill>
            <a:blip r:embed="rId3"/>
            <a:stretch>
              <a:fillRect/>
            </a:stretch>
          </a:blipFill>
        </p:spPr>
      </p:sp>
      <p:sp>
        <p:nvSpPr>
          <p:cNvPr id="5" name="TextBox 5"/>
          <p:cNvSpPr txBox="1"/>
          <p:nvPr/>
        </p:nvSpPr>
        <p:spPr>
          <a:xfrm>
            <a:off x="1143305" y="892007"/>
            <a:ext cx="148885" cy="202330"/>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Bold"/>
                <a:ea typeface="IBM Plex Sans Condensed Bold"/>
                <a:cs typeface="IBM Plex Sans Condensed Bold"/>
                <a:sym typeface="IBM Plex Sans Condensed Bold"/>
              </a:rPr>
              <a:t>6. </a:t>
            </a:r>
          </a:p>
        </p:txBody>
      </p:sp>
      <p:sp>
        <p:nvSpPr>
          <p:cNvPr id="6" name="TextBox 6"/>
          <p:cNvSpPr txBox="1"/>
          <p:nvPr/>
        </p:nvSpPr>
        <p:spPr>
          <a:xfrm>
            <a:off x="1372238" y="914048"/>
            <a:ext cx="573281" cy="180289"/>
          </a:xfrm>
          <a:prstGeom prst="rect">
            <a:avLst/>
          </a:prstGeom>
        </p:spPr>
        <p:txBody>
          <a:bodyPr lIns="0" tIns="0" rIns="0" bIns="0" rtlCol="0" anchor="t">
            <a:spAutoFit/>
          </a:bodyPr>
          <a:lstStyle/>
          <a:p>
            <a:pPr algn="l">
              <a:lnSpc>
                <a:spcPts val="1585"/>
              </a:lnSpc>
            </a:pPr>
            <a:r>
              <a:rPr lang="en-US" sz="1103" spc="-1">
                <a:solidFill>
                  <a:srgbClr val="000000"/>
                </a:solidFill>
                <a:latin typeface="IBM Plex Sans Condensed Bold"/>
                <a:ea typeface="IBM Plex Sans Condensed Bold"/>
                <a:cs typeface="IBM Plex Sans Condensed Bold"/>
                <a:sym typeface="IBM Plex Sans Condensed Bold"/>
              </a:rPr>
              <a:t>V Model: </a:t>
            </a:r>
          </a:p>
        </p:txBody>
      </p:sp>
      <p:sp>
        <p:nvSpPr>
          <p:cNvPr id="7" name="TextBox 7"/>
          <p:cNvSpPr txBox="1"/>
          <p:nvPr/>
        </p:nvSpPr>
        <p:spPr>
          <a:xfrm>
            <a:off x="1372238" y="1074715"/>
            <a:ext cx="105042" cy="207226"/>
          </a:xfrm>
          <a:prstGeom prst="rect">
            <a:avLst/>
          </a:prstGeom>
        </p:spPr>
        <p:txBody>
          <a:bodyPr lIns="0" tIns="0" rIns="0" bIns="0" rtlCol="0" anchor="t">
            <a:spAutoFit/>
          </a:bodyPr>
          <a:lstStyle/>
          <a:p>
            <a:pPr algn="l">
              <a:lnSpc>
                <a:spcPts val="1585"/>
              </a:lnSpc>
            </a:pPr>
            <a:r>
              <a:rPr lang="en-US" sz="1103">
                <a:solidFill>
                  <a:srgbClr val="000000"/>
                </a:solidFill>
                <a:latin typeface="Arimo"/>
                <a:ea typeface="Arimo"/>
                <a:cs typeface="Arimo"/>
                <a:sym typeface="Arimo"/>
              </a:rPr>
              <a:t> </a:t>
            </a:r>
          </a:p>
        </p:txBody>
      </p:sp>
      <p:sp>
        <p:nvSpPr>
          <p:cNvPr id="8" name="TextBox 8"/>
          <p:cNvSpPr txBox="1"/>
          <p:nvPr/>
        </p:nvSpPr>
        <p:spPr>
          <a:xfrm>
            <a:off x="1600838" y="1118264"/>
            <a:ext cx="5396884" cy="982294"/>
          </a:xfrm>
          <a:prstGeom prst="rect">
            <a:avLst/>
          </a:prstGeom>
        </p:spPr>
        <p:txBody>
          <a:bodyPr lIns="0" tIns="0" rIns="0" bIns="0" rtlCol="0" anchor="t">
            <a:spAutoFit/>
          </a:bodyPr>
          <a:lstStyle/>
          <a:p>
            <a:pPr algn="just">
              <a:lnSpc>
                <a:spcPts val="1585"/>
              </a:lnSpc>
            </a:pPr>
            <a:r>
              <a:rPr lang="en-US" sz="1103" spc="-1">
                <a:solidFill>
                  <a:srgbClr val="FF0000"/>
                </a:solidFill>
                <a:latin typeface="IBM Plex Sans Condensed"/>
                <a:ea typeface="IBM Plex Sans Condensed"/>
                <a:cs typeface="IBM Plex Sans Condensed"/>
                <a:sym typeface="IBM Plex Sans Condensed"/>
              </a:rPr>
              <a:t>In parallel </a:t>
            </a:r>
            <a:r>
              <a:rPr lang="en-US" sz="1103" spc="-1">
                <a:solidFill>
                  <a:srgbClr val="000000"/>
                </a:solidFill>
                <a:latin typeface="IBM Plex Sans Condensed"/>
                <a:ea typeface="IBM Plex Sans Condensed"/>
                <a:cs typeface="IBM Plex Sans Condensed"/>
                <a:sym typeface="IBM Plex Sans Condensed"/>
              </a:rPr>
              <a:t>to the software development phase</a:t>
            </a:r>
            <a:r>
              <a:rPr lang="en-US" sz="1103" spc="-1">
                <a:solidFill>
                  <a:srgbClr val="FF0000"/>
                </a:solidFill>
                <a:latin typeface="IBM Plex Sans Condensed"/>
                <a:ea typeface="IBM Plex Sans Condensed"/>
                <a:cs typeface="IBM Plex Sans Condensed"/>
                <a:sym typeface="IBM Plex Sans Condensed"/>
              </a:rPr>
              <a:t>, a corresponding series of test phases </a:t>
            </a:r>
            <a:r>
              <a:rPr lang="en-US" sz="1103" spc="-1">
                <a:solidFill>
                  <a:srgbClr val="000000"/>
                </a:solidFill>
                <a:latin typeface="IBM Plex Sans Condensed"/>
                <a:ea typeface="IBM Plex Sans Condensed"/>
                <a:cs typeface="IBM Plex Sans Condensed"/>
                <a:sym typeface="IBM Plex Sans Condensed"/>
              </a:rPr>
              <a:t>also runs in this model. </a:t>
            </a:r>
            <a:r>
              <a:rPr lang="en-US" sz="1103" spc="-1">
                <a:solidFill>
                  <a:srgbClr val="FF0000"/>
                </a:solidFill>
                <a:latin typeface="IBM Plex Sans Condensed"/>
                <a:ea typeface="IBM Plex Sans Condensed"/>
                <a:cs typeface="IBM Plex Sans Condensed"/>
                <a:sym typeface="IBM Plex Sans Condensed"/>
              </a:rPr>
              <a:t>Each stage ensures a specific type of testing is done</a:t>
            </a:r>
            <a:r>
              <a:rPr lang="en-US" sz="1103" spc="-1">
                <a:solidFill>
                  <a:srgbClr val="000000"/>
                </a:solidFill>
                <a:latin typeface="IBM Plex Sans Condensed"/>
                <a:ea typeface="IBM Plex Sans Condensed"/>
                <a:cs typeface="IBM Plex Sans Condensed"/>
                <a:sym typeface="IBM Plex Sans Condensed"/>
              </a:rPr>
              <a:t>, and once that testing is passed, only then the next phase starts.</a:t>
            </a:r>
            <a:r>
              <a:rPr lang="en-US" sz="1103" spc="-1">
                <a:solidFill>
                  <a:srgbClr val="000000"/>
                </a:solidFill>
                <a:latin typeface="IBM Plex Sans Condensed Bold"/>
                <a:ea typeface="IBM Plex Sans Condensed Bold"/>
                <a:cs typeface="IBM Plex Sans Condensed Bold"/>
                <a:sym typeface="IBM Plex Sans Condensed Bold"/>
              </a:rPr>
              <a:t> </a:t>
            </a:r>
            <a:r>
              <a:rPr lang="en-US" sz="1103" spc="-1">
                <a:solidFill>
                  <a:srgbClr val="000000"/>
                </a:solidFill>
                <a:latin typeface="IBM Plex Sans Condensed"/>
                <a:ea typeface="IBM Plex Sans Condensed"/>
                <a:cs typeface="IBM Plex Sans Condensed"/>
                <a:sym typeface="IBM Plex Sans Condensed"/>
              </a:rPr>
              <a:t>When the requirement is well-defined and ambiguous (uncertain), we use V-Model.</a:t>
            </a:r>
            <a:r>
              <a:rPr lang="en-US" sz="1103" spc="-1">
                <a:solidFill>
                  <a:srgbClr val="000000"/>
                </a:solidFill>
                <a:latin typeface="IBM Plex Sans Condensed Bold"/>
                <a:ea typeface="IBM Plex Sans Condensed Bold"/>
                <a:cs typeface="IBM Plex Sans Condensed Bold"/>
                <a:sym typeface="IBM Plex Sans Condensed Bold"/>
              </a:rPr>
              <a:t> </a:t>
            </a:r>
            <a:r>
              <a:rPr lang="en-US" sz="1103" spc="-1">
                <a:solidFill>
                  <a:srgbClr val="000000"/>
                </a:solidFill>
                <a:latin typeface="IBM Plex Sans Condensed"/>
                <a:ea typeface="IBM Plex Sans Condensed"/>
                <a:cs typeface="IBM Plex Sans Condensed"/>
                <a:sym typeface="IBM Plex Sans Condensed"/>
              </a:rPr>
              <a:t>It is also known as Verification and Validation model.</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9" name="TextBox 9"/>
          <p:cNvSpPr txBox="1"/>
          <p:nvPr/>
        </p:nvSpPr>
        <p:spPr>
          <a:xfrm>
            <a:off x="1372238" y="1672504"/>
            <a:ext cx="105042" cy="411442"/>
          </a:xfrm>
          <a:prstGeom prst="rect">
            <a:avLst/>
          </a:prstGeom>
        </p:spPr>
        <p:txBody>
          <a:bodyPr lIns="0" tIns="0" rIns="0" bIns="0" rtlCol="0" anchor="t">
            <a:spAutoFit/>
          </a:bodyPr>
          <a:lstStyle/>
          <a:p>
            <a:pPr algn="just">
              <a:lnSpc>
                <a:spcPts val="1585"/>
              </a:lnSpc>
            </a:pPr>
            <a:r>
              <a:rPr lang="en-US" sz="1103">
                <a:solidFill>
                  <a:srgbClr val="000000"/>
                </a:solidFill>
                <a:latin typeface="Arimo"/>
                <a:ea typeface="Arimo"/>
                <a:cs typeface="Arimo"/>
                <a:sym typeface="Arimo"/>
              </a:rPr>
              <a:t>  </a:t>
            </a:r>
          </a:p>
        </p:txBody>
      </p:sp>
      <p:sp>
        <p:nvSpPr>
          <p:cNvPr id="10" name="TextBox 10"/>
          <p:cNvSpPr txBox="1"/>
          <p:nvPr/>
        </p:nvSpPr>
        <p:spPr>
          <a:xfrm>
            <a:off x="6918322" y="5683025"/>
            <a:ext cx="32318" cy="246964"/>
          </a:xfrm>
          <a:prstGeom prst="rect">
            <a:avLst/>
          </a:prstGeom>
        </p:spPr>
        <p:txBody>
          <a:bodyPr lIns="0" tIns="0" rIns="0" bIns="0" rtlCol="0" anchor="t">
            <a:spAutoFit/>
          </a:bodyPr>
          <a:lstStyle/>
          <a:p>
            <a:pPr algn="l">
              <a:lnSpc>
                <a:spcPts val="227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1" name="TextBox 11"/>
          <p:cNvSpPr txBox="1"/>
          <p:nvPr/>
        </p:nvSpPr>
        <p:spPr>
          <a:xfrm>
            <a:off x="1372238" y="5972585"/>
            <a:ext cx="1612316" cy="246964"/>
          </a:xfrm>
          <a:prstGeom prst="rect">
            <a:avLst/>
          </a:prstGeom>
        </p:spPr>
        <p:txBody>
          <a:bodyPr lIns="0" tIns="0" rIns="0" bIns="0" rtlCol="0" anchor="t">
            <a:spAutoFit/>
          </a:bodyPr>
          <a:lstStyle/>
          <a:p>
            <a:pPr algn="l">
              <a:lnSpc>
                <a:spcPts val="2279"/>
              </a:lnSpc>
            </a:pPr>
            <a:r>
              <a:rPr lang="en-US" sz="1103" spc="-1">
                <a:solidFill>
                  <a:srgbClr val="000000"/>
                </a:solidFill>
                <a:latin typeface="IBM Plex Sans Condensed Bold"/>
                <a:ea typeface="IBM Plex Sans Condensed Bold"/>
                <a:cs typeface="IBM Plex Sans Condensed Bold"/>
                <a:sym typeface="IBM Plex Sans Condensed Bold"/>
              </a:rPr>
              <a:t>Verification: Design Phase: </a:t>
            </a:r>
          </a:p>
        </p:txBody>
      </p:sp>
      <p:sp>
        <p:nvSpPr>
          <p:cNvPr id="12" name="TextBox 12"/>
          <p:cNvSpPr txBox="1"/>
          <p:nvPr/>
        </p:nvSpPr>
        <p:spPr>
          <a:xfrm>
            <a:off x="1600838" y="6288491"/>
            <a:ext cx="5396417" cy="126130"/>
          </a:xfrm>
          <a:prstGeom prst="rect">
            <a:avLst/>
          </a:prstGeom>
        </p:spPr>
        <p:txBody>
          <a:bodyPr lIns="0" tIns="0" rIns="0" bIns="0" rtlCol="0" anchor="t">
            <a:spAutoFit/>
          </a:bodyPr>
          <a:lstStyle/>
          <a:p>
            <a:pPr algn="l">
              <a:lnSpc>
                <a:spcPts val="791"/>
              </a:lnSpc>
            </a:pPr>
            <a:r>
              <a:rPr lang="en-US" sz="1103" spc="-1">
                <a:solidFill>
                  <a:srgbClr val="BDD6EE"/>
                </a:solidFill>
                <a:latin typeface="IBM Plex Sans Condensed"/>
                <a:ea typeface="IBM Plex Sans Condensed"/>
                <a:cs typeface="IBM Plex Sans Condensed"/>
                <a:sym typeface="IBM Plex Sans Condensed"/>
              </a:rPr>
              <a:t>1. Verification checks whether we are building the right product (software) </a:t>
            </a:r>
            <a:r>
              <a:rPr lang="en-US" sz="1103" spc="-1">
                <a:solidFill>
                  <a:srgbClr val="BDD6EE"/>
                </a:solidFill>
                <a:latin typeface="IBM Plex Sans Condensed Bold"/>
                <a:ea typeface="IBM Plex Sans Condensed Bold"/>
                <a:cs typeface="IBM Plex Sans Condensed Bold"/>
                <a:sym typeface="IBM Plex Sans Condensed Bold"/>
              </a:rPr>
              <a:t>(to check </a:t>
            </a:r>
          </a:p>
        </p:txBody>
      </p:sp>
      <p:sp>
        <p:nvSpPr>
          <p:cNvPr id="13" name="TextBox 13"/>
          <p:cNvSpPr txBox="1"/>
          <p:nvPr/>
        </p:nvSpPr>
        <p:spPr>
          <a:xfrm>
            <a:off x="1829438" y="6362729"/>
            <a:ext cx="3133115" cy="246964"/>
          </a:xfrm>
          <a:prstGeom prst="rect">
            <a:avLst/>
          </a:prstGeom>
        </p:spPr>
        <p:txBody>
          <a:bodyPr lIns="0" tIns="0" rIns="0" bIns="0" rtlCol="0" anchor="t">
            <a:spAutoFit/>
          </a:bodyPr>
          <a:lstStyle/>
          <a:p>
            <a:pPr algn="l">
              <a:lnSpc>
                <a:spcPts val="2279"/>
              </a:lnSpc>
            </a:pPr>
            <a:r>
              <a:rPr lang="en-US" sz="1103" spc="-1">
                <a:solidFill>
                  <a:srgbClr val="BDD6EE"/>
                </a:solidFill>
                <a:latin typeface="IBM Plex Sans Condensed Bold"/>
                <a:ea typeface="IBM Plex Sans Condensed Bold"/>
                <a:cs typeface="IBM Plex Sans Condensed Bold"/>
                <a:sym typeface="IBM Plex Sans Condensed Bold"/>
              </a:rPr>
              <a:t>whether the specific requirements will meet or not).</a:t>
            </a:r>
            <a:r>
              <a:rPr lang="en-US" sz="1103" spc="-1">
                <a:solidFill>
                  <a:srgbClr val="BDD6EE"/>
                </a:solidFill>
                <a:latin typeface="IBM Plex Sans Condensed"/>
                <a:ea typeface="IBM Plex Sans Condensed"/>
                <a:cs typeface="IBM Plex Sans Condensed"/>
                <a:sym typeface="IBM Plex Sans Condensed"/>
              </a:rPr>
              <a:t> </a:t>
            </a:r>
          </a:p>
        </p:txBody>
      </p:sp>
      <p:sp>
        <p:nvSpPr>
          <p:cNvPr id="14" name="TextBox 14"/>
          <p:cNvSpPr txBox="1"/>
          <p:nvPr/>
        </p:nvSpPr>
        <p:spPr>
          <a:xfrm>
            <a:off x="1600838" y="6672158"/>
            <a:ext cx="5397094" cy="135655"/>
          </a:xfrm>
          <a:prstGeom prst="rect">
            <a:avLst/>
          </a:prstGeom>
        </p:spPr>
        <p:txBody>
          <a:bodyPr lIns="0" tIns="0" rIns="0" bIns="0" rtlCol="0" anchor="t">
            <a:spAutoFit/>
          </a:bodyPr>
          <a:lstStyle/>
          <a:p>
            <a:pPr algn="l">
              <a:lnSpc>
                <a:spcPts val="840"/>
              </a:lnSpc>
            </a:pPr>
            <a:r>
              <a:rPr lang="en-US" sz="1103" spc="-1">
                <a:solidFill>
                  <a:srgbClr val="000000"/>
                </a:solidFill>
                <a:latin typeface="IBM Plex Sans Condensed"/>
                <a:ea typeface="IBM Plex Sans Condensed"/>
                <a:cs typeface="IBM Plex Sans Condensed"/>
                <a:sym typeface="IBM Plex Sans Condensed"/>
              </a:rPr>
              <a:t>2. Focus on documentation. </a:t>
            </a:r>
            <a:r>
              <a:rPr lang="en-US" sz="1103" spc="-1">
                <a:solidFill>
                  <a:srgbClr val="FF0000"/>
                </a:solidFill>
                <a:latin typeface="IBM Plex Sans Condensed"/>
                <a:ea typeface="IBM Plex Sans Condensed"/>
                <a:cs typeface="IBM Plex Sans Condensed"/>
                <a:sym typeface="IBM Plex Sans Condensed"/>
              </a:rPr>
              <a:t>Testing the project-related documents are called static testing.</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1600838" y="6734261"/>
            <a:ext cx="148571" cy="464077"/>
          </a:xfrm>
          <a:prstGeom prst="rect">
            <a:avLst/>
          </a:prstGeom>
        </p:spPr>
        <p:txBody>
          <a:bodyPr lIns="0" tIns="0" rIns="0" bIns="0" rtlCol="0" anchor="t">
            <a:spAutoFit/>
          </a:bodyPr>
          <a:lstStyle/>
          <a:p>
            <a:pPr algn="just">
              <a:lnSpc>
                <a:spcPts val="2237"/>
              </a:lnSpc>
            </a:pPr>
            <a:r>
              <a:rPr lang="en-US" sz="1103" spc="-1">
                <a:solidFill>
                  <a:srgbClr val="000000"/>
                </a:solidFill>
                <a:latin typeface="IBM Plex Sans Condensed"/>
                <a:ea typeface="IBM Plex Sans Condensed"/>
                <a:cs typeface="IBM Plex Sans Condensed"/>
                <a:sym typeface="IBM Plex Sans Condensed"/>
              </a:rPr>
              <a:t>3. </a:t>
            </a:r>
          </a:p>
          <a:p>
            <a:pPr algn="just">
              <a:lnSpc>
                <a:spcPts val="833"/>
              </a:lnSpc>
            </a:pPr>
            <a:r>
              <a:rPr lang="en-US" sz="1103" spc="-1">
                <a:solidFill>
                  <a:srgbClr val="000000"/>
                </a:solidFill>
                <a:latin typeface="IBM Plex Sans Condensed"/>
                <a:ea typeface="IBM Plex Sans Condensed"/>
                <a:cs typeface="IBM Plex Sans Condensed"/>
                <a:sym typeface="IBM Plex Sans Condensed"/>
              </a:rPr>
              <a:t>4. </a:t>
            </a:r>
          </a:p>
        </p:txBody>
      </p:sp>
      <p:sp>
        <p:nvSpPr>
          <p:cNvPr id="16" name="TextBox 16"/>
          <p:cNvSpPr txBox="1"/>
          <p:nvPr/>
        </p:nvSpPr>
        <p:spPr>
          <a:xfrm>
            <a:off x="1829438" y="6756302"/>
            <a:ext cx="3459556" cy="442036"/>
          </a:xfrm>
          <a:prstGeom prst="rect">
            <a:avLst/>
          </a:prstGeom>
        </p:spPr>
        <p:txBody>
          <a:bodyPr lIns="0" tIns="0" rIns="0" bIns="0" rtlCol="0" anchor="t">
            <a:spAutoFit/>
          </a:bodyPr>
          <a:lstStyle/>
          <a:p>
            <a:pPr algn="l">
              <a:lnSpc>
                <a:spcPts val="2237"/>
              </a:lnSpc>
            </a:pPr>
            <a:r>
              <a:rPr lang="en-US" sz="1103" spc="-1">
                <a:solidFill>
                  <a:srgbClr val="000000"/>
                </a:solidFill>
                <a:latin typeface="IBM Plex Sans Condensed"/>
                <a:ea typeface="IBM Plex Sans Condensed"/>
                <a:cs typeface="IBM Plex Sans Condensed"/>
                <a:sym typeface="IBM Plex Sans Condensed"/>
              </a:rPr>
              <a:t>Verification does not involve the code execution. </a:t>
            </a:r>
          </a:p>
          <a:p>
            <a:pPr algn="l">
              <a:lnSpc>
                <a:spcPts val="833"/>
              </a:lnSpc>
            </a:pPr>
            <a:r>
              <a:rPr lang="en-US" sz="1103" spc="-1">
                <a:solidFill>
                  <a:srgbClr val="FF0000"/>
                </a:solidFill>
                <a:latin typeface="IBM Plex Sans Condensed"/>
                <a:ea typeface="IBM Plex Sans Condensed"/>
                <a:cs typeface="IBM Plex Sans Condensed"/>
                <a:sym typeface="IBM Plex Sans Condensed"/>
              </a:rPr>
              <a:t>Verification </a:t>
            </a:r>
            <a:r>
              <a:rPr lang="en-US" sz="1103" spc="-1">
                <a:solidFill>
                  <a:srgbClr val="000000"/>
                </a:solidFill>
                <a:latin typeface="IBM Plex Sans Condensed"/>
                <a:ea typeface="IBM Plex Sans Condensed"/>
                <a:cs typeface="IBM Plex Sans Condensed"/>
                <a:sym typeface="IBM Plex Sans Condensed"/>
              </a:rPr>
              <a:t>typically involves </a:t>
            </a:r>
            <a:r>
              <a:rPr lang="en-US" sz="1103" spc="-1">
                <a:solidFill>
                  <a:srgbClr val="FF0000"/>
                </a:solidFill>
                <a:latin typeface="IBM Plex Sans Condensed"/>
                <a:ea typeface="IBM Plex Sans Condensed"/>
                <a:cs typeface="IBM Plex Sans Condensed"/>
                <a:sym typeface="IBM Plex Sans Condensed"/>
              </a:rPr>
              <a:t>Static Testing techniques </a:t>
            </a:r>
            <a:r>
              <a:rPr lang="en-US" sz="1103" spc="-1">
                <a:solidFill>
                  <a:srgbClr val="000000"/>
                </a:solidFill>
                <a:latin typeface="IBM Plex Sans Condensed"/>
                <a:ea typeface="IBM Plex Sans Condensed"/>
                <a:cs typeface="IBM Plex Sans Condensed"/>
                <a:sym typeface="IBM Plex Sans Condensed"/>
              </a:rPr>
              <a:t>like: </a:t>
            </a:r>
          </a:p>
        </p:txBody>
      </p:sp>
      <p:sp>
        <p:nvSpPr>
          <p:cNvPr id="17" name="TextBox 17"/>
          <p:cNvSpPr txBox="1"/>
          <p:nvPr/>
        </p:nvSpPr>
        <p:spPr>
          <a:xfrm>
            <a:off x="2058286" y="7057015"/>
            <a:ext cx="112405" cy="269862"/>
          </a:xfrm>
          <a:prstGeom prst="rect">
            <a:avLst/>
          </a:prstGeom>
        </p:spPr>
        <p:txBody>
          <a:bodyPr lIns="0" tIns="0" rIns="0" bIns="0" rtlCol="0" anchor="t">
            <a:spAutoFit/>
          </a:bodyPr>
          <a:lstStyle/>
          <a:p>
            <a:pPr algn="l">
              <a:lnSpc>
                <a:spcPts val="2286"/>
              </a:lnSpc>
            </a:pPr>
            <a:r>
              <a:rPr lang="en-US" sz="1103">
                <a:solidFill>
                  <a:srgbClr val="5B9BD5"/>
                </a:solidFill>
                <a:latin typeface="Arimo"/>
                <a:ea typeface="Arimo"/>
                <a:cs typeface="Arimo"/>
                <a:sym typeface="Arimo"/>
              </a:rPr>
              <a:t></a:t>
            </a:r>
          </a:p>
        </p:txBody>
      </p:sp>
      <p:sp>
        <p:nvSpPr>
          <p:cNvPr id="18" name="TextBox 18"/>
          <p:cNvSpPr txBox="1"/>
          <p:nvPr/>
        </p:nvSpPr>
        <p:spPr>
          <a:xfrm>
            <a:off x="2168014" y="7295540"/>
            <a:ext cx="641680" cy="94755"/>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Bold"/>
                <a:ea typeface="IBM Plex Sans Condensed Bold"/>
                <a:cs typeface="IBM Plex Sans Condensed Bold"/>
                <a:sym typeface="IBM Plex Sans Condensed Bold"/>
              </a:rPr>
              <a:t>Reviews </a:t>
            </a:r>
          </a:p>
        </p:txBody>
      </p:sp>
      <p:sp>
        <p:nvSpPr>
          <p:cNvPr id="19" name="TextBox 19"/>
          <p:cNvSpPr txBox="1"/>
          <p:nvPr/>
        </p:nvSpPr>
        <p:spPr>
          <a:xfrm>
            <a:off x="2058286" y="7223512"/>
            <a:ext cx="112405" cy="298437"/>
          </a:xfrm>
          <a:prstGeom prst="rect">
            <a:avLst/>
          </a:prstGeom>
        </p:spPr>
        <p:txBody>
          <a:bodyPr lIns="0" tIns="0" rIns="0" bIns="0" rtlCol="0" anchor="t">
            <a:spAutoFit/>
          </a:bodyPr>
          <a:lstStyle/>
          <a:p>
            <a:pPr algn="l">
              <a:lnSpc>
                <a:spcPts val="2520"/>
              </a:lnSpc>
            </a:pPr>
            <a:r>
              <a:rPr lang="en-US" sz="1103">
                <a:solidFill>
                  <a:srgbClr val="5B9BD5"/>
                </a:solidFill>
                <a:latin typeface="Arimo"/>
                <a:ea typeface="Arimo"/>
                <a:cs typeface="Arimo"/>
                <a:sym typeface="Arimo"/>
              </a:rPr>
              <a:t></a:t>
            </a:r>
          </a:p>
        </p:txBody>
      </p:sp>
      <p:sp>
        <p:nvSpPr>
          <p:cNvPr id="20" name="TextBox 20"/>
          <p:cNvSpPr txBox="1"/>
          <p:nvPr/>
        </p:nvSpPr>
        <p:spPr>
          <a:xfrm>
            <a:off x="2168014" y="7490612"/>
            <a:ext cx="987161" cy="94755"/>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Bold"/>
                <a:ea typeface="IBM Plex Sans Condensed Bold"/>
                <a:cs typeface="IBM Plex Sans Condensed Bold"/>
                <a:sym typeface="IBM Plex Sans Condensed Bold"/>
              </a:rPr>
              <a:t>Walkthroughs </a:t>
            </a:r>
          </a:p>
        </p:txBody>
      </p:sp>
      <p:sp>
        <p:nvSpPr>
          <p:cNvPr id="21" name="TextBox 21"/>
          <p:cNvSpPr txBox="1"/>
          <p:nvPr/>
        </p:nvSpPr>
        <p:spPr>
          <a:xfrm>
            <a:off x="2058286" y="7418584"/>
            <a:ext cx="112405" cy="298437"/>
          </a:xfrm>
          <a:prstGeom prst="rect">
            <a:avLst/>
          </a:prstGeom>
        </p:spPr>
        <p:txBody>
          <a:bodyPr lIns="0" tIns="0" rIns="0" bIns="0" rtlCol="0" anchor="t">
            <a:spAutoFit/>
          </a:bodyPr>
          <a:lstStyle/>
          <a:p>
            <a:pPr algn="l">
              <a:lnSpc>
                <a:spcPts val="2520"/>
              </a:lnSpc>
            </a:pPr>
            <a:r>
              <a:rPr lang="en-US" sz="1103">
                <a:solidFill>
                  <a:srgbClr val="5B9BD5"/>
                </a:solidFill>
                <a:latin typeface="Arimo"/>
                <a:ea typeface="Arimo"/>
                <a:cs typeface="Arimo"/>
                <a:sym typeface="Arimo"/>
              </a:rPr>
              <a:t></a:t>
            </a:r>
          </a:p>
        </p:txBody>
      </p:sp>
      <p:sp>
        <p:nvSpPr>
          <p:cNvPr id="22" name="TextBox 22"/>
          <p:cNvSpPr txBox="1"/>
          <p:nvPr/>
        </p:nvSpPr>
        <p:spPr>
          <a:xfrm>
            <a:off x="2168014" y="7666634"/>
            <a:ext cx="39757" cy="108194"/>
          </a:xfrm>
          <a:prstGeom prst="rect">
            <a:avLst/>
          </a:prstGeom>
        </p:spPr>
        <p:txBody>
          <a:bodyPr lIns="0" tIns="0" rIns="0" bIns="0" rtlCol="0" anchor="t">
            <a:spAutoFit/>
          </a:bodyPr>
          <a:lstStyle/>
          <a:p>
            <a:pPr algn="l">
              <a:lnSpc>
                <a:spcPts val="551"/>
              </a:lnSpc>
            </a:pPr>
            <a:r>
              <a:rPr lang="en-US" sz="1103">
                <a:solidFill>
                  <a:srgbClr val="5B9BD5"/>
                </a:solidFill>
                <a:latin typeface="Arimo"/>
                <a:ea typeface="Arimo"/>
                <a:cs typeface="Arimo"/>
                <a:sym typeface="Arimo"/>
              </a:rPr>
              <a:t> </a:t>
            </a:r>
          </a:p>
        </p:txBody>
      </p:sp>
      <p:sp>
        <p:nvSpPr>
          <p:cNvPr id="23" name="TextBox 23"/>
          <p:cNvSpPr txBox="1"/>
          <p:nvPr/>
        </p:nvSpPr>
        <p:spPr>
          <a:xfrm>
            <a:off x="2286886" y="7701563"/>
            <a:ext cx="707355" cy="85039"/>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Bold"/>
                <a:ea typeface="IBM Plex Sans Condensed Bold"/>
                <a:cs typeface="IBM Plex Sans Condensed Bold"/>
                <a:sym typeface="IBM Plex Sans Condensed Bold"/>
              </a:rPr>
              <a:t>Inspections </a:t>
            </a:r>
          </a:p>
        </p:txBody>
      </p:sp>
      <p:sp>
        <p:nvSpPr>
          <p:cNvPr id="24" name="TextBox 24"/>
          <p:cNvSpPr txBox="1"/>
          <p:nvPr/>
        </p:nvSpPr>
        <p:spPr>
          <a:xfrm>
            <a:off x="1600838" y="7687142"/>
            <a:ext cx="4401960" cy="297580"/>
          </a:xfrm>
          <a:prstGeom prst="rect">
            <a:avLst/>
          </a:prstGeom>
        </p:spPr>
        <p:txBody>
          <a:bodyPr lIns="0" tIns="0" rIns="0" bIns="0" rtlCol="0" anchor="t">
            <a:spAutoFit/>
          </a:bodyPr>
          <a:lstStyle/>
          <a:p>
            <a:pPr algn="l">
              <a:lnSpc>
                <a:spcPts val="2567"/>
              </a:lnSpc>
            </a:pPr>
            <a:r>
              <a:rPr lang="en-US" sz="1103" spc="-1">
                <a:solidFill>
                  <a:srgbClr val="000000"/>
                </a:solidFill>
                <a:latin typeface="IBM Plex Sans Condensed Bold"/>
                <a:ea typeface="IBM Plex Sans Condensed Bold"/>
                <a:cs typeface="IBM Plex Sans Condensed Bold"/>
                <a:sym typeface="IBM Plex Sans Condensed Bold"/>
              </a:rPr>
              <a:t>5. There are the various phases of the Verification Phase in the V-model, </a:t>
            </a:r>
          </a:p>
        </p:txBody>
      </p:sp>
      <p:sp>
        <p:nvSpPr>
          <p:cNvPr id="25" name="TextBox 25"/>
          <p:cNvSpPr txBox="1"/>
          <p:nvPr/>
        </p:nvSpPr>
        <p:spPr>
          <a:xfrm>
            <a:off x="1987934" y="8072971"/>
            <a:ext cx="111519" cy="107080"/>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Bold"/>
                <a:ea typeface="IBM Plex Sans Condensed Bold"/>
                <a:cs typeface="IBM Plex Sans Condensed Bold"/>
                <a:sym typeface="IBM Plex Sans Condensed Bold"/>
              </a:rPr>
              <a:t>i. </a:t>
            </a:r>
          </a:p>
        </p:txBody>
      </p:sp>
      <p:sp>
        <p:nvSpPr>
          <p:cNvPr id="26" name="TextBox 26"/>
          <p:cNvSpPr txBox="1"/>
          <p:nvPr/>
        </p:nvSpPr>
        <p:spPr>
          <a:xfrm>
            <a:off x="2286886" y="8095002"/>
            <a:ext cx="2529726" cy="85039"/>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Bold"/>
                <a:ea typeface="IBM Plex Sans Condensed Bold"/>
                <a:cs typeface="IBM Plex Sans Condensed Bold"/>
                <a:sym typeface="IBM Plex Sans Condensed Bold"/>
              </a:rPr>
              <a:t>BRS (Business Requirement Specification): </a:t>
            </a:r>
          </a:p>
        </p:txBody>
      </p:sp>
      <p:sp>
        <p:nvSpPr>
          <p:cNvPr id="27" name="TextBox 27"/>
          <p:cNvSpPr txBox="1"/>
          <p:nvPr/>
        </p:nvSpPr>
        <p:spPr>
          <a:xfrm>
            <a:off x="2515486" y="8079248"/>
            <a:ext cx="4463596" cy="682076"/>
          </a:xfrm>
          <a:prstGeom prst="rect">
            <a:avLst/>
          </a:prstGeom>
        </p:spPr>
        <p:txBody>
          <a:bodyPr lIns="0" tIns="0" rIns="0" bIns="0" rtlCol="0" anchor="t">
            <a:spAutoFit/>
          </a:bodyPr>
          <a:lstStyle/>
          <a:p>
            <a:pPr algn="just">
              <a:lnSpc>
                <a:spcPts val="2520"/>
              </a:lnSpc>
            </a:pPr>
            <a:r>
              <a:rPr lang="en-US" sz="1103" spc="8">
                <a:solidFill>
                  <a:srgbClr val="000000"/>
                </a:solidFill>
                <a:latin typeface="IBM Plex Sans Condensed"/>
                <a:ea typeface="IBM Plex Sans Condensed"/>
                <a:cs typeface="IBM Plex Sans Condensed"/>
                <a:sym typeface="IBM Plex Sans Condensed"/>
              </a:rPr>
              <a:t>o This is the first step where product requirements are understood from </a:t>
            </a:r>
          </a:p>
          <a:p>
            <a:pPr algn="just">
              <a:lnSpc>
                <a:spcPts val="599"/>
              </a:lnSpc>
            </a:pPr>
            <a:r>
              <a:rPr lang="en-US" sz="1103" spc="-1">
                <a:solidFill>
                  <a:srgbClr val="000000"/>
                </a:solidFill>
                <a:latin typeface="IBM Plex Sans Condensed"/>
                <a:ea typeface="IBM Plex Sans Condensed"/>
                <a:cs typeface="IBM Plex Sans Condensed"/>
                <a:sym typeface="IBM Plex Sans Condensed"/>
              </a:rPr>
              <a:t>the customer's side. This phase contains </a:t>
            </a:r>
            <a:r>
              <a:rPr lang="en-US" sz="1103" spc="-1">
                <a:solidFill>
                  <a:srgbClr val="FF0000"/>
                </a:solidFill>
                <a:latin typeface="IBM Plex Sans Condensed"/>
                <a:ea typeface="IBM Plex Sans Condensed"/>
                <a:cs typeface="IBM Plex Sans Condensed"/>
                <a:sym typeface="IBM Plex Sans Condensed"/>
              </a:rPr>
              <a:t>detailed communication to </a:t>
            </a:r>
          </a:p>
          <a:p>
            <a:pPr algn="just">
              <a:lnSpc>
                <a:spcPts val="2471"/>
              </a:lnSpc>
            </a:pPr>
            <a:r>
              <a:rPr lang="en-US" sz="1103" spc="-1">
                <a:solidFill>
                  <a:srgbClr val="FF0000"/>
                </a:solidFill>
                <a:latin typeface="IBM Plex Sans Condensed"/>
                <a:ea typeface="IBM Plex Sans Condensed"/>
                <a:cs typeface="IBM Plex Sans Condensed"/>
                <a:sym typeface="IBM Plex Sans Condensed"/>
              </a:rPr>
              <a:t>understand customers’ </a:t>
            </a:r>
            <a:r>
              <a:rPr lang="en-US" sz="1103" spc="-1">
                <a:solidFill>
                  <a:srgbClr val="FF0000"/>
                </a:solidFill>
                <a:latin typeface="IBM Plex Sans Condensed Bold"/>
                <a:ea typeface="IBM Plex Sans Condensed Bold"/>
                <a:cs typeface="IBM Plex Sans Condensed Bold"/>
                <a:sym typeface="IBM Plex Sans Condensed Bold"/>
              </a:rPr>
              <a:t>expectations</a:t>
            </a:r>
            <a:r>
              <a:rPr lang="en-US" sz="1103" spc="-1">
                <a:solidFill>
                  <a:srgbClr val="FF0000"/>
                </a:solidFill>
                <a:latin typeface="IBM Plex Sans Condensed"/>
                <a:ea typeface="IBM Plex Sans Condensed"/>
                <a:cs typeface="IBM Plex Sans Condensed"/>
                <a:sym typeface="IBM Plex Sans Condensed"/>
              </a:rPr>
              <a:t> and exact </a:t>
            </a:r>
            <a:r>
              <a:rPr lang="en-US" sz="1103" spc="-1">
                <a:solidFill>
                  <a:srgbClr val="FF0000"/>
                </a:solidFill>
                <a:latin typeface="IBM Plex Sans Condensed Bold"/>
                <a:ea typeface="IBM Plex Sans Condensed Bold"/>
                <a:cs typeface="IBM Plex Sans Condensed Bold"/>
                <a:sym typeface="IBM Plex Sans Condensed Bold"/>
              </a:rPr>
              <a:t>requirements.</a:t>
            </a:r>
            <a:r>
              <a:rPr lang="en-US" sz="1103" spc="-1">
                <a:solidFill>
                  <a:srgbClr val="000000"/>
                </a:solidFill>
                <a:latin typeface="IBM Plex Sans Condensed"/>
                <a:ea typeface="IBM Plex Sans Condensed"/>
                <a:cs typeface="IBM Plex Sans Condensed"/>
                <a:sym typeface="IBM Plex Sans Condensed"/>
              </a:rPr>
              <a:t> </a:t>
            </a:r>
          </a:p>
        </p:txBody>
      </p:sp>
      <p:sp>
        <p:nvSpPr>
          <p:cNvPr id="28" name="TextBox 28"/>
          <p:cNvSpPr txBox="1"/>
          <p:nvPr/>
        </p:nvSpPr>
        <p:spPr>
          <a:xfrm>
            <a:off x="1951358" y="8846801"/>
            <a:ext cx="148828" cy="116605"/>
          </a:xfrm>
          <a:prstGeom prst="rect">
            <a:avLst/>
          </a:prstGeom>
        </p:spPr>
        <p:txBody>
          <a:bodyPr lIns="0" tIns="0" rIns="0" bIns="0" rtlCol="0" anchor="t">
            <a:spAutoFit/>
          </a:bodyPr>
          <a:lstStyle/>
          <a:p>
            <a:pPr algn="l">
              <a:lnSpc>
                <a:spcPts val="600"/>
              </a:lnSpc>
            </a:pPr>
            <a:r>
              <a:rPr lang="en-US" sz="1103" spc="-1">
                <a:solidFill>
                  <a:srgbClr val="5B9BD5"/>
                </a:solidFill>
                <a:latin typeface="IBM Plex Sans Condensed Bold"/>
                <a:ea typeface="IBM Plex Sans Condensed Bold"/>
                <a:cs typeface="IBM Plex Sans Condensed Bold"/>
                <a:sym typeface="IBM Plex Sans Condensed Bold"/>
              </a:rPr>
              <a:t>ii. </a:t>
            </a:r>
          </a:p>
        </p:txBody>
      </p:sp>
      <p:sp>
        <p:nvSpPr>
          <p:cNvPr id="29" name="TextBox 29"/>
          <p:cNvSpPr txBox="1"/>
          <p:nvPr/>
        </p:nvSpPr>
        <p:spPr>
          <a:xfrm>
            <a:off x="2286886" y="8868842"/>
            <a:ext cx="2542156" cy="94564"/>
          </a:xfrm>
          <a:prstGeom prst="rect">
            <a:avLst/>
          </a:prstGeom>
        </p:spPr>
        <p:txBody>
          <a:bodyPr lIns="0" tIns="0" rIns="0" bIns="0" rtlCol="0" anchor="t">
            <a:spAutoFit/>
          </a:bodyPr>
          <a:lstStyle/>
          <a:p>
            <a:pPr algn="l">
              <a:lnSpc>
                <a:spcPts val="600"/>
              </a:lnSpc>
            </a:pPr>
            <a:r>
              <a:rPr lang="en-US" sz="1103" spc="-1">
                <a:solidFill>
                  <a:srgbClr val="5B9BD5"/>
                </a:solidFill>
                <a:latin typeface="IBM Plex Sans Condensed Bold"/>
                <a:ea typeface="IBM Plex Sans Condensed Bold"/>
                <a:cs typeface="IBM Plex Sans Condensed Bold"/>
                <a:sym typeface="IBM Plex Sans Condensed Bold"/>
              </a:rPr>
              <a:t>SRS (Software Requirement Specification): </a:t>
            </a:r>
          </a:p>
        </p:txBody>
      </p:sp>
      <p:sp>
        <p:nvSpPr>
          <p:cNvPr id="31" name="Footer Placeholder 30"/>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0" y="4126868"/>
            <a:ext cx="115567" cy="1554480"/>
          </a:xfrm>
          <a:custGeom>
            <a:avLst/>
            <a:gdLst/>
            <a:ahLst/>
            <a:cxnLst/>
            <a:rect l="l" t="t" r="r" b="b"/>
            <a:pathLst>
              <a:path w="115567" h="1554480">
                <a:moveTo>
                  <a:pt x="0" y="0"/>
                </a:moveTo>
                <a:lnTo>
                  <a:pt x="115567" y="0"/>
                </a:lnTo>
                <a:lnTo>
                  <a:pt x="115567" y="1554480"/>
                </a:lnTo>
                <a:lnTo>
                  <a:pt x="0" y="1554480"/>
                </a:lnTo>
                <a:lnTo>
                  <a:pt x="0" y="0"/>
                </a:lnTo>
                <a:close/>
              </a:path>
            </a:pathLst>
          </a:custGeom>
          <a:blipFill>
            <a:blip r:embed="rId2"/>
            <a:stretch>
              <a:fillRect/>
            </a:stretch>
          </a:blipFill>
        </p:spPr>
      </p:sp>
      <p:sp>
        <p:nvSpPr>
          <p:cNvPr id="4" name="TextBox 4"/>
          <p:cNvSpPr txBox="1"/>
          <p:nvPr/>
        </p:nvSpPr>
        <p:spPr>
          <a:xfrm>
            <a:off x="1917830" y="1480652"/>
            <a:ext cx="183032"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iii. </a:t>
            </a:r>
          </a:p>
        </p:txBody>
      </p:sp>
      <p:sp>
        <p:nvSpPr>
          <p:cNvPr id="5" name="TextBox 5"/>
          <p:cNvSpPr txBox="1"/>
          <p:nvPr/>
        </p:nvSpPr>
        <p:spPr>
          <a:xfrm>
            <a:off x="1920878" y="2657437"/>
            <a:ext cx="179918"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iv. </a:t>
            </a:r>
          </a:p>
        </p:txBody>
      </p:sp>
      <p:sp>
        <p:nvSpPr>
          <p:cNvPr id="6" name="TextBox 6"/>
          <p:cNvSpPr txBox="1"/>
          <p:nvPr/>
        </p:nvSpPr>
        <p:spPr>
          <a:xfrm>
            <a:off x="1259434" y="4093483"/>
            <a:ext cx="980837" cy="190005"/>
          </a:xfrm>
          <a:prstGeom prst="rect">
            <a:avLst/>
          </a:prstGeom>
        </p:spPr>
        <p:txBody>
          <a:bodyPr lIns="0" tIns="0" rIns="0" bIns="0" rtlCol="0" anchor="t">
            <a:spAutoFit/>
          </a:bodyPr>
          <a:lstStyle/>
          <a:p>
            <a:pPr algn="l">
              <a:lnSpc>
                <a:spcPts val="1555"/>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Coding Phase: </a:t>
            </a:r>
          </a:p>
        </p:txBody>
      </p:sp>
      <p:sp>
        <p:nvSpPr>
          <p:cNvPr id="7" name="TextBox 7"/>
          <p:cNvSpPr txBox="1"/>
          <p:nvPr/>
        </p:nvSpPr>
        <p:spPr>
          <a:xfrm>
            <a:off x="1372238" y="4273086"/>
            <a:ext cx="105042" cy="207226"/>
          </a:xfrm>
          <a:prstGeom prst="rect">
            <a:avLst/>
          </a:prstGeom>
        </p:spPr>
        <p:txBody>
          <a:bodyPr lIns="0" tIns="0" rIns="0" bIns="0" rtlCol="0" anchor="t">
            <a:spAutoFit/>
          </a:bodyPr>
          <a:lstStyle/>
          <a:p>
            <a:pPr algn="l">
              <a:lnSpc>
                <a:spcPts val="1555"/>
              </a:lnSpc>
            </a:pPr>
            <a:r>
              <a:rPr lang="en-US" sz="1103">
                <a:solidFill>
                  <a:srgbClr val="000000"/>
                </a:solidFill>
                <a:latin typeface="Arimo"/>
                <a:ea typeface="Arimo"/>
                <a:cs typeface="Arimo"/>
                <a:sym typeface="Arimo"/>
              </a:rPr>
              <a:t> </a:t>
            </a:r>
          </a:p>
        </p:txBody>
      </p:sp>
      <p:sp>
        <p:nvSpPr>
          <p:cNvPr id="8" name="TextBox 8"/>
          <p:cNvSpPr txBox="1"/>
          <p:nvPr/>
        </p:nvSpPr>
        <p:spPr>
          <a:xfrm>
            <a:off x="1600838" y="4316625"/>
            <a:ext cx="5393417" cy="765762"/>
          </a:xfrm>
          <a:prstGeom prst="rect">
            <a:avLst/>
          </a:prstGeom>
        </p:spPr>
        <p:txBody>
          <a:bodyPr lIns="0" tIns="0" rIns="0" bIns="0" rtlCol="0" anchor="t">
            <a:spAutoFit/>
          </a:bodyPr>
          <a:lstStyle/>
          <a:p>
            <a:pPr algn="just">
              <a:lnSpc>
                <a:spcPts val="1555"/>
              </a:lnSpc>
            </a:pPr>
            <a:r>
              <a:rPr lang="en-US" sz="1103" spc="-1">
                <a:solidFill>
                  <a:srgbClr val="000000"/>
                </a:solidFill>
                <a:latin typeface="IBM Plex Sans Condensed"/>
                <a:ea typeface="IBM Plex Sans Condensed"/>
                <a:cs typeface="IBM Plex Sans Condensed"/>
                <a:sym typeface="IBM Plex Sans Condensed"/>
              </a:rPr>
              <a:t>After designing, the coding phase is started. Based on the requirements, a suitable programming language is decided. There are some guidelines and standards for coding. Before checking in the repository, the final build is optimized for better performance, and the code goes through many code reviews to check the performance.</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9" name="TextBox 9"/>
          <p:cNvSpPr txBox="1"/>
          <p:nvPr/>
        </p:nvSpPr>
        <p:spPr>
          <a:xfrm>
            <a:off x="1259434" y="5532396"/>
            <a:ext cx="1677638" cy="190005"/>
          </a:xfrm>
          <a:prstGeom prst="rect">
            <a:avLst/>
          </a:prstGeom>
        </p:spPr>
        <p:txBody>
          <a:bodyPr lIns="0" tIns="0" rIns="0" bIns="0" rtlCol="0" anchor="t">
            <a:spAutoFit/>
          </a:bodyPr>
          <a:lstStyle/>
          <a:p>
            <a:pPr algn="l">
              <a:lnSpc>
                <a:spcPts val="1548"/>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Validation: Testing Phase: </a:t>
            </a:r>
          </a:p>
        </p:txBody>
      </p:sp>
      <p:sp>
        <p:nvSpPr>
          <p:cNvPr id="10" name="TextBox 10"/>
          <p:cNvSpPr txBox="1"/>
          <p:nvPr/>
        </p:nvSpPr>
        <p:spPr>
          <a:xfrm>
            <a:off x="1600838" y="5724611"/>
            <a:ext cx="5395960" cy="202330"/>
          </a:xfrm>
          <a:prstGeom prst="rect">
            <a:avLst/>
          </a:prstGeom>
        </p:spPr>
        <p:txBody>
          <a:bodyPr lIns="0" tIns="0" rIns="0" bIns="0" rtlCol="0" anchor="t">
            <a:spAutoFit/>
          </a:bodyPr>
          <a:lstStyle/>
          <a:p>
            <a:pPr algn="l">
              <a:lnSpc>
                <a:spcPts val="1548"/>
              </a:lnSpc>
            </a:pPr>
            <a:r>
              <a:rPr lang="en-US" sz="1103" spc="-1">
                <a:solidFill>
                  <a:srgbClr val="BDD6EE"/>
                </a:solidFill>
                <a:latin typeface="IBM Plex Sans Condensed"/>
                <a:ea typeface="IBM Plex Sans Condensed"/>
                <a:cs typeface="IBM Plex Sans Condensed"/>
                <a:sym typeface="IBM Plex Sans Condensed"/>
              </a:rPr>
              <a:t>1. Validation checks whether we are building the product (software) right </a:t>
            </a:r>
            <a:r>
              <a:rPr lang="en-US" sz="1103" spc="-1">
                <a:solidFill>
                  <a:srgbClr val="BDD6EE"/>
                </a:solidFill>
                <a:latin typeface="IBM Plex Sans Condensed Bold"/>
                <a:ea typeface="IBM Plex Sans Condensed Bold"/>
                <a:cs typeface="IBM Plex Sans Condensed Bold"/>
                <a:sym typeface="IBM Plex Sans Condensed Bold"/>
              </a:rPr>
              <a:t>(to check whether </a:t>
            </a:r>
          </a:p>
        </p:txBody>
      </p:sp>
      <p:sp>
        <p:nvSpPr>
          <p:cNvPr id="11" name="TextBox 11"/>
          <p:cNvSpPr txBox="1"/>
          <p:nvPr/>
        </p:nvSpPr>
        <p:spPr>
          <a:xfrm>
            <a:off x="1829438" y="5941724"/>
            <a:ext cx="2305879" cy="180289"/>
          </a:xfrm>
          <a:prstGeom prst="rect">
            <a:avLst/>
          </a:prstGeom>
        </p:spPr>
        <p:txBody>
          <a:bodyPr lIns="0" tIns="0" rIns="0" bIns="0" rtlCol="0" anchor="t">
            <a:spAutoFit/>
          </a:bodyPr>
          <a:lstStyle/>
          <a:p>
            <a:pPr algn="l">
              <a:lnSpc>
                <a:spcPts val="1548"/>
              </a:lnSpc>
            </a:pPr>
            <a:r>
              <a:rPr lang="en-US" sz="1103" spc="-1">
                <a:solidFill>
                  <a:srgbClr val="BDD6EE"/>
                </a:solidFill>
                <a:latin typeface="IBM Plex Sans Condensed Bold"/>
                <a:ea typeface="IBM Plex Sans Condensed Bold"/>
                <a:cs typeface="IBM Plex Sans Condensed Bold"/>
                <a:sym typeface="IBM Plex Sans Condensed Bold"/>
              </a:rPr>
              <a:t>we are developing the right software).</a:t>
            </a:r>
            <a:r>
              <a:rPr lang="en-US" sz="1103" spc="-1">
                <a:solidFill>
                  <a:srgbClr val="BDD6EE"/>
                </a:solidFill>
                <a:latin typeface="IBM Plex Sans Condensed"/>
                <a:ea typeface="IBM Plex Sans Condensed"/>
                <a:cs typeface="IBM Plex Sans Condensed"/>
                <a:sym typeface="IBM Plex Sans Condensed"/>
              </a:rPr>
              <a:t> </a:t>
            </a:r>
          </a:p>
        </p:txBody>
      </p:sp>
      <p:sp>
        <p:nvSpPr>
          <p:cNvPr id="12" name="TextBox 12"/>
          <p:cNvSpPr txBox="1"/>
          <p:nvPr/>
        </p:nvSpPr>
        <p:spPr>
          <a:xfrm>
            <a:off x="1600838" y="6114755"/>
            <a:ext cx="1382258" cy="202330"/>
          </a:xfrm>
          <a:prstGeom prst="rect">
            <a:avLst/>
          </a:prstGeom>
        </p:spPr>
        <p:txBody>
          <a:bodyPr lIns="0" tIns="0" rIns="0" bIns="0" rtlCol="0" anchor="t">
            <a:spAutoFit/>
          </a:bodyPr>
          <a:lstStyle/>
          <a:p>
            <a:pPr algn="l">
              <a:lnSpc>
                <a:spcPts val="1548"/>
              </a:lnSpc>
            </a:pPr>
            <a:r>
              <a:rPr lang="en-US" sz="1103" spc="-1">
                <a:solidFill>
                  <a:srgbClr val="000000"/>
                </a:solidFill>
                <a:latin typeface="IBM Plex Sans Condensed Bold"/>
                <a:ea typeface="IBM Plex Sans Condensed Bold"/>
                <a:cs typeface="IBM Plex Sans Condensed Bold"/>
                <a:sym typeface="IBM Plex Sans Condensed Bold"/>
              </a:rPr>
              <a:t>2. </a:t>
            </a:r>
            <a:r>
              <a:rPr lang="en-US" sz="1103" spc="-1">
                <a:solidFill>
                  <a:srgbClr val="FF0000"/>
                </a:solidFill>
                <a:latin typeface="IBM Plex Sans Condensed Bold"/>
                <a:ea typeface="IBM Plex Sans Condensed Bold"/>
                <a:cs typeface="IBM Plex Sans Condensed Bold"/>
                <a:sym typeface="IBM Plex Sans Condensed Bold"/>
              </a:rPr>
              <a:t>Focus on software.</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13" name="TextBox 13"/>
          <p:cNvSpPr txBox="1"/>
          <p:nvPr/>
        </p:nvSpPr>
        <p:spPr>
          <a:xfrm>
            <a:off x="1600838" y="6312875"/>
            <a:ext cx="148571" cy="202330"/>
          </a:xfrm>
          <a:prstGeom prst="rect">
            <a:avLst/>
          </a:prstGeom>
        </p:spPr>
        <p:txBody>
          <a:bodyPr lIns="0" tIns="0" rIns="0" bIns="0" rtlCol="0" anchor="t">
            <a:spAutoFit/>
          </a:bodyPr>
          <a:lstStyle/>
          <a:p>
            <a:pPr algn="l">
              <a:lnSpc>
                <a:spcPts val="1548"/>
              </a:lnSpc>
            </a:pPr>
            <a:r>
              <a:rPr lang="en-US" sz="1103" spc="-1">
                <a:solidFill>
                  <a:srgbClr val="000000"/>
                </a:solidFill>
                <a:latin typeface="IBM Plex Sans Condensed"/>
                <a:ea typeface="IBM Plex Sans Condensed"/>
                <a:cs typeface="IBM Plex Sans Condensed"/>
                <a:sym typeface="IBM Plex Sans Condensed"/>
              </a:rPr>
              <a:t>3. </a:t>
            </a:r>
          </a:p>
        </p:txBody>
      </p:sp>
      <p:sp>
        <p:nvSpPr>
          <p:cNvPr id="14" name="TextBox 14"/>
          <p:cNvSpPr txBox="1"/>
          <p:nvPr/>
        </p:nvSpPr>
        <p:spPr>
          <a:xfrm>
            <a:off x="1829438" y="6334916"/>
            <a:ext cx="2504846" cy="180289"/>
          </a:xfrm>
          <a:prstGeom prst="rect">
            <a:avLst/>
          </a:prstGeom>
        </p:spPr>
        <p:txBody>
          <a:bodyPr lIns="0" tIns="0" rIns="0" bIns="0" rtlCol="0" anchor="t">
            <a:spAutoFit/>
          </a:bodyPr>
          <a:lstStyle/>
          <a:p>
            <a:pPr algn="l">
              <a:lnSpc>
                <a:spcPts val="1548"/>
              </a:lnSpc>
            </a:pPr>
            <a:r>
              <a:rPr lang="en-US" sz="1103" spc="-1">
                <a:solidFill>
                  <a:srgbClr val="000000"/>
                </a:solidFill>
                <a:latin typeface="IBM Plex Sans Condensed"/>
                <a:ea typeface="IBM Plex Sans Condensed"/>
                <a:cs typeface="IBM Plex Sans Condensed"/>
                <a:sym typeface="IBM Plex Sans Condensed"/>
              </a:rPr>
              <a:t>Validation typically involves </a:t>
            </a:r>
            <a:r>
              <a:rPr lang="en-US" sz="1103" spc="-1">
                <a:solidFill>
                  <a:srgbClr val="FF0000"/>
                </a:solidFill>
                <a:latin typeface="IBM Plex Sans Condensed Bold"/>
                <a:ea typeface="IBM Plex Sans Condensed Bold"/>
                <a:cs typeface="IBM Plex Sans Condensed Bold"/>
                <a:sym typeface="IBM Plex Sans Condensed Bold"/>
              </a:rPr>
              <a:t>actual testing.</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1600838" y="6507947"/>
            <a:ext cx="3269913" cy="397402"/>
          </a:xfrm>
          <a:prstGeom prst="rect">
            <a:avLst/>
          </a:prstGeom>
        </p:spPr>
        <p:txBody>
          <a:bodyPr lIns="0" tIns="0" rIns="0" bIns="0" rtlCol="0" anchor="t">
            <a:spAutoFit/>
          </a:bodyPr>
          <a:lstStyle/>
          <a:p>
            <a:pPr algn="l">
              <a:lnSpc>
                <a:spcPts val="1548"/>
              </a:lnSpc>
            </a:pPr>
            <a:r>
              <a:rPr lang="en-US" sz="1103" spc="-1">
                <a:solidFill>
                  <a:srgbClr val="000000"/>
                </a:solidFill>
                <a:latin typeface="IBM Plex Sans Condensed"/>
                <a:ea typeface="IBM Plex Sans Condensed"/>
                <a:cs typeface="IBM Plex Sans Condensed"/>
                <a:sym typeface="IBM Plex Sans Condensed"/>
              </a:rPr>
              <a:t>4. Takes place </a:t>
            </a:r>
            <a:r>
              <a:rPr lang="en-US" sz="1103" spc="-1">
                <a:solidFill>
                  <a:srgbClr val="FF0000"/>
                </a:solidFill>
                <a:latin typeface="IBM Plex Sans Condensed"/>
                <a:ea typeface="IBM Plex Sans Condensed"/>
                <a:cs typeface="IBM Plex Sans Condensed"/>
                <a:sym typeface="IBM Plex Sans Condensed"/>
              </a:rPr>
              <a:t>after verifications are completed.</a:t>
            </a:r>
            <a:r>
              <a:rPr lang="en-US" sz="1103" spc="-1">
                <a:solidFill>
                  <a:srgbClr val="000000"/>
                </a:solidFill>
                <a:latin typeface="IBM Plex Sans Condensed"/>
                <a:ea typeface="IBM Plex Sans Condensed"/>
                <a:cs typeface="IBM Plex Sans Condensed"/>
                <a:sym typeface="IBM Plex Sans Condensed"/>
              </a:rPr>
              <a:t> 5. </a:t>
            </a:r>
            <a:r>
              <a:rPr lang="en-US" sz="1103" spc="-1">
                <a:solidFill>
                  <a:srgbClr val="FF0000"/>
                </a:solidFill>
                <a:latin typeface="IBM Plex Sans Condensed"/>
                <a:ea typeface="IBM Plex Sans Condensed"/>
                <a:cs typeface="IBM Plex Sans Condensed"/>
                <a:sym typeface="IBM Plex Sans Condensed"/>
              </a:rPr>
              <a:t>Here we use the </a:t>
            </a:r>
            <a:r>
              <a:rPr lang="en-US" sz="1103" spc="-1">
                <a:solidFill>
                  <a:srgbClr val="000000"/>
                </a:solidFill>
                <a:latin typeface="IBM Plex Sans Condensed"/>
                <a:ea typeface="IBM Plex Sans Condensed"/>
                <a:cs typeface="IBM Plex Sans Condensed"/>
                <a:sym typeface="IBM Plex Sans Condensed"/>
              </a:rPr>
              <a:t>below </a:t>
            </a:r>
            <a:r>
              <a:rPr lang="en-US" sz="1103" spc="-1">
                <a:solidFill>
                  <a:srgbClr val="FF0000"/>
                </a:solidFill>
                <a:latin typeface="IBM Plex Sans Condensed"/>
                <a:ea typeface="IBM Plex Sans Condensed"/>
                <a:cs typeface="IBM Plex Sans Condensed"/>
                <a:sym typeface="IBM Plex Sans Condensed"/>
              </a:rPr>
              <a:t>Dynamic testing techniques</a:t>
            </a:r>
            <a:r>
              <a:rPr lang="en-US" sz="1103" spc="-1">
                <a:solidFill>
                  <a:srgbClr val="000000"/>
                </a:solidFill>
                <a:latin typeface="IBM Plex Sans Condensed"/>
                <a:ea typeface="IBM Plex Sans Condensed"/>
                <a:cs typeface="IBM Plex Sans Condensed"/>
                <a:sym typeface="IBM Plex Sans Condensed"/>
              </a:rPr>
              <a:t>: </a:t>
            </a:r>
          </a:p>
        </p:txBody>
      </p:sp>
      <p:sp>
        <p:nvSpPr>
          <p:cNvPr id="16" name="TextBox 16"/>
          <p:cNvSpPr txBox="1"/>
          <p:nvPr/>
        </p:nvSpPr>
        <p:spPr>
          <a:xfrm>
            <a:off x="2058286" y="6831082"/>
            <a:ext cx="112405" cy="203187"/>
          </a:xfrm>
          <a:prstGeom prst="rect">
            <a:avLst/>
          </a:prstGeom>
        </p:spPr>
        <p:txBody>
          <a:bodyPr lIns="0" tIns="0" rIns="0" bIns="0" rtlCol="0" anchor="t">
            <a:spAutoFit/>
          </a:bodyPr>
          <a:lstStyle/>
          <a:p>
            <a:pPr algn="l">
              <a:lnSpc>
                <a:spcPts val="1548"/>
              </a:lnSpc>
            </a:pPr>
            <a:r>
              <a:rPr lang="en-US" sz="1103">
                <a:solidFill>
                  <a:srgbClr val="000000"/>
                </a:solidFill>
                <a:latin typeface="Arimo"/>
                <a:ea typeface="Arimo"/>
                <a:cs typeface="Arimo"/>
                <a:sym typeface="Arimo"/>
              </a:rPr>
              <a:t></a:t>
            </a:r>
          </a:p>
        </p:txBody>
      </p:sp>
      <p:sp>
        <p:nvSpPr>
          <p:cNvPr id="17" name="TextBox 17"/>
          <p:cNvSpPr txBox="1"/>
          <p:nvPr/>
        </p:nvSpPr>
        <p:spPr>
          <a:xfrm>
            <a:off x="2168014" y="7002932"/>
            <a:ext cx="850363"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Unit Testing </a:t>
            </a:r>
          </a:p>
        </p:txBody>
      </p:sp>
      <p:sp>
        <p:nvSpPr>
          <p:cNvPr id="18" name="TextBox 18"/>
          <p:cNvSpPr txBox="1"/>
          <p:nvPr/>
        </p:nvSpPr>
        <p:spPr>
          <a:xfrm>
            <a:off x="2058286" y="6930904"/>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9" name="TextBox 19"/>
          <p:cNvSpPr txBox="1"/>
          <p:nvPr/>
        </p:nvSpPr>
        <p:spPr>
          <a:xfrm>
            <a:off x="2168014" y="7178954"/>
            <a:ext cx="39757" cy="108194"/>
          </a:xfrm>
          <a:prstGeom prst="rect">
            <a:avLst/>
          </a:prstGeom>
        </p:spPr>
        <p:txBody>
          <a:bodyPr lIns="0" tIns="0" rIns="0" bIns="0" rtlCol="0" anchor="t">
            <a:spAutoFit/>
          </a:bodyPr>
          <a:lstStyle/>
          <a:p>
            <a:pPr algn="l">
              <a:lnSpc>
                <a:spcPts val="551"/>
              </a:lnSpc>
            </a:pPr>
            <a:r>
              <a:rPr lang="en-US" sz="1103">
                <a:solidFill>
                  <a:srgbClr val="000000"/>
                </a:solidFill>
                <a:latin typeface="Arimo"/>
                <a:ea typeface="Arimo"/>
                <a:cs typeface="Arimo"/>
                <a:sym typeface="Arimo"/>
              </a:rPr>
              <a:t> </a:t>
            </a:r>
          </a:p>
        </p:txBody>
      </p:sp>
      <p:sp>
        <p:nvSpPr>
          <p:cNvPr id="20" name="TextBox 20"/>
          <p:cNvSpPr txBox="1"/>
          <p:nvPr/>
        </p:nvSpPr>
        <p:spPr>
          <a:xfrm>
            <a:off x="2286886" y="7213883"/>
            <a:ext cx="1127065" cy="85039"/>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Integration Testing </a:t>
            </a:r>
          </a:p>
        </p:txBody>
      </p:sp>
      <p:sp>
        <p:nvSpPr>
          <p:cNvPr id="21" name="TextBox 21"/>
          <p:cNvSpPr txBox="1"/>
          <p:nvPr/>
        </p:nvSpPr>
        <p:spPr>
          <a:xfrm>
            <a:off x="2058286" y="7125976"/>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22" name="TextBox 22"/>
          <p:cNvSpPr txBox="1"/>
          <p:nvPr/>
        </p:nvSpPr>
        <p:spPr>
          <a:xfrm>
            <a:off x="2168014" y="7393076"/>
            <a:ext cx="1021356"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System Testing </a:t>
            </a:r>
          </a:p>
        </p:txBody>
      </p:sp>
      <p:sp>
        <p:nvSpPr>
          <p:cNvPr id="23" name="TextBox 23"/>
          <p:cNvSpPr txBox="1"/>
          <p:nvPr/>
        </p:nvSpPr>
        <p:spPr>
          <a:xfrm>
            <a:off x="2058286" y="7324096"/>
            <a:ext cx="112405" cy="298437"/>
          </a:xfrm>
          <a:prstGeom prst="rect">
            <a:avLst/>
          </a:prstGeom>
        </p:spPr>
        <p:txBody>
          <a:bodyPr lIns="0" tIns="0" rIns="0" bIns="0" rtlCol="0" anchor="t">
            <a:spAutoFit/>
          </a:bodyPr>
          <a:lstStyle/>
          <a:p>
            <a:pPr algn="l">
              <a:lnSpc>
                <a:spcPts val="2567"/>
              </a:lnSpc>
            </a:pPr>
            <a:r>
              <a:rPr lang="en-US" sz="1103">
                <a:solidFill>
                  <a:srgbClr val="000000"/>
                </a:solidFill>
                <a:latin typeface="Arimo"/>
                <a:ea typeface="Arimo"/>
                <a:cs typeface="Arimo"/>
                <a:sym typeface="Arimo"/>
              </a:rPr>
              <a:t></a:t>
            </a:r>
          </a:p>
        </p:txBody>
      </p:sp>
      <p:sp>
        <p:nvSpPr>
          <p:cNvPr id="24" name="TextBox 24"/>
          <p:cNvSpPr txBox="1"/>
          <p:nvPr/>
        </p:nvSpPr>
        <p:spPr>
          <a:xfrm>
            <a:off x="2168014" y="7591196"/>
            <a:ext cx="396069"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UAT </a:t>
            </a:r>
          </a:p>
        </p:txBody>
      </p:sp>
      <p:sp>
        <p:nvSpPr>
          <p:cNvPr id="25" name="TextBox 25"/>
          <p:cNvSpPr txBox="1"/>
          <p:nvPr/>
        </p:nvSpPr>
        <p:spPr>
          <a:xfrm>
            <a:off x="1372238" y="7753521"/>
            <a:ext cx="105042" cy="321526"/>
          </a:xfrm>
          <a:prstGeom prst="rect">
            <a:avLst/>
          </a:prstGeom>
        </p:spPr>
        <p:txBody>
          <a:bodyPr lIns="0" tIns="0" rIns="0" bIns="0" rtlCol="0" anchor="t">
            <a:spAutoFit/>
          </a:bodyPr>
          <a:lstStyle/>
          <a:p>
            <a:pPr algn="l">
              <a:lnSpc>
                <a:spcPts val="2759"/>
              </a:lnSpc>
            </a:pPr>
            <a:r>
              <a:rPr lang="en-US" sz="1103">
                <a:solidFill>
                  <a:srgbClr val="000000"/>
                </a:solidFill>
                <a:latin typeface="Arimo"/>
                <a:ea typeface="Arimo"/>
                <a:cs typeface="Arimo"/>
                <a:sym typeface="Arimo"/>
              </a:rPr>
              <a:t> </a:t>
            </a:r>
          </a:p>
        </p:txBody>
      </p:sp>
      <p:sp>
        <p:nvSpPr>
          <p:cNvPr id="26" name="TextBox 26"/>
          <p:cNvSpPr txBox="1"/>
          <p:nvPr/>
        </p:nvSpPr>
        <p:spPr>
          <a:xfrm>
            <a:off x="1600838" y="7797060"/>
            <a:ext cx="1680715"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Advantages of the V Model: </a:t>
            </a:r>
          </a:p>
        </p:txBody>
      </p:sp>
      <p:sp>
        <p:nvSpPr>
          <p:cNvPr id="27" name="TextBox 27"/>
          <p:cNvSpPr txBox="1"/>
          <p:nvPr/>
        </p:nvSpPr>
        <p:spPr>
          <a:xfrm>
            <a:off x="1829438" y="8179651"/>
            <a:ext cx="148571" cy="107080"/>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1. </a:t>
            </a:r>
          </a:p>
        </p:txBody>
      </p:sp>
      <p:sp>
        <p:nvSpPr>
          <p:cNvPr id="28" name="TextBox 28"/>
          <p:cNvSpPr txBox="1"/>
          <p:nvPr/>
        </p:nvSpPr>
        <p:spPr>
          <a:xfrm>
            <a:off x="2058286" y="8201682"/>
            <a:ext cx="2554595" cy="85039"/>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Testing is involved in </a:t>
            </a:r>
            <a:r>
              <a:rPr lang="en-US" sz="1103" spc="-1">
                <a:solidFill>
                  <a:srgbClr val="FF0000"/>
                </a:solidFill>
                <a:latin typeface="IBM Plex Sans Condensed"/>
                <a:ea typeface="IBM Plex Sans Condensed"/>
                <a:cs typeface="IBM Plex Sans Condensed"/>
                <a:sym typeface="IBM Plex Sans Condensed"/>
              </a:rPr>
              <a:t>each and every phase.</a:t>
            </a:r>
            <a:r>
              <a:rPr lang="en-US" sz="1103" spc="-1">
                <a:solidFill>
                  <a:srgbClr val="000000"/>
                </a:solidFill>
                <a:latin typeface="IBM Plex Sans Condensed"/>
                <a:ea typeface="IBM Plex Sans Condensed"/>
                <a:cs typeface="IBM Plex Sans Condensed"/>
                <a:sym typeface="IBM Plex Sans Condensed"/>
              </a:rPr>
              <a:t> </a:t>
            </a:r>
          </a:p>
        </p:txBody>
      </p:sp>
      <p:sp>
        <p:nvSpPr>
          <p:cNvPr id="29" name="TextBox 29"/>
          <p:cNvSpPr txBox="1"/>
          <p:nvPr/>
        </p:nvSpPr>
        <p:spPr>
          <a:xfrm>
            <a:off x="1829438" y="8184223"/>
            <a:ext cx="4616739" cy="297580"/>
          </a:xfrm>
          <a:prstGeom prst="rect">
            <a:avLst/>
          </a:prstGeom>
        </p:spPr>
        <p:txBody>
          <a:bodyPr lIns="0" tIns="0" rIns="0" bIns="0" rtlCol="0" anchor="t">
            <a:spAutoFit/>
          </a:bodyPr>
          <a:lstStyle/>
          <a:p>
            <a:pPr algn="l">
              <a:lnSpc>
                <a:spcPts val="2520"/>
              </a:lnSpc>
            </a:pPr>
            <a:r>
              <a:rPr lang="en-US" sz="1103" spc="-1">
                <a:solidFill>
                  <a:srgbClr val="000000"/>
                </a:solidFill>
                <a:latin typeface="IBM Plex Sans Condensed"/>
                <a:ea typeface="IBM Plex Sans Condensed"/>
                <a:cs typeface="IBM Plex Sans Condensed"/>
                <a:sym typeface="IBM Plex Sans Condensed"/>
              </a:rPr>
              <a:t>2. Every stage of the V-shaped model has strict results, so it is easy to control. </a:t>
            </a:r>
          </a:p>
        </p:txBody>
      </p:sp>
      <p:sp>
        <p:nvSpPr>
          <p:cNvPr id="30" name="TextBox 30"/>
          <p:cNvSpPr txBox="1"/>
          <p:nvPr/>
        </p:nvSpPr>
        <p:spPr>
          <a:xfrm>
            <a:off x="1829438" y="8572843"/>
            <a:ext cx="148571" cy="107080"/>
          </a:xfrm>
          <a:prstGeom prst="rect">
            <a:avLst/>
          </a:prstGeom>
        </p:spPr>
        <p:txBody>
          <a:bodyPr lIns="0" tIns="0" rIns="0" bIns="0" rtlCol="0" anchor="t">
            <a:spAutoFit/>
          </a:bodyPr>
          <a:lstStyle/>
          <a:p>
            <a:pPr algn="l">
              <a:lnSpc>
                <a:spcPts val="599"/>
              </a:lnSpc>
            </a:pPr>
            <a:r>
              <a:rPr lang="en-US" sz="1103" spc="-1">
                <a:solidFill>
                  <a:srgbClr val="000000"/>
                </a:solidFill>
                <a:latin typeface="IBM Plex Sans Condensed"/>
                <a:ea typeface="IBM Plex Sans Condensed"/>
                <a:cs typeface="IBM Plex Sans Condensed"/>
                <a:sym typeface="IBM Plex Sans Condensed"/>
              </a:rPr>
              <a:t>3. </a:t>
            </a:r>
          </a:p>
        </p:txBody>
      </p:sp>
      <p:sp>
        <p:nvSpPr>
          <p:cNvPr id="31" name="TextBox 31"/>
          <p:cNvSpPr txBox="1"/>
          <p:nvPr/>
        </p:nvSpPr>
        <p:spPr>
          <a:xfrm>
            <a:off x="2058286" y="8594874"/>
            <a:ext cx="3126638" cy="85039"/>
          </a:xfrm>
          <a:prstGeom prst="rect">
            <a:avLst/>
          </a:prstGeom>
        </p:spPr>
        <p:txBody>
          <a:bodyPr lIns="0" tIns="0" rIns="0" bIns="0" rtlCol="0" anchor="t">
            <a:spAutoFit/>
          </a:bodyPr>
          <a:lstStyle/>
          <a:p>
            <a:pPr algn="l">
              <a:lnSpc>
                <a:spcPts val="599"/>
              </a:lnSpc>
            </a:pPr>
            <a:r>
              <a:rPr lang="en-US" sz="1103" spc="-1">
                <a:solidFill>
                  <a:srgbClr val="FF0000"/>
                </a:solidFill>
                <a:latin typeface="IBM Plex Sans Condensed"/>
                <a:ea typeface="IBM Plex Sans Condensed"/>
                <a:cs typeface="IBM Plex Sans Condensed"/>
                <a:sym typeface="IBM Plex Sans Condensed"/>
              </a:rPr>
              <a:t>Testing and verification </a:t>
            </a:r>
            <a:r>
              <a:rPr lang="en-US" sz="1103" spc="-1">
                <a:solidFill>
                  <a:srgbClr val="000000"/>
                </a:solidFill>
                <a:latin typeface="IBM Plex Sans Condensed"/>
                <a:ea typeface="IBM Plex Sans Condensed"/>
                <a:cs typeface="IBM Plex Sans Condensed"/>
                <a:sym typeface="IBM Plex Sans Condensed"/>
              </a:rPr>
              <a:t>take place in the </a:t>
            </a:r>
            <a:r>
              <a:rPr lang="en-US" sz="1103" spc="-1">
                <a:solidFill>
                  <a:srgbClr val="FF0000"/>
                </a:solidFill>
                <a:latin typeface="IBM Plex Sans Condensed"/>
                <a:ea typeface="IBM Plex Sans Condensed"/>
                <a:cs typeface="IBM Plex Sans Condensed"/>
                <a:sym typeface="IBM Plex Sans Condensed"/>
              </a:rPr>
              <a:t>early stages.</a:t>
            </a:r>
            <a:r>
              <a:rPr lang="en-US" sz="1103" spc="-1">
                <a:solidFill>
                  <a:srgbClr val="000000"/>
                </a:solidFill>
                <a:latin typeface="IBM Plex Sans Condensed"/>
                <a:ea typeface="IBM Plex Sans Condensed"/>
                <a:cs typeface="IBM Plex Sans Condensed"/>
                <a:sym typeface="IBM Plex Sans Condensed"/>
              </a:rPr>
              <a:t> </a:t>
            </a:r>
          </a:p>
        </p:txBody>
      </p:sp>
      <p:sp>
        <p:nvSpPr>
          <p:cNvPr id="32" name="TextBox 32"/>
          <p:cNvSpPr txBox="1"/>
          <p:nvPr/>
        </p:nvSpPr>
        <p:spPr>
          <a:xfrm>
            <a:off x="1829438" y="8586959"/>
            <a:ext cx="4542130" cy="486480"/>
          </a:xfrm>
          <a:prstGeom prst="rect">
            <a:avLst/>
          </a:prstGeom>
        </p:spPr>
        <p:txBody>
          <a:bodyPr lIns="0" tIns="0" rIns="0" bIns="0" rtlCol="0" anchor="t">
            <a:spAutoFit/>
          </a:bodyPr>
          <a:lstStyle/>
          <a:p>
            <a:pPr algn="l">
              <a:lnSpc>
                <a:spcPts val="2471"/>
              </a:lnSpc>
            </a:pPr>
            <a:r>
              <a:rPr lang="en-US" sz="1103" spc="-1">
                <a:solidFill>
                  <a:srgbClr val="000000"/>
                </a:solidFill>
                <a:latin typeface="IBM Plex Sans Condensed"/>
                <a:ea typeface="IBM Plex Sans Condensed"/>
                <a:cs typeface="IBM Plex Sans Condensed"/>
                <a:sym typeface="IBM Plex Sans Condensed"/>
              </a:rPr>
              <a:t>4. Good for small projects, where requirements are static and clear. </a:t>
            </a:r>
          </a:p>
          <a:p>
            <a:pPr algn="l">
              <a:lnSpc>
                <a:spcPts val="652"/>
              </a:lnSpc>
            </a:pPr>
            <a:r>
              <a:rPr lang="en-US" sz="1103" spc="-1">
                <a:solidFill>
                  <a:srgbClr val="000000"/>
                </a:solidFill>
                <a:latin typeface="IBM Plex Sans Condensed"/>
                <a:ea typeface="IBM Plex Sans Condensed"/>
                <a:cs typeface="IBM Plex Sans Condensed"/>
                <a:sym typeface="IBM Plex Sans Condensed"/>
              </a:rPr>
              <a:t>5. Testing Methods like planning, test designing happens well before coding. </a:t>
            </a:r>
          </a:p>
        </p:txBody>
      </p:sp>
      <p:sp>
        <p:nvSpPr>
          <p:cNvPr id="33" name="TextBox 33"/>
          <p:cNvSpPr txBox="1"/>
          <p:nvPr/>
        </p:nvSpPr>
        <p:spPr>
          <a:xfrm>
            <a:off x="2515486" y="893712"/>
            <a:ext cx="4464082" cy="586826"/>
          </a:xfrm>
          <a:prstGeom prst="rect">
            <a:avLst/>
          </a:prstGeom>
        </p:spPr>
        <p:txBody>
          <a:bodyPr lIns="0" tIns="0" rIns="0" bIns="0" rtlCol="0" anchor="t">
            <a:spAutoFit/>
          </a:bodyPr>
          <a:lstStyle/>
          <a:p>
            <a:pPr algn="just">
              <a:lnSpc>
                <a:spcPts val="1543"/>
              </a:lnSpc>
            </a:pPr>
            <a:r>
              <a:rPr lang="en-US" sz="1103" spc="6">
                <a:solidFill>
                  <a:srgbClr val="000000"/>
                </a:solidFill>
                <a:latin typeface="IBM Plex Sans Condensed"/>
                <a:ea typeface="IBM Plex Sans Condensed"/>
                <a:cs typeface="IBM Plex Sans Condensed"/>
                <a:sym typeface="IBM Plex Sans Condensed"/>
              </a:rPr>
              <a:t>o In this stage </a:t>
            </a:r>
            <a:r>
              <a:rPr lang="en-US" sz="1103" spc="6">
                <a:solidFill>
                  <a:srgbClr val="FF0000"/>
                </a:solidFill>
                <a:latin typeface="IBM Plex Sans Condensed Bold"/>
                <a:ea typeface="IBM Plex Sans Condensed Bold"/>
                <a:cs typeface="IBM Plex Sans Condensed Bold"/>
                <a:sym typeface="IBM Plex Sans Condensed Bold"/>
              </a:rPr>
              <a:t>system engineers</a:t>
            </a:r>
            <a:r>
              <a:rPr lang="en-US" sz="1103" spc="6">
                <a:solidFill>
                  <a:srgbClr val="FF0000"/>
                </a:solidFill>
                <a:latin typeface="IBM Plex Sans Condensed"/>
                <a:ea typeface="IBM Plex Sans Condensed"/>
                <a:cs typeface="IBM Plex Sans Condensed"/>
                <a:sym typeface="IBM Plex Sans Condensed"/>
              </a:rPr>
              <a:t> analyze and </a:t>
            </a:r>
            <a:r>
              <a:rPr lang="en-US" sz="1103" spc="6">
                <a:solidFill>
                  <a:srgbClr val="FF0000"/>
                </a:solidFill>
                <a:latin typeface="IBM Plex Sans Condensed Bold"/>
                <a:ea typeface="IBM Plex Sans Condensed Bold"/>
                <a:cs typeface="IBM Plex Sans Condensed Bold"/>
                <a:sym typeface="IBM Plex Sans Condensed Bold"/>
              </a:rPr>
              <a:t>transfer</a:t>
            </a:r>
            <a:r>
              <a:rPr lang="en-US" sz="1103" spc="6">
                <a:solidFill>
                  <a:srgbClr val="FF0000"/>
                </a:solidFill>
                <a:latin typeface="IBM Plex Sans Condensed"/>
                <a:ea typeface="IBM Plex Sans Condensed"/>
                <a:cs typeface="IBM Plex Sans Condensed"/>
                <a:sym typeface="IBM Plex Sans Condensed"/>
              </a:rPr>
              <a:t> the business of the proposed system to SRS by studying the user requirements document (BRS).</a:t>
            </a:r>
            <a:r>
              <a:rPr lang="en-US" sz="1103" spc="6">
                <a:solidFill>
                  <a:srgbClr val="000000"/>
                </a:solidFill>
                <a:latin typeface="IBM Plex Sans Condensed"/>
                <a:ea typeface="IBM Plex Sans Condensed"/>
                <a:cs typeface="IBM Plex Sans Condensed"/>
                <a:sym typeface="IBM Plex Sans Condensed"/>
              </a:rPr>
              <a:t> </a:t>
            </a:r>
          </a:p>
        </p:txBody>
      </p:sp>
      <p:sp>
        <p:nvSpPr>
          <p:cNvPr id="34" name="TextBox 34"/>
          <p:cNvSpPr txBox="1"/>
          <p:nvPr/>
        </p:nvSpPr>
        <p:spPr>
          <a:xfrm>
            <a:off x="2286886" y="1502693"/>
            <a:ext cx="1481747" cy="180289"/>
          </a:xfrm>
          <a:prstGeom prst="rect">
            <a:avLst/>
          </a:prstGeom>
        </p:spPr>
        <p:txBody>
          <a:bodyPr lIns="0" tIns="0" rIns="0" bIns="0" rtlCol="0" anchor="t">
            <a:spAutoFit/>
          </a:bodyPr>
          <a:lstStyle/>
          <a:p>
            <a:pPr algn="l">
              <a:lnSpc>
                <a:spcPts val="1543"/>
              </a:lnSpc>
            </a:pPr>
            <a:r>
              <a:rPr lang="en-US" sz="1103" spc="-1">
                <a:solidFill>
                  <a:srgbClr val="5B9BD5"/>
                </a:solidFill>
                <a:latin typeface="IBM Plex Sans Condensed Bold"/>
                <a:ea typeface="IBM Plex Sans Condensed Bold"/>
                <a:cs typeface="IBM Plex Sans Condensed Bold"/>
                <a:sym typeface="IBM Plex Sans Condensed Bold"/>
              </a:rPr>
              <a:t>HLD (High-Level Design): </a:t>
            </a:r>
          </a:p>
        </p:txBody>
      </p:sp>
      <p:sp>
        <p:nvSpPr>
          <p:cNvPr id="35" name="TextBox 35"/>
          <p:cNvSpPr txBox="1"/>
          <p:nvPr/>
        </p:nvSpPr>
        <p:spPr>
          <a:xfrm>
            <a:off x="2515486" y="1677429"/>
            <a:ext cx="126806" cy="188033"/>
          </a:xfrm>
          <a:prstGeom prst="rect">
            <a:avLst/>
          </a:prstGeom>
        </p:spPr>
        <p:txBody>
          <a:bodyPr lIns="0" tIns="0" rIns="0" bIns="0" rtlCol="0" anchor="t">
            <a:spAutoFit/>
          </a:bodyPr>
          <a:lstStyle/>
          <a:p>
            <a:pPr algn="l">
              <a:lnSpc>
                <a:spcPts val="1543"/>
              </a:lnSpc>
            </a:pPr>
            <a:r>
              <a:rPr lang="en-US" sz="1103" spc="-1">
                <a:solidFill>
                  <a:srgbClr val="000000"/>
                </a:solidFill>
                <a:latin typeface="Open Sans"/>
                <a:ea typeface="Open Sans"/>
                <a:cs typeface="Open Sans"/>
                <a:sym typeface="Open Sans"/>
              </a:rPr>
              <a:t>o </a:t>
            </a:r>
          </a:p>
        </p:txBody>
      </p:sp>
      <p:sp>
        <p:nvSpPr>
          <p:cNvPr id="36" name="TextBox 36"/>
          <p:cNvSpPr txBox="1"/>
          <p:nvPr/>
        </p:nvSpPr>
        <p:spPr>
          <a:xfrm>
            <a:off x="2744086" y="1697765"/>
            <a:ext cx="4230176" cy="378409"/>
          </a:xfrm>
          <a:prstGeom prst="rect">
            <a:avLst/>
          </a:prstGeom>
        </p:spPr>
        <p:txBody>
          <a:bodyPr lIns="0" tIns="0" rIns="0" bIns="0" rtlCol="0" anchor="t">
            <a:spAutoFit/>
          </a:bodyPr>
          <a:lstStyle/>
          <a:p>
            <a:pPr algn="l">
              <a:lnSpc>
                <a:spcPts val="1543"/>
              </a:lnSpc>
            </a:pPr>
            <a:r>
              <a:rPr lang="en-US" sz="1103" spc="2">
                <a:solidFill>
                  <a:srgbClr val="000000"/>
                </a:solidFill>
                <a:latin typeface="IBM Plex Sans Condensed"/>
                <a:ea typeface="IBM Plex Sans Condensed"/>
                <a:cs typeface="IBM Plex Sans Condensed"/>
                <a:sym typeface="IBM Plex Sans Condensed"/>
              </a:rPr>
              <a:t>High-level design (HLD) </a:t>
            </a:r>
            <a:r>
              <a:rPr lang="en-US" sz="1103" spc="2">
                <a:solidFill>
                  <a:srgbClr val="FF0000"/>
                </a:solidFill>
                <a:latin typeface="IBM Plex Sans Condensed Bold"/>
                <a:ea typeface="IBM Plex Sans Condensed Bold"/>
                <a:cs typeface="IBM Plex Sans Condensed Bold"/>
                <a:sym typeface="IBM Plex Sans Condensed Bold"/>
              </a:rPr>
              <a:t>explains the architecture</a:t>
            </a:r>
            <a:r>
              <a:rPr lang="en-US" sz="1103" spc="2">
                <a:solidFill>
                  <a:srgbClr val="FF0000"/>
                </a:solidFill>
                <a:latin typeface="IBM Plex Sans Condensed"/>
                <a:ea typeface="IBM Plex Sans Condensed"/>
                <a:cs typeface="IBM Plex Sans Condensed"/>
                <a:sym typeface="IBM Plex Sans Condensed"/>
              </a:rPr>
              <a:t> that would be used to develop a system.</a:t>
            </a:r>
            <a:r>
              <a:rPr lang="en-US" sz="1103" spc="2">
                <a:solidFill>
                  <a:srgbClr val="000000"/>
                </a:solidFill>
                <a:latin typeface="IBM Plex Sans Condensed"/>
                <a:ea typeface="IBM Plex Sans Condensed"/>
                <a:cs typeface="IBM Plex Sans Condensed"/>
                <a:sym typeface="IBM Plex Sans Condensed"/>
              </a:rPr>
              <a:t> </a:t>
            </a:r>
          </a:p>
        </p:txBody>
      </p:sp>
      <p:sp>
        <p:nvSpPr>
          <p:cNvPr id="37" name="TextBox 37"/>
          <p:cNvSpPr txBox="1"/>
          <p:nvPr/>
        </p:nvSpPr>
        <p:spPr>
          <a:xfrm>
            <a:off x="2515486" y="2070621"/>
            <a:ext cx="4462929" cy="586826"/>
          </a:xfrm>
          <a:prstGeom prst="rect">
            <a:avLst/>
          </a:prstGeom>
        </p:spPr>
        <p:txBody>
          <a:bodyPr lIns="0" tIns="0" rIns="0" bIns="0" rtlCol="0" anchor="t">
            <a:spAutoFit/>
          </a:bodyPr>
          <a:lstStyle/>
          <a:p>
            <a:pPr algn="just">
              <a:lnSpc>
                <a:spcPts val="1543"/>
              </a:lnSpc>
            </a:pPr>
            <a:r>
              <a:rPr lang="en-US" sz="1103" spc="-1">
                <a:solidFill>
                  <a:srgbClr val="000000"/>
                </a:solidFill>
                <a:latin typeface="IBM Plex Sans Condensed"/>
                <a:ea typeface="IBM Plex Sans Condensed"/>
                <a:cs typeface="IBM Plex Sans Condensed"/>
                <a:sym typeface="IBM Plex Sans Condensed"/>
              </a:rPr>
              <a:t>o The </a:t>
            </a:r>
            <a:r>
              <a:rPr lang="en-US" sz="1103" spc="-1">
                <a:solidFill>
                  <a:srgbClr val="FF0000"/>
                </a:solidFill>
                <a:latin typeface="IBM Plex Sans Condensed Bold"/>
                <a:ea typeface="IBM Plex Sans Condensed Bold"/>
                <a:cs typeface="IBM Plex Sans Condensed Bold"/>
                <a:sym typeface="IBM Plex Sans Condensed Bold"/>
              </a:rPr>
              <a:t>architecture diagram</a:t>
            </a:r>
            <a:r>
              <a:rPr lang="en-US" sz="1103" spc="-1">
                <a:solidFill>
                  <a:srgbClr val="FF0000"/>
                </a:solidFill>
                <a:latin typeface="IBM Plex Sans Condensed"/>
                <a:ea typeface="IBM Plex Sans Condensed"/>
                <a:cs typeface="IBM Plex Sans Condensed"/>
                <a:sym typeface="IBM Plex Sans Condensed"/>
              </a:rPr>
              <a:t> provides an </a:t>
            </a:r>
            <a:r>
              <a:rPr lang="en-US" sz="1103" spc="-1">
                <a:solidFill>
                  <a:srgbClr val="FF0000"/>
                </a:solidFill>
                <a:latin typeface="IBM Plex Sans Condensed Bold"/>
                <a:ea typeface="IBM Plex Sans Condensed Bold"/>
                <a:cs typeface="IBM Plex Sans Condensed Bold"/>
                <a:sym typeface="IBM Plex Sans Condensed Bold"/>
              </a:rPr>
              <a:t>overview</a:t>
            </a:r>
            <a:r>
              <a:rPr lang="en-US" sz="1103" spc="-1">
                <a:solidFill>
                  <a:srgbClr val="FF0000"/>
                </a:solidFill>
                <a:latin typeface="IBM Plex Sans Condensed"/>
                <a:ea typeface="IBM Plex Sans Condensed"/>
                <a:cs typeface="IBM Plex Sans Condensed"/>
                <a:sym typeface="IBM Plex Sans Condensed"/>
              </a:rPr>
              <a:t> of an entire system, identifying the main components </a:t>
            </a:r>
            <a:r>
              <a:rPr lang="en-US" sz="1103" spc="-1">
                <a:solidFill>
                  <a:srgbClr val="000000"/>
                </a:solidFill>
                <a:latin typeface="IBM Plex Sans Condensed"/>
                <a:ea typeface="IBM Plex Sans Condensed"/>
                <a:cs typeface="IBM Plex Sans Condensed"/>
                <a:sym typeface="IBM Plex Sans Condensed"/>
              </a:rPr>
              <a:t>that would be developed for the product and their interfaces. </a:t>
            </a:r>
          </a:p>
        </p:txBody>
      </p:sp>
      <p:sp>
        <p:nvSpPr>
          <p:cNvPr id="38" name="TextBox 38"/>
          <p:cNvSpPr txBox="1"/>
          <p:nvPr/>
        </p:nvSpPr>
        <p:spPr>
          <a:xfrm>
            <a:off x="2286886" y="2679468"/>
            <a:ext cx="1425521" cy="180289"/>
          </a:xfrm>
          <a:prstGeom prst="rect">
            <a:avLst/>
          </a:prstGeom>
        </p:spPr>
        <p:txBody>
          <a:bodyPr lIns="0" tIns="0" rIns="0" bIns="0" rtlCol="0" anchor="t">
            <a:spAutoFit/>
          </a:bodyPr>
          <a:lstStyle/>
          <a:p>
            <a:pPr algn="l">
              <a:lnSpc>
                <a:spcPts val="1543"/>
              </a:lnSpc>
            </a:pPr>
            <a:r>
              <a:rPr lang="en-US" sz="1103" spc="-1">
                <a:solidFill>
                  <a:srgbClr val="5B9BD5"/>
                </a:solidFill>
                <a:latin typeface="IBM Plex Sans Condensed Bold"/>
                <a:ea typeface="IBM Plex Sans Condensed Bold"/>
                <a:cs typeface="IBM Plex Sans Condensed Bold"/>
                <a:sym typeface="IBM Plex Sans Condensed Bold"/>
              </a:rPr>
              <a:t>LLD (Low-Level Design): </a:t>
            </a:r>
          </a:p>
        </p:txBody>
      </p:sp>
      <p:sp>
        <p:nvSpPr>
          <p:cNvPr id="39" name="TextBox 39"/>
          <p:cNvSpPr txBox="1"/>
          <p:nvPr/>
        </p:nvSpPr>
        <p:spPr>
          <a:xfrm>
            <a:off x="2515486" y="2854214"/>
            <a:ext cx="4461710" cy="193634"/>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o In the module design phase, </a:t>
            </a:r>
            <a:r>
              <a:rPr lang="en-US" sz="1103" spc="-1">
                <a:solidFill>
                  <a:srgbClr val="FF0000"/>
                </a:solidFill>
                <a:latin typeface="IBM Plex Sans Condensed"/>
                <a:ea typeface="IBM Plex Sans Condensed"/>
                <a:cs typeface="IBM Plex Sans Condensed"/>
                <a:sym typeface="IBM Plex Sans Condensed"/>
              </a:rPr>
              <a:t>the system </a:t>
            </a:r>
            <a:r>
              <a:rPr lang="en-US" sz="1103" spc="-1">
                <a:solidFill>
                  <a:srgbClr val="FF0000"/>
                </a:solidFill>
                <a:latin typeface="IBM Plex Sans Condensed Bold"/>
                <a:ea typeface="IBM Plex Sans Condensed Bold"/>
                <a:cs typeface="IBM Plex Sans Condensed Bold"/>
                <a:sym typeface="IBM Plex Sans Condensed Bold"/>
              </a:rPr>
              <a:t>breaks down into small </a:t>
            </a:r>
          </a:p>
        </p:txBody>
      </p:sp>
      <p:sp>
        <p:nvSpPr>
          <p:cNvPr id="40" name="TextBox 40"/>
          <p:cNvSpPr txBox="1"/>
          <p:nvPr/>
        </p:nvSpPr>
        <p:spPr>
          <a:xfrm>
            <a:off x="2744086" y="3072660"/>
            <a:ext cx="579882" cy="180289"/>
          </a:xfrm>
          <a:prstGeom prst="rect">
            <a:avLst/>
          </a:prstGeom>
        </p:spPr>
        <p:txBody>
          <a:bodyPr lIns="0" tIns="0" rIns="0" bIns="0" rtlCol="0" anchor="t">
            <a:spAutoFit/>
          </a:bodyPr>
          <a:lstStyle/>
          <a:p>
            <a:pPr algn="l">
              <a:lnSpc>
                <a:spcPts val="1543"/>
              </a:lnSpc>
            </a:pPr>
            <a:r>
              <a:rPr lang="en-US" sz="1103" spc="-1">
                <a:solidFill>
                  <a:srgbClr val="FF0000"/>
                </a:solidFill>
                <a:latin typeface="IBM Plex Sans Condensed Bold"/>
                <a:ea typeface="IBM Plex Sans Condensed Bold"/>
                <a:cs typeface="IBM Plex Sans Condensed Bold"/>
                <a:sym typeface="IBM Plex Sans Condensed Bold"/>
              </a:rPr>
              <a:t>modules.</a:t>
            </a:r>
            <a:r>
              <a:rPr lang="en-US" sz="1103" spc="-1">
                <a:solidFill>
                  <a:srgbClr val="FF0000"/>
                </a:solidFill>
                <a:latin typeface="IBM Plex Sans Condensed"/>
                <a:ea typeface="IBM Plex Sans Condensed"/>
                <a:cs typeface="IBM Plex Sans Condensed"/>
                <a:sym typeface="IBM Plex Sans Condensed"/>
              </a:rPr>
              <a:t> </a:t>
            </a:r>
          </a:p>
        </p:txBody>
      </p:sp>
      <p:sp>
        <p:nvSpPr>
          <p:cNvPr id="41" name="TextBox 41"/>
          <p:cNvSpPr txBox="1"/>
          <p:nvPr/>
        </p:nvSpPr>
        <p:spPr>
          <a:xfrm>
            <a:off x="2515486" y="3247406"/>
            <a:ext cx="4428954" cy="193634"/>
          </a:xfrm>
          <a:prstGeom prst="rect">
            <a:avLst/>
          </a:prstGeom>
        </p:spPr>
        <p:txBody>
          <a:bodyPr lIns="0" tIns="0" rIns="0" bIns="0" rtlCol="0" anchor="t">
            <a:spAutoFit/>
          </a:bodyPr>
          <a:lstStyle/>
          <a:p>
            <a:pPr algn="l">
              <a:lnSpc>
                <a:spcPts val="1543"/>
              </a:lnSpc>
            </a:pPr>
            <a:r>
              <a:rPr lang="en-US" sz="1103" spc="2">
                <a:solidFill>
                  <a:srgbClr val="000000"/>
                </a:solidFill>
                <a:latin typeface="IBM Plex Sans Condensed"/>
                <a:ea typeface="IBM Plex Sans Condensed"/>
                <a:cs typeface="IBM Plex Sans Condensed"/>
                <a:sym typeface="IBM Plex Sans Condensed"/>
              </a:rPr>
              <a:t>o The </a:t>
            </a:r>
            <a:r>
              <a:rPr lang="en-US" sz="1103" spc="2">
                <a:solidFill>
                  <a:srgbClr val="FF0000"/>
                </a:solidFill>
                <a:latin typeface="IBM Plex Sans Condensed Bold"/>
                <a:ea typeface="IBM Plex Sans Condensed Bold"/>
                <a:cs typeface="IBM Plex Sans Condensed Bold"/>
                <a:sym typeface="IBM Plex Sans Condensed Bold"/>
              </a:rPr>
              <a:t>detailed design</a:t>
            </a:r>
            <a:r>
              <a:rPr lang="en-US" sz="1103" spc="2">
                <a:solidFill>
                  <a:srgbClr val="FF0000"/>
                </a:solidFill>
                <a:latin typeface="IBM Plex Sans Condensed"/>
                <a:ea typeface="IBM Plex Sans Condensed"/>
                <a:cs typeface="IBM Plex Sans Condensed"/>
                <a:sym typeface="IBM Plex Sans Condensed"/>
              </a:rPr>
              <a:t> of the modules is specified</a:t>
            </a:r>
            <a:r>
              <a:rPr lang="en-US" sz="1103" spc="2">
                <a:solidFill>
                  <a:srgbClr val="000000"/>
                </a:solidFill>
                <a:latin typeface="IBM Plex Sans Condensed"/>
                <a:ea typeface="IBM Plex Sans Condensed"/>
                <a:cs typeface="IBM Plex Sans Condensed"/>
                <a:sym typeface="IBM Plex Sans Condensed"/>
              </a:rPr>
              <a:t>, which is known as Low-</a:t>
            </a:r>
          </a:p>
        </p:txBody>
      </p:sp>
      <p:sp>
        <p:nvSpPr>
          <p:cNvPr id="42" name="TextBox 42"/>
          <p:cNvSpPr txBox="1"/>
          <p:nvPr/>
        </p:nvSpPr>
        <p:spPr>
          <a:xfrm>
            <a:off x="2744086" y="3462804"/>
            <a:ext cx="753989" cy="180289"/>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Level Design </a:t>
            </a:r>
          </a:p>
        </p:txBody>
      </p:sp>
      <p:sp>
        <p:nvSpPr>
          <p:cNvPr id="44" name="Footer Placeholder 43"/>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0" y="2959732"/>
            <a:ext cx="115567" cy="2514600"/>
          </a:xfrm>
          <a:custGeom>
            <a:avLst/>
            <a:gdLst/>
            <a:ahLst/>
            <a:cxnLst/>
            <a:rect l="l" t="t" r="r" b="b"/>
            <a:pathLst>
              <a:path w="115567" h="2514600">
                <a:moveTo>
                  <a:pt x="0" y="0"/>
                </a:moveTo>
                <a:lnTo>
                  <a:pt x="115567" y="0"/>
                </a:lnTo>
                <a:lnTo>
                  <a:pt x="115567" y="2514600"/>
                </a:lnTo>
                <a:lnTo>
                  <a:pt x="0" y="2514600"/>
                </a:lnTo>
                <a:lnTo>
                  <a:pt x="0" y="0"/>
                </a:lnTo>
                <a:close/>
              </a:path>
            </a:pathLst>
          </a:custGeom>
          <a:blipFill>
            <a:blip r:embed="rId2"/>
            <a:stretch>
              <a:fillRect/>
            </a:stretch>
          </a:blipFill>
        </p:spPr>
      </p:sp>
      <p:sp>
        <p:nvSpPr>
          <p:cNvPr id="4" name="TextBox 4"/>
          <p:cNvSpPr txBox="1"/>
          <p:nvPr/>
        </p:nvSpPr>
        <p:spPr>
          <a:xfrm>
            <a:off x="1372238" y="879643"/>
            <a:ext cx="65789" cy="207226"/>
          </a:xfrm>
          <a:prstGeom prst="rect">
            <a:avLst/>
          </a:prstGeom>
        </p:spPr>
        <p:txBody>
          <a:bodyPr lIns="0" tIns="0" rIns="0" bIns="0" rtlCol="0" anchor="t">
            <a:spAutoFit/>
          </a:bodyPr>
          <a:lstStyle/>
          <a:p>
            <a:pPr algn="l">
              <a:lnSpc>
                <a:spcPts val="1545"/>
              </a:lnSpc>
            </a:pPr>
            <a:r>
              <a:rPr lang="en-US" sz="1103">
                <a:solidFill>
                  <a:srgbClr val="000000"/>
                </a:solidFill>
                <a:latin typeface="Arimo"/>
                <a:ea typeface="Arimo"/>
                <a:cs typeface="Arimo"/>
                <a:sym typeface="Arimo"/>
              </a:rPr>
              <a:t></a:t>
            </a:r>
          </a:p>
        </p:txBody>
      </p:sp>
      <p:sp>
        <p:nvSpPr>
          <p:cNvPr id="5" name="TextBox 5"/>
          <p:cNvSpPr txBox="1"/>
          <p:nvPr/>
        </p:nvSpPr>
        <p:spPr>
          <a:xfrm>
            <a:off x="1600838" y="6752168"/>
            <a:ext cx="148571"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1. </a:t>
            </a:r>
          </a:p>
        </p:txBody>
      </p:sp>
      <p:sp>
        <p:nvSpPr>
          <p:cNvPr id="6" name="TextBox 6"/>
          <p:cNvSpPr txBox="1"/>
          <p:nvPr/>
        </p:nvSpPr>
        <p:spPr>
          <a:xfrm>
            <a:off x="1600838" y="8865013"/>
            <a:ext cx="1080297"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2. Walkthrough: </a:t>
            </a:r>
          </a:p>
        </p:txBody>
      </p:sp>
      <p:sp>
        <p:nvSpPr>
          <p:cNvPr id="7" name="TextBox 7"/>
          <p:cNvSpPr txBox="1"/>
          <p:nvPr/>
        </p:nvSpPr>
        <p:spPr>
          <a:xfrm>
            <a:off x="1829438" y="6678959"/>
            <a:ext cx="4277601" cy="598627"/>
          </a:xfrm>
          <a:prstGeom prst="rect">
            <a:avLst/>
          </a:prstGeom>
        </p:spPr>
        <p:txBody>
          <a:bodyPr lIns="0" tIns="0" rIns="0" bIns="0" rtlCol="0" anchor="t">
            <a:spAutoFit/>
          </a:bodyPr>
          <a:lstStyle/>
          <a:p>
            <a:pPr algn="l">
              <a:lnSpc>
                <a:spcPts val="2592"/>
              </a:lnSpc>
            </a:pPr>
            <a:r>
              <a:rPr lang="en-US" sz="1103" spc="-1">
                <a:solidFill>
                  <a:srgbClr val="5B9BD5"/>
                </a:solidFill>
                <a:latin typeface="IBM Plex Sans Condensed Bold"/>
                <a:ea typeface="IBM Plex Sans Condensed Bold"/>
                <a:cs typeface="IBM Plex Sans Condensed Bold"/>
                <a:sym typeface="IBM Plex Sans Condensed Bold"/>
              </a:rPr>
              <a:t>Review: </a:t>
            </a:r>
            <a:r>
              <a:rPr lang="en-US" sz="1103" spc="-1">
                <a:solidFill>
                  <a:srgbClr val="000000"/>
                </a:solidFill>
                <a:latin typeface="IBM Plex Sans Condensed"/>
                <a:ea typeface="IBM Plex Sans Condensed"/>
                <a:cs typeface="IBM Plex Sans Condensed"/>
                <a:sym typeface="IBM Plex Sans Condensed"/>
              </a:rPr>
              <a:t>Review conducts on documents to ensure correctness and completeness. </a:t>
            </a:r>
          </a:p>
        </p:txBody>
      </p:sp>
      <p:sp>
        <p:nvSpPr>
          <p:cNvPr id="8" name="TextBox 8"/>
          <p:cNvSpPr txBox="1"/>
          <p:nvPr/>
        </p:nvSpPr>
        <p:spPr>
          <a:xfrm>
            <a:off x="2058286" y="7290730"/>
            <a:ext cx="105042" cy="1113501"/>
          </a:xfrm>
          <a:prstGeom prst="rect">
            <a:avLst/>
          </a:prstGeom>
        </p:spPr>
        <p:txBody>
          <a:bodyPr lIns="0" tIns="0" rIns="0" bIns="0" rtlCol="0" anchor="t">
            <a:spAutoFit/>
          </a:bodyPr>
          <a:lstStyle/>
          <a:p>
            <a:pPr algn="just">
              <a:lnSpc>
                <a:spcPts val="2592"/>
              </a:lnSpc>
            </a:pPr>
            <a:r>
              <a:rPr lang="en-US" sz="1103">
                <a:solidFill>
                  <a:srgbClr val="000000"/>
                </a:solidFill>
                <a:latin typeface="Arimo"/>
                <a:ea typeface="Arimo"/>
                <a:cs typeface="Arimo"/>
                <a:sym typeface="Arimo"/>
              </a:rPr>
              <a:t> </a:t>
            </a:r>
          </a:p>
          <a:p>
            <a:pPr algn="just">
              <a:lnSpc>
                <a:spcPts val="551"/>
              </a:lnSpc>
            </a:pPr>
            <a:r>
              <a:rPr lang="en-US" sz="1103">
                <a:solidFill>
                  <a:srgbClr val="000000"/>
                </a:solidFill>
                <a:latin typeface="Arimo"/>
                <a:ea typeface="Arimo"/>
                <a:cs typeface="Arimo"/>
                <a:sym typeface="Arimo"/>
              </a:rPr>
              <a:t> </a:t>
            </a:r>
          </a:p>
          <a:p>
            <a:pPr algn="just">
              <a:lnSpc>
                <a:spcPts val="2668"/>
              </a:lnSpc>
            </a:pPr>
            <a:r>
              <a:rPr lang="en-US" sz="1103">
                <a:solidFill>
                  <a:srgbClr val="000000"/>
                </a:solidFill>
                <a:latin typeface="Arimo"/>
                <a:ea typeface="Arimo"/>
                <a:cs typeface="Arimo"/>
                <a:sym typeface="Arimo"/>
              </a:rPr>
              <a:t> </a:t>
            </a:r>
          </a:p>
          <a:p>
            <a:pPr algn="just">
              <a:lnSpc>
                <a:spcPts val="551"/>
              </a:lnSpc>
            </a:pPr>
            <a:r>
              <a:rPr lang="en-US" sz="1103">
                <a:solidFill>
                  <a:srgbClr val="000000"/>
                </a:solidFill>
                <a:latin typeface="Arimo"/>
                <a:ea typeface="Arimo"/>
                <a:cs typeface="Arimo"/>
                <a:sym typeface="Arimo"/>
              </a:rPr>
              <a:t> </a:t>
            </a:r>
          </a:p>
          <a:p>
            <a:pPr algn="just">
              <a:lnSpc>
                <a:spcPts val="2616"/>
              </a:lnSpc>
            </a:pPr>
            <a:r>
              <a:rPr lang="en-US" sz="1103">
                <a:solidFill>
                  <a:srgbClr val="000000"/>
                </a:solidFill>
                <a:latin typeface="Arimo"/>
                <a:ea typeface="Arimo"/>
                <a:cs typeface="Arimo"/>
                <a:sym typeface="Arimo"/>
              </a:rPr>
              <a:t> </a:t>
            </a:r>
          </a:p>
        </p:txBody>
      </p:sp>
      <p:sp>
        <p:nvSpPr>
          <p:cNvPr id="9" name="TextBox 9"/>
          <p:cNvSpPr txBox="1"/>
          <p:nvPr/>
        </p:nvSpPr>
        <p:spPr>
          <a:xfrm>
            <a:off x="2286886" y="7334279"/>
            <a:ext cx="1344692" cy="1086564"/>
          </a:xfrm>
          <a:prstGeom prst="rect">
            <a:avLst/>
          </a:prstGeom>
        </p:spPr>
        <p:txBody>
          <a:bodyPr lIns="0" tIns="0" rIns="0" bIns="0" rtlCol="0" anchor="t">
            <a:spAutoFit/>
          </a:bodyPr>
          <a:lstStyle/>
          <a:p>
            <a:pPr algn="l">
              <a:lnSpc>
                <a:spcPts val="2592"/>
              </a:lnSpc>
            </a:pPr>
            <a:r>
              <a:rPr lang="en-US" sz="1103" spc="-1">
                <a:solidFill>
                  <a:srgbClr val="FF0000"/>
                </a:solidFill>
                <a:latin typeface="IBM Plex Sans Condensed"/>
                <a:ea typeface="IBM Plex Sans Condensed"/>
                <a:cs typeface="IBM Plex Sans Condensed"/>
                <a:sym typeface="IBM Plex Sans Condensed"/>
              </a:rPr>
              <a:t>Requirement </a:t>
            </a:r>
            <a:r>
              <a:rPr lang="en-US" sz="1103" spc="-1">
                <a:solidFill>
                  <a:srgbClr val="000000"/>
                </a:solidFill>
                <a:latin typeface="IBM Plex Sans Condensed"/>
                <a:ea typeface="IBM Plex Sans Condensed"/>
                <a:cs typeface="IBM Plex Sans Condensed"/>
                <a:sym typeface="IBM Plex Sans Condensed"/>
              </a:rPr>
              <a:t>reviews </a:t>
            </a:r>
          </a:p>
          <a:p>
            <a:pPr algn="l">
              <a:lnSpc>
                <a:spcPts val="551"/>
              </a:lnSpc>
            </a:pPr>
            <a:r>
              <a:rPr lang="en-US" sz="1103" spc="-1">
                <a:solidFill>
                  <a:srgbClr val="FF0000"/>
                </a:solidFill>
                <a:latin typeface="IBM Plex Sans Condensed"/>
                <a:ea typeface="IBM Plex Sans Condensed"/>
                <a:cs typeface="IBM Plex Sans Condensed"/>
                <a:sym typeface="IBM Plex Sans Condensed"/>
              </a:rPr>
              <a:t>Design </a:t>
            </a:r>
            <a:r>
              <a:rPr lang="en-US" sz="1103" spc="-1">
                <a:solidFill>
                  <a:srgbClr val="000000"/>
                </a:solidFill>
                <a:latin typeface="IBM Plex Sans Condensed"/>
                <a:ea typeface="IBM Plex Sans Condensed"/>
                <a:cs typeface="IBM Plex Sans Condensed"/>
                <a:sym typeface="IBM Plex Sans Condensed"/>
              </a:rPr>
              <a:t>reviews </a:t>
            </a:r>
          </a:p>
          <a:p>
            <a:pPr algn="l">
              <a:lnSpc>
                <a:spcPts val="2668"/>
              </a:lnSpc>
            </a:pPr>
            <a:r>
              <a:rPr lang="en-US" sz="1103" spc="-1">
                <a:solidFill>
                  <a:srgbClr val="FF0000"/>
                </a:solidFill>
                <a:latin typeface="IBM Plex Sans Condensed"/>
                <a:ea typeface="IBM Plex Sans Condensed"/>
                <a:cs typeface="IBM Plex Sans Condensed"/>
                <a:sym typeface="IBM Plex Sans Condensed"/>
              </a:rPr>
              <a:t>Code </a:t>
            </a:r>
            <a:r>
              <a:rPr lang="en-US" sz="1103" spc="-1">
                <a:solidFill>
                  <a:srgbClr val="000000"/>
                </a:solidFill>
                <a:latin typeface="IBM Plex Sans Condensed"/>
                <a:ea typeface="IBM Plex Sans Condensed"/>
                <a:cs typeface="IBM Plex Sans Condensed"/>
                <a:sym typeface="IBM Plex Sans Condensed"/>
              </a:rPr>
              <a:t>reviews </a:t>
            </a:r>
          </a:p>
          <a:p>
            <a:pPr algn="l">
              <a:lnSpc>
                <a:spcPts val="551"/>
              </a:lnSpc>
            </a:pPr>
            <a:r>
              <a:rPr lang="en-US" sz="1103" spc="-1">
                <a:solidFill>
                  <a:srgbClr val="FF0000"/>
                </a:solidFill>
                <a:latin typeface="IBM Plex Sans Condensed"/>
                <a:ea typeface="IBM Plex Sans Condensed"/>
                <a:cs typeface="IBM Plex Sans Condensed"/>
                <a:sym typeface="IBM Plex Sans Condensed"/>
              </a:rPr>
              <a:t>Test Plan </a:t>
            </a:r>
            <a:r>
              <a:rPr lang="en-US" sz="1103" spc="-1">
                <a:solidFill>
                  <a:srgbClr val="000000"/>
                </a:solidFill>
                <a:latin typeface="IBM Plex Sans Condensed"/>
                <a:ea typeface="IBM Plex Sans Condensed"/>
                <a:cs typeface="IBM Plex Sans Condensed"/>
                <a:sym typeface="IBM Plex Sans Condensed"/>
              </a:rPr>
              <a:t>reviews </a:t>
            </a:r>
          </a:p>
          <a:p>
            <a:pPr algn="l">
              <a:lnSpc>
                <a:spcPts val="2616"/>
              </a:lnSpc>
            </a:pPr>
            <a:r>
              <a:rPr lang="en-US" sz="1103" spc="-1">
                <a:solidFill>
                  <a:srgbClr val="FF0000"/>
                </a:solidFill>
                <a:latin typeface="IBM Plex Sans Condensed"/>
                <a:ea typeface="IBM Plex Sans Condensed"/>
                <a:cs typeface="IBM Plex Sans Condensed"/>
                <a:sym typeface="IBM Plex Sans Condensed"/>
              </a:rPr>
              <a:t>Test cases </a:t>
            </a:r>
            <a:r>
              <a:rPr lang="en-US" sz="1103" spc="-1">
                <a:solidFill>
                  <a:srgbClr val="000000"/>
                </a:solidFill>
                <a:latin typeface="IBM Plex Sans Condensed"/>
                <a:ea typeface="IBM Plex Sans Condensed"/>
                <a:cs typeface="IBM Plex Sans Condensed"/>
                <a:sym typeface="IBM Plex Sans Condensed"/>
              </a:rPr>
              <a:t>reviews etc. </a:t>
            </a:r>
          </a:p>
        </p:txBody>
      </p:sp>
      <p:sp>
        <p:nvSpPr>
          <p:cNvPr id="10" name="TextBox 10"/>
          <p:cNvSpPr txBox="1"/>
          <p:nvPr/>
        </p:nvSpPr>
        <p:spPr>
          <a:xfrm>
            <a:off x="1259434" y="4065289"/>
            <a:ext cx="3117342" cy="285255"/>
          </a:xfrm>
          <a:prstGeom prst="rect">
            <a:avLst/>
          </a:prstGeom>
        </p:spPr>
        <p:txBody>
          <a:bodyPr lIns="0" tIns="0" rIns="0" bIns="0" rtlCol="0" anchor="t">
            <a:spAutoFit/>
          </a:bodyPr>
          <a:lstStyle/>
          <a:p>
            <a:pPr algn="l">
              <a:lnSpc>
                <a:spcPts val="2598"/>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Is Waterfall Model and V Model being the same.?: </a:t>
            </a:r>
          </a:p>
        </p:txBody>
      </p:sp>
      <p:sp>
        <p:nvSpPr>
          <p:cNvPr id="11" name="TextBox 11"/>
          <p:cNvSpPr txBox="1"/>
          <p:nvPr/>
        </p:nvSpPr>
        <p:spPr>
          <a:xfrm>
            <a:off x="1829438" y="4404255"/>
            <a:ext cx="3008757" cy="275539"/>
          </a:xfrm>
          <a:prstGeom prst="rect">
            <a:avLst/>
          </a:prstGeom>
        </p:spPr>
        <p:txBody>
          <a:bodyPr lIns="0" tIns="0" rIns="0" bIns="0" rtlCol="0" anchor="t">
            <a:spAutoFit/>
          </a:bodyPr>
          <a:lstStyle/>
          <a:p>
            <a:pPr algn="l">
              <a:lnSpc>
                <a:spcPts val="2598"/>
              </a:lnSpc>
            </a:pPr>
            <a:r>
              <a:rPr lang="en-US" sz="1103" spc="-1">
                <a:solidFill>
                  <a:srgbClr val="000000"/>
                </a:solidFill>
                <a:latin typeface="IBM Plex Sans Condensed"/>
                <a:ea typeface="IBM Plex Sans Condensed"/>
                <a:cs typeface="IBM Plex Sans Condensed"/>
                <a:sym typeface="IBM Plex Sans Condensed"/>
              </a:rPr>
              <a:t>V Model is the updated version of Waterfall Model. </a:t>
            </a:r>
          </a:p>
        </p:txBody>
      </p:sp>
      <p:sp>
        <p:nvSpPr>
          <p:cNvPr id="12" name="TextBox 12"/>
          <p:cNvSpPr txBox="1"/>
          <p:nvPr/>
        </p:nvSpPr>
        <p:spPr>
          <a:xfrm>
            <a:off x="1207313" y="4727600"/>
            <a:ext cx="5496916" cy="275539"/>
          </a:xfrm>
          <a:prstGeom prst="rect">
            <a:avLst/>
          </a:prstGeom>
        </p:spPr>
        <p:txBody>
          <a:bodyPr lIns="0" tIns="0" rIns="0" bIns="0" rtlCol="0" anchor="t">
            <a:spAutoFit/>
          </a:bodyPr>
          <a:lstStyle/>
          <a:p>
            <a:pPr algn="l">
              <a:lnSpc>
                <a:spcPts val="2598"/>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3" name="TextBox 13"/>
          <p:cNvSpPr txBox="1"/>
          <p:nvPr/>
        </p:nvSpPr>
        <p:spPr>
          <a:xfrm>
            <a:off x="1372238" y="5245760"/>
            <a:ext cx="1565681" cy="275539"/>
          </a:xfrm>
          <a:prstGeom prst="rect">
            <a:avLst/>
          </a:prstGeom>
        </p:spPr>
        <p:txBody>
          <a:bodyPr lIns="0" tIns="0" rIns="0" bIns="0" rtlCol="0" anchor="t">
            <a:spAutoFit/>
          </a:bodyPr>
          <a:lstStyle/>
          <a:p>
            <a:pPr algn="l">
              <a:lnSpc>
                <a:spcPts val="2598"/>
              </a:lnSpc>
            </a:pPr>
            <a:r>
              <a:rPr lang="en-US" sz="1103" spc="-1">
                <a:solidFill>
                  <a:srgbClr val="000000"/>
                </a:solidFill>
                <a:latin typeface="IBM Plex Sans Condensed Bold"/>
                <a:ea typeface="IBM Plex Sans Condensed Bold"/>
                <a:cs typeface="IBM Plex Sans Condensed Bold"/>
                <a:sym typeface="IBM Plex Sans Condensed Bold"/>
              </a:rPr>
              <a:t>Static Testing Techniques: </a:t>
            </a:r>
          </a:p>
        </p:txBody>
      </p:sp>
      <p:sp>
        <p:nvSpPr>
          <p:cNvPr id="14" name="TextBox 14"/>
          <p:cNvSpPr txBox="1"/>
          <p:nvPr/>
        </p:nvSpPr>
        <p:spPr>
          <a:xfrm>
            <a:off x="1600838" y="5634380"/>
            <a:ext cx="4035104" cy="475440"/>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We use Static Testing Techniques on the Verification side in V Model. </a:t>
            </a:r>
          </a:p>
          <a:p>
            <a:pPr algn="l">
              <a:lnSpc>
                <a:spcPts val="2523"/>
              </a:lnSpc>
            </a:pPr>
            <a:r>
              <a:rPr lang="en-US" sz="1103" spc="-1">
                <a:solidFill>
                  <a:srgbClr val="000000"/>
                </a:solidFill>
                <a:latin typeface="IBM Plex Sans Condensed"/>
                <a:ea typeface="IBM Plex Sans Condensed"/>
                <a:cs typeface="IBM Plex Sans Condensed"/>
                <a:sym typeface="IBM Plex Sans Condensed"/>
              </a:rPr>
              <a:t>1. Review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2. Walkthrough </a:t>
            </a:r>
          </a:p>
        </p:txBody>
      </p:sp>
      <p:sp>
        <p:nvSpPr>
          <p:cNvPr id="15" name="TextBox 15"/>
          <p:cNvSpPr txBox="1"/>
          <p:nvPr/>
        </p:nvSpPr>
        <p:spPr>
          <a:xfrm>
            <a:off x="1600838" y="6010361"/>
            <a:ext cx="148571" cy="297580"/>
          </a:xfrm>
          <a:prstGeom prst="rect">
            <a:avLst/>
          </a:prstGeom>
        </p:spPr>
        <p:txBody>
          <a:bodyPr lIns="0" tIns="0" rIns="0" bIns="0" rtlCol="0" anchor="t">
            <a:spAutoFit/>
          </a:bodyPr>
          <a:lstStyle/>
          <a:p>
            <a:pPr algn="l">
              <a:lnSpc>
                <a:spcPts val="2567"/>
              </a:lnSpc>
            </a:pPr>
            <a:r>
              <a:rPr lang="en-US" sz="1103" spc="-1">
                <a:solidFill>
                  <a:srgbClr val="000000"/>
                </a:solidFill>
                <a:latin typeface="IBM Plex Sans Condensed"/>
                <a:ea typeface="IBM Plex Sans Condensed"/>
                <a:cs typeface="IBM Plex Sans Condensed"/>
                <a:sym typeface="IBM Plex Sans Condensed"/>
              </a:rPr>
              <a:t>3. </a:t>
            </a:r>
          </a:p>
        </p:txBody>
      </p:sp>
      <p:sp>
        <p:nvSpPr>
          <p:cNvPr id="16" name="TextBox 16"/>
          <p:cNvSpPr txBox="1"/>
          <p:nvPr/>
        </p:nvSpPr>
        <p:spPr>
          <a:xfrm>
            <a:off x="1829438" y="6032402"/>
            <a:ext cx="635718" cy="275539"/>
          </a:xfrm>
          <a:prstGeom prst="rect">
            <a:avLst/>
          </a:prstGeom>
        </p:spPr>
        <p:txBody>
          <a:bodyPr lIns="0" tIns="0" rIns="0" bIns="0" rtlCol="0" anchor="t">
            <a:spAutoFit/>
          </a:bodyPr>
          <a:lstStyle/>
          <a:p>
            <a:pPr algn="l">
              <a:lnSpc>
                <a:spcPts val="2567"/>
              </a:lnSpc>
            </a:pPr>
            <a:r>
              <a:rPr lang="en-US" sz="1103" spc="-1">
                <a:solidFill>
                  <a:srgbClr val="000000"/>
                </a:solidFill>
                <a:latin typeface="IBM Plex Sans Condensed"/>
                <a:ea typeface="IBM Plex Sans Condensed"/>
                <a:cs typeface="IBM Plex Sans Condensed"/>
                <a:sym typeface="IBM Plex Sans Condensed"/>
              </a:rPr>
              <a:t>Inspection </a:t>
            </a:r>
          </a:p>
        </p:txBody>
      </p:sp>
      <p:sp>
        <p:nvSpPr>
          <p:cNvPr id="17" name="TextBox 17"/>
          <p:cNvSpPr txBox="1"/>
          <p:nvPr/>
        </p:nvSpPr>
        <p:spPr>
          <a:xfrm>
            <a:off x="1600838" y="923192"/>
            <a:ext cx="1848602"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Bold"/>
                <a:ea typeface="IBM Plex Sans Condensed Bold"/>
                <a:cs typeface="IBM Plex Sans Condensed Bold"/>
                <a:sym typeface="IBM Plex Sans Condensed Bold"/>
              </a:rPr>
              <a:t>Disadvantages of the V Model: </a:t>
            </a:r>
          </a:p>
        </p:txBody>
      </p:sp>
      <p:sp>
        <p:nvSpPr>
          <p:cNvPr id="18" name="TextBox 18"/>
          <p:cNvSpPr txBox="1"/>
          <p:nvPr/>
        </p:nvSpPr>
        <p:spPr>
          <a:xfrm>
            <a:off x="1829438" y="1096223"/>
            <a:ext cx="5162921" cy="397402"/>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FF0000"/>
                </a:solidFill>
                <a:latin typeface="IBM Plex Sans Condensed"/>
                <a:ea typeface="IBM Plex Sans Condensed"/>
                <a:cs typeface="IBM Plex Sans Condensed"/>
                <a:sym typeface="IBM Plex Sans Condensed"/>
              </a:rPr>
              <a:t>Documentation is more.</a:t>
            </a:r>
            <a:r>
              <a:rPr lang="en-US" sz="1103" spc="-1">
                <a:solidFill>
                  <a:srgbClr val="000000"/>
                </a:solidFill>
                <a:latin typeface="IBM Plex Sans Condensed"/>
                <a:ea typeface="IBM Plex Sans Condensed"/>
                <a:cs typeface="IBM Plex Sans Condensed"/>
                <a:sym typeface="IBM Plex Sans Condensed"/>
              </a:rPr>
              <a:t> 2. </a:t>
            </a:r>
            <a:r>
              <a:rPr lang="en-US" sz="1103" spc="-1">
                <a:solidFill>
                  <a:srgbClr val="FF0000"/>
                </a:solidFill>
                <a:latin typeface="IBM Plex Sans Condensed"/>
                <a:ea typeface="IBM Plex Sans Condensed"/>
                <a:cs typeface="IBM Plex Sans Condensed"/>
                <a:sym typeface="IBM Plex Sans Condensed"/>
              </a:rPr>
              <a:t>If any changes happen in the midway, then the </a:t>
            </a:r>
            <a:r>
              <a:rPr lang="en-US" sz="1103" spc="-1">
                <a:solidFill>
                  <a:srgbClr val="FF0000"/>
                </a:solidFill>
                <a:latin typeface="IBM Plex Sans Condensed Bold"/>
                <a:ea typeface="IBM Plex Sans Condensed Bold"/>
                <a:cs typeface="IBM Plex Sans Condensed Bold"/>
                <a:sym typeface="IBM Plex Sans Condensed Bold"/>
              </a:rPr>
              <a:t>test documents</a:t>
            </a:r>
            <a:r>
              <a:rPr lang="en-US" sz="1103" spc="-1">
                <a:solidFill>
                  <a:srgbClr val="FF0000"/>
                </a:solidFill>
                <a:latin typeface="IBM Plex Sans Condensed"/>
                <a:ea typeface="IBM Plex Sans Condensed"/>
                <a:cs typeface="IBM Plex Sans Condensed"/>
                <a:sym typeface="IBM Plex Sans Condensed"/>
              </a:rPr>
              <a:t> along with the </a:t>
            </a:r>
          </a:p>
        </p:txBody>
      </p:sp>
      <p:sp>
        <p:nvSpPr>
          <p:cNvPr id="19" name="TextBox 19"/>
          <p:cNvSpPr txBox="1"/>
          <p:nvPr/>
        </p:nvSpPr>
        <p:spPr>
          <a:xfrm>
            <a:off x="2058286" y="1508789"/>
            <a:ext cx="2327377" cy="180289"/>
          </a:xfrm>
          <a:prstGeom prst="rect">
            <a:avLst/>
          </a:prstGeom>
        </p:spPr>
        <p:txBody>
          <a:bodyPr lIns="0" tIns="0" rIns="0" bIns="0" rtlCol="0" anchor="t">
            <a:spAutoFit/>
          </a:bodyPr>
          <a:lstStyle/>
          <a:p>
            <a:pPr algn="l">
              <a:lnSpc>
                <a:spcPts val="1542"/>
              </a:lnSpc>
            </a:pPr>
            <a:r>
              <a:rPr lang="en-US" sz="1103" spc="-1">
                <a:solidFill>
                  <a:srgbClr val="FF0000"/>
                </a:solidFill>
                <a:latin typeface="IBM Plex Sans Condensed Bold"/>
                <a:ea typeface="IBM Plex Sans Condensed Bold"/>
                <a:cs typeface="IBM Plex Sans Condensed Bold"/>
                <a:sym typeface="IBM Plex Sans Condensed Bold"/>
              </a:rPr>
              <a:t>required documents</a:t>
            </a:r>
            <a:r>
              <a:rPr lang="en-US" sz="1103" spc="-1">
                <a:solidFill>
                  <a:srgbClr val="FF0000"/>
                </a:solidFill>
                <a:latin typeface="IBM Plex Sans Condensed"/>
                <a:ea typeface="IBM Plex Sans Condensed"/>
                <a:cs typeface="IBM Plex Sans Condensed"/>
                <a:sym typeface="IBM Plex Sans Condensed"/>
              </a:rPr>
              <a:t>, must be updated.</a:t>
            </a:r>
            <a:r>
              <a:rPr lang="en-US" sz="1103" spc="-1">
                <a:solidFill>
                  <a:srgbClr val="000000"/>
                </a:solidFill>
                <a:latin typeface="IBM Plex Sans Condensed"/>
                <a:ea typeface="IBM Plex Sans Condensed"/>
                <a:cs typeface="IBM Plex Sans Condensed"/>
                <a:sym typeface="IBM Plex Sans Condensed"/>
              </a:rPr>
              <a:t> </a:t>
            </a:r>
          </a:p>
        </p:txBody>
      </p:sp>
      <p:sp>
        <p:nvSpPr>
          <p:cNvPr id="20" name="TextBox 20"/>
          <p:cNvSpPr txBox="1"/>
          <p:nvPr/>
        </p:nvSpPr>
        <p:spPr>
          <a:xfrm>
            <a:off x="1829438" y="1684868"/>
            <a:ext cx="1777098" cy="202330"/>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3. </a:t>
            </a:r>
            <a:r>
              <a:rPr lang="en-US" sz="1103" spc="-1">
                <a:solidFill>
                  <a:srgbClr val="FF0000"/>
                </a:solidFill>
                <a:latin typeface="IBM Plex Sans Condensed"/>
                <a:ea typeface="IBM Plex Sans Condensed"/>
                <a:cs typeface="IBM Plex Sans Condensed"/>
                <a:sym typeface="IBM Plex Sans Condensed"/>
              </a:rPr>
              <a:t>Initial investment is more.</a:t>
            </a:r>
            <a:r>
              <a:rPr lang="en-US" sz="1103" spc="-1">
                <a:solidFill>
                  <a:srgbClr val="000000"/>
                </a:solidFill>
                <a:latin typeface="IBM Plex Sans Condensed"/>
                <a:ea typeface="IBM Plex Sans Condensed"/>
                <a:cs typeface="IBM Plex Sans Condensed"/>
                <a:sym typeface="IBM Plex Sans Condensed"/>
              </a:rPr>
              <a:t> </a:t>
            </a:r>
          </a:p>
        </p:txBody>
      </p:sp>
      <p:sp>
        <p:nvSpPr>
          <p:cNvPr id="21" name="TextBox 21"/>
          <p:cNvSpPr txBox="1"/>
          <p:nvPr/>
        </p:nvSpPr>
        <p:spPr>
          <a:xfrm>
            <a:off x="1829438" y="1879940"/>
            <a:ext cx="148571" cy="202330"/>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4. </a:t>
            </a:r>
          </a:p>
        </p:txBody>
      </p:sp>
      <p:sp>
        <p:nvSpPr>
          <p:cNvPr id="22" name="TextBox 22"/>
          <p:cNvSpPr txBox="1"/>
          <p:nvPr/>
        </p:nvSpPr>
        <p:spPr>
          <a:xfrm>
            <a:off x="2058286" y="1901981"/>
            <a:ext cx="1633823"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Very rigid and least flexible. </a:t>
            </a:r>
          </a:p>
        </p:txBody>
      </p:sp>
      <p:sp>
        <p:nvSpPr>
          <p:cNvPr id="23" name="TextBox 23"/>
          <p:cNvSpPr txBox="1"/>
          <p:nvPr/>
        </p:nvSpPr>
        <p:spPr>
          <a:xfrm>
            <a:off x="1829438" y="2075012"/>
            <a:ext cx="5163017" cy="202330"/>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5. Software is developed during the implementation stage, so </a:t>
            </a:r>
            <a:r>
              <a:rPr lang="en-US" sz="1103" spc="-1">
                <a:solidFill>
                  <a:srgbClr val="FF0000"/>
                </a:solidFill>
                <a:latin typeface="IBM Plex Sans Condensed"/>
                <a:ea typeface="IBM Plex Sans Condensed"/>
                <a:cs typeface="IBM Plex Sans Condensed"/>
                <a:sym typeface="IBM Plex Sans Condensed"/>
              </a:rPr>
              <a:t>no early prototypes of the </a:t>
            </a:r>
          </a:p>
        </p:txBody>
      </p:sp>
      <p:sp>
        <p:nvSpPr>
          <p:cNvPr id="24" name="TextBox 24"/>
          <p:cNvSpPr txBox="1"/>
          <p:nvPr/>
        </p:nvSpPr>
        <p:spPr>
          <a:xfrm>
            <a:off x="2058286" y="2295173"/>
            <a:ext cx="1391326" cy="180289"/>
          </a:xfrm>
          <a:prstGeom prst="rect">
            <a:avLst/>
          </a:prstGeom>
        </p:spPr>
        <p:txBody>
          <a:bodyPr lIns="0" tIns="0" rIns="0" bIns="0" rtlCol="0" anchor="t">
            <a:spAutoFit/>
          </a:bodyPr>
          <a:lstStyle/>
          <a:p>
            <a:pPr algn="l">
              <a:lnSpc>
                <a:spcPts val="1542"/>
              </a:lnSpc>
            </a:pPr>
            <a:r>
              <a:rPr lang="en-US" sz="1103" spc="-1">
                <a:solidFill>
                  <a:srgbClr val="FF0000"/>
                </a:solidFill>
                <a:latin typeface="IBM Plex Sans Condensed"/>
                <a:ea typeface="IBM Plex Sans Condensed"/>
                <a:cs typeface="IBM Plex Sans Condensed"/>
                <a:sym typeface="IBM Plex Sans Condensed"/>
              </a:rPr>
              <a:t>software are produced.</a:t>
            </a:r>
            <a:r>
              <a:rPr lang="en-US" sz="1103" spc="-1">
                <a:solidFill>
                  <a:srgbClr val="000000"/>
                </a:solidFill>
                <a:latin typeface="IBM Plex Sans Condensed"/>
                <a:ea typeface="IBM Plex Sans Condensed"/>
                <a:cs typeface="IBM Plex Sans Condensed"/>
                <a:sym typeface="IBM Plex Sans Condensed"/>
              </a:rPr>
              <a:t> </a:t>
            </a:r>
          </a:p>
        </p:txBody>
      </p:sp>
      <p:sp>
        <p:nvSpPr>
          <p:cNvPr id="25" name="TextBox 25"/>
          <p:cNvSpPr txBox="1"/>
          <p:nvPr/>
        </p:nvSpPr>
        <p:spPr>
          <a:xfrm>
            <a:off x="1259434" y="2925718"/>
            <a:ext cx="1468946" cy="190005"/>
          </a:xfrm>
          <a:prstGeom prst="rect">
            <a:avLst/>
          </a:prstGeom>
        </p:spPr>
        <p:txBody>
          <a:bodyPr lIns="0" tIns="0" rIns="0" bIns="0" rtlCol="0" anchor="t">
            <a:spAutoFit/>
          </a:bodyPr>
          <a:lstStyle/>
          <a:p>
            <a:pPr algn="l">
              <a:lnSpc>
                <a:spcPts val="1535"/>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When to use V Model: </a:t>
            </a:r>
          </a:p>
        </p:txBody>
      </p:sp>
      <p:sp>
        <p:nvSpPr>
          <p:cNvPr id="26" name="TextBox 26"/>
          <p:cNvSpPr txBox="1"/>
          <p:nvPr/>
        </p:nvSpPr>
        <p:spPr>
          <a:xfrm>
            <a:off x="1829438" y="3114637"/>
            <a:ext cx="5163569" cy="202330"/>
          </a:xfrm>
          <a:prstGeom prst="rect">
            <a:avLst/>
          </a:prstGeom>
        </p:spPr>
        <p:txBody>
          <a:bodyPr lIns="0" tIns="0" rIns="0" bIns="0" rtlCol="0" anchor="t">
            <a:spAutoFit/>
          </a:bodyPr>
          <a:lstStyle/>
          <a:p>
            <a:pPr algn="l">
              <a:lnSpc>
                <a:spcPts val="1535"/>
              </a:lnSpc>
            </a:pPr>
            <a:r>
              <a:rPr lang="en-US" sz="1103" spc="-1">
                <a:solidFill>
                  <a:srgbClr val="000000"/>
                </a:solidFill>
                <a:latin typeface="IBM Plex Sans Condensed"/>
                <a:ea typeface="IBM Plex Sans Condensed"/>
                <a:cs typeface="IBM Plex Sans Condensed"/>
                <a:sym typeface="IBM Plex Sans Condensed"/>
              </a:rPr>
              <a:t>1. The V-shaped model should be used for small to medium-sized projects where </a:t>
            </a:r>
          </a:p>
        </p:txBody>
      </p:sp>
      <p:sp>
        <p:nvSpPr>
          <p:cNvPr id="27" name="TextBox 27"/>
          <p:cNvSpPr txBox="1"/>
          <p:nvPr/>
        </p:nvSpPr>
        <p:spPr>
          <a:xfrm>
            <a:off x="2058286" y="3334788"/>
            <a:ext cx="2660294" cy="375361"/>
          </a:xfrm>
          <a:prstGeom prst="rect">
            <a:avLst/>
          </a:prstGeom>
        </p:spPr>
        <p:txBody>
          <a:bodyPr lIns="0" tIns="0" rIns="0" bIns="0" rtlCol="0" anchor="t">
            <a:spAutoFit/>
          </a:bodyPr>
          <a:lstStyle/>
          <a:p>
            <a:pPr algn="l">
              <a:lnSpc>
                <a:spcPts val="1535"/>
              </a:lnSpc>
            </a:pPr>
            <a:r>
              <a:rPr lang="en-US" sz="1103" spc="-1">
                <a:solidFill>
                  <a:srgbClr val="FF0000"/>
                </a:solidFill>
                <a:latin typeface="IBM Plex Sans Condensed"/>
                <a:ea typeface="IBM Plex Sans Condensed"/>
                <a:cs typeface="IBM Plex Sans Condensed"/>
                <a:sym typeface="IBM Plex Sans Condensed"/>
              </a:rPr>
              <a:t>requirements are clearly defined and fixed.</a:t>
            </a:r>
            <a:r>
              <a:rPr lang="en-US" sz="1103" spc="-1">
                <a:solidFill>
                  <a:srgbClr val="000000"/>
                </a:solidFill>
                <a:latin typeface="IBM Plex Sans Condensed"/>
                <a:ea typeface="IBM Plex Sans Condensed"/>
                <a:cs typeface="IBM Plex Sans Condensed"/>
                <a:sym typeface="IBM Plex Sans Condensed"/>
              </a:rPr>
              <a:t> Experienced technical resources are available </a:t>
            </a:r>
          </a:p>
        </p:txBody>
      </p:sp>
      <p:sp>
        <p:nvSpPr>
          <p:cNvPr id="28" name="TextBox 28"/>
          <p:cNvSpPr txBox="1"/>
          <p:nvPr/>
        </p:nvSpPr>
        <p:spPr>
          <a:xfrm>
            <a:off x="1829438" y="3507829"/>
            <a:ext cx="148571" cy="202330"/>
          </a:xfrm>
          <a:prstGeom prst="rect">
            <a:avLst/>
          </a:prstGeom>
        </p:spPr>
        <p:txBody>
          <a:bodyPr lIns="0" tIns="0" rIns="0" bIns="0" rtlCol="0" anchor="t">
            <a:spAutoFit/>
          </a:bodyPr>
          <a:lstStyle/>
          <a:p>
            <a:pPr algn="l">
              <a:lnSpc>
                <a:spcPts val="1535"/>
              </a:lnSpc>
            </a:pPr>
            <a:r>
              <a:rPr lang="en-US" sz="1103" spc="-1">
                <a:solidFill>
                  <a:srgbClr val="000000"/>
                </a:solidFill>
                <a:latin typeface="IBM Plex Sans Condensed"/>
                <a:ea typeface="IBM Plex Sans Condensed"/>
                <a:cs typeface="IBM Plex Sans Condensed"/>
                <a:sym typeface="IBM Plex Sans Condensed"/>
              </a:rPr>
              <a:t>2. </a:t>
            </a:r>
          </a:p>
        </p:txBody>
      </p:sp>
      <p:sp>
        <p:nvSpPr>
          <p:cNvPr id="30" name="Footer Placeholder 29"/>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705" y="809273"/>
            <a:ext cx="1335567" cy="285064"/>
          </a:xfrm>
          <a:prstGeom prst="rect">
            <a:avLst/>
          </a:prstGeom>
        </p:spPr>
        <p:txBody>
          <a:bodyPr lIns="0" tIns="0" rIns="0" bIns="0" rtlCol="0" anchor="t">
            <a:spAutoFit/>
          </a:bodyPr>
          <a:lstStyle/>
          <a:p>
            <a:pPr algn="l">
              <a:lnSpc>
                <a:spcPts val="2616"/>
              </a:lnSpc>
            </a:pPr>
            <a:r>
              <a:rPr lang="en-US" sz="1103" spc="-1">
                <a:solidFill>
                  <a:srgbClr val="000000"/>
                </a:solidFill>
                <a:latin typeface="IBM Plex Sans Condensed Bold"/>
                <a:ea typeface="IBM Plex Sans Condensed Bold"/>
                <a:cs typeface="IBM Plex Sans Condensed Bold"/>
                <a:sym typeface="IBM Plex Sans Condensed Bold"/>
              </a:rPr>
              <a:t>What is the software? </a:t>
            </a:r>
          </a:p>
        </p:txBody>
      </p:sp>
      <p:sp>
        <p:nvSpPr>
          <p:cNvPr id="4" name="TextBox 4"/>
          <p:cNvSpPr txBox="1"/>
          <p:nvPr/>
        </p:nvSpPr>
        <p:spPr>
          <a:xfrm>
            <a:off x="1372238" y="1132361"/>
            <a:ext cx="4551197" cy="285064"/>
          </a:xfrm>
          <a:prstGeom prst="rect">
            <a:avLst/>
          </a:prstGeom>
        </p:spPr>
        <p:txBody>
          <a:bodyPr lIns="0" tIns="0" rIns="0" bIns="0" rtlCol="0" anchor="t">
            <a:spAutoFit/>
          </a:bodyPr>
          <a:lstStyle/>
          <a:p>
            <a:pPr algn="l">
              <a:lnSpc>
                <a:spcPts val="2616"/>
              </a:lnSpc>
            </a:pPr>
            <a:r>
              <a:rPr lang="en-US" sz="1103" spc="-1">
                <a:solidFill>
                  <a:srgbClr val="000000"/>
                </a:solidFill>
                <a:latin typeface="IBM Plex Sans Condensed"/>
                <a:ea typeface="IBM Plex Sans Condensed"/>
                <a:cs typeface="IBM Plex Sans Condensed"/>
                <a:sym typeface="IBM Plex Sans Condensed"/>
              </a:rPr>
              <a:t>Software is a </a:t>
            </a:r>
            <a:r>
              <a:rPr lang="en-US" sz="1103" spc="-1">
                <a:solidFill>
                  <a:srgbClr val="FF0000"/>
                </a:solidFill>
                <a:latin typeface="IBM Plex Sans Condensed"/>
                <a:ea typeface="IBM Plex Sans Condensed"/>
                <a:cs typeface="IBM Plex Sans Condensed"/>
                <a:sym typeface="IBM Plex Sans Condensed"/>
              </a:rPr>
              <a:t>collection of computer programs </a:t>
            </a:r>
            <a:r>
              <a:rPr lang="en-US" sz="1103" spc="-1">
                <a:solidFill>
                  <a:srgbClr val="000000"/>
                </a:solidFill>
                <a:latin typeface="IBM Plex Sans Condensed"/>
                <a:ea typeface="IBM Plex Sans Condensed"/>
                <a:cs typeface="IBM Plex Sans Condensed"/>
                <a:sym typeface="IBM Plex Sans Condensed"/>
              </a:rPr>
              <a:t>that helps us to perform a task. </a:t>
            </a:r>
          </a:p>
        </p:txBody>
      </p:sp>
      <p:sp>
        <p:nvSpPr>
          <p:cNvPr id="5" name="TextBox 5"/>
          <p:cNvSpPr txBox="1"/>
          <p:nvPr/>
        </p:nvSpPr>
        <p:spPr>
          <a:xfrm>
            <a:off x="914705" y="1778918"/>
            <a:ext cx="1127008" cy="285064"/>
          </a:xfrm>
          <a:prstGeom prst="rect">
            <a:avLst/>
          </a:prstGeom>
        </p:spPr>
        <p:txBody>
          <a:bodyPr lIns="0" tIns="0" rIns="0" bIns="0" rtlCol="0" anchor="t">
            <a:spAutoFit/>
          </a:bodyPr>
          <a:lstStyle/>
          <a:p>
            <a:pPr algn="l">
              <a:lnSpc>
                <a:spcPts val="2616"/>
              </a:lnSpc>
            </a:pPr>
            <a:r>
              <a:rPr lang="en-US" sz="1103" spc="-1">
                <a:solidFill>
                  <a:srgbClr val="000000"/>
                </a:solidFill>
                <a:latin typeface="IBM Plex Sans Condensed Bold"/>
                <a:ea typeface="IBM Plex Sans Condensed Bold"/>
                <a:cs typeface="IBM Plex Sans Condensed Bold"/>
                <a:sym typeface="IBM Plex Sans Condensed Bold"/>
              </a:rPr>
              <a:t>Types of software: </a:t>
            </a:r>
          </a:p>
        </p:txBody>
      </p:sp>
      <p:sp>
        <p:nvSpPr>
          <p:cNvPr id="6" name="TextBox 6"/>
          <p:cNvSpPr txBox="1"/>
          <p:nvPr/>
        </p:nvSpPr>
        <p:spPr>
          <a:xfrm>
            <a:off x="1143305" y="2108540"/>
            <a:ext cx="5294833" cy="671970"/>
          </a:xfrm>
          <a:prstGeom prst="rect">
            <a:avLst/>
          </a:prstGeom>
        </p:spPr>
        <p:txBody>
          <a:bodyPr lIns="0" tIns="0" rIns="0" bIns="0" rtlCol="0" anchor="t">
            <a:spAutoFit/>
          </a:bodyPr>
          <a:lstStyle/>
          <a:p>
            <a:pPr algn="l">
              <a:lnSpc>
                <a:spcPts val="2328"/>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000000"/>
                </a:solidFill>
                <a:latin typeface="IBM Plex Sans Condensed Bold"/>
                <a:ea typeface="IBM Plex Sans Condensed Bold"/>
                <a:cs typeface="IBM Plex Sans Condensed Bold"/>
                <a:sym typeface="IBM Plex Sans Condensed Bold"/>
              </a:rPr>
              <a:t>System Software</a:t>
            </a:r>
            <a:r>
              <a:rPr lang="en-US" sz="1103" spc="-1">
                <a:solidFill>
                  <a:srgbClr val="000000"/>
                </a:solidFill>
                <a:latin typeface="IBM Plex Sans Condensed"/>
                <a:ea typeface="IBM Plex Sans Condensed"/>
                <a:cs typeface="IBM Plex Sans Condensed"/>
                <a:sym typeface="IBM Plex Sans Condensed"/>
              </a:rPr>
              <a:t> (e.g., Device drivers, OS, servers, etc.) </a:t>
            </a:r>
          </a:p>
          <a:p>
            <a:pPr algn="l">
              <a:lnSpc>
                <a:spcPts val="744"/>
              </a:lnSpc>
            </a:pPr>
            <a:r>
              <a:rPr lang="en-US" sz="1103" spc="-1">
                <a:solidFill>
                  <a:srgbClr val="000000"/>
                </a:solidFill>
                <a:latin typeface="IBM Plex Sans Condensed"/>
                <a:ea typeface="IBM Plex Sans Condensed"/>
                <a:cs typeface="IBM Plex Sans Condensed"/>
                <a:sym typeface="IBM Plex Sans Condensed"/>
              </a:rPr>
              <a:t>2. </a:t>
            </a:r>
            <a:r>
              <a:rPr lang="en-US" sz="1103" spc="-1">
                <a:solidFill>
                  <a:srgbClr val="000000"/>
                </a:solidFill>
                <a:latin typeface="IBM Plex Sans Condensed Bold"/>
                <a:ea typeface="IBM Plex Sans Condensed Bold"/>
                <a:cs typeface="IBM Plex Sans Condensed Bold"/>
                <a:sym typeface="IBM Plex Sans Condensed Bold"/>
              </a:rPr>
              <a:t>Programming Software</a:t>
            </a:r>
            <a:r>
              <a:rPr lang="en-US" sz="1103" spc="-1">
                <a:solidFill>
                  <a:srgbClr val="000000"/>
                </a:solidFill>
                <a:latin typeface="IBM Plex Sans Condensed"/>
                <a:ea typeface="IBM Plex Sans Condensed"/>
                <a:cs typeface="IBM Plex Sans Condensed"/>
                <a:sym typeface="IBM Plex Sans Condensed"/>
              </a:rPr>
              <a:t> (e.g., compilers, debuggers, interpreters, etc.) </a:t>
            </a:r>
          </a:p>
          <a:p>
            <a:pPr algn="l">
              <a:lnSpc>
                <a:spcPts val="2380"/>
              </a:lnSpc>
            </a:pPr>
            <a:r>
              <a:rPr lang="en-US" sz="1103" spc="-1">
                <a:solidFill>
                  <a:srgbClr val="000000"/>
                </a:solidFill>
                <a:latin typeface="IBM Plex Sans Condensed"/>
                <a:ea typeface="IBM Plex Sans Condensed"/>
                <a:cs typeface="IBM Plex Sans Condensed"/>
                <a:sym typeface="IBM Plex Sans Condensed"/>
              </a:rPr>
              <a:t>3. </a:t>
            </a:r>
            <a:r>
              <a:rPr lang="en-US" sz="1103" spc="-1">
                <a:solidFill>
                  <a:srgbClr val="000000"/>
                </a:solidFill>
                <a:latin typeface="IBM Plex Sans Condensed Bold"/>
                <a:ea typeface="IBM Plex Sans Condensed Bold"/>
                <a:cs typeface="IBM Plex Sans Condensed Bold"/>
                <a:sym typeface="IBM Plex Sans Condensed Bold"/>
              </a:rPr>
              <a:t>Application Software</a:t>
            </a:r>
            <a:r>
              <a:rPr lang="en-US" sz="1103" spc="-1">
                <a:solidFill>
                  <a:srgbClr val="000000"/>
                </a:solidFill>
                <a:latin typeface="IBM Plex Sans Condensed"/>
                <a:ea typeface="IBM Plex Sans Condensed"/>
                <a:cs typeface="IBM Plex Sans Condensed"/>
                <a:sym typeface="IBM Plex Sans Condensed"/>
              </a:rPr>
              <a:t> (e.g., Web Applications, Mobile Apps, Desktop Applications, etc.) </a:t>
            </a:r>
          </a:p>
        </p:txBody>
      </p:sp>
      <p:sp>
        <p:nvSpPr>
          <p:cNvPr id="7" name="TextBox 7"/>
          <p:cNvSpPr txBox="1"/>
          <p:nvPr/>
        </p:nvSpPr>
        <p:spPr>
          <a:xfrm>
            <a:off x="914705" y="3132096"/>
            <a:ext cx="1578073"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What is Software Testing? </a:t>
            </a:r>
          </a:p>
        </p:txBody>
      </p:sp>
      <p:sp>
        <p:nvSpPr>
          <p:cNvPr id="8" name="TextBox 8"/>
          <p:cNvSpPr txBox="1"/>
          <p:nvPr/>
        </p:nvSpPr>
        <p:spPr>
          <a:xfrm>
            <a:off x="1143305" y="3471634"/>
            <a:ext cx="5521785" cy="866794"/>
          </a:xfrm>
          <a:prstGeom prst="rect">
            <a:avLst/>
          </a:prstGeom>
        </p:spPr>
        <p:txBody>
          <a:bodyPr lIns="0" tIns="0" rIns="0" bIns="0" rtlCol="0" anchor="t">
            <a:spAutoFit/>
          </a:bodyPr>
          <a:lstStyle/>
          <a:p>
            <a:pPr algn="l">
              <a:lnSpc>
                <a:spcPts val="2333"/>
              </a:lnSpc>
            </a:pPr>
            <a:r>
              <a:rPr lang="en-US" sz="1103" spc="-1">
                <a:solidFill>
                  <a:srgbClr val="000000"/>
                </a:solidFill>
                <a:latin typeface="IBM Plex Sans Condensed"/>
                <a:ea typeface="IBM Plex Sans Condensed"/>
                <a:cs typeface="IBM Plex Sans Condensed"/>
                <a:sym typeface="IBM Plex Sans Condensed"/>
              </a:rPr>
              <a:t>1. Software Testing is </a:t>
            </a:r>
            <a:r>
              <a:rPr lang="en-US" sz="1103" spc="-1">
                <a:solidFill>
                  <a:srgbClr val="FF0000"/>
                </a:solidFill>
                <a:latin typeface="IBM Plex Sans Condensed"/>
                <a:ea typeface="IBM Plex Sans Condensed"/>
                <a:cs typeface="IBM Plex Sans Condensed"/>
                <a:sym typeface="IBM Plex Sans Condensed"/>
              </a:rPr>
              <a:t>a part </a:t>
            </a:r>
            <a:r>
              <a:rPr lang="en-US" sz="1103" spc="-1">
                <a:solidFill>
                  <a:srgbClr val="000000"/>
                </a:solidFill>
                <a:latin typeface="IBM Plex Sans Condensed"/>
                <a:ea typeface="IBM Plex Sans Condensed"/>
                <a:cs typeface="IBM Plex Sans Condensed"/>
                <a:sym typeface="IBM Plex Sans Condensed"/>
              </a:rPr>
              <a:t>of the software development process. </a:t>
            </a:r>
          </a:p>
          <a:p>
            <a:pPr algn="l">
              <a:lnSpc>
                <a:spcPts val="737"/>
              </a:lnSpc>
            </a:pPr>
            <a:r>
              <a:rPr lang="en-US" sz="1103" spc="-1">
                <a:solidFill>
                  <a:srgbClr val="000000"/>
                </a:solidFill>
                <a:latin typeface="IBM Plex Sans Condensed"/>
                <a:ea typeface="IBM Plex Sans Condensed"/>
                <a:cs typeface="IBM Plex Sans Condensed"/>
                <a:sym typeface="IBM Plex Sans Condensed"/>
              </a:rPr>
              <a:t>2. Software Testing is </a:t>
            </a:r>
            <a:r>
              <a:rPr lang="en-US" sz="1103" spc="-1">
                <a:solidFill>
                  <a:srgbClr val="FF0000"/>
                </a:solidFill>
                <a:latin typeface="IBM Plex Sans Condensed"/>
                <a:ea typeface="IBM Plex Sans Condensed"/>
                <a:cs typeface="IBM Plex Sans Condensed"/>
                <a:sym typeface="IBM Plex Sans Condensed"/>
              </a:rPr>
              <a:t>an </a:t>
            </a:r>
            <a:r>
              <a:rPr lang="en-US" sz="1103" spc="-1">
                <a:solidFill>
                  <a:srgbClr val="FF0000"/>
                </a:solidFill>
                <a:latin typeface="IBM Plex Sans Condensed Bold"/>
                <a:ea typeface="IBM Plex Sans Condensed Bold"/>
                <a:cs typeface="IBM Plex Sans Condensed Bold"/>
                <a:sym typeface="IBM Plex Sans Condensed Bold"/>
              </a:rPr>
              <a:t>activity</a:t>
            </a:r>
            <a:r>
              <a:rPr lang="en-US" sz="1103" spc="-1">
                <a:solidFill>
                  <a:srgbClr val="FF0000"/>
                </a:solidFill>
                <a:latin typeface="IBM Plex Sans Condensed"/>
                <a:ea typeface="IBM Plex Sans Condensed"/>
                <a:cs typeface="IBM Plex Sans Condensed"/>
                <a:sym typeface="IBM Plex Sans Condensed"/>
              </a:rPr>
              <a:t> to identify the bugs </a:t>
            </a:r>
            <a:r>
              <a:rPr lang="en-US" sz="1103" spc="-1">
                <a:solidFill>
                  <a:srgbClr val="000000"/>
                </a:solidFill>
                <a:latin typeface="IBM Plex Sans Condensed"/>
                <a:ea typeface="IBM Plex Sans Condensed"/>
                <a:cs typeface="IBM Plex Sans Condensed"/>
                <a:sym typeface="IBM Plex Sans Condensed"/>
              </a:rPr>
              <a:t>in the software. </a:t>
            </a:r>
          </a:p>
          <a:p>
            <a:pPr algn="l">
              <a:lnSpc>
                <a:spcPts val="2333"/>
              </a:lnSpc>
            </a:pPr>
            <a:r>
              <a:rPr lang="en-US" sz="1103" spc="-1">
                <a:solidFill>
                  <a:srgbClr val="000000"/>
                </a:solidFill>
                <a:latin typeface="IBM Plex Sans Condensed"/>
                <a:ea typeface="IBM Plex Sans Condensed"/>
                <a:cs typeface="IBM Plex Sans Condensed"/>
                <a:sym typeface="IBM Plex Sans Condensed"/>
              </a:rPr>
              <a:t>3. The </a:t>
            </a:r>
            <a:r>
              <a:rPr lang="en-US" sz="1103" spc="-1">
                <a:solidFill>
                  <a:srgbClr val="FF0000"/>
                </a:solidFill>
                <a:latin typeface="IBM Plex Sans Condensed Bold"/>
                <a:ea typeface="IBM Plex Sans Condensed Bold"/>
                <a:cs typeface="IBM Plex Sans Condensed Bold"/>
                <a:sym typeface="IBM Plex Sans Condensed Bold"/>
              </a:rPr>
              <a:t>objective/motive</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testing is </a:t>
            </a:r>
            <a:r>
              <a:rPr lang="en-US" sz="1103" spc="-1">
                <a:solidFill>
                  <a:srgbClr val="FF0000"/>
                </a:solidFill>
                <a:latin typeface="IBM Plex Sans Condensed"/>
                <a:ea typeface="IBM Plex Sans Condensed"/>
                <a:cs typeface="IBM Plex Sans Condensed"/>
                <a:sym typeface="IBM Plex Sans Condensed"/>
              </a:rPr>
              <a:t>to release </a:t>
            </a:r>
            <a:r>
              <a:rPr lang="en-US" sz="1103" spc="-1">
                <a:solidFill>
                  <a:srgbClr val="FF0000"/>
                </a:solidFill>
                <a:latin typeface="IBM Plex Sans Condensed Bold"/>
                <a:ea typeface="IBM Plex Sans Condensed Bold"/>
                <a:cs typeface="IBM Plex Sans Condensed Bold"/>
                <a:sym typeface="IBM Plex Sans Condensed Bold"/>
              </a:rPr>
              <a:t>quality products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to the client. </a:t>
            </a:r>
          </a:p>
          <a:p>
            <a:pPr algn="l">
              <a:lnSpc>
                <a:spcPts val="786"/>
              </a:lnSpc>
            </a:pPr>
            <a:r>
              <a:rPr lang="en-US" sz="1103" spc="-1">
                <a:solidFill>
                  <a:srgbClr val="000000"/>
                </a:solidFill>
                <a:latin typeface="IBM Plex Sans Condensed"/>
                <a:ea typeface="IBM Plex Sans Condensed"/>
                <a:cs typeface="IBM Plex Sans Condensed"/>
                <a:sym typeface="IBM Plex Sans Condensed"/>
              </a:rPr>
              <a:t>4. To </a:t>
            </a:r>
            <a:r>
              <a:rPr lang="en-US" sz="1103" spc="-1">
                <a:solidFill>
                  <a:srgbClr val="FF0000"/>
                </a:solidFill>
                <a:latin typeface="IBM Plex Sans Condensed"/>
                <a:ea typeface="IBM Plex Sans Condensed"/>
                <a:cs typeface="IBM Plex Sans Condensed"/>
                <a:sym typeface="IBM Plex Sans Condensed"/>
              </a:rPr>
              <a:t>ensures the client</a:t>
            </a:r>
            <a:r>
              <a:rPr lang="en-US" sz="1103" spc="-1">
                <a:solidFill>
                  <a:srgbClr val="FF0000"/>
                </a:solidFill>
                <a:latin typeface="IBM Plex Sans Condensed Bold"/>
                <a:ea typeface="IBM Plex Sans Condensed Bold"/>
                <a:cs typeface="IBM Plex Sans Condensed Bold"/>
                <a:sym typeface="IBM Plex Sans Condensed Bold"/>
              </a:rPr>
              <a:t> </a:t>
            </a:r>
            <a:r>
              <a:rPr lang="en-US" sz="1103" spc="-1">
                <a:solidFill>
                  <a:srgbClr val="000000"/>
                </a:solidFill>
                <a:latin typeface="IBM Plex Sans Condensed"/>
                <a:ea typeface="IBM Plex Sans Condensed"/>
                <a:cs typeface="IBM Plex Sans Condensed"/>
                <a:sym typeface="IBM Plex Sans Condensed"/>
              </a:rPr>
              <a:t>about the </a:t>
            </a:r>
            <a:r>
              <a:rPr lang="en-US" sz="1103" spc="-1">
                <a:solidFill>
                  <a:srgbClr val="FF0000"/>
                </a:solidFill>
                <a:latin typeface="IBM Plex Sans Condensed Bold"/>
                <a:ea typeface="IBM Plex Sans Condensed Bold"/>
                <a:cs typeface="IBM Plex Sans Condensed Bold"/>
                <a:sym typeface="IBM Plex Sans Condensed Bold"/>
              </a:rPr>
              <a:t>correctness and completeness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the software application. </a:t>
            </a:r>
          </a:p>
        </p:txBody>
      </p:sp>
      <p:sp>
        <p:nvSpPr>
          <p:cNvPr id="9" name="TextBox 9"/>
          <p:cNvSpPr txBox="1"/>
          <p:nvPr/>
        </p:nvSpPr>
        <p:spPr>
          <a:xfrm>
            <a:off x="914705" y="4690262"/>
            <a:ext cx="1817456" cy="294589"/>
          </a:xfrm>
          <a:prstGeom prst="rect">
            <a:avLst/>
          </a:prstGeom>
        </p:spPr>
        <p:txBody>
          <a:bodyPr lIns="0" tIns="0" rIns="0" bIns="0" rtlCol="0" anchor="t">
            <a:spAutoFit/>
          </a:bodyPr>
          <a:lstStyle/>
          <a:p>
            <a:pPr algn="l">
              <a:lnSpc>
                <a:spcPts val="2759"/>
              </a:lnSpc>
            </a:pPr>
            <a:r>
              <a:rPr lang="en-US" sz="1103" spc="-1">
                <a:solidFill>
                  <a:srgbClr val="FF0000"/>
                </a:solidFill>
                <a:latin typeface="IBM Plex Sans Condensed Bold"/>
                <a:ea typeface="IBM Plex Sans Condensed Bold"/>
                <a:cs typeface="IBM Plex Sans Condensed Bold"/>
                <a:sym typeface="IBM Plex Sans Condensed Bold"/>
              </a:rPr>
              <a:t>Necessity</a:t>
            </a:r>
            <a:r>
              <a:rPr lang="en-US" sz="1103" spc="-1">
                <a:solidFill>
                  <a:srgbClr val="000000"/>
                </a:solidFill>
                <a:latin typeface="IBM Plex Sans Condensed Bold"/>
                <a:ea typeface="IBM Plex Sans Condensed Bold"/>
                <a:cs typeface="IBM Plex Sans Condensed Bold"/>
                <a:sym typeface="IBM Plex Sans Condensed Bold"/>
              </a:rPr>
              <a:t> of Software Testing: </a:t>
            </a:r>
          </a:p>
        </p:txBody>
      </p:sp>
      <p:sp>
        <p:nvSpPr>
          <p:cNvPr id="10" name="TextBox 10"/>
          <p:cNvSpPr txBox="1"/>
          <p:nvPr/>
        </p:nvSpPr>
        <p:spPr>
          <a:xfrm>
            <a:off x="1143305" y="5029410"/>
            <a:ext cx="148885" cy="668674"/>
          </a:xfrm>
          <a:prstGeom prst="rect">
            <a:avLst/>
          </a:prstGeom>
        </p:spPr>
        <p:txBody>
          <a:bodyPr lIns="0" tIns="0" rIns="0" bIns="0" rtlCol="0" anchor="t">
            <a:spAutoFit/>
          </a:bodyPr>
          <a:lstStyle/>
          <a:p>
            <a:pPr algn="just">
              <a:lnSpc>
                <a:spcPts val="2328"/>
              </a:lnSpc>
            </a:pPr>
            <a:r>
              <a:rPr lang="en-US" sz="1103" spc="-1">
                <a:solidFill>
                  <a:srgbClr val="000000"/>
                </a:solidFill>
                <a:latin typeface="IBM Plex Sans Condensed"/>
                <a:ea typeface="IBM Plex Sans Condensed"/>
                <a:cs typeface="IBM Plex Sans Condensed"/>
                <a:sym typeface="IBM Plex Sans Condensed"/>
              </a:rPr>
              <a:t>1. </a:t>
            </a:r>
          </a:p>
          <a:p>
            <a:pPr algn="just">
              <a:lnSpc>
                <a:spcPts val="744"/>
              </a:lnSpc>
            </a:pPr>
            <a:r>
              <a:rPr lang="en-US" sz="1103" spc="-1">
                <a:solidFill>
                  <a:srgbClr val="000000"/>
                </a:solidFill>
                <a:latin typeface="IBM Plex Sans Condensed"/>
                <a:ea typeface="IBM Plex Sans Condensed"/>
                <a:cs typeface="IBM Plex Sans Condensed"/>
                <a:sym typeface="IBM Plex Sans Condensed"/>
              </a:rPr>
              <a:t>2. </a:t>
            </a:r>
          </a:p>
          <a:p>
            <a:pPr algn="just">
              <a:lnSpc>
                <a:spcPts val="2328"/>
              </a:lnSpc>
            </a:pPr>
            <a:r>
              <a:rPr lang="en-US" sz="1103" spc="-1">
                <a:solidFill>
                  <a:srgbClr val="000000"/>
                </a:solidFill>
                <a:latin typeface="IBM Plex Sans Condensed"/>
                <a:ea typeface="IBM Plex Sans Condensed"/>
                <a:cs typeface="IBM Plex Sans Condensed"/>
                <a:sym typeface="IBM Plex Sans Condensed"/>
              </a:rPr>
              <a:t>3. </a:t>
            </a:r>
          </a:p>
        </p:txBody>
      </p:sp>
      <p:sp>
        <p:nvSpPr>
          <p:cNvPr id="11" name="TextBox 11"/>
          <p:cNvSpPr txBox="1"/>
          <p:nvPr/>
        </p:nvSpPr>
        <p:spPr>
          <a:xfrm>
            <a:off x="1372238" y="5051450"/>
            <a:ext cx="1524876" cy="646633"/>
          </a:xfrm>
          <a:prstGeom prst="rect">
            <a:avLst/>
          </a:prstGeom>
        </p:spPr>
        <p:txBody>
          <a:bodyPr lIns="0" tIns="0" rIns="0" bIns="0" rtlCol="0" anchor="t">
            <a:spAutoFit/>
          </a:bodyPr>
          <a:lstStyle/>
          <a:p>
            <a:pPr algn="l">
              <a:lnSpc>
                <a:spcPts val="2328"/>
              </a:lnSpc>
            </a:pP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avoid risks (prevent) </a:t>
            </a:r>
          </a:p>
          <a:p>
            <a:pPr algn="l">
              <a:lnSpc>
                <a:spcPts val="744"/>
              </a:lnSpc>
            </a:pP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identify errors (detect) </a:t>
            </a:r>
          </a:p>
          <a:p>
            <a:pPr algn="l">
              <a:lnSpc>
                <a:spcPts val="2328"/>
              </a:lnSpc>
            </a:pP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avoid extra costs </a:t>
            </a:r>
          </a:p>
        </p:txBody>
      </p:sp>
      <p:sp>
        <p:nvSpPr>
          <p:cNvPr id="12" name="TextBox 12"/>
          <p:cNvSpPr txBox="1"/>
          <p:nvPr/>
        </p:nvSpPr>
        <p:spPr>
          <a:xfrm>
            <a:off x="1143305" y="5770331"/>
            <a:ext cx="2389899" cy="714394"/>
          </a:xfrm>
          <a:prstGeom prst="rect">
            <a:avLst/>
          </a:prstGeom>
        </p:spPr>
        <p:txBody>
          <a:bodyPr lIns="0" tIns="0" rIns="0" bIns="0" rtlCol="0" anchor="t">
            <a:spAutoFit/>
          </a:bodyPr>
          <a:lstStyle/>
          <a:p>
            <a:pPr algn="l">
              <a:lnSpc>
                <a:spcPts val="795"/>
              </a:lnSpc>
            </a:pPr>
            <a:r>
              <a:rPr lang="en-US" sz="1103" spc="-1">
                <a:solidFill>
                  <a:srgbClr val="000000"/>
                </a:solidFill>
                <a:latin typeface="IBM Plex Sans Condensed"/>
                <a:ea typeface="IBM Plex Sans Condensed"/>
                <a:cs typeface="IBM Plex Sans Condensed"/>
                <a:sym typeface="IBM Plex Sans Condensed"/>
              </a:rPr>
              <a:t>4. </a:t>
            </a: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gain customer confidence </a:t>
            </a:r>
          </a:p>
          <a:p>
            <a:pPr algn="l">
              <a:lnSpc>
                <a:spcPts val="2276"/>
              </a:lnSpc>
            </a:pPr>
            <a:r>
              <a:rPr lang="en-US" sz="1103" spc="-1">
                <a:solidFill>
                  <a:srgbClr val="000000"/>
                </a:solidFill>
                <a:latin typeface="IBM Plex Sans Condensed"/>
                <a:ea typeface="IBM Plex Sans Condensed"/>
                <a:cs typeface="IBM Plex Sans Condensed"/>
                <a:sym typeface="IBM Plex Sans Condensed"/>
              </a:rPr>
              <a:t>5. </a:t>
            </a: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accelerate software development </a:t>
            </a:r>
          </a:p>
          <a:p>
            <a:pPr algn="l">
              <a:lnSpc>
                <a:spcPts val="795"/>
              </a:lnSpc>
            </a:pPr>
            <a:r>
              <a:rPr lang="en-US" sz="1103" spc="-1">
                <a:solidFill>
                  <a:srgbClr val="000000"/>
                </a:solidFill>
                <a:latin typeface="IBM Plex Sans Condensed"/>
                <a:ea typeface="IBM Plex Sans Condensed"/>
                <a:cs typeface="IBM Plex Sans Condensed"/>
                <a:sym typeface="IBM Plex Sans Condensed"/>
              </a:rPr>
              <a:t>6. </a:t>
            </a: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optimize business </a:t>
            </a:r>
          </a:p>
          <a:p>
            <a:pPr algn="l">
              <a:lnSpc>
                <a:spcPts val="2323"/>
              </a:lnSpc>
            </a:pPr>
            <a:r>
              <a:rPr lang="en-US" sz="1103" spc="-1">
                <a:solidFill>
                  <a:srgbClr val="000000"/>
                </a:solidFill>
                <a:latin typeface="IBM Plex Sans Condensed"/>
                <a:ea typeface="IBM Plex Sans Condensed"/>
                <a:cs typeface="IBM Plex Sans Condensed"/>
                <a:sym typeface="IBM Plex Sans Condensed"/>
              </a:rPr>
              <a:t>7. </a:t>
            </a:r>
            <a:r>
              <a:rPr lang="en-US" sz="1103" spc="-1">
                <a:solidFill>
                  <a:srgbClr val="FF0000"/>
                </a:solidFill>
                <a:latin typeface="IBM Plex Sans Condensed"/>
                <a:ea typeface="IBM Plex Sans Condensed"/>
                <a:cs typeface="IBM Plex Sans Condensed"/>
                <a:sym typeface="IBM Plex Sans Condensed"/>
              </a:rPr>
              <a:t>To</a:t>
            </a:r>
            <a:r>
              <a:rPr lang="en-US" sz="1103" spc="-1">
                <a:solidFill>
                  <a:srgbClr val="000000"/>
                </a:solidFill>
                <a:latin typeface="IBM Plex Sans Condensed"/>
                <a:ea typeface="IBM Plex Sans Condensed"/>
                <a:cs typeface="IBM Plex Sans Condensed"/>
                <a:sym typeface="IBM Plex Sans Condensed"/>
              </a:rPr>
              <a:t> check software adaptability </a:t>
            </a:r>
          </a:p>
        </p:txBody>
      </p:sp>
      <p:sp>
        <p:nvSpPr>
          <p:cNvPr id="13" name="TextBox 13"/>
          <p:cNvSpPr txBox="1"/>
          <p:nvPr/>
        </p:nvSpPr>
        <p:spPr>
          <a:xfrm>
            <a:off x="914705" y="6836693"/>
            <a:ext cx="2361914" cy="294589"/>
          </a:xfrm>
          <a:prstGeom prst="rect">
            <a:avLst/>
          </a:prstGeom>
        </p:spPr>
        <p:txBody>
          <a:bodyPr lIns="0" tIns="0" rIns="0" bIns="0" rtlCol="0" anchor="t">
            <a:spAutoFit/>
          </a:bodyPr>
          <a:lstStyle/>
          <a:p>
            <a:pPr algn="l">
              <a:lnSpc>
                <a:spcPts val="2759"/>
              </a:lnSpc>
            </a:pPr>
            <a:r>
              <a:rPr lang="en-US" sz="1103" spc="-1">
                <a:solidFill>
                  <a:srgbClr val="FF0000"/>
                </a:solidFill>
                <a:latin typeface="IBM Plex Sans Condensed Bold"/>
                <a:ea typeface="IBM Plex Sans Condensed Bold"/>
                <a:cs typeface="IBM Plex Sans Condensed Bold"/>
                <a:sym typeface="IBM Plex Sans Condensed Bold"/>
              </a:rPr>
              <a:t>Objectives/Motive </a:t>
            </a:r>
            <a:r>
              <a:rPr lang="en-US" sz="1103" spc="-1">
                <a:solidFill>
                  <a:srgbClr val="000000"/>
                </a:solidFill>
                <a:latin typeface="IBM Plex Sans Condensed Bold"/>
                <a:ea typeface="IBM Plex Sans Condensed Bold"/>
                <a:cs typeface="IBM Plex Sans Condensed Bold"/>
                <a:sym typeface="IBM Plex Sans Condensed Bold"/>
              </a:rPr>
              <a:t>of Software Testing: </a:t>
            </a:r>
          </a:p>
        </p:txBody>
      </p:sp>
      <p:sp>
        <p:nvSpPr>
          <p:cNvPr id="14" name="TextBox 14"/>
          <p:cNvSpPr txBox="1"/>
          <p:nvPr/>
        </p:nvSpPr>
        <p:spPr>
          <a:xfrm>
            <a:off x="1143305" y="7175840"/>
            <a:ext cx="148885" cy="278530"/>
          </a:xfrm>
          <a:prstGeom prst="rect">
            <a:avLst/>
          </a:prstGeom>
        </p:spPr>
        <p:txBody>
          <a:bodyPr lIns="0" tIns="0" rIns="0" bIns="0" rtlCol="0" anchor="t">
            <a:spAutoFit/>
          </a:bodyPr>
          <a:lstStyle/>
          <a:p>
            <a:pPr algn="l">
              <a:lnSpc>
                <a:spcPts val="2328"/>
              </a:lnSpc>
            </a:pPr>
            <a:r>
              <a:rPr lang="en-US" sz="1103" spc="-1">
                <a:solidFill>
                  <a:srgbClr val="000000"/>
                </a:solidFill>
                <a:latin typeface="IBM Plex Sans Condensed"/>
                <a:ea typeface="IBM Plex Sans Condensed"/>
                <a:cs typeface="IBM Plex Sans Condensed"/>
                <a:sym typeface="IBM Plex Sans Condensed"/>
              </a:rPr>
              <a:t>1. </a:t>
            </a:r>
          </a:p>
        </p:txBody>
      </p:sp>
      <p:sp>
        <p:nvSpPr>
          <p:cNvPr id="15" name="TextBox 15"/>
          <p:cNvSpPr txBox="1"/>
          <p:nvPr/>
        </p:nvSpPr>
        <p:spPr>
          <a:xfrm>
            <a:off x="1372238" y="7197881"/>
            <a:ext cx="1173566" cy="256489"/>
          </a:xfrm>
          <a:prstGeom prst="rect">
            <a:avLst/>
          </a:prstGeom>
        </p:spPr>
        <p:txBody>
          <a:bodyPr lIns="0" tIns="0" rIns="0" bIns="0" rtlCol="0" anchor="t">
            <a:spAutoFit/>
          </a:bodyPr>
          <a:lstStyle/>
          <a:p>
            <a:pPr algn="l">
              <a:lnSpc>
                <a:spcPts val="2328"/>
              </a:lnSpc>
            </a:pPr>
            <a:r>
              <a:rPr lang="en-US" sz="1103" spc="-1">
                <a:solidFill>
                  <a:srgbClr val="FF0000"/>
                </a:solidFill>
                <a:latin typeface="IBM Plex Sans Condensed"/>
                <a:ea typeface="IBM Plex Sans Condensed"/>
                <a:cs typeface="IBM Plex Sans Condensed"/>
                <a:sym typeface="IBM Plex Sans Condensed"/>
              </a:rPr>
              <a:t>To </a:t>
            </a:r>
            <a:r>
              <a:rPr lang="en-US" sz="1103" spc="-1">
                <a:solidFill>
                  <a:srgbClr val="FF0000"/>
                </a:solidFill>
                <a:latin typeface="IBM Plex Sans Condensed Bold"/>
                <a:ea typeface="IBM Plex Sans Condensed Bold"/>
                <a:cs typeface="IBM Plex Sans Condensed Bold"/>
                <a:sym typeface="IBM Plex Sans Condensed Bold"/>
              </a:rPr>
              <a:t>prevent defects.</a:t>
            </a:r>
            <a:r>
              <a:rPr lang="en-US" sz="1103" spc="-1">
                <a:solidFill>
                  <a:srgbClr val="000000"/>
                </a:solidFill>
                <a:latin typeface="IBM Plex Sans Condensed"/>
                <a:ea typeface="IBM Plex Sans Condensed"/>
                <a:cs typeface="IBM Plex Sans Condensed"/>
                <a:sym typeface="IBM Plex Sans Condensed"/>
              </a:rPr>
              <a:t> </a:t>
            </a:r>
          </a:p>
        </p:txBody>
      </p:sp>
      <p:sp>
        <p:nvSpPr>
          <p:cNvPr id="16" name="TextBox 16"/>
          <p:cNvSpPr txBox="1"/>
          <p:nvPr/>
        </p:nvSpPr>
        <p:spPr>
          <a:xfrm>
            <a:off x="1143305" y="7523312"/>
            <a:ext cx="5397475" cy="324250"/>
          </a:xfrm>
          <a:prstGeom prst="rect">
            <a:avLst/>
          </a:prstGeom>
        </p:spPr>
        <p:txBody>
          <a:bodyPr lIns="0" tIns="0" rIns="0" bIns="0" rtlCol="0" anchor="t">
            <a:spAutoFit/>
          </a:bodyPr>
          <a:lstStyle/>
          <a:p>
            <a:pPr algn="l">
              <a:lnSpc>
                <a:spcPts val="744"/>
              </a:lnSpc>
            </a:pPr>
            <a:r>
              <a:rPr lang="en-US" sz="1103" spc="-1">
                <a:solidFill>
                  <a:srgbClr val="000000"/>
                </a:solidFill>
                <a:latin typeface="IBM Plex Sans Condensed"/>
                <a:ea typeface="IBM Plex Sans Condensed"/>
                <a:cs typeface="IBM Plex Sans Condensed"/>
                <a:sym typeface="IBM Plex Sans Condensed"/>
              </a:rPr>
              <a:t>2. </a:t>
            </a:r>
            <a:r>
              <a:rPr lang="en-US" sz="1103" spc="-1">
                <a:solidFill>
                  <a:srgbClr val="FF0000"/>
                </a:solidFill>
                <a:latin typeface="IBM Plex Sans Condensed Bold"/>
                <a:ea typeface="IBM Plex Sans Condensed Bold"/>
                <a:cs typeface="IBM Plex Sans Condensed Bold"/>
                <a:sym typeface="IBM Plex Sans Condensed Bold"/>
              </a:rPr>
              <a:t>Finding defects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that </a:t>
            </a:r>
            <a:r>
              <a:rPr lang="en-US" sz="1103" spc="-1">
                <a:solidFill>
                  <a:srgbClr val="FF0000"/>
                </a:solidFill>
                <a:latin typeface="IBM Plex Sans Condensed Bold"/>
                <a:ea typeface="IBM Plex Sans Condensed Bold"/>
                <a:cs typeface="IBM Plex Sans Condensed Bold"/>
                <a:sym typeface="IBM Plex Sans Condensed Bold"/>
              </a:rPr>
              <a:t>may get</a:t>
            </a:r>
            <a:r>
              <a:rPr lang="en-US" sz="1103" spc="-1">
                <a:solidFill>
                  <a:srgbClr val="000000"/>
                </a:solidFill>
                <a:latin typeface="IBM Plex Sans Condensed"/>
                <a:ea typeface="IBM Plex Sans Condensed"/>
                <a:cs typeface="IBM Plex Sans Condensed"/>
                <a:sym typeface="IBM Plex Sans Condensed"/>
              </a:rPr>
              <a:t> created by the programmer while developing the software. </a:t>
            </a:r>
          </a:p>
          <a:p>
            <a:pPr algn="l">
              <a:lnSpc>
                <a:spcPts val="2375"/>
              </a:lnSpc>
            </a:pPr>
            <a:r>
              <a:rPr lang="en-US" sz="1103" spc="-1">
                <a:solidFill>
                  <a:srgbClr val="000000"/>
                </a:solidFill>
                <a:latin typeface="IBM Plex Sans Condensed"/>
                <a:ea typeface="IBM Plex Sans Condensed"/>
                <a:cs typeface="IBM Plex Sans Condensed"/>
                <a:sym typeface="IBM Plex Sans Condensed"/>
              </a:rPr>
              <a:t>3. Helps to provide </a:t>
            </a:r>
            <a:r>
              <a:rPr lang="en-US" sz="1103" spc="-1">
                <a:solidFill>
                  <a:srgbClr val="FF0000"/>
                </a:solidFill>
                <a:latin typeface="IBM Plex Sans Condensed"/>
                <a:ea typeface="IBM Plex Sans Condensed"/>
                <a:cs typeface="IBM Plex Sans Condensed"/>
                <a:sym typeface="IBM Plex Sans Condensed"/>
              </a:rPr>
              <a:t>a quality product.</a:t>
            </a:r>
            <a:r>
              <a:rPr lang="en-US" sz="1103" spc="-1">
                <a:solidFill>
                  <a:srgbClr val="000000"/>
                </a:solidFill>
                <a:latin typeface="IBM Plex Sans Condensed"/>
                <a:ea typeface="IBM Plex Sans Condensed"/>
                <a:cs typeface="IBM Plex Sans Condensed"/>
                <a:sym typeface="IBM Plex Sans Condensed"/>
              </a:rPr>
              <a:t> </a:t>
            </a:r>
          </a:p>
        </p:txBody>
      </p:sp>
      <p:sp>
        <p:nvSpPr>
          <p:cNvPr id="17" name="TextBox 17"/>
          <p:cNvSpPr txBox="1"/>
          <p:nvPr/>
        </p:nvSpPr>
        <p:spPr>
          <a:xfrm>
            <a:off x="1143305" y="7926286"/>
            <a:ext cx="148885" cy="116605"/>
          </a:xfrm>
          <a:prstGeom prst="rect">
            <a:avLst/>
          </a:prstGeom>
        </p:spPr>
        <p:txBody>
          <a:bodyPr lIns="0" tIns="0" rIns="0" bIns="0" rtlCol="0" anchor="t">
            <a:spAutoFit/>
          </a:bodyPr>
          <a:lstStyle/>
          <a:p>
            <a:pPr algn="l">
              <a:lnSpc>
                <a:spcPts val="699"/>
              </a:lnSpc>
            </a:pPr>
            <a:r>
              <a:rPr lang="en-US" sz="1103" spc="-1">
                <a:solidFill>
                  <a:srgbClr val="000000"/>
                </a:solidFill>
                <a:latin typeface="IBM Plex Sans Condensed"/>
                <a:ea typeface="IBM Plex Sans Condensed"/>
                <a:cs typeface="IBM Plex Sans Condensed"/>
                <a:sym typeface="IBM Plex Sans Condensed"/>
              </a:rPr>
              <a:t>4. </a:t>
            </a:r>
          </a:p>
        </p:txBody>
      </p:sp>
      <p:sp>
        <p:nvSpPr>
          <p:cNvPr id="18" name="TextBox 18"/>
          <p:cNvSpPr txBox="1"/>
          <p:nvPr/>
        </p:nvSpPr>
        <p:spPr>
          <a:xfrm>
            <a:off x="1372238" y="7948317"/>
            <a:ext cx="2488140" cy="94564"/>
          </a:xfrm>
          <a:prstGeom prst="rect">
            <a:avLst/>
          </a:prstGeom>
        </p:spPr>
        <p:txBody>
          <a:bodyPr lIns="0" tIns="0" rIns="0" bIns="0" rtlCol="0" anchor="t">
            <a:spAutoFit/>
          </a:bodyPr>
          <a:lstStyle/>
          <a:p>
            <a:pPr algn="l">
              <a:lnSpc>
                <a:spcPts val="699"/>
              </a:lnSpc>
            </a:pPr>
            <a:r>
              <a:rPr lang="en-US" sz="1103" spc="-1">
                <a:solidFill>
                  <a:srgbClr val="000000"/>
                </a:solidFill>
                <a:latin typeface="IBM Plex Sans Condensed"/>
                <a:ea typeface="IBM Plex Sans Condensed"/>
                <a:cs typeface="IBM Plex Sans Condensed"/>
                <a:sym typeface="IBM Plex Sans Condensed"/>
              </a:rPr>
              <a:t>To </a:t>
            </a:r>
            <a:r>
              <a:rPr lang="en-US" sz="1103" spc="-1">
                <a:solidFill>
                  <a:srgbClr val="FF0000"/>
                </a:solidFill>
                <a:latin typeface="IBM Plex Sans Condensed"/>
                <a:ea typeface="IBM Plex Sans Condensed"/>
                <a:cs typeface="IBM Plex Sans Condensed"/>
                <a:sym typeface="IBM Plex Sans Condensed"/>
              </a:rPr>
              <a:t>ensure </a:t>
            </a:r>
            <a:r>
              <a:rPr lang="en-US" sz="1103" spc="-1">
                <a:solidFill>
                  <a:srgbClr val="000000"/>
                </a:solidFill>
                <a:latin typeface="IBM Plex Sans Condensed"/>
                <a:ea typeface="IBM Plex Sans Condensed"/>
                <a:cs typeface="IBM Plex Sans Condensed"/>
                <a:sym typeface="IBM Plex Sans Condensed"/>
              </a:rPr>
              <a:t>that it </a:t>
            </a:r>
            <a:r>
              <a:rPr lang="en-US" sz="1103" spc="-1">
                <a:solidFill>
                  <a:srgbClr val="FF0000"/>
                </a:solidFill>
                <a:latin typeface="IBM Plex Sans Condensed"/>
                <a:ea typeface="IBM Plex Sans Condensed"/>
                <a:cs typeface="IBM Plex Sans Condensed"/>
                <a:sym typeface="IBM Plex Sans Condensed"/>
              </a:rPr>
              <a:t>satisfies the BRS and SRS. </a:t>
            </a:r>
          </a:p>
        </p:txBody>
      </p:sp>
      <p:sp>
        <p:nvSpPr>
          <p:cNvPr id="19" name="TextBox 19"/>
          <p:cNvSpPr txBox="1"/>
          <p:nvPr/>
        </p:nvSpPr>
        <p:spPr>
          <a:xfrm>
            <a:off x="1143305" y="7959433"/>
            <a:ext cx="4445822" cy="476650"/>
          </a:xfrm>
          <a:prstGeom prst="rect">
            <a:avLst/>
          </a:prstGeom>
        </p:spPr>
        <p:txBody>
          <a:bodyPr lIns="0" tIns="0" rIns="0" bIns="0" rtlCol="0" anchor="t">
            <a:spAutoFit/>
          </a:bodyPr>
          <a:lstStyle/>
          <a:p>
            <a:pPr algn="l">
              <a:lnSpc>
                <a:spcPts val="2372"/>
              </a:lnSpc>
            </a:pPr>
            <a:r>
              <a:rPr lang="en-US" sz="1103" spc="-1">
                <a:solidFill>
                  <a:srgbClr val="000000"/>
                </a:solidFill>
                <a:latin typeface="IBM Plex Sans Condensed"/>
                <a:ea typeface="IBM Plex Sans Condensed"/>
                <a:cs typeface="IBM Plex Sans Condensed"/>
                <a:sym typeface="IBM Plex Sans Condensed"/>
              </a:rPr>
              <a:t>5. To </a:t>
            </a:r>
            <a:r>
              <a:rPr lang="en-US" sz="1103" spc="-1">
                <a:solidFill>
                  <a:srgbClr val="FF0000"/>
                </a:solidFill>
                <a:latin typeface="IBM Plex Sans Condensed"/>
                <a:ea typeface="IBM Plex Sans Condensed"/>
                <a:cs typeface="IBM Plex Sans Condensed"/>
                <a:sym typeface="IBM Plex Sans Condensed"/>
              </a:rPr>
              <a:t>ensure </a:t>
            </a:r>
            <a:r>
              <a:rPr lang="en-US" sz="1103" spc="-1">
                <a:solidFill>
                  <a:srgbClr val="000000"/>
                </a:solidFill>
                <a:latin typeface="IBM Plex Sans Condensed"/>
                <a:ea typeface="IBM Plex Sans Condensed"/>
                <a:cs typeface="IBM Plex Sans Condensed"/>
                <a:sym typeface="IBM Plex Sans Condensed"/>
              </a:rPr>
              <a:t>that the </a:t>
            </a:r>
            <a:r>
              <a:rPr lang="en-US" sz="1103" spc="-1">
                <a:solidFill>
                  <a:srgbClr val="FF0000"/>
                </a:solidFill>
                <a:latin typeface="IBM Plex Sans Condensed"/>
                <a:ea typeface="IBM Plex Sans Condensed"/>
                <a:cs typeface="IBM Plex Sans Condensed"/>
                <a:sym typeface="IBM Plex Sans Condensed"/>
              </a:rPr>
              <a:t>result meets the </a:t>
            </a:r>
            <a:r>
              <a:rPr lang="en-US" sz="1103" spc="-1">
                <a:solidFill>
                  <a:srgbClr val="FF0000"/>
                </a:solidFill>
                <a:latin typeface="IBM Plex Sans Condensed Bold"/>
                <a:ea typeface="IBM Plex Sans Condensed Bold"/>
                <a:cs typeface="IBM Plex Sans Condensed Bold"/>
                <a:sym typeface="IBM Plex Sans Condensed Bold"/>
              </a:rPr>
              <a:t>business and user requirements.</a:t>
            </a:r>
            <a:r>
              <a:rPr lang="en-US" sz="1103" spc="-1">
                <a:solidFill>
                  <a:srgbClr val="000000"/>
                </a:solidFill>
                <a:latin typeface="IBM Plex Sans Condensed"/>
                <a:ea typeface="IBM Plex Sans Condensed"/>
                <a:cs typeface="IBM Plex Sans Condensed"/>
                <a:sym typeface="IBM Plex Sans Condensed"/>
              </a:rPr>
              <a:t> </a:t>
            </a:r>
          </a:p>
          <a:p>
            <a:pPr algn="l">
              <a:lnSpc>
                <a:spcPts val="748"/>
              </a:lnSpc>
            </a:pPr>
            <a:r>
              <a:rPr lang="en-US" sz="1103" spc="-1">
                <a:solidFill>
                  <a:srgbClr val="000000"/>
                </a:solidFill>
                <a:latin typeface="IBM Plex Sans Condensed"/>
                <a:ea typeface="IBM Plex Sans Condensed"/>
                <a:cs typeface="IBM Plex Sans Condensed"/>
                <a:sym typeface="IBM Plex Sans Condensed"/>
              </a:rPr>
              <a:t>6. </a:t>
            </a:r>
            <a:r>
              <a:rPr lang="en-US" sz="1103" spc="-1">
                <a:solidFill>
                  <a:srgbClr val="FF0000"/>
                </a:solidFill>
                <a:latin typeface="IBM Plex Sans Condensed"/>
                <a:ea typeface="IBM Plex Sans Condensed"/>
                <a:cs typeface="IBM Plex Sans Condensed"/>
                <a:sym typeface="IBM Plex Sans Condensed"/>
              </a:rPr>
              <a:t>Gaining confidence </a:t>
            </a:r>
            <a:r>
              <a:rPr lang="en-US" sz="1103" spc="-1">
                <a:solidFill>
                  <a:srgbClr val="000000"/>
                </a:solidFill>
                <a:latin typeface="IBM Plex Sans Condensed"/>
                <a:ea typeface="IBM Plex Sans Condensed"/>
                <a:cs typeface="IBM Plex Sans Condensed"/>
                <a:sym typeface="IBM Plex Sans Condensed"/>
              </a:rPr>
              <a:t>and providing information </a:t>
            </a:r>
            <a:r>
              <a:rPr lang="en-US" sz="1103" spc="-1">
                <a:solidFill>
                  <a:srgbClr val="FF0000"/>
                </a:solidFill>
                <a:latin typeface="IBM Plex Sans Condensed"/>
                <a:ea typeface="IBM Plex Sans Condensed"/>
                <a:cs typeface="IBM Plex Sans Condensed"/>
                <a:sym typeface="IBM Plex Sans Condensed"/>
              </a:rPr>
              <a:t>about the level of quality.</a:t>
            </a:r>
            <a:r>
              <a:rPr lang="en-US" sz="1103" spc="-1">
                <a:solidFill>
                  <a:srgbClr val="000000"/>
                </a:solidFill>
                <a:latin typeface="IBM Plex Sans Condensed"/>
                <a:ea typeface="IBM Plex Sans Condensed"/>
                <a:cs typeface="IBM Plex Sans Condensed"/>
                <a:sym typeface="IBM Plex Sans Condensed"/>
              </a:rPr>
              <a:t> </a:t>
            </a:r>
          </a:p>
        </p:txBody>
      </p:sp>
      <p:sp>
        <p:nvSpPr>
          <p:cNvPr id="21" name="Footer Placeholder 20"/>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3846833"/>
            <a:ext cx="344167" cy="3825240"/>
          </a:xfrm>
          <a:custGeom>
            <a:avLst/>
            <a:gdLst/>
            <a:ahLst/>
            <a:cxnLst/>
            <a:rect l="l" t="t" r="r" b="b"/>
            <a:pathLst>
              <a:path w="344167" h="3825240">
                <a:moveTo>
                  <a:pt x="0" y="0"/>
                </a:moveTo>
                <a:lnTo>
                  <a:pt x="344167" y="0"/>
                </a:lnTo>
                <a:lnTo>
                  <a:pt x="344167" y="3825240"/>
                </a:lnTo>
                <a:lnTo>
                  <a:pt x="0" y="3825240"/>
                </a:lnTo>
                <a:lnTo>
                  <a:pt x="0" y="0"/>
                </a:lnTo>
                <a:close/>
              </a:path>
            </a:pathLst>
          </a:custGeom>
          <a:blipFill>
            <a:blip r:embed="rId2"/>
            <a:stretch>
              <a:fillRect/>
            </a:stretch>
          </a:blipFill>
        </p:spPr>
      </p:sp>
      <p:sp>
        <p:nvSpPr>
          <p:cNvPr id="4" name="TextBox 4"/>
          <p:cNvSpPr txBox="1"/>
          <p:nvPr/>
        </p:nvSpPr>
        <p:spPr>
          <a:xfrm>
            <a:off x="2058286" y="879643"/>
            <a:ext cx="105042" cy="814159"/>
          </a:xfrm>
          <a:prstGeom prst="rect">
            <a:avLst/>
          </a:prstGeom>
        </p:spPr>
        <p:txBody>
          <a:bodyPr lIns="0" tIns="0" rIns="0" bIns="0" rtlCol="0" anchor="t">
            <a:spAutoFit/>
          </a:bodyPr>
          <a:lstStyle/>
          <a:p>
            <a:pPr algn="just">
              <a:lnSpc>
                <a:spcPts val="1585"/>
              </a:lnSpc>
            </a:pPr>
            <a:r>
              <a:rPr lang="en-US" sz="1103">
                <a:solidFill>
                  <a:srgbClr val="000000"/>
                </a:solidFill>
                <a:latin typeface="Arimo"/>
                <a:ea typeface="Arimo"/>
                <a:cs typeface="Arimo"/>
                <a:sym typeface="Arimo"/>
              </a:rPr>
              <a:t>    </a:t>
            </a:r>
          </a:p>
        </p:txBody>
      </p:sp>
      <p:sp>
        <p:nvSpPr>
          <p:cNvPr id="5" name="TextBox 5"/>
          <p:cNvSpPr txBox="1"/>
          <p:nvPr/>
        </p:nvSpPr>
        <p:spPr>
          <a:xfrm>
            <a:off x="1600838" y="2157308"/>
            <a:ext cx="148571"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3. </a:t>
            </a:r>
          </a:p>
        </p:txBody>
      </p:sp>
      <p:sp>
        <p:nvSpPr>
          <p:cNvPr id="6" name="TextBox 6"/>
          <p:cNvSpPr txBox="1"/>
          <p:nvPr/>
        </p:nvSpPr>
        <p:spPr>
          <a:xfrm>
            <a:off x="1259434" y="3717817"/>
            <a:ext cx="1864176" cy="285255"/>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Dynamic Testing Techniques: </a:t>
            </a:r>
          </a:p>
        </p:txBody>
      </p:sp>
      <p:sp>
        <p:nvSpPr>
          <p:cNvPr id="7" name="TextBox 7"/>
          <p:cNvSpPr txBox="1"/>
          <p:nvPr/>
        </p:nvSpPr>
        <p:spPr>
          <a:xfrm>
            <a:off x="1600838" y="4056783"/>
            <a:ext cx="4131488" cy="598627"/>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a:ea typeface="IBM Plex Sans Condensed"/>
                <a:cs typeface="IBM Plex Sans Condensed"/>
                <a:sym typeface="IBM Plex Sans Condensed"/>
              </a:rPr>
              <a:t>We use Dynamic Testing Techniques on the Validation side in V Model. 1. Unit Testing </a:t>
            </a:r>
          </a:p>
        </p:txBody>
      </p:sp>
      <p:sp>
        <p:nvSpPr>
          <p:cNvPr id="8" name="TextBox 8"/>
          <p:cNvSpPr txBox="1"/>
          <p:nvPr/>
        </p:nvSpPr>
        <p:spPr>
          <a:xfrm>
            <a:off x="1600838" y="4743660"/>
            <a:ext cx="148571" cy="107080"/>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2. </a:t>
            </a:r>
          </a:p>
        </p:txBody>
      </p:sp>
      <p:sp>
        <p:nvSpPr>
          <p:cNvPr id="9" name="TextBox 9"/>
          <p:cNvSpPr txBox="1"/>
          <p:nvPr/>
        </p:nvSpPr>
        <p:spPr>
          <a:xfrm>
            <a:off x="1829438" y="4765700"/>
            <a:ext cx="1127322" cy="85039"/>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Integration Testing </a:t>
            </a:r>
          </a:p>
        </p:txBody>
      </p:sp>
      <p:sp>
        <p:nvSpPr>
          <p:cNvPr id="10" name="TextBox 10"/>
          <p:cNvSpPr txBox="1"/>
          <p:nvPr/>
        </p:nvSpPr>
        <p:spPr>
          <a:xfrm>
            <a:off x="1600838" y="4751280"/>
            <a:ext cx="2047570" cy="492652"/>
          </a:xfrm>
          <a:prstGeom prst="rect">
            <a:avLst/>
          </a:prstGeom>
        </p:spPr>
        <p:txBody>
          <a:bodyPr lIns="0" tIns="0" rIns="0" bIns="0" rtlCol="0" anchor="t">
            <a:spAutoFit/>
          </a:bodyPr>
          <a:lstStyle/>
          <a:p>
            <a:pPr algn="l">
              <a:lnSpc>
                <a:spcPts val="2567"/>
              </a:lnSpc>
            </a:pPr>
            <a:r>
              <a:rPr lang="en-US" sz="1103" spc="-1">
                <a:solidFill>
                  <a:srgbClr val="000000"/>
                </a:solidFill>
                <a:latin typeface="IBM Plex Sans Condensed"/>
                <a:ea typeface="IBM Plex Sans Condensed"/>
                <a:cs typeface="IBM Plex Sans Condensed"/>
                <a:sym typeface="IBM Plex Sans Condensed"/>
              </a:rPr>
              <a:t>3. System Testing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4. User Acceptance Testing (UAT) </a:t>
            </a:r>
          </a:p>
        </p:txBody>
      </p:sp>
      <p:sp>
        <p:nvSpPr>
          <p:cNvPr id="11" name="TextBox 11"/>
          <p:cNvSpPr txBox="1"/>
          <p:nvPr/>
        </p:nvSpPr>
        <p:spPr>
          <a:xfrm>
            <a:off x="2286886" y="923192"/>
            <a:ext cx="3795455" cy="787222"/>
          </a:xfrm>
          <a:prstGeom prst="rect">
            <a:avLst/>
          </a:prstGeom>
        </p:spPr>
        <p:txBody>
          <a:bodyPr lIns="0" tIns="0" rIns="0" bIns="0" rtlCol="0" anchor="t">
            <a:spAutoFit/>
          </a:bodyPr>
          <a:lstStyle/>
          <a:p>
            <a:pPr algn="l">
              <a:lnSpc>
                <a:spcPts val="1585"/>
              </a:lnSpc>
            </a:pPr>
            <a:r>
              <a:rPr lang="en-US" sz="1103" spc="-1">
                <a:solidFill>
                  <a:srgbClr val="000000"/>
                </a:solidFill>
                <a:latin typeface="IBM Plex Sans Condensed"/>
                <a:ea typeface="IBM Plex Sans Condensed"/>
                <a:cs typeface="IBM Plex Sans Condensed"/>
                <a:sym typeface="IBM Plex Sans Condensed"/>
              </a:rPr>
              <a:t>It is an </a:t>
            </a:r>
            <a:r>
              <a:rPr lang="en-US" sz="1103" spc="-1">
                <a:solidFill>
                  <a:srgbClr val="FF0000"/>
                </a:solidFill>
                <a:latin typeface="IBM Plex Sans Condensed Bold"/>
                <a:ea typeface="IBM Plex Sans Condensed Bold"/>
                <a:cs typeface="IBM Plex Sans Condensed Bold"/>
                <a:sym typeface="IBM Plex Sans Condensed Bold"/>
              </a:rPr>
              <a:t>informal</a:t>
            </a:r>
            <a:r>
              <a:rPr lang="en-US" sz="1103" spc="-1">
                <a:solidFill>
                  <a:srgbClr val="FF0000"/>
                </a:solidFill>
                <a:latin typeface="IBM Plex Sans Condensed"/>
                <a:ea typeface="IBM Plex Sans Condensed"/>
                <a:cs typeface="IBM Plex Sans Condensed"/>
                <a:sym typeface="IBM Plex Sans Condensed"/>
              </a:rPr>
              <a:t> review.</a:t>
            </a:r>
            <a:r>
              <a:rPr lang="en-US" sz="1103" spc="-1">
                <a:solidFill>
                  <a:srgbClr val="000000"/>
                </a:solidFill>
                <a:latin typeface="IBM Plex Sans Condensed"/>
                <a:ea typeface="IBM Plex Sans Condensed"/>
                <a:cs typeface="IBM Plex Sans Condensed"/>
                <a:sym typeface="IBM Plex Sans Condensed"/>
              </a:rPr>
              <a:t> It is </a:t>
            </a:r>
            <a:r>
              <a:rPr lang="en-US" sz="1103" spc="-1">
                <a:solidFill>
                  <a:srgbClr val="FF0000"/>
                </a:solidFill>
                <a:latin typeface="IBM Plex Sans Condensed"/>
                <a:ea typeface="IBM Plex Sans Condensed"/>
                <a:cs typeface="IBM Plex Sans Condensed"/>
                <a:sym typeface="IBM Plex Sans Condensed"/>
              </a:rPr>
              <a:t>not pre-planned </a:t>
            </a:r>
            <a:r>
              <a:rPr lang="en-US" sz="1103" spc="-1">
                <a:solidFill>
                  <a:srgbClr val="000000"/>
                </a:solidFill>
                <a:latin typeface="IBM Plex Sans Condensed"/>
                <a:ea typeface="IBM Plex Sans Condensed"/>
                <a:cs typeface="IBM Plex Sans Condensed"/>
                <a:sym typeface="IBM Plex Sans Condensed"/>
              </a:rPr>
              <a:t>and can be </a:t>
            </a:r>
            <a:r>
              <a:rPr lang="en-US" sz="1103" spc="-1">
                <a:solidFill>
                  <a:srgbClr val="FF0000"/>
                </a:solidFill>
                <a:latin typeface="IBM Plex Sans Condensed"/>
                <a:ea typeface="IBM Plex Sans Condensed"/>
                <a:cs typeface="IBM Plex Sans Condensed"/>
                <a:sym typeface="IBM Plex Sans Condensed"/>
              </a:rPr>
              <a:t>done whenever required</a:t>
            </a: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Author reads the documents or code </a:t>
            </a:r>
            <a:r>
              <a:rPr lang="en-US" sz="1103" spc="-1">
                <a:solidFill>
                  <a:srgbClr val="000000"/>
                </a:solidFill>
                <a:latin typeface="IBM Plex Sans Condensed"/>
                <a:ea typeface="IBM Plex Sans Condensed"/>
                <a:cs typeface="IBM Plex Sans Condensed"/>
                <a:sym typeface="IBM Plex Sans Condensed"/>
              </a:rPr>
              <a:t>and </a:t>
            </a:r>
            <a:r>
              <a:rPr lang="en-US" sz="1103" spc="-1">
                <a:solidFill>
                  <a:srgbClr val="FF0000"/>
                </a:solidFill>
                <a:latin typeface="IBM Plex Sans Condensed"/>
                <a:ea typeface="IBM Plex Sans Condensed"/>
                <a:cs typeface="IBM Plex Sans Condensed"/>
                <a:sym typeface="IBM Plex Sans Condensed"/>
              </a:rPr>
              <a:t>discusses </a:t>
            </a:r>
            <a:r>
              <a:rPr lang="en-US" sz="1103" spc="-1">
                <a:solidFill>
                  <a:srgbClr val="000000"/>
                </a:solidFill>
                <a:latin typeface="IBM Plex Sans Condensed"/>
                <a:ea typeface="IBM Plex Sans Condensed"/>
                <a:cs typeface="IBM Plex Sans Condensed"/>
                <a:sym typeface="IBM Plex Sans Condensed"/>
              </a:rPr>
              <a:t>it </a:t>
            </a:r>
            <a:r>
              <a:rPr lang="en-US" sz="1103" spc="-1">
                <a:solidFill>
                  <a:srgbClr val="FF0000"/>
                </a:solidFill>
                <a:latin typeface="IBM Plex Sans Condensed Bold"/>
                <a:ea typeface="IBM Plex Sans Condensed Bold"/>
                <a:cs typeface="IBM Plex Sans Condensed Bold"/>
                <a:sym typeface="IBM Plex Sans Condensed Bold"/>
              </a:rPr>
              <a:t>with</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peers</a:t>
            </a:r>
            <a:r>
              <a:rPr lang="en-US" sz="1103" spc="-1">
                <a:solidFill>
                  <a:srgbClr val="000000"/>
                </a:solidFill>
                <a:latin typeface="IBM Plex Sans Condensed Bold"/>
                <a:ea typeface="IBM Plex Sans Condensed Bold"/>
                <a:cs typeface="IBM Plex Sans Condensed Bold"/>
                <a:sym typeface="IBM Plex Sans Condensed Bold"/>
              </a:rPr>
              <a:t>.</a:t>
            </a:r>
            <a:r>
              <a:rPr lang="en-US" sz="1103" spc="-1">
                <a:solidFill>
                  <a:srgbClr val="000000"/>
                </a:solidFill>
                <a:latin typeface="IBM Plex Sans Condensed"/>
                <a:ea typeface="IBM Plex Sans Condensed"/>
                <a:cs typeface="IBM Plex Sans Condensed"/>
                <a:sym typeface="IBM Plex Sans Condensed"/>
              </a:rPr>
              <a:t> Also, the walkthrough does not have minutes of the meeting. </a:t>
            </a:r>
          </a:p>
        </p:txBody>
      </p:sp>
      <p:sp>
        <p:nvSpPr>
          <p:cNvPr id="12" name="TextBox 12"/>
          <p:cNvSpPr txBox="1"/>
          <p:nvPr/>
        </p:nvSpPr>
        <p:spPr>
          <a:xfrm>
            <a:off x="1829438" y="2179349"/>
            <a:ext cx="691677" cy="180289"/>
          </a:xfrm>
          <a:prstGeom prst="rect">
            <a:avLst/>
          </a:prstGeom>
        </p:spPr>
        <p:txBody>
          <a:bodyPr lIns="0" tIns="0" rIns="0" bIns="0" rtlCol="0" anchor="t">
            <a:spAutoFit/>
          </a:bodyPr>
          <a:lstStyle/>
          <a:p>
            <a:pPr algn="l">
              <a:lnSpc>
                <a:spcPts val="1572"/>
              </a:lnSpc>
            </a:pPr>
            <a:r>
              <a:rPr lang="en-US" sz="1103">
                <a:solidFill>
                  <a:srgbClr val="5B9BD5"/>
                </a:solidFill>
                <a:latin typeface="IBM Plex Sans Condensed Bold"/>
                <a:ea typeface="IBM Plex Sans Condensed Bold"/>
                <a:cs typeface="IBM Plex Sans Condensed Bold"/>
                <a:sym typeface="IBM Plex Sans Condensed Bold"/>
              </a:rPr>
              <a:t>Inspection: </a:t>
            </a:r>
          </a:p>
        </p:txBody>
      </p:sp>
      <p:sp>
        <p:nvSpPr>
          <p:cNvPr id="13" name="TextBox 13"/>
          <p:cNvSpPr txBox="1"/>
          <p:nvPr/>
        </p:nvSpPr>
        <p:spPr>
          <a:xfrm>
            <a:off x="2058286" y="2340016"/>
            <a:ext cx="105042" cy="411699"/>
          </a:xfrm>
          <a:prstGeom prst="rect">
            <a:avLst/>
          </a:prstGeom>
        </p:spPr>
        <p:txBody>
          <a:bodyPr lIns="0" tIns="0" rIns="0" bIns="0" rtlCol="0" anchor="t">
            <a:spAutoFit/>
          </a:bodyPr>
          <a:lstStyle/>
          <a:p>
            <a:pPr algn="just">
              <a:lnSpc>
                <a:spcPts val="1572"/>
              </a:lnSpc>
            </a:pPr>
            <a:r>
              <a:rPr lang="en-US" sz="1103">
                <a:solidFill>
                  <a:srgbClr val="000000"/>
                </a:solidFill>
                <a:latin typeface="Arimo"/>
                <a:ea typeface="Arimo"/>
                <a:cs typeface="Arimo"/>
                <a:sym typeface="Arimo"/>
              </a:rPr>
              <a:t>  </a:t>
            </a:r>
          </a:p>
        </p:txBody>
      </p:sp>
      <p:sp>
        <p:nvSpPr>
          <p:cNvPr id="14" name="TextBox 14"/>
          <p:cNvSpPr txBox="1"/>
          <p:nvPr/>
        </p:nvSpPr>
        <p:spPr>
          <a:xfrm>
            <a:off x="2286886" y="2383565"/>
            <a:ext cx="4697130" cy="979122"/>
          </a:xfrm>
          <a:prstGeom prst="rect">
            <a:avLst/>
          </a:prstGeom>
        </p:spPr>
        <p:txBody>
          <a:bodyPr lIns="0" tIns="0" rIns="0" bIns="0" rtlCol="0" anchor="t">
            <a:spAutoFit/>
          </a:bodyPr>
          <a:lstStyle/>
          <a:p>
            <a:pPr algn="l">
              <a:lnSpc>
                <a:spcPts val="1572"/>
              </a:lnSpc>
            </a:pPr>
            <a:r>
              <a:rPr lang="en-US" sz="1103" spc="-1">
                <a:solidFill>
                  <a:srgbClr val="000000"/>
                </a:solidFill>
                <a:latin typeface="IBM Plex Sans Condensed"/>
                <a:ea typeface="IBM Plex Sans Condensed"/>
                <a:cs typeface="IBM Plex Sans Condensed"/>
                <a:sym typeface="IBM Plex Sans Condensed"/>
              </a:rPr>
              <a:t>It is the most </a:t>
            </a:r>
            <a:r>
              <a:rPr lang="en-US" sz="1103" spc="-1">
                <a:solidFill>
                  <a:srgbClr val="FF0000"/>
                </a:solidFill>
                <a:latin typeface="IBM Plex Sans Condensed Bold"/>
                <a:ea typeface="IBM Plex Sans Condensed Bold"/>
                <a:cs typeface="IBM Plex Sans Condensed Bold"/>
                <a:sym typeface="IBM Plex Sans Condensed Bold"/>
              </a:rPr>
              <a:t>formal</a:t>
            </a:r>
            <a:r>
              <a:rPr lang="en-US" sz="1103" spc="-1">
                <a:solidFill>
                  <a:srgbClr val="FF0000"/>
                </a:solidFill>
                <a:latin typeface="IBM Plex Sans Condensed"/>
                <a:ea typeface="IBM Plex Sans Condensed"/>
                <a:cs typeface="IBM Plex Sans Condensed"/>
                <a:sym typeface="IBM Plex Sans Condensed"/>
              </a:rPr>
              <a:t> review type.</a:t>
            </a:r>
            <a:r>
              <a:rPr lang="en-US" sz="1103" spc="-1">
                <a:solidFill>
                  <a:srgbClr val="000000"/>
                </a:solidFill>
                <a:latin typeface="IBM Plex Sans Condensed"/>
                <a:ea typeface="IBM Plex Sans Condensed"/>
                <a:cs typeface="IBM Plex Sans Condensed"/>
                <a:sym typeface="IBM Plex Sans Condensed"/>
              </a:rPr>
              <a:t> Inspection will have a </a:t>
            </a:r>
            <a:r>
              <a:rPr lang="en-US" sz="1103" spc="-1">
                <a:solidFill>
                  <a:srgbClr val="FF0000"/>
                </a:solidFill>
                <a:latin typeface="IBM Plex Sans Condensed"/>
                <a:ea typeface="IBM Plex Sans Condensed"/>
                <a:cs typeface="IBM Plex Sans Condensed"/>
                <a:sym typeface="IBM Plex Sans Condensed"/>
              </a:rPr>
              <a:t>proper schedule which will be intimated via email to the concerned developer/testers.</a:t>
            </a:r>
            <a:r>
              <a:rPr lang="en-US" sz="1103" spc="-1">
                <a:solidFill>
                  <a:srgbClr val="000000"/>
                </a:solidFill>
                <a:latin typeface="IBM Plex Sans Condensed"/>
                <a:ea typeface="IBM Plex Sans Condensed"/>
                <a:cs typeface="IBM Plex Sans Condensed"/>
                <a:sym typeface="IBM Plex Sans Condensed"/>
              </a:rPr>
              <a:t> </a:t>
            </a:r>
          </a:p>
          <a:p>
            <a:pPr algn="l">
              <a:lnSpc>
                <a:spcPts val="1756"/>
              </a:lnSpc>
            </a:pPr>
            <a:r>
              <a:rPr lang="en-US" sz="1103" spc="-1">
                <a:solidFill>
                  <a:srgbClr val="000000"/>
                </a:solidFill>
                <a:latin typeface="IBM Plex Sans Condensed"/>
                <a:ea typeface="IBM Plex Sans Condensed"/>
                <a:cs typeface="IBM Plex Sans Condensed"/>
                <a:sym typeface="IBM Plex Sans Condensed"/>
              </a:rPr>
              <a:t>In which </a:t>
            </a:r>
            <a:r>
              <a:rPr lang="en-US" sz="1103" spc="-1">
                <a:solidFill>
                  <a:srgbClr val="FF0000"/>
                </a:solidFill>
                <a:latin typeface="IBM Plex Sans Condensed"/>
                <a:ea typeface="IBM Plex Sans Condensed"/>
                <a:cs typeface="IBM Plex Sans Condensed"/>
                <a:sym typeface="IBM Plex Sans Condensed"/>
              </a:rPr>
              <a:t>at least 3-8 people </a:t>
            </a:r>
            <a:r>
              <a:rPr lang="en-US" sz="1103" spc="-1">
                <a:solidFill>
                  <a:srgbClr val="000000"/>
                </a:solidFill>
                <a:latin typeface="IBM Plex Sans Condensed"/>
                <a:ea typeface="IBM Plex Sans Condensed"/>
                <a:cs typeface="IBM Plex Sans Condensed"/>
                <a:sym typeface="IBM Plex Sans Condensed"/>
              </a:rPr>
              <a:t>sit in the meeting </a:t>
            </a:r>
            <a:r>
              <a:rPr lang="en-US" sz="1103" spc="-1">
                <a:solidFill>
                  <a:srgbClr val="FF0000"/>
                </a:solidFill>
                <a:latin typeface="IBM Plex Sans Condensed"/>
                <a:ea typeface="IBM Plex Sans Condensed"/>
                <a:cs typeface="IBM Plex Sans Condensed"/>
                <a:sym typeface="IBM Plex Sans Condensed"/>
              </a:rPr>
              <a:t>1-reader, 2-writer, 3-moderator </a:t>
            </a:r>
          </a:p>
          <a:p>
            <a:pPr algn="l">
              <a:lnSpc>
                <a:spcPts val="1315"/>
              </a:lnSpc>
            </a:pPr>
            <a:r>
              <a:rPr lang="en-US" sz="1103" spc="-1">
                <a:solidFill>
                  <a:srgbClr val="FF0000"/>
                </a:solidFill>
                <a:latin typeface="IBM Plex Sans Condensed"/>
                <a:ea typeface="IBM Plex Sans Condensed"/>
                <a:cs typeface="IBM Plex Sans Condensed"/>
                <a:sym typeface="IBM Plex Sans Condensed"/>
              </a:rPr>
              <a:t>plus concerned people.</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2058286" y="2924727"/>
            <a:ext cx="105042" cy="226276"/>
          </a:xfrm>
          <a:prstGeom prst="rect">
            <a:avLst/>
          </a:prstGeom>
        </p:spPr>
        <p:txBody>
          <a:bodyPr lIns="0" tIns="0" rIns="0" bIns="0" rtlCol="0" anchor="t">
            <a:spAutoFit/>
          </a:bodyPr>
          <a:lstStyle/>
          <a:p>
            <a:pPr algn="l">
              <a:lnSpc>
                <a:spcPts val="1756"/>
              </a:lnSpc>
            </a:pPr>
            <a:r>
              <a:rPr lang="en-US" sz="1103">
                <a:solidFill>
                  <a:srgbClr val="000000"/>
                </a:solidFill>
                <a:latin typeface="Arimo"/>
                <a:ea typeface="Arimo"/>
                <a:cs typeface="Arimo"/>
                <a:sym typeface="Arimo"/>
              </a:rPr>
              <a:t> </a:t>
            </a:r>
          </a:p>
        </p:txBody>
      </p:sp>
      <p:sp>
        <p:nvSpPr>
          <p:cNvPr id="16" name="TextBox 16"/>
          <p:cNvSpPr txBox="1"/>
          <p:nvPr/>
        </p:nvSpPr>
        <p:spPr>
          <a:xfrm>
            <a:off x="1030529" y="5694197"/>
            <a:ext cx="2828515" cy="190005"/>
          </a:xfrm>
          <a:prstGeom prst="rect">
            <a:avLst/>
          </a:prstGeom>
        </p:spPr>
        <p:txBody>
          <a:bodyPr lIns="0" tIns="0" rIns="0" bIns="0" rtlCol="0" anchor="t">
            <a:spAutoFit/>
          </a:bodyPr>
          <a:lstStyle/>
          <a:p>
            <a:pPr algn="l">
              <a:lnSpc>
                <a:spcPts val="1554"/>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Why do we need testing in the SDLC process? </a:t>
            </a:r>
          </a:p>
        </p:txBody>
      </p:sp>
      <p:sp>
        <p:nvSpPr>
          <p:cNvPr id="17" name="TextBox 17"/>
          <p:cNvSpPr txBox="1"/>
          <p:nvPr/>
        </p:nvSpPr>
        <p:spPr>
          <a:xfrm>
            <a:off x="1143305" y="5870743"/>
            <a:ext cx="105042" cy="207226"/>
          </a:xfrm>
          <a:prstGeom prst="rect">
            <a:avLst/>
          </a:prstGeom>
        </p:spPr>
        <p:txBody>
          <a:bodyPr lIns="0" tIns="0" rIns="0" bIns="0" rtlCol="0" anchor="t">
            <a:spAutoFit/>
          </a:bodyPr>
          <a:lstStyle/>
          <a:p>
            <a:pPr algn="l">
              <a:lnSpc>
                <a:spcPts val="1554"/>
              </a:lnSpc>
            </a:pPr>
            <a:r>
              <a:rPr lang="en-US" sz="1103">
                <a:solidFill>
                  <a:srgbClr val="000000"/>
                </a:solidFill>
                <a:latin typeface="Arimo"/>
                <a:ea typeface="Arimo"/>
                <a:cs typeface="Arimo"/>
                <a:sym typeface="Arimo"/>
              </a:rPr>
              <a:t> </a:t>
            </a:r>
          </a:p>
        </p:txBody>
      </p:sp>
      <p:sp>
        <p:nvSpPr>
          <p:cNvPr id="18" name="TextBox 18"/>
          <p:cNvSpPr txBox="1"/>
          <p:nvPr/>
        </p:nvSpPr>
        <p:spPr>
          <a:xfrm>
            <a:off x="1372238" y="5914292"/>
            <a:ext cx="5630180" cy="1159078"/>
          </a:xfrm>
          <a:prstGeom prst="rect">
            <a:avLst/>
          </a:prstGeom>
        </p:spPr>
        <p:txBody>
          <a:bodyPr lIns="0" tIns="0" rIns="0" bIns="0" rtlCol="0" anchor="t">
            <a:spAutoFit/>
          </a:bodyPr>
          <a:lstStyle/>
          <a:p>
            <a:pPr algn="just">
              <a:lnSpc>
                <a:spcPts val="1554"/>
              </a:lnSpc>
            </a:pPr>
            <a:r>
              <a:rPr lang="en-US" sz="1103" spc="-1">
                <a:solidFill>
                  <a:srgbClr val="000000"/>
                </a:solidFill>
                <a:latin typeface="IBM Plex Sans Condensed"/>
                <a:ea typeface="IBM Plex Sans Condensed"/>
                <a:cs typeface="IBM Plex Sans Condensed"/>
                <a:sym typeface="IBM Plex Sans Condensed"/>
              </a:rPr>
              <a:t>The testing phase is very important to check whether the developed software is a quality product and matches with a design document. This stage confirms that the developed product meets the requirements defined by clients. In this stage, we perform different types of tests including unit testing, acceptance testing, system testing, etc. The software testing team works together with developers to identify and resolve software bugs and provides the Quality Application to the client. </a:t>
            </a:r>
          </a:p>
        </p:txBody>
      </p:sp>
      <p:sp>
        <p:nvSpPr>
          <p:cNvPr id="19" name="TextBox 19"/>
          <p:cNvSpPr txBox="1"/>
          <p:nvPr/>
        </p:nvSpPr>
        <p:spPr>
          <a:xfrm>
            <a:off x="1143305" y="7539257"/>
            <a:ext cx="2685507" cy="180289"/>
          </a:xfrm>
          <a:prstGeom prst="rect">
            <a:avLst/>
          </a:prstGeom>
        </p:spPr>
        <p:txBody>
          <a:bodyPr lIns="0" tIns="0" rIns="0" bIns="0" rtlCol="0" anchor="t">
            <a:spAutoFit/>
          </a:bodyPr>
          <a:lstStyle/>
          <a:p>
            <a:pPr algn="l">
              <a:lnSpc>
                <a:spcPts val="1555"/>
              </a:lnSpc>
            </a:pPr>
            <a:r>
              <a:rPr lang="en-US" sz="1103" spc="-1">
                <a:solidFill>
                  <a:srgbClr val="000000"/>
                </a:solidFill>
                <a:latin typeface="IBM Plex Sans Condensed Bold"/>
                <a:ea typeface="IBM Plex Sans Condensed Bold"/>
                <a:cs typeface="IBM Plex Sans Condensed Bold"/>
                <a:sym typeface="IBM Plex Sans Condensed Bold"/>
              </a:rPr>
              <a:t>Explain the software release process in brief: </a:t>
            </a:r>
          </a:p>
        </p:txBody>
      </p:sp>
      <p:sp>
        <p:nvSpPr>
          <p:cNvPr id="20" name="TextBox 20"/>
          <p:cNvSpPr txBox="1"/>
          <p:nvPr/>
        </p:nvSpPr>
        <p:spPr>
          <a:xfrm>
            <a:off x="1143305" y="7702972"/>
            <a:ext cx="105042" cy="207226"/>
          </a:xfrm>
          <a:prstGeom prst="rect">
            <a:avLst/>
          </a:prstGeom>
        </p:spPr>
        <p:txBody>
          <a:bodyPr lIns="0" tIns="0" rIns="0" bIns="0" rtlCol="0" anchor="t">
            <a:spAutoFit/>
          </a:bodyPr>
          <a:lstStyle/>
          <a:p>
            <a:pPr algn="l">
              <a:lnSpc>
                <a:spcPts val="1555"/>
              </a:lnSpc>
            </a:pPr>
            <a:r>
              <a:rPr lang="en-US" sz="1103">
                <a:solidFill>
                  <a:srgbClr val="000000"/>
                </a:solidFill>
                <a:latin typeface="Arimo"/>
                <a:ea typeface="Arimo"/>
                <a:cs typeface="Arimo"/>
                <a:sym typeface="Arimo"/>
              </a:rPr>
              <a:t> </a:t>
            </a:r>
          </a:p>
        </p:txBody>
      </p:sp>
      <p:sp>
        <p:nvSpPr>
          <p:cNvPr id="21" name="TextBox 21"/>
          <p:cNvSpPr txBox="1"/>
          <p:nvPr/>
        </p:nvSpPr>
        <p:spPr>
          <a:xfrm>
            <a:off x="1372238" y="7746521"/>
            <a:ext cx="5630304" cy="765762"/>
          </a:xfrm>
          <a:prstGeom prst="rect">
            <a:avLst/>
          </a:prstGeom>
        </p:spPr>
        <p:txBody>
          <a:bodyPr lIns="0" tIns="0" rIns="0" bIns="0" rtlCol="0" anchor="t">
            <a:spAutoFit/>
          </a:bodyPr>
          <a:lstStyle/>
          <a:p>
            <a:pPr algn="just">
              <a:lnSpc>
                <a:spcPts val="1555"/>
              </a:lnSpc>
            </a:pPr>
            <a:r>
              <a:rPr lang="en-US" sz="1103" spc="-1">
                <a:solidFill>
                  <a:srgbClr val="000000"/>
                </a:solidFill>
                <a:latin typeface="IBM Plex Sans Condensed"/>
                <a:ea typeface="IBM Plex Sans Condensed"/>
                <a:cs typeface="IBM Plex Sans Condensed"/>
                <a:sym typeface="IBM Plex Sans Condensed"/>
              </a:rPr>
              <a:t>In the software release process, the project manager makes a release team consisting of developers, testers, project management executives. This team goes to customers’ places and deploys software products or they just deploy the software at the client’s server. The team also delivers some training to customers regarding the functioning of software if required. </a:t>
            </a:r>
          </a:p>
        </p:txBody>
      </p:sp>
      <p:sp>
        <p:nvSpPr>
          <p:cNvPr id="23" name="Footer Placeholder 22"/>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932812"/>
            <a:ext cx="115567" cy="115567"/>
          </a:xfrm>
          <a:custGeom>
            <a:avLst/>
            <a:gdLst/>
            <a:ahLst/>
            <a:cxnLst/>
            <a:rect l="l" t="t" r="r" b="b"/>
            <a:pathLst>
              <a:path w="115567" h="115567">
                <a:moveTo>
                  <a:pt x="0" y="0"/>
                </a:moveTo>
                <a:lnTo>
                  <a:pt x="115567" y="0"/>
                </a:lnTo>
                <a:lnTo>
                  <a:pt x="115567" y="115567"/>
                </a:lnTo>
                <a:lnTo>
                  <a:pt x="0" y="115567"/>
                </a:lnTo>
                <a:lnTo>
                  <a:pt x="0" y="0"/>
                </a:lnTo>
                <a:close/>
              </a:path>
            </a:pathLst>
          </a:custGeom>
          <a:blipFill>
            <a:blip r:embed="rId2"/>
            <a:stretch>
              <a:fillRect/>
            </a:stretch>
          </a:blipFill>
        </p:spPr>
      </p:sp>
      <p:sp>
        <p:nvSpPr>
          <p:cNvPr id="3" name="Freeform 3"/>
          <p:cNvSpPr/>
          <p:nvPr/>
        </p:nvSpPr>
        <p:spPr>
          <a:xfrm>
            <a:off x="1038225" y="5407152"/>
            <a:ext cx="5694931" cy="3315586"/>
          </a:xfrm>
          <a:custGeom>
            <a:avLst/>
            <a:gdLst/>
            <a:ahLst/>
            <a:cxnLst/>
            <a:rect l="l" t="t" r="r" b="b"/>
            <a:pathLst>
              <a:path w="5694931" h="3315586">
                <a:moveTo>
                  <a:pt x="0" y="0"/>
                </a:moveTo>
                <a:lnTo>
                  <a:pt x="5694931" y="0"/>
                </a:lnTo>
                <a:lnTo>
                  <a:pt x="5694931" y="3315586"/>
                </a:lnTo>
                <a:lnTo>
                  <a:pt x="0" y="3315586"/>
                </a:lnTo>
                <a:lnTo>
                  <a:pt x="0" y="0"/>
                </a:lnTo>
                <a:close/>
              </a:path>
            </a:pathLst>
          </a:custGeom>
          <a:blipFill>
            <a:blip r:embed="rId3"/>
            <a:stretch>
              <a:fillRect t="-30"/>
            </a:stretch>
          </a:blipFill>
        </p:spPr>
      </p:sp>
      <p:sp>
        <p:nvSpPr>
          <p:cNvPr id="5" name="TextBox 5"/>
          <p:cNvSpPr txBox="1"/>
          <p:nvPr/>
        </p:nvSpPr>
        <p:spPr>
          <a:xfrm>
            <a:off x="1030529" y="898169"/>
            <a:ext cx="2971533" cy="190005"/>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the difference between SDLC and STLC? </a:t>
            </a:r>
          </a:p>
        </p:txBody>
      </p:sp>
      <p:sp>
        <p:nvSpPr>
          <p:cNvPr id="6" name="TextBox 6"/>
          <p:cNvSpPr txBox="1"/>
          <p:nvPr/>
        </p:nvSpPr>
        <p:spPr>
          <a:xfrm>
            <a:off x="1143305" y="1074715"/>
            <a:ext cx="105042" cy="207226"/>
          </a:xfrm>
          <a:prstGeom prst="rect">
            <a:avLst/>
          </a:prstGeom>
        </p:spPr>
        <p:txBody>
          <a:bodyPr lIns="0" tIns="0" rIns="0" bIns="0" rtlCol="0" anchor="t">
            <a:spAutoFit/>
          </a:bodyPr>
          <a:lstStyle/>
          <a:p>
            <a:pPr algn="l">
              <a:lnSpc>
                <a:spcPts val="1559"/>
              </a:lnSpc>
            </a:pPr>
            <a:r>
              <a:rPr lang="en-US" sz="1103">
                <a:solidFill>
                  <a:srgbClr val="000000"/>
                </a:solidFill>
                <a:latin typeface="Arimo"/>
                <a:ea typeface="Arimo"/>
                <a:cs typeface="Arimo"/>
                <a:sym typeface="Arimo"/>
              </a:rPr>
              <a:t> </a:t>
            </a:r>
          </a:p>
        </p:txBody>
      </p:sp>
      <p:sp>
        <p:nvSpPr>
          <p:cNvPr id="7" name="TextBox 7"/>
          <p:cNvSpPr txBox="1"/>
          <p:nvPr/>
        </p:nvSpPr>
        <p:spPr>
          <a:xfrm>
            <a:off x="1372238" y="1118264"/>
            <a:ext cx="5629961" cy="576910"/>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Software Development Life Cycle </a:t>
            </a:r>
            <a:r>
              <a:rPr lang="en-US" sz="1103" spc="-1">
                <a:solidFill>
                  <a:srgbClr val="FF0000"/>
                </a:solidFill>
                <a:latin typeface="IBM Plex Sans Condensed Bold"/>
                <a:ea typeface="IBM Plex Sans Condensed Bold"/>
                <a:cs typeface="IBM Plex Sans Condensed Bold"/>
                <a:sym typeface="IBM Plex Sans Condensed Bold"/>
              </a:rPr>
              <a:t>involves the complete Verification and Validation</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a Process or a Project. </a:t>
            </a:r>
          </a:p>
          <a:p>
            <a:pPr algn="l">
              <a:lnSpc>
                <a:spcPts val="1710"/>
              </a:lnSpc>
            </a:pPr>
            <a:r>
              <a:rPr lang="en-US" sz="1103" spc="-1">
                <a:solidFill>
                  <a:srgbClr val="000000"/>
                </a:solidFill>
                <a:latin typeface="IBM Plex Sans Condensed"/>
                <a:ea typeface="IBM Plex Sans Condensed"/>
                <a:cs typeface="IBM Plex Sans Condensed"/>
                <a:sym typeface="IBM Plex Sans Condensed"/>
              </a:rPr>
              <a:t>Whereas Software Testing Life Cycle involves </a:t>
            </a:r>
            <a:r>
              <a:rPr lang="en-US" sz="1103" spc="-1">
                <a:solidFill>
                  <a:srgbClr val="FF0000"/>
                </a:solidFill>
                <a:latin typeface="IBM Plex Sans Condensed Bold"/>
                <a:ea typeface="IBM Plex Sans Condensed Bold"/>
                <a:cs typeface="IBM Plex Sans Condensed Bold"/>
                <a:sym typeface="IBM Plex Sans Condensed Bold"/>
              </a:rPr>
              <a:t>only Validation.</a:t>
            </a:r>
            <a:r>
              <a:rPr lang="en-US" sz="1103" spc="-1">
                <a:solidFill>
                  <a:srgbClr val="000000"/>
                </a:solidFill>
                <a:latin typeface="IBM Plex Sans Condensed"/>
                <a:ea typeface="IBM Plex Sans Condensed"/>
                <a:cs typeface="IBM Plex Sans Condensed"/>
                <a:sym typeface="IBM Plex Sans Condensed"/>
              </a:rPr>
              <a:t> </a:t>
            </a:r>
          </a:p>
        </p:txBody>
      </p:sp>
      <p:sp>
        <p:nvSpPr>
          <p:cNvPr id="8" name="TextBox 8"/>
          <p:cNvSpPr txBox="1"/>
          <p:nvPr/>
        </p:nvSpPr>
        <p:spPr>
          <a:xfrm>
            <a:off x="1143305" y="1452286"/>
            <a:ext cx="105042" cy="226276"/>
          </a:xfrm>
          <a:prstGeom prst="rect">
            <a:avLst/>
          </a:prstGeom>
        </p:spPr>
        <p:txBody>
          <a:bodyPr lIns="0" tIns="0" rIns="0" bIns="0" rtlCol="0" anchor="t">
            <a:spAutoFit/>
          </a:bodyPr>
          <a:lstStyle/>
          <a:p>
            <a:pPr algn="l">
              <a:lnSpc>
                <a:spcPts val="1710"/>
              </a:lnSpc>
            </a:pPr>
            <a:r>
              <a:rPr lang="en-US" sz="1103">
                <a:solidFill>
                  <a:srgbClr val="000000"/>
                </a:solidFill>
                <a:latin typeface="Arimo"/>
                <a:ea typeface="Arimo"/>
                <a:cs typeface="Arimo"/>
                <a:sym typeface="Arimo"/>
              </a:rPr>
              <a:t> </a:t>
            </a:r>
          </a:p>
        </p:txBody>
      </p:sp>
      <p:sp>
        <p:nvSpPr>
          <p:cNvPr id="9" name="TextBox 9"/>
          <p:cNvSpPr txBox="1"/>
          <p:nvPr/>
        </p:nvSpPr>
        <p:spPr>
          <a:xfrm>
            <a:off x="1207313" y="1726721"/>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0" name="TextBox 10"/>
          <p:cNvSpPr txBox="1"/>
          <p:nvPr/>
        </p:nvSpPr>
        <p:spPr>
          <a:xfrm>
            <a:off x="914705" y="2372897"/>
            <a:ext cx="203299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STLC - Software Testing Life Cycle: </a:t>
            </a:r>
          </a:p>
        </p:txBody>
      </p:sp>
      <p:sp>
        <p:nvSpPr>
          <p:cNvPr id="11" name="TextBox 11"/>
          <p:cNvSpPr txBox="1"/>
          <p:nvPr/>
        </p:nvSpPr>
        <p:spPr>
          <a:xfrm>
            <a:off x="914705" y="3019320"/>
            <a:ext cx="828551"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DESCRIPTION </a:t>
            </a:r>
          </a:p>
        </p:txBody>
      </p:sp>
      <p:sp>
        <p:nvSpPr>
          <p:cNvPr id="12" name="TextBox 12"/>
          <p:cNvSpPr txBox="1"/>
          <p:nvPr/>
        </p:nvSpPr>
        <p:spPr>
          <a:xfrm>
            <a:off x="1372238" y="3643846"/>
            <a:ext cx="1521771"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1. Requirement </a:t>
            </a:r>
            <a:r>
              <a:rPr lang="en-US" sz="1103" spc="-1">
                <a:solidFill>
                  <a:srgbClr val="FF0000"/>
                </a:solidFill>
                <a:latin typeface="IBM Plex Sans Condensed"/>
                <a:ea typeface="IBM Plex Sans Condensed"/>
                <a:cs typeface="IBM Plex Sans Condensed"/>
                <a:sym typeface="IBM Plex Sans Condensed"/>
              </a:rPr>
              <a:t>Analysis</a:t>
            </a:r>
            <a:r>
              <a:rPr lang="en-US" sz="1103" spc="-1">
                <a:solidFill>
                  <a:srgbClr val="000000"/>
                </a:solidFill>
                <a:latin typeface="IBM Plex Sans Condensed"/>
                <a:ea typeface="IBM Plex Sans Condensed"/>
                <a:cs typeface="IBM Plex Sans Condensed"/>
                <a:sym typeface="IBM Plex Sans Condensed"/>
              </a:rPr>
              <a:t> </a:t>
            </a:r>
          </a:p>
        </p:txBody>
      </p:sp>
      <p:sp>
        <p:nvSpPr>
          <p:cNvPr id="13" name="TextBox 13"/>
          <p:cNvSpPr txBox="1"/>
          <p:nvPr/>
        </p:nvSpPr>
        <p:spPr>
          <a:xfrm>
            <a:off x="1372238" y="4048468"/>
            <a:ext cx="148571" cy="107080"/>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2. </a:t>
            </a:r>
          </a:p>
        </p:txBody>
      </p:sp>
      <p:sp>
        <p:nvSpPr>
          <p:cNvPr id="14" name="TextBox 14"/>
          <p:cNvSpPr txBox="1"/>
          <p:nvPr/>
        </p:nvSpPr>
        <p:spPr>
          <a:xfrm>
            <a:off x="1600838" y="4070499"/>
            <a:ext cx="806710" cy="85039"/>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Test </a:t>
            </a:r>
            <a:r>
              <a:rPr lang="en-US" sz="1103" spc="-1">
                <a:solidFill>
                  <a:srgbClr val="FF0000"/>
                </a:solidFill>
                <a:latin typeface="IBM Plex Sans Condensed"/>
                <a:ea typeface="IBM Plex Sans Condensed"/>
                <a:cs typeface="IBM Plex Sans Condensed"/>
                <a:sym typeface="IBM Plex Sans Condensed"/>
              </a:rPr>
              <a:t>Planning</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1372238" y="4056088"/>
            <a:ext cx="1655845" cy="492652"/>
          </a:xfrm>
          <a:prstGeom prst="rect">
            <a:avLst/>
          </a:prstGeom>
        </p:spPr>
        <p:txBody>
          <a:bodyPr lIns="0" tIns="0" rIns="0" bIns="0" rtlCol="0" anchor="t">
            <a:spAutoFit/>
          </a:bodyPr>
          <a:lstStyle/>
          <a:p>
            <a:pPr algn="l">
              <a:lnSpc>
                <a:spcPts val="2567"/>
              </a:lnSpc>
            </a:pPr>
            <a:r>
              <a:rPr lang="en-US" sz="1103" spc="-1">
                <a:solidFill>
                  <a:srgbClr val="000000"/>
                </a:solidFill>
                <a:latin typeface="IBM Plex Sans Condensed"/>
                <a:ea typeface="IBM Plex Sans Condensed"/>
                <a:cs typeface="IBM Plex Sans Condensed"/>
                <a:sym typeface="IBM Plex Sans Condensed"/>
              </a:rPr>
              <a:t>3. Test </a:t>
            </a:r>
            <a:r>
              <a:rPr lang="en-US" sz="1103" spc="-1">
                <a:solidFill>
                  <a:srgbClr val="FF0000"/>
                </a:solidFill>
                <a:latin typeface="IBM Plex Sans Condensed"/>
                <a:ea typeface="IBM Plex Sans Condensed"/>
                <a:cs typeface="IBM Plex Sans Condensed"/>
                <a:sym typeface="IBM Plex Sans Condensed"/>
              </a:rPr>
              <a:t>Design</a:t>
            </a:r>
            <a:r>
              <a:rPr lang="en-US" sz="1103" spc="-1">
                <a:solidFill>
                  <a:srgbClr val="000000"/>
                </a:solidFill>
                <a:latin typeface="IBM Plex Sans Condensed"/>
                <a:ea typeface="IBM Plex Sans Condensed"/>
                <a:cs typeface="IBM Plex Sans Condensed"/>
                <a:sym typeface="IBM Plex Sans Condensed"/>
              </a:rPr>
              <a:t>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4. Test </a:t>
            </a:r>
            <a:r>
              <a:rPr lang="en-US" sz="1103" spc="-1">
                <a:solidFill>
                  <a:srgbClr val="FF0000"/>
                </a:solidFill>
                <a:latin typeface="IBM Plex Sans Condensed"/>
                <a:ea typeface="IBM Plex Sans Condensed"/>
                <a:cs typeface="IBM Plex Sans Condensed"/>
                <a:sym typeface="IBM Plex Sans Condensed"/>
              </a:rPr>
              <a:t>Environment Setup</a:t>
            </a:r>
            <a:r>
              <a:rPr lang="en-US" sz="1103" spc="-1">
                <a:solidFill>
                  <a:srgbClr val="000000"/>
                </a:solidFill>
                <a:latin typeface="IBM Plex Sans Condensed"/>
                <a:ea typeface="IBM Plex Sans Condensed"/>
                <a:cs typeface="IBM Plex Sans Condensed"/>
                <a:sym typeface="IBM Plex Sans Condensed"/>
              </a:rPr>
              <a:t> </a:t>
            </a:r>
          </a:p>
        </p:txBody>
      </p:sp>
      <p:sp>
        <p:nvSpPr>
          <p:cNvPr id="16" name="TextBox 16"/>
          <p:cNvSpPr txBox="1"/>
          <p:nvPr/>
        </p:nvSpPr>
        <p:spPr>
          <a:xfrm>
            <a:off x="1372238" y="4446232"/>
            <a:ext cx="148571" cy="495948"/>
          </a:xfrm>
          <a:prstGeom prst="rect">
            <a:avLst/>
          </a:prstGeom>
        </p:spPr>
        <p:txBody>
          <a:bodyPr lIns="0" tIns="0" rIns="0" bIns="0" rtlCol="0" anchor="t">
            <a:spAutoFit/>
          </a:bodyPr>
          <a:lstStyle/>
          <a:p>
            <a:pPr algn="just">
              <a:lnSpc>
                <a:spcPts val="2520"/>
              </a:lnSpc>
            </a:pPr>
            <a:r>
              <a:rPr lang="en-US" sz="1103" spc="-1">
                <a:solidFill>
                  <a:srgbClr val="000000"/>
                </a:solidFill>
                <a:latin typeface="IBM Plex Sans Condensed"/>
                <a:ea typeface="IBM Plex Sans Condensed"/>
                <a:cs typeface="IBM Plex Sans Condensed"/>
                <a:sym typeface="IBM Plex Sans Condensed"/>
              </a:rPr>
              <a:t>5. </a:t>
            </a:r>
          </a:p>
          <a:p>
            <a:pPr algn="just">
              <a:lnSpc>
                <a:spcPts val="603"/>
              </a:lnSpc>
            </a:pPr>
            <a:r>
              <a:rPr lang="en-US" sz="1103" spc="-1">
                <a:solidFill>
                  <a:srgbClr val="000000"/>
                </a:solidFill>
                <a:latin typeface="IBM Plex Sans Condensed"/>
                <a:ea typeface="IBM Plex Sans Condensed"/>
                <a:cs typeface="IBM Plex Sans Condensed"/>
                <a:sym typeface="IBM Plex Sans Condensed"/>
              </a:rPr>
              <a:t>6. </a:t>
            </a:r>
          </a:p>
        </p:txBody>
      </p:sp>
      <p:sp>
        <p:nvSpPr>
          <p:cNvPr id="17" name="TextBox 17"/>
          <p:cNvSpPr txBox="1"/>
          <p:nvPr/>
        </p:nvSpPr>
        <p:spPr>
          <a:xfrm>
            <a:off x="1600838" y="4468263"/>
            <a:ext cx="875109" cy="473916"/>
          </a:xfrm>
          <a:prstGeom prst="rect">
            <a:avLst/>
          </a:prstGeom>
        </p:spPr>
        <p:txBody>
          <a:bodyPr lIns="0" tIns="0" rIns="0" bIns="0" rtlCol="0" anchor="t">
            <a:spAutoFit/>
          </a:bodyPr>
          <a:lstStyle/>
          <a:p>
            <a:pPr algn="l">
              <a:lnSpc>
                <a:spcPts val="2520"/>
              </a:lnSpc>
            </a:pPr>
            <a:r>
              <a:rPr lang="en-US" sz="1103" spc="-1">
                <a:solidFill>
                  <a:srgbClr val="000000"/>
                </a:solidFill>
                <a:latin typeface="IBM Plex Sans Condensed"/>
                <a:ea typeface="IBM Plex Sans Condensed"/>
                <a:cs typeface="IBM Plex Sans Condensed"/>
                <a:sym typeface="IBM Plex Sans Condensed"/>
              </a:rPr>
              <a:t>Test </a:t>
            </a:r>
            <a:r>
              <a:rPr lang="en-US" sz="1103" spc="-1">
                <a:solidFill>
                  <a:srgbClr val="FF0000"/>
                </a:solidFill>
                <a:latin typeface="IBM Plex Sans Condensed"/>
                <a:ea typeface="IBM Plex Sans Condensed"/>
                <a:cs typeface="IBM Plex Sans Condensed"/>
                <a:sym typeface="IBM Plex Sans Condensed"/>
              </a:rPr>
              <a:t>Execution</a:t>
            </a:r>
            <a:r>
              <a:rPr lang="en-US" sz="1103" spc="-1">
                <a:solidFill>
                  <a:srgbClr val="000000"/>
                </a:solidFill>
                <a:latin typeface="IBM Plex Sans Condensed"/>
                <a:ea typeface="IBM Plex Sans Condensed"/>
                <a:cs typeface="IBM Plex Sans Condensed"/>
                <a:sym typeface="IBM Plex Sans Condensed"/>
              </a:rPr>
              <a:t> </a:t>
            </a:r>
          </a:p>
          <a:p>
            <a:pPr algn="l">
              <a:lnSpc>
                <a:spcPts val="603"/>
              </a:lnSpc>
            </a:pPr>
            <a:r>
              <a:rPr lang="en-US" sz="1103" spc="-1">
                <a:solidFill>
                  <a:srgbClr val="000000"/>
                </a:solidFill>
                <a:latin typeface="IBM Plex Sans Condensed"/>
                <a:ea typeface="IBM Plex Sans Condensed"/>
                <a:cs typeface="IBM Plex Sans Condensed"/>
                <a:sym typeface="IBM Plex Sans Condensed"/>
              </a:rPr>
              <a:t>Test </a:t>
            </a:r>
            <a:r>
              <a:rPr lang="en-US" sz="1103" spc="-1">
                <a:solidFill>
                  <a:srgbClr val="FF0000"/>
                </a:solidFill>
                <a:latin typeface="IBM Plex Sans Condensed"/>
                <a:ea typeface="IBM Plex Sans Condensed"/>
                <a:cs typeface="IBM Plex Sans Condensed"/>
                <a:sym typeface="IBM Plex Sans Condensed"/>
              </a:rPr>
              <a:t>Closure</a:t>
            </a:r>
            <a:r>
              <a:rPr lang="en-US" sz="1103" spc="-1">
                <a:solidFill>
                  <a:srgbClr val="000000"/>
                </a:solidFill>
                <a:latin typeface="IBM Plex Sans Condensed"/>
                <a:ea typeface="IBM Plex Sans Condensed"/>
                <a:cs typeface="IBM Plex Sans Condensed"/>
                <a:sym typeface="IBM Plex Sans Condensed"/>
              </a:rPr>
              <a:t> </a:t>
            </a:r>
          </a:p>
        </p:txBody>
      </p:sp>
      <p:sp>
        <p:nvSpPr>
          <p:cNvPr id="19" name="Footer Placeholder 18"/>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7665720"/>
            <a:ext cx="115567" cy="115567"/>
          </a:xfrm>
          <a:custGeom>
            <a:avLst/>
            <a:gdLst/>
            <a:ahLst/>
            <a:cxnLst/>
            <a:rect l="l" t="t" r="r" b="b"/>
            <a:pathLst>
              <a:path w="115567" h="115567">
                <a:moveTo>
                  <a:pt x="0" y="0"/>
                </a:moveTo>
                <a:lnTo>
                  <a:pt x="115567" y="0"/>
                </a:lnTo>
                <a:lnTo>
                  <a:pt x="115567" y="115567"/>
                </a:lnTo>
                <a:lnTo>
                  <a:pt x="0" y="115567"/>
                </a:lnTo>
                <a:lnTo>
                  <a:pt x="0" y="0"/>
                </a:lnTo>
                <a:close/>
              </a:path>
            </a:pathLst>
          </a:custGeom>
          <a:blipFill>
            <a:blip r:embed="rId2"/>
            <a:stretch>
              <a:fillRect/>
            </a:stretch>
          </a:blipFill>
        </p:spPr>
      </p:sp>
      <p:sp>
        <p:nvSpPr>
          <p:cNvPr id="3" name="Freeform 3"/>
          <p:cNvSpPr/>
          <p:nvPr/>
        </p:nvSpPr>
        <p:spPr>
          <a:xfrm>
            <a:off x="914400" y="3718560"/>
            <a:ext cx="6803517" cy="3129153"/>
          </a:xfrm>
          <a:custGeom>
            <a:avLst/>
            <a:gdLst/>
            <a:ahLst/>
            <a:cxnLst/>
            <a:rect l="l" t="t" r="r" b="b"/>
            <a:pathLst>
              <a:path w="6803517" h="3129153">
                <a:moveTo>
                  <a:pt x="0" y="0"/>
                </a:moveTo>
                <a:lnTo>
                  <a:pt x="6803517" y="0"/>
                </a:lnTo>
                <a:lnTo>
                  <a:pt x="6803517" y="3129153"/>
                </a:lnTo>
                <a:lnTo>
                  <a:pt x="0" y="3129153"/>
                </a:lnTo>
                <a:lnTo>
                  <a:pt x="0" y="0"/>
                </a:lnTo>
                <a:close/>
              </a:path>
            </a:pathLst>
          </a:custGeom>
          <a:blipFill>
            <a:blip r:embed="rId3"/>
            <a:stretch>
              <a:fillRect t="-24"/>
            </a:stretch>
          </a:blipFill>
        </p:spPr>
      </p:sp>
      <p:sp>
        <p:nvSpPr>
          <p:cNvPr id="5" name="TextBox 5"/>
          <p:cNvSpPr txBox="1"/>
          <p:nvPr/>
        </p:nvSpPr>
        <p:spPr>
          <a:xfrm>
            <a:off x="1372238" y="799748"/>
            <a:ext cx="10754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1.</a:t>
            </a:r>
          </a:p>
        </p:txBody>
      </p:sp>
      <p:sp>
        <p:nvSpPr>
          <p:cNvPr id="6" name="TextBox 6"/>
          <p:cNvSpPr txBox="1"/>
          <p:nvPr/>
        </p:nvSpPr>
        <p:spPr>
          <a:xfrm>
            <a:off x="1372238" y="1192940"/>
            <a:ext cx="10754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2.</a:t>
            </a:r>
          </a:p>
        </p:txBody>
      </p:sp>
      <p:sp>
        <p:nvSpPr>
          <p:cNvPr id="7" name="TextBox 7"/>
          <p:cNvSpPr txBox="1"/>
          <p:nvPr/>
        </p:nvSpPr>
        <p:spPr>
          <a:xfrm>
            <a:off x="1372238" y="1583465"/>
            <a:ext cx="107547" cy="294589"/>
          </a:xfrm>
          <a:prstGeom prst="rect">
            <a:avLst/>
          </a:prstGeom>
        </p:spPr>
        <p:txBody>
          <a:bodyPr lIns="0" tIns="0" rIns="0" bIns="0" rtlCol="0" anchor="t">
            <a:spAutoFit/>
          </a:bodyPr>
          <a:lstStyle/>
          <a:p>
            <a:pPr algn="l">
              <a:lnSpc>
                <a:spcPts val="2759"/>
              </a:lnSpc>
            </a:pPr>
            <a:r>
              <a:rPr lang="en-US" sz="1103" spc="-1">
                <a:solidFill>
                  <a:srgbClr val="FF0000"/>
                </a:solidFill>
                <a:latin typeface="IBM Plex Sans Condensed"/>
                <a:ea typeface="IBM Plex Sans Condensed"/>
                <a:cs typeface="IBM Plex Sans Condensed"/>
                <a:sym typeface="IBM Plex Sans Condensed"/>
              </a:rPr>
              <a:t>3.</a:t>
            </a:r>
          </a:p>
        </p:txBody>
      </p:sp>
      <p:sp>
        <p:nvSpPr>
          <p:cNvPr id="8" name="TextBox 8"/>
          <p:cNvSpPr txBox="1"/>
          <p:nvPr/>
        </p:nvSpPr>
        <p:spPr>
          <a:xfrm>
            <a:off x="1372238" y="1976657"/>
            <a:ext cx="10754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4.</a:t>
            </a:r>
          </a:p>
        </p:txBody>
      </p:sp>
      <p:sp>
        <p:nvSpPr>
          <p:cNvPr id="9" name="TextBox 9"/>
          <p:cNvSpPr txBox="1"/>
          <p:nvPr/>
        </p:nvSpPr>
        <p:spPr>
          <a:xfrm>
            <a:off x="1372238" y="2369849"/>
            <a:ext cx="107547" cy="489918"/>
          </a:xfrm>
          <a:prstGeom prst="rect">
            <a:avLst/>
          </a:prstGeom>
        </p:spPr>
        <p:txBody>
          <a:bodyPr lIns="0" tIns="0" rIns="0" bIns="0" rtlCol="0" anchor="t">
            <a:spAutoFit/>
          </a:bodyPr>
          <a:lstStyle/>
          <a:p>
            <a:pPr algn="just">
              <a:lnSpc>
                <a:spcPts val="2759"/>
              </a:lnSpc>
            </a:pPr>
            <a:r>
              <a:rPr lang="en-US" sz="1103" spc="-1">
                <a:solidFill>
                  <a:srgbClr val="000000"/>
                </a:solidFill>
                <a:latin typeface="IBM Plex Sans Condensed"/>
                <a:ea typeface="IBM Plex Sans Condensed"/>
                <a:cs typeface="IBM Plex Sans Condensed"/>
                <a:sym typeface="IBM Plex Sans Condensed"/>
              </a:rPr>
              <a:t>5.</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6.</a:t>
            </a:r>
          </a:p>
        </p:txBody>
      </p:sp>
      <p:sp>
        <p:nvSpPr>
          <p:cNvPr id="10" name="TextBox 10"/>
          <p:cNvSpPr txBox="1"/>
          <p:nvPr/>
        </p:nvSpPr>
        <p:spPr>
          <a:xfrm>
            <a:off x="1600838" y="914048"/>
            <a:ext cx="5397094" cy="2338911"/>
          </a:xfrm>
          <a:prstGeom prst="rect">
            <a:avLst/>
          </a:prstGeom>
        </p:spPr>
        <p:txBody>
          <a:bodyPr lIns="0" tIns="0" rIns="0" bIns="0" rtlCol="0" anchor="t">
            <a:spAutoFit/>
          </a:bodyPr>
          <a:lstStyle/>
          <a:p>
            <a:pPr algn="just">
              <a:lnSpc>
                <a:spcPts val="1544"/>
              </a:lnSpc>
            </a:pPr>
            <a:r>
              <a:rPr lang="en-US" sz="1103" spc="-1">
                <a:solidFill>
                  <a:srgbClr val="000000"/>
                </a:solidFill>
                <a:latin typeface="IBM Plex Sans Condensed Bold"/>
                <a:ea typeface="IBM Plex Sans Condensed Bold"/>
                <a:cs typeface="IBM Plex Sans Condensed Bold"/>
                <a:sym typeface="IBM Plex Sans Condensed Bold"/>
              </a:rPr>
              <a:t>Requirement Analysis:</a:t>
            </a:r>
            <a:r>
              <a:rPr lang="en-US" sz="1103" spc="-1">
                <a:solidFill>
                  <a:srgbClr val="000000"/>
                </a:solidFill>
                <a:latin typeface="IBM Plex Sans Condensed"/>
                <a:ea typeface="IBM Plex Sans Condensed"/>
                <a:cs typeface="IBM Plex Sans Condensed"/>
                <a:sym typeface="IBM Plex Sans Condensed"/>
              </a:rPr>
              <a:t> In this phase, the requirements documents are analyzed and validated, and the </a:t>
            </a:r>
            <a:r>
              <a:rPr lang="en-US" sz="1103" spc="-1">
                <a:solidFill>
                  <a:srgbClr val="FF0000"/>
                </a:solidFill>
                <a:latin typeface="IBM Plex Sans Condensed"/>
                <a:ea typeface="IBM Plex Sans Condensed"/>
                <a:cs typeface="IBM Plex Sans Condensed"/>
                <a:sym typeface="IBM Plex Sans Condensed"/>
              </a:rPr>
              <a:t>scope of testing is defined.</a:t>
            </a: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Test Planning:</a:t>
            </a:r>
            <a:r>
              <a:rPr lang="en-US" sz="1103" spc="-1">
                <a:solidFill>
                  <a:srgbClr val="000000"/>
                </a:solidFill>
                <a:latin typeface="IBM Plex Sans Condensed"/>
                <a:ea typeface="IBM Plex Sans Condensed"/>
                <a:cs typeface="IBM Plex Sans Condensed"/>
                <a:sym typeface="IBM Plex Sans Condensed"/>
              </a:rPr>
              <a:t> In this phase, </a:t>
            </a:r>
            <a:r>
              <a:rPr lang="en-US" sz="1103" spc="-1">
                <a:solidFill>
                  <a:srgbClr val="FF0000"/>
                </a:solidFill>
                <a:latin typeface="IBM Plex Sans Condensed Bold"/>
                <a:ea typeface="IBM Plex Sans Condensed Bold"/>
                <a:cs typeface="IBM Plex Sans Condensed Bold"/>
                <a:sym typeface="IBM Plex Sans Condensed Bold"/>
              </a:rPr>
              <a:t>test plan strategy</a:t>
            </a:r>
            <a:r>
              <a:rPr lang="en-US" sz="1103" spc="-1">
                <a:solidFill>
                  <a:srgbClr val="FF0000"/>
                </a:solidFill>
                <a:latin typeface="IBM Plex Sans Condensed"/>
                <a:ea typeface="IBM Plex Sans Condensed"/>
                <a:cs typeface="IBM Plex Sans Condensed"/>
                <a:sym typeface="IBM Plex Sans Condensed"/>
              </a:rPr>
              <a:t> is defined, </a:t>
            </a:r>
            <a:r>
              <a:rPr lang="en-US" sz="1103" spc="-1">
                <a:solidFill>
                  <a:srgbClr val="000000"/>
                </a:solidFill>
                <a:latin typeface="IBM Plex Sans Condensed"/>
                <a:ea typeface="IBM Plex Sans Condensed"/>
                <a:cs typeface="IBM Plex Sans Condensed"/>
                <a:sym typeface="IBM Plex Sans Condensed"/>
              </a:rPr>
              <a:t>estimation of </a:t>
            </a:r>
            <a:r>
              <a:rPr lang="en-US" sz="1103" spc="-1">
                <a:solidFill>
                  <a:srgbClr val="FF0000"/>
                </a:solidFill>
                <a:latin typeface="IBM Plex Sans Condensed Bold"/>
                <a:ea typeface="IBM Plex Sans Condensed Bold"/>
                <a:cs typeface="IBM Plex Sans Condensed Bold"/>
                <a:sym typeface="IBM Plex Sans Condensed Bold"/>
              </a:rPr>
              <a:t>test effort</a:t>
            </a:r>
            <a:r>
              <a:rPr lang="en-US" sz="1103" spc="-1">
                <a:solidFill>
                  <a:srgbClr val="FF0000"/>
                </a:solidFill>
                <a:latin typeface="IBM Plex Sans Condensed"/>
                <a:ea typeface="IBM Plex Sans Condensed"/>
                <a:cs typeface="IBM Plex Sans Condensed"/>
                <a:sym typeface="IBM Plex Sans Condensed"/>
              </a:rPr>
              <a:t> is defined </a:t>
            </a:r>
            <a:r>
              <a:rPr lang="en-US" sz="1103" spc="-1">
                <a:solidFill>
                  <a:srgbClr val="000000"/>
                </a:solidFill>
                <a:latin typeface="IBM Plex Sans Condensed"/>
                <a:ea typeface="IBM Plex Sans Condensed"/>
                <a:cs typeface="IBM Plex Sans Condensed"/>
                <a:sym typeface="IBM Plex Sans Condensed"/>
              </a:rPr>
              <a:t>along with automation strategy and tool selection is done. </a:t>
            </a:r>
            <a:r>
              <a:rPr lang="en-US" sz="1103" spc="-1">
                <a:solidFill>
                  <a:srgbClr val="000000"/>
                </a:solidFill>
                <a:latin typeface="IBM Plex Sans Condensed Bold"/>
                <a:ea typeface="IBM Plex Sans Condensed Bold"/>
                <a:cs typeface="IBM Plex Sans Condensed Bold"/>
                <a:sym typeface="IBM Plex Sans Condensed Bold"/>
              </a:rPr>
              <a:t>Test Design:</a:t>
            </a:r>
            <a:r>
              <a:rPr lang="en-US" sz="1103" spc="-1">
                <a:solidFill>
                  <a:srgbClr val="000000"/>
                </a:solidFill>
                <a:latin typeface="IBM Plex Sans Condensed"/>
                <a:ea typeface="IBM Plex Sans Condensed"/>
                <a:cs typeface="IBM Plex Sans Condensed"/>
                <a:sym typeface="IBM Plex Sans Condensed"/>
              </a:rPr>
              <a:t> In this phase </a:t>
            </a:r>
            <a:r>
              <a:rPr lang="en-US" sz="1103" spc="-1">
                <a:solidFill>
                  <a:srgbClr val="FF0000"/>
                </a:solidFill>
                <a:latin typeface="IBM Plex Sans Condensed"/>
                <a:ea typeface="IBM Plex Sans Condensed"/>
                <a:cs typeface="IBM Plex Sans Condensed"/>
                <a:sym typeface="IBM Plex Sans Condensed"/>
              </a:rPr>
              <a:t>test cases are designed; test data is prepared, and automation scripts are implemented. </a:t>
            </a:r>
            <a:r>
              <a:rPr lang="en-US" sz="1103" spc="-1">
                <a:solidFill>
                  <a:srgbClr val="000000"/>
                </a:solidFill>
                <a:latin typeface="IBM Plex Sans Condensed Bold"/>
                <a:ea typeface="IBM Plex Sans Condensed Bold"/>
                <a:cs typeface="IBM Plex Sans Condensed Bold"/>
                <a:sym typeface="IBM Plex Sans Condensed Bold"/>
              </a:rPr>
              <a:t>Test Environment Setup:</a:t>
            </a:r>
            <a:r>
              <a:rPr lang="en-US" sz="1103" spc="-1">
                <a:solidFill>
                  <a:srgbClr val="000000"/>
                </a:solidFill>
                <a:latin typeface="IBM Plex Sans Condensed"/>
                <a:ea typeface="IBM Plex Sans Condensed"/>
                <a:cs typeface="IBM Plex Sans Condensed"/>
                <a:sym typeface="IBM Plex Sans Condensed"/>
              </a:rPr>
              <a:t> A test environment closely simulating the real-world environment is prepared. </a:t>
            </a:r>
            <a:r>
              <a:rPr lang="en-US" sz="1103" spc="-1">
                <a:solidFill>
                  <a:srgbClr val="000000"/>
                </a:solidFill>
                <a:latin typeface="IBM Plex Sans Condensed Bold"/>
                <a:ea typeface="IBM Plex Sans Condensed Bold"/>
                <a:cs typeface="IBM Plex Sans Condensed Bold"/>
                <a:sym typeface="IBM Plex Sans Condensed Bold"/>
              </a:rPr>
              <a:t>Test Execution:</a:t>
            </a:r>
            <a:r>
              <a:rPr lang="en-US" sz="1103" spc="-1">
                <a:solidFill>
                  <a:srgbClr val="000000"/>
                </a:solidFill>
                <a:latin typeface="IBM Plex Sans Condensed"/>
                <a:ea typeface="IBM Plex Sans Condensed"/>
                <a:cs typeface="IBM Plex Sans Condensed"/>
                <a:sym typeface="IBM Plex Sans Condensed"/>
              </a:rPr>
              <a:t> To perform </a:t>
            </a:r>
            <a:r>
              <a:rPr lang="en-US" sz="1103" spc="-1">
                <a:solidFill>
                  <a:srgbClr val="FF0000"/>
                </a:solidFill>
                <a:latin typeface="IBM Plex Sans Condensed Bold"/>
                <a:ea typeface="IBM Plex Sans Condensed Bold"/>
                <a:cs typeface="IBM Plex Sans Condensed Bold"/>
                <a:sym typeface="IBM Plex Sans Condensed Bold"/>
              </a:rPr>
              <a:t>actual testing</a:t>
            </a:r>
            <a:r>
              <a:rPr lang="en-US" sz="1103" spc="-1">
                <a:solidFill>
                  <a:srgbClr val="FF0000"/>
                </a:solidFill>
                <a:latin typeface="IBM Plex Sans Condensed"/>
                <a:ea typeface="IBM Plex Sans Condensed"/>
                <a:cs typeface="IBM Plex Sans Condensed"/>
                <a:sym typeface="IBM Plex Sans Condensed"/>
              </a:rPr>
              <a:t> as per the test steps.</a:t>
            </a: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Test Closure:</a:t>
            </a:r>
            <a:r>
              <a:rPr lang="en-US" sz="1103" spc="-1">
                <a:solidFill>
                  <a:srgbClr val="000000"/>
                </a:solidFill>
                <a:latin typeface="IBM Plex Sans Condensed"/>
                <a:ea typeface="IBM Plex Sans Condensed"/>
                <a:cs typeface="IBM Plex Sans Condensed"/>
                <a:sym typeface="IBM Plex Sans Condensed"/>
              </a:rPr>
              <a:t> Test Closure is </a:t>
            </a:r>
            <a:r>
              <a:rPr lang="en-US" sz="1103" spc="-1">
                <a:solidFill>
                  <a:srgbClr val="FF0000"/>
                </a:solidFill>
                <a:latin typeface="IBM Plex Sans Condensed"/>
                <a:ea typeface="IBM Plex Sans Condensed"/>
                <a:cs typeface="IBM Plex Sans Condensed"/>
                <a:sym typeface="IBM Plex Sans Condensed"/>
              </a:rPr>
              <a:t>final stage </a:t>
            </a:r>
            <a:r>
              <a:rPr lang="en-US" sz="1103" spc="-1">
                <a:solidFill>
                  <a:srgbClr val="000000"/>
                </a:solidFill>
                <a:latin typeface="IBM Plex Sans Condensed"/>
                <a:ea typeface="IBM Plex Sans Condensed"/>
                <a:cs typeface="IBM Plex Sans Condensed"/>
                <a:sym typeface="IBM Plex Sans Condensed"/>
              </a:rPr>
              <a:t>of STLC where we will make all </a:t>
            </a:r>
            <a:r>
              <a:rPr lang="en-US" sz="1103" spc="-1">
                <a:solidFill>
                  <a:srgbClr val="FF0000"/>
                </a:solidFill>
                <a:latin typeface="IBM Plex Sans Condensed"/>
                <a:ea typeface="IBM Plex Sans Condensed"/>
                <a:cs typeface="IBM Plex Sans Condensed"/>
                <a:sym typeface="IBM Plex Sans Condensed"/>
              </a:rPr>
              <a:t>details documentations</a:t>
            </a:r>
            <a:r>
              <a:rPr lang="en-US" sz="1103" spc="-1">
                <a:solidFill>
                  <a:srgbClr val="000000"/>
                </a:solidFill>
                <a:latin typeface="IBM Plex Sans Condensed"/>
                <a:ea typeface="IBM Plex Sans Condensed"/>
                <a:cs typeface="IBM Plex Sans Condensed"/>
                <a:sym typeface="IBM Plex Sans Condensed"/>
              </a:rPr>
              <a:t> which are required submit to client at time of software delivery. Such as test report, defect report, test cases summary, RTM details, release note. </a:t>
            </a:r>
          </a:p>
        </p:txBody>
      </p:sp>
      <p:sp>
        <p:nvSpPr>
          <p:cNvPr id="11" name="TextBox 11"/>
          <p:cNvSpPr txBox="1"/>
          <p:nvPr/>
        </p:nvSpPr>
        <p:spPr>
          <a:xfrm>
            <a:off x="1207313" y="6888509"/>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2" name="TextBox 12"/>
          <p:cNvSpPr txBox="1"/>
          <p:nvPr/>
        </p:nvSpPr>
        <p:spPr>
          <a:xfrm>
            <a:off x="1143305" y="7534685"/>
            <a:ext cx="5863914" cy="1008078"/>
          </a:xfrm>
          <a:prstGeom prst="rect">
            <a:avLst/>
          </a:prstGeom>
        </p:spPr>
        <p:txBody>
          <a:bodyPr lIns="0" tIns="0" rIns="0" bIns="0" rtlCol="0" anchor="t">
            <a:spAutoFit/>
          </a:bodyPr>
          <a:lstStyle/>
          <a:p>
            <a:pPr algn="just">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What is Test Closure? </a:t>
            </a:r>
          </a:p>
          <a:p>
            <a:pPr algn="just">
              <a:lnSpc>
                <a:spcPts val="2331"/>
              </a:lnSpc>
            </a:pPr>
            <a:r>
              <a:rPr lang="en-US" sz="1103" spc="1">
                <a:solidFill>
                  <a:srgbClr val="000000"/>
                </a:solidFill>
                <a:latin typeface="IBM Plex Sans Condensed"/>
                <a:ea typeface="IBM Plex Sans Condensed"/>
                <a:cs typeface="IBM Plex Sans Condensed"/>
                <a:sym typeface="IBM Plex Sans Condensed"/>
              </a:rPr>
              <a:t>Test Closure is </a:t>
            </a:r>
            <a:r>
              <a:rPr lang="en-US" sz="1103" spc="1">
                <a:solidFill>
                  <a:srgbClr val="FF0000"/>
                </a:solidFill>
                <a:latin typeface="IBM Plex Sans Condensed"/>
                <a:ea typeface="IBM Plex Sans Condensed"/>
                <a:cs typeface="IBM Plex Sans Condensed"/>
                <a:sym typeface="IBM Plex Sans Condensed"/>
              </a:rPr>
              <a:t>final stage </a:t>
            </a:r>
            <a:r>
              <a:rPr lang="en-US" sz="1103" spc="1">
                <a:solidFill>
                  <a:srgbClr val="000000"/>
                </a:solidFill>
                <a:latin typeface="IBM Plex Sans Condensed"/>
                <a:ea typeface="IBM Plex Sans Condensed"/>
                <a:cs typeface="IBM Plex Sans Condensed"/>
                <a:sym typeface="IBM Plex Sans Condensed"/>
              </a:rPr>
              <a:t>of STLC where we will make all details documentations which are </a:t>
            </a:r>
            <a:r>
              <a:rPr lang="en-US" sz="1103" spc="1">
                <a:solidFill>
                  <a:srgbClr val="FF0000"/>
                </a:solidFill>
                <a:latin typeface="IBM Plex Sans Condensed"/>
                <a:ea typeface="IBM Plex Sans Condensed"/>
                <a:cs typeface="IBM Plex Sans Condensed"/>
                <a:sym typeface="IBM Plex Sans Condensed"/>
              </a:rPr>
              <a:t>required </a:t>
            </a:r>
          </a:p>
          <a:p>
            <a:pPr algn="just">
              <a:lnSpc>
                <a:spcPts val="739"/>
              </a:lnSpc>
            </a:pPr>
            <a:r>
              <a:rPr lang="en-US" sz="1103" spc="1">
                <a:solidFill>
                  <a:srgbClr val="FF0000"/>
                </a:solidFill>
                <a:latin typeface="IBM Plex Sans Condensed"/>
                <a:ea typeface="IBM Plex Sans Condensed"/>
                <a:cs typeface="IBM Plex Sans Condensed"/>
                <a:sym typeface="IBM Plex Sans Condensed"/>
              </a:rPr>
              <a:t>submit to client </a:t>
            </a:r>
            <a:r>
              <a:rPr lang="en-US" sz="1103" spc="1">
                <a:solidFill>
                  <a:srgbClr val="000000"/>
                </a:solidFill>
                <a:latin typeface="IBM Plex Sans Condensed"/>
                <a:ea typeface="IBM Plex Sans Condensed"/>
                <a:cs typeface="IBM Plex Sans Condensed"/>
                <a:sym typeface="IBM Plex Sans Condensed"/>
              </a:rPr>
              <a:t>at time of software delivery. Such as test report, defect report, test cases summary, </a:t>
            </a:r>
          </a:p>
          <a:p>
            <a:pPr algn="just">
              <a:lnSpc>
                <a:spcPts val="2331"/>
              </a:lnSpc>
            </a:pPr>
            <a:r>
              <a:rPr lang="en-US" sz="1103" spc="-1">
                <a:solidFill>
                  <a:srgbClr val="000000"/>
                </a:solidFill>
                <a:latin typeface="IBM Plex Sans Condensed"/>
                <a:ea typeface="IBM Plex Sans Condensed"/>
                <a:cs typeface="IBM Plex Sans Condensed"/>
                <a:sym typeface="IBM Plex Sans Condensed"/>
              </a:rPr>
              <a:t>RTM details, release note. </a:t>
            </a:r>
          </a:p>
        </p:txBody>
      </p:sp>
      <p:sp>
        <p:nvSpPr>
          <p:cNvPr id="14" name="Footer Placeholder 13"/>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932812"/>
            <a:ext cx="115567" cy="8134988"/>
          </a:xfrm>
          <a:custGeom>
            <a:avLst/>
            <a:gdLst/>
            <a:ahLst/>
            <a:cxnLst/>
            <a:rect l="l" t="t" r="r" b="b"/>
            <a:pathLst>
              <a:path w="115567" h="8134988">
                <a:moveTo>
                  <a:pt x="0" y="0"/>
                </a:moveTo>
                <a:lnTo>
                  <a:pt x="115567" y="0"/>
                </a:lnTo>
                <a:lnTo>
                  <a:pt x="115567" y="8134988"/>
                </a:lnTo>
                <a:lnTo>
                  <a:pt x="0" y="8134988"/>
                </a:lnTo>
                <a:lnTo>
                  <a:pt x="0" y="0"/>
                </a:lnTo>
                <a:close/>
              </a:path>
            </a:pathLst>
          </a:custGeom>
          <a:blipFill>
            <a:blip r:embed="rId2"/>
            <a:stretch>
              <a:fillRect/>
            </a:stretch>
          </a:blipFill>
        </p:spPr>
      </p:sp>
      <p:sp>
        <p:nvSpPr>
          <p:cNvPr id="4" name="TextBox 4"/>
          <p:cNvSpPr txBox="1"/>
          <p:nvPr/>
        </p:nvSpPr>
        <p:spPr>
          <a:xfrm>
            <a:off x="1030529" y="8919943"/>
            <a:ext cx="1951530" cy="190005"/>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When will actual testing start? </a:t>
            </a:r>
          </a:p>
        </p:txBody>
      </p:sp>
      <p:sp>
        <p:nvSpPr>
          <p:cNvPr id="5" name="TextBox 5"/>
          <p:cNvSpPr txBox="1"/>
          <p:nvPr/>
        </p:nvSpPr>
        <p:spPr>
          <a:xfrm>
            <a:off x="1030529" y="802919"/>
            <a:ext cx="2666590" cy="285255"/>
          </a:xfrm>
          <a:prstGeom prst="rect">
            <a:avLst/>
          </a:prstGeom>
        </p:spPr>
        <p:txBody>
          <a:bodyPr lIns="0" tIns="0" rIns="0" bIns="0" rtlCol="0" anchor="t">
            <a:spAutoFit/>
          </a:bodyPr>
          <a:lstStyle/>
          <a:p>
            <a:pPr algn="l">
              <a:lnSpc>
                <a:spcPts val="2545"/>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the list of test closure documents? </a:t>
            </a:r>
          </a:p>
        </p:txBody>
      </p:sp>
      <p:sp>
        <p:nvSpPr>
          <p:cNvPr id="6" name="TextBox 6"/>
          <p:cNvSpPr txBox="1"/>
          <p:nvPr/>
        </p:nvSpPr>
        <p:spPr>
          <a:xfrm>
            <a:off x="1143305" y="1141886"/>
            <a:ext cx="660664" cy="275539"/>
          </a:xfrm>
          <a:prstGeom prst="rect">
            <a:avLst/>
          </a:prstGeom>
        </p:spPr>
        <p:txBody>
          <a:bodyPr lIns="0" tIns="0" rIns="0" bIns="0" rtlCol="0" anchor="t">
            <a:spAutoFit/>
          </a:bodyPr>
          <a:lstStyle/>
          <a:p>
            <a:pPr algn="l">
              <a:lnSpc>
                <a:spcPts val="2545"/>
              </a:lnSpc>
            </a:pPr>
            <a:r>
              <a:rPr lang="en-US" sz="1103" spc="-1">
                <a:solidFill>
                  <a:srgbClr val="000000"/>
                </a:solidFill>
                <a:latin typeface="IBM Plex Sans Condensed"/>
                <a:ea typeface="IBM Plex Sans Condensed"/>
                <a:cs typeface="IBM Plex Sans Condensed"/>
                <a:sym typeface="IBM Plex Sans Condensed"/>
              </a:rPr>
              <a:t>It includes, </a:t>
            </a:r>
          </a:p>
        </p:txBody>
      </p:sp>
      <p:sp>
        <p:nvSpPr>
          <p:cNvPr id="7" name="TextBox 7"/>
          <p:cNvSpPr txBox="1"/>
          <p:nvPr/>
        </p:nvSpPr>
        <p:spPr>
          <a:xfrm>
            <a:off x="1372238" y="1443314"/>
            <a:ext cx="4996034" cy="297580"/>
          </a:xfrm>
          <a:prstGeom prst="rect">
            <a:avLst/>
          </a:prstGeom>
        </p:spPr>
        <p:txBody>
          <a:bodyPr lIns="0" tIns="0" rIns="0" bIns="0" rtlCol="0" anchor="t">
            <a:spAutoFit/>
          </a:bodyPr>
          <a:lstStyle/>
          <a:p>
            <a:pPr algn="l">
              <a:lnSpc>
                <a:spcPts val="2545"/>
              </a:lnSpc>
            </a:pPr>
            <a:r>
              <a:rPr lang="en-US" sz="1103" spc="-1">
                <a:solidFill>
                  <a:srgbClr val="000000"/>
                </a:solidFill>
                <a:latin typeface="IBM Plex Sans Condensed"/>
                <a:ea typeface="IBM Plex Sans Condensed"/>
                <a:cs typeface="IBM Plex Sans Condensed"/>
                <a:sym typeface="IBM Plex Sans Condensed"/>
              </a:rPr>
              <a:t>1. test case documents, (i.e., Test Case Excel sheet we prepare during actual testing) </a:t>
            </a:r>
          </a:p>
        </p:txBody>
      </p:sp>
      <p:sp>
        <p:nvSpPr>
          <p:cNvPr id="8" name="TextBox 8"/>
          <p:cNvSpPr txBox="1"/>
          <p:nvPr/>
        </p:nvSpPr>
        <p:spPr>
          <a:xfrm>
            <a:off x="1372238" y="1828886"/>
            <a:ext cx="148571" cy="695344"/>
          </a:xfrm>
          <a:prstGeom prst="rect">
            <a:avLst/>
          </a:prstGeom>
        </p:spPr>
        <p:txBody>
          <a:bodyPr lIns="0" tIns="0" rIns="0" bIns="0" rtlCol="0" anchor="t">
            <a:spAutoFit/>
          </a:bodyPr>
          <a:lstStyle/>
          <a:p>
            <a:pPr algn="just">
              <a:lnSpc>
                <a:spcPts val="551"/>
              </a:lnSpc>
            </a:pPr>
            <a:r>
              <a:rPr lang="en-US" sz="1103" spc="-1">
                <a:solidFill>
                  <a:srgbClr val="000000"/>
                </a:solidFill>
                <a:latin typeface="IBM Plex Sans Condensed"/>
                <a:ea typeface="IBM Plex Sans Condensed"/>
                <a:cs typeface="IBM Plex Sans Condensed"/>
                <a:sym typeface="IBM Plex Sans Condensed"/>
              </a:rPr>
              <a:t>2. </a:t>
            </a:r>
          </a:p>
          <a:p>
            <a:pPr algn="just">
              <a:lnSpc>
                <a:spcPts val="2567"/>
              </a:lnSpc>
            </a:pPr>
            <a:r>
              <a:rPr lang="en-US" sz="1103" spc="-1">
                <a:solidFill>
                  <a:srgbClr val="000000"/>
                </a:solidFill>
                <a:latin typeface="IBM Plex Sans Condensed"/>
                <a:ea typeface="IBM Plex Sans Condensed"/>
                <a:cs typeface="IBM Plex Sans Condensed"/>
                <a:sym typeface="IBM Plex Sans Condensed"/>
              </a:rPr>
              <a:t>3. </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4. </a:t>
            </a:r>
          </a:p>
          <a:p>
            <a:pPr algn="just">
              <a:lnSpc>
                <a:spcPts val="2520"/>
              </a:lnSpc>
            </a:pPr>
            <a:r>
              <a:rPr lang="en-US" sz="1103" spc="-1">
                <a:solidFill>
                  <a:srgbClr val="000000"/>
                </a:solidFill>
                <a:latin typeface="IBM Plex Sans Condensed"/>
                <a:ea typeface="IBM Plex Sans Condensed"/>
                <a:cs typeface="IBM Plex Sans Condensed"/>
                <a:sym typeface="IBM Plex Sans Condensed"/>
              </a:rPr>
              <a:t>5. </a:t>
            </a:r>
          </a:p>
        </p:txBody>
      </p:sp>
      <p:sp>
        <p:nvSpPr>
          <p:cNvPr id="9" name="TextBox 9"/>
          <p:cNvSpPr txBox="1"/>
          <p:nvPr/>
        </p:nvSpPr>
        <p:spPr>
          <a:xfrm>
            <a:off x="1600838" y="1850927"/>
            <a:ext cx="1366714" cy="673303"/>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test plan, test strategy, </a:t>
            </a:r>
          </a:p>
          <a:p>
            <a:pPr algn="l">
              <a:lnSpc>
                <a:spcPts val="2567"/>
              </a:lnSpc>
            </a:pPr>
            <a:r>
              <a:rPr lang="en-US" sz="1103" spc="-1">
                <a:solidFill>
                  <a:srgbClr val="000000"/>
                </a:solidFill>
                <a:latin typeface="IBM Plex Sans Condensed"/>
                <a:ea typeface="IBM Plex Sans Condensed"/>
                <a:cs typeface="IBM Plex Sans Condensed"/>
                <a:sym typeface="IBM Plex Sans Condensed"/>
              </a:rPr>
              <a:t>Release note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test scripts, </a:t>
            </a:r>
          </a:p>
          <a:p>
            <a:pPr algn="l">
              <a:lnSpc>
                <a:spcPts val="2520"/>
              </a:lnSpc>
            </a:pPr>
            <a:r>
              <a:rPr lang="en-US" sz="1103" spc="-1">
                <a:solidFill>
                  <a:srgbClr val="000000"/>
                </a:solidFill>
                <a:latin typeface="IBM Plex Sans Condensed"/>
                <a:ea typeface="IBM Plex Sans Condensed"/>
                <a:cs typeface="IBM Plex Sans Condensed"/>
                <a:sym typeface="IBM Plex Sans Condensed"/>
              </a:rPr>
              <a:t>test data, </a:t>
            </a:r>
          </a:p>
        </p:txBody>
      </p:sp>
      <p:sp>
        <p:nvSpPr>
          <p:cNvPr id="10" name="TextBox 10"/>
          <p:cNvSpPr txBox="1"/>
          <p:nvPr/>
        </p:nvSpPr>
        <p:spPr>
          <a:xfrm>
            <a:off x="1372238" y="2606002"/>
            <a:ext cx="1607515" cy="116605"/>
          </a:xfrm>
          <a:prstGeom prst="rect">
            <a:avLst/>
          </a:prstGeom>
        </p:spPr>
        <p:txBody>
          <a:bodyPr lIns="0" tIns="0" rIns="0" bIns="0" rtlCol="0" anchor="t">
            <a:spAutoFit/>
          </a:bodyPr>
          <a:lstStyle/>
          <a:p>
            <a:pPr algn="l">
              <a:lnSpc>
                <a:spcPts val="603"/>
              </a:lnSpc>
            </a:pPr>
            <a:r>
              <a:rPr lang="en-US" sz="1103" spc="-1">
                <a:solidFill>
                  <a:srgbClr val="000000"/>
                </a:solidFill>
                <a:latin typeface="IBM Plex Sans Condensed"/>
                <a:ea typeface="IBM Plex Sans Condensed"/>
                <a:cs typeface="IBM Plex Sans Condensed"/>
                <a:sym typeface="IBM Plex Sans Condensed"/>
              </a:rPr>
              <a:t>6. traceability matrix, and </a:t>
            </a:r>
          </a:p>
        </p:txBody>
      </p:sp>
      <p:sp>
        <p:nvSpPr>
          <p:cNvPr id="11" name="TextBox 11"/>
          <p:cNvSpPr txBox="1"/>
          <p:nvPr/>
        </p:nvSpPr>
        <p:spPr>
          <a:xfrm>
            <a:off x="1372238" y="2629624"/>
            <a:ext cx="148571" cy="288055"/>
          </a:xfrm>
          <a:prstGeom prst="rect">
            <a:avLst/>
          </a:prstGeom>
        </p:spPr>
        <p:txBody>
          <a:bodyPr lIns="0" tIns="0" rIns="0" bIns="0" rtlCol="0" anchor="t">
            <a:spAutoFit/>
          </a:bodyPr>
          <a:lstStyle/>
          <a:p>
            <a:pPr algn="l">
              <a:lnSpc>
                <a:spcPts val="2468"/>
              </a:lnSpc>
            </a:pPr>
            <a:r>
              <a:rPr lang="en-US" sz="1103" spc="-1">
                <a:solidFill>
                  <a:srgbClr val="000000"/>
                </a:solidFill>
                <a:latin typeface="IBM Plex Sans Condensed"/>
                <a:ea typeface="IBM Plex Sans Condensed"/>
                <a:cs typeface="IBM Plex Sans Condensed"/>
                <a:sym typeface="IBM Plex Sans Condensed"/>
              </a:rPr>
              <a:t>7. </a:t>
            </a:r>
          </a:p>
        </p:txBody>
      </p:sp>
      <p:sp>
        <p:nvSpPr>
          <p:cNvPr id="12" name="TextBox 12"/>
          <p:cNvSpPr txBox="1"/>
          <p:nvPr/>
        </p:nvSpPr>
        <p:spPr>
          <a:xfrm>
            <a:off x="1600838" y="2651655"/>
            <a:ext cx="3546615" cy="266014"/>
          </a:xfrm>
          <a:prstGeom prst="rect">
            <a:avLst/>
          </a:prstGeom>
        </p:spPr>
        <p:txBody>
          <a:bodyPr lIns="0" tIns="0" rIns="0" bIns="0" rtlCol="0" anchor="t">
            <a:spAutoFit/>
          </a:bodyPr>
          <a:lstStyle/>
          <a:p>
            <a:pPr algn="l">
              <a:lnSpc>
                <a:spcPts val="2468"/>
              </a:lnSpc>
            </a:pPr>
            <a:r>
              <a:rPr lang="en-US" sz="1103" spc="-1">
                <a:solidFill>
                  <a:srgbClr val="000000"/>
                </a:solidFill>
                <a:latin typeface="IBM Plex Sans Condensed"/>
                <a:ea typeface="IBM Plex Sans Condensed"/>
                <a:cs typeface="IBM Plex Sans Condensed"/>
                <a:sym typeface="IBM Plex Sans Condensed"/>
              </a:rPr>
              <a:t>test results and reports like bug report, execution report etc. </a:t>
            </a:r>
          </a:p>
        </p:txBody>
      </p:sp>
      <p:sp>
        <p:nvSpPr>
          <p:cNvPr id="13" name="TextBox 13"/>
          <p:cNvSpPr txBox="1"/>
          <p:nvPr/>
        </p:nvSpPr>
        <p:spPr>
          <a:xfrm>
            <a:off x="1030529" y="7871098"/>
            <a:ext cx="1413291" cy="190005"/>
          </a:xfrm>
          <a:prstGeom prst="rect">
            <a:avLst/>
          </a:prstGeom>
        </p:spPr>
        <p:txBody>
          <a:bodyPr lIns="0" tIns="0" rIns="0" bIns="0" rtlCol="0" anchor="t">
            <a:spAutoFit/>
          </a:bodyPr>
          <a:lstStyle/>
          <a:p>
            <a:pPr algn="l">
              <a:lnSpc>
                <a:spcPts val="1567"/>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deployment? </a:t>
            </a:r>
          </a:p>
        </p:txBody>
      </p:sp>
      <p:sp>
        <p:nvSpPr>
          <p:cNvPr id="14" name="TextBox 14"/>
          <p:cNvSpPr txBox="1"/>
          <p:nvPr/>
        </p:nvSpPr>
        <p:spPr>
          <a:xfrm>
            <a:off x="1143305" y="8050701"/>
            <a:ext cx="105042" cy="207226"/>
          </a:xfrm>
          <a:prstGeom prst="rect">
            <a:avLst/>
          </a:prstGeom>
        </p:spPr>
        <p:txBody>
          <a:bodyPr lIns="0" tIns="0" rIns="0" bIns="0" rtlCol="0" anchor="t">
            <a:spAutoFit/>
          </a:bodyPr>
          <a:lstStyle/>
          <a:p>
            <a:pPr algn="l">
              <a:lnSpc>
                <a:spcPts val="1567"/>
              </a:lnSpc>
            </a:pPr>
            <a:r>
              <a:rPr lang="en-US" sz="1103">
                <a:solidFill>
                  <a:srgbClr val="000000"/>
                </a:solidFill>
                <a:latin typeface="Arimo"/>
                <a:ea typeface="Arimo"/>
                <a:cs typeface="Arimo"/>
                <a:sym typeface="Arimo"/>
              </a:rPr>
              <a:t> </a:t>
            </a:r>
          </a:p>
        </p:txBody>
      </p:sp>
      <p:sp>
        <p:nvSpPr>
          <p:cNvPr id="15" name="TextBox 15"/>
          <p:cNvSpPr txBox="1"/>
          <p:nvPr/>
        </p:nvSpPr>
        <p:spPr>
          <a:xfrm>
            <a:off x="1372238" y="8094240"/>
            <a:ext cx="5624236" cy="375361"/>
          </a:xfrm>
          <a:prstGeom prst="rect">
            <a:avLst/>
          </a:prstGeom>
        </p:spPr>
        <p:txBody>
          <a:bodyPr lIns="0" tIns="0" rIns="0" bIns="0" rtlCol="0" anchor="t">
            <a:spAutoFit/>
          </a:bodyPr>
          <a:lstStyle/>
          <a:p>
            <a:pPr algn="l">
              <a:lnSpc>
                <a:spcPts val="1567"/>
              </a:lnSpc>
            </a:pPr>
            <a:r>
              <a:rPr lang="en-US" sz="1103" spc="-1">
                <a:solidFill>
                  <a:srgbClr val="000000"/>
                </a:solidFill>
                <a:latin typeface="IBM Plex Sans Condensed"/>
                <a:ea typeface="IBM Plex Sans Condensed"/>
                <a:cs typeface="IBM Plex Sans Condensed"/>
                <a:sym typeface="IBM Plex Sans Condensed"/>
              </a:rPr>
              <a:t>Deployment is the mechanism through which applications, modules, updates, and patches are delivered from developers to end-user/client/customer.</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16" name="TextBox 16"/>
          <p:cNvSpPr txBox="1"/>
          <p:nvPr/>
        </p:nvSpPr>
        <p:spPr>
          <a:xfrm>
            <a:off x="1030529" y="6815861"/>
            <a:ext cx="1124160" cy="199530"/>
          </a:xfrm>
          <a:prstGeom prst="rect">
            <a:avLst/>
          </a:prstGeom>
        </p:spPr>
        <p:txBody>
          <a:bodyPr lIns="0" tIns="0" rIns="0" bIns="0" rtlCol="0" anchor="t">
            <a:spAutoFit/>
          </a:bodyPr>
          <a:lstStyle/>
          <a:p>
            <a:pPr algn="l">
              <a:lnSpc>
                <a:spcPts val="163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release? </a:t>
            </a:r>
          </a:p>
        </p:txBody>
      </p:sp>
      <p:sp>
        <p:nvSpPr>
          <p:cNvPr id="17" name="TextBox 17"/>
          <p:cNvSpPr txBox="1"/>
          <p:nvPr/>
        </p:nvSpPr>
        <p:spPr>
          <a:xfrm>
            <a:off x="1143305" y="6995455"/>
            <a:ext cx="105042" cy="216751"/>
          </a:xfrm>
          <a:prstGeom prst="rect">
            <a:avLst/>
          </a:prstGeom>
        </p:spPr>
        <p:txBody>
          <a:bodyPr lIns="0" tIns="0" rIns="0" bIns="0" rtlCol="0" anchor="t">
            <a:spAutoFit/>
          </a:bodyPr>
          <a:lstStyle/>
          <a:p>
            <a:pPr algn="l">
              <a:lnSpc>
                <a:spcPts val="1631"/>
              </a:lnSpc>
            </a:pPr>
            <a:r>
              <a:rPr lang="en-US" sz="1103">
                <a:solidFill>
                  <a:srgbClr val="000000"/>
                </a:solidFill>
                <a:latin typeface="Arimo"/>
                <a:ea typeface="Arimo"/>
                <a:cs typeface="Arimo"/>
                <a:sym typeface="Arimo"/>
              </a:rPr>
              <a:t> </a:t>
            </a:r>
          </a:p>
        </p:txBody>
      </p:sp>
      <p:sp>
        <p:nvSpPr>
          <p:cNvPr id="18" name="TextBox 18"/>
          <p:cNvSpPr txBox="1"/>
          <p:nvPr/>
        </p:nvSpPr>
        <p:spPr>
          <a:xfrm>
            <a:off x="1372238" y="7039004"/>
            <a:ext cx="5629361" cy="381838"/>
          </a:xfrm>
          <a:prstGeom prst="rect">
            <a:avLst/>
          </a:prstGeom>
        </p:spPr>
        <p:txBody>
          <a:bodyPr lIns="0" tIns="0" rIns="0" bIns="0" rtlCol="0" anchor="t">
            <a:spAutoFit/>
          </a:bodyPr>
          <a:lstStyle/>
          <a:p>
            <a:pPr algn="l">
              <a:lnSpc>
                <a:spcPts val="1631"/>
              </a:lnSpc>
            </a:pPr>
            <a:r>
              <a:rPr lang="en-US" sz="1103" spc="-1">
                <a:solidFill>
                  <a:srgbClr val="000000"/>
                </a:solidFill>
                <a:latin typeface="IBM Plex Sans Condensed"/>
                <a:ea typeface="IBM Plex Sans Condensed"/>
                <a:cs typeface="IBM Plex Sans Condensed"/>
                <a:sym typeface="IBM Plex Sans Condensed"/>
              </a:rPr>
              <a:t>It is a number/ identity given to Installable software that is handed over to the customer/client </a:t>
            </a:r>
          </a:p>
          <a:p>
            <a:pPr algn="l">
              <a:lnSpc>
                <a:spcPts val="1392"/>
              </a:lnSpc>
            </a:pPr>
            <a:r>
              <a:rPr lang="en-US" sz="1103" spc="-1">
                <a:solidFill>
                  <a:srgbClr val="000000"/>
                </a:solidFill>
                <a:latin typeface="IBM Plex Sans Condensed"/>
                <a:ea typeface="IBM Plex Sans Condensed"/>
                <a:cs typeface="IBM Plex Sans Condensed"/>
                <a:sym typeface="IBM Plex Sans Condensed"/>
              </a:rPr>
              <a:t>by the testing team (or sometimes directly by the development team) </a:t>
            </a:r>
          </a:p>
        </p:txBody>
      </p:sp>
      <p:sp>
        <p:nvSpPr>
          <p:cNvPr id="19" name="TextBox 19"/>
          <p:cNvSpPr txBox="1"/>
          <p:nvPr/>
        </p:nvSpPr>
        <p:spPr>
          <a:xfrm>
            <a:off x="1143305" y="3383556"/>
            <a:ext cx="2780300"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Bold"/>
                <a:ea typeface="IBM Plex Sans Condensed Bold"/>
                <a:cs typeface="IBM Plex Sans Condensed Bold"/>
                <a:sym typeface="IBM Plex Sans Condensed Bold"/>
              </a:rPr>
              <a:t>Explain about each of test closure documents? </a:t>
            </a:r>
          </a:p>
        </p:txBody>
      </p:sp>
      <p:sp>
        <p:nvSpPr>
          <p:cNvPr id="20" name="TextBox 20"/>
          <p:cNvSpPr txBox="1"/>
          <p:nvPr/>
        </p:nvSpPr>
        <p:spPr>
          <a:xfrm>
            <a:off x="1372238" y="3556978"/>
            <a:ext cx="4218537" cy="202330"/>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000000"/>
                </a:solidFill>
                <a:latin typeface="IBM Plex Sans Condensed Bold"/>
                <a:ea typeface="IBM Plex Sans Condensed Bold"/>
                <a:cs typeface="IBM Plex Sans Condensed Bold"/>
                <a:sym typeface="IBM Plex Sans Condensed Bold"/>
              </a:rPr>
              <a:t>test case documents:</a:t>
            </a:r>
            <a:r>
              <a:rPr lang="en-US" sz="1103" spc="-1">
                <a:solidFill>
                  <a:srgbClr val="000000"/>
                </a:solidFill>
                <a:latin typeface="IBM Plex Sans Condensed"/>
                <a:ea typeface="IBM Plex Sans Condensed"/>
                <a:cs typeface="IBM Plex Sans Condensed"/>
                <a:sym typeface="IBM Plex Sans Condensed"/>
              </a:rPr>
              <a:t> Include detail test cases that can be reviewed. </a:t>
            </a:r>
          </a:p>
        </p:txBody>
      </p:sp>
      <p:sp>
        <p:nvSpPr>
          <p:cNvPr id="21" name="TextBox 21"/>
          <p:cNvSpPr txBox="1"/>
          <p:nvPr/>
        </p:nvSpPr>
        <p:spPr>
          <a:xfrm>
            <a:off x="1372238" y="3755098"/>
            <a:ext cx="148571" cy="202330"/>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2. </a:t>
            </a:r>
          </a:p>
        </p:txBody>
      </p:sp>
      <p:sp>
        <p:nvSpPr>
          <p:cNvPr id="22" name="TextBox 22"/>
          <p:cNvSpPr txBox="1"/>
          <p:nvPr/>
        </p:nvSpPr>
        <p:spPr>
          <a:xfrm>
            <a:off x="1600838" y="3777129"/>
            <a:ext cx="4656896"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Bold"/>
                <a:ea typeface="IBM Plex Sans Condensed Bold"/>
                <a:cs typeface="IBM Plex Sans Condensed Bold"/>
                <a:sym typeface="IBM Plex Sans Condensed Bold"/>
              </a:rPr>
              <a:t>test plan, test strategy:</a:t>
            </a:r>
            <a:r>
              <a:rPr lang="en-US" sz="1103" spc="-1">
                <a:solidFill>
                  <a:srgbClr val="000000"/>
                </a:solidFill>
                <a:latin typeface="IBM Plex Sans Condensed"/>
                <a:ea typeface="IBM Plex Sans Condensed"/>
                <a:cs typeface="IBM Plex Sans Condensed"/>
                <a:sym typeface="IBM Plex Sans Condensed"/>
              </a:rPr>
              <a:t> Included Entire Test planning, Strategies, Schedules Etc. </a:t>
            </a:r>
          </a:p>
        </p:txBody>
      </p:sp>
      <p:sp>
        <p:nvSpPr>
          <p:cNvPr id="23" name="TextBox 23"/>
          <p:cNvSpPr txBox="1"/>
          <p:nvPr/>
        </p:nvSpPr>
        <p:spPr>
          <a:xfrm>
            <a:off x="1372238" y="3950170"/>
            <a:ext cx="5629970" cy="202330"/>
          </a:xfrm>
          <a:prstGeom prst="rect">
            <a:avLst/>
          </a:prstGeom>
        </p:spPr>
        <p:txBody>
          <a:bodyPr lIns="0" tIns="0" rIns="0" bIns="0" rtlCol="0" anchor="t">
            <a:spAutoFit/>
          </a:bodyPr>
          <a:lstStyle/>
          <a:p>
            <a:pPr algn="l">
              <a:lnSpc>
                <a:spcPts val="1542"/>
              </a:lnSpc>
            </a:pPr>
            <a:r>
              <a:rPr lang="en-US" sz="1103">
                <a:solidFill>
                  <a:srgbClr val="000000"/>
                </a:solidFill>
                <a:latin typeface="IBM Plex Sans Condensed"/>
                <a:ea typeface="IBM Plex Sans Condensed"/>
                <a:cs typeface="IBM Plex Sans Condensed"/>
                <a:sym typeface="IBM Plex Sans Condensed"/>
              </a:rPr>
              <a:t>3. </a:t>
            </a:r>
            <a:r>
              <a:rPr lang="en-US" sz="1103">
                <a:solidFill>
                  <a:srgbClr val="000000"/>
                </a:solidFill>
                <a:latin typeface="IBM Plex Sans Condensed Bold"/>
                <a:ea typeface="IBM Plex Sans Condensed Bold"/>
                <a:cs typeface="IBM Plex Sans Condensed Bold"/>
                <a:sym typeface="IBM Plex Sans Condensed Bold"/>
              </a:rPr>
              <a:t>Release note:</a:t>
            </a:r>
            <a:r>
              <a:rPr lang="en-US" sz="1103">
                <a:solidFill>
                  <a:srgbClr val="000000"/>
                </a:solidFill>
                <a:latin typeface="IBM Plex Sans Condensed"/>
                <a:ea typeface="IBM Plex Sans Condensed"/>
                <a:cs typeface="IBM Plex Sans Condensed"/>
                <a:sym typeface="IBM Plex Sans Condensed"/>
              </a:rPr>
              <a:t> Includes all release related data like Software version, supporting hardware </a:t>
            </a:r>
          </a:p>
        </p:txBody>
      </p:sp>
      <p:sp>
        <p:nvSpPr>
          <p:cNvPr id="24" name="TextBox 24"/>
          <p:cNvSpPr txBox="1"/>
          <p:nvPr/>
        </p:nvSpPr>
        <p:spPr>
          <a:xfrm>
            <a:off x="1600838" y="4167273"/>
            <a:ext cx="3260588"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details, known issues, closed issues, added features etc. </a:t>
            </a:r>
          </a:p>
        </p:txBody>
      </p:sp>
      <p:sp>
        <p:nvSpPr>
          <p:cNvPr id="25" name="TextBox 25"/>
          <p:cNvSpPr txBox="1"/>
          <p:nvPr/>
        </p:nvSpPr>
        <p:spPr>
          <a:xfrm>
            <a:off x="1372238" y="4343362"/>
            <a:ext cx="5630266" cy="790842"/>
          </a:xfrm>
          <a:prstGeom prst="rect">
            <a:avLst/>
          </a:prstGeom>
        </p:spPr>
        <p:txBody>
          <a:bodyPr lIns="0" tIns="0" rIns="0" bIns="0" rtlCol="0" anchor="t">
            <a:spAutoFit/>
          </a:bodyPr>
          <a:lstStyle/>
          <a:p>
            <a:pPr algn="just">
              <a:lnSpc>
                <a:spcPts val="1542"/>
              </a:lnSpc>
            </a:pPr>
            <a:r>
              <a:rPr lang="en-US" sz="1103" spc="-1">
                <a:solidFill>
                  <a:srgbClr val="000000"/>
                </a:solidFill>
                <a:latin typeface="IBM Plex Sans Condensed"/>
                <a:ea typeface="IBM Plex Sans Condensed"/>
                <a:cs typeface="IBM Plex Sans Condensed"/>
                <a:sym typeface="IBM Plex Sans Condensed"/>
              </a:rPr>
              <a:t>4. </a:t>
            </a:r>
            <a:r>
              <a:rPr lang="en-US" sz="1103" spc="-1">
                <a:solidFill>
                  <a:srgbClr val="000000"/>
                </a:solidFill>
                <a:latin typeface="IBM Plex Sans Condensed Bold"/>
                <a:ea typeface="IBM Plex Sans Condensed Bold"/>
                <a:cs typeface="IBM Plex Sans Condensed Bold"/>
                <a:sym typeface="IBM Plex Sans Condensed Bold"/>
              </a:rPr>
              <a:t>test scripts:</a:t>
            </a:r>
            <a:r>
              <a:rPr lang="en-US" sz="1103" spc="-1">
                <a:solidFill>
                  <a:srgbClr val="000000"/>
                </a:solidFill>
                <a:latin typeface="IBM Plex Sans Condensed"/>
                <a:ea typeface="IBM Plex Sans Condensed"/>
                <a:cs typeface="IBM Plex Sans Condensed"/>
                <a:sym typeface="IBM Plex Sans Condensed"/>
              </a:rPr>
              <a:t> It contain Scripts in terms of automation testing. 5. </a:t>
            </a:r>
            <a:r>
              <a:rPr lang="en-US" sz="1103" spc="-1">
                <a:solidFill>
                  <a:srgbClr val="000000"/>
                </a:solidFill>
                <a:latin typeface="IBM Plex Sans Condensed Bold"/>
                <a:ea typeface="IBM Plex Sans Condensed Bold"/>
                <a:cs typeface="IBM Plex Sans Condensed Bold"/>
                <a:sym typeface="IBM Plex Sans Condensed Bold"/>
              </a:rPr>
              <a:t>test data:</a:t>
            </a:r>
            <a:r>
              <a:rPr lang="en-US" sz="1103" spc="-1">
                <a:solidFill>
                  <a:srgbClr val="000000"/>
                </a:solidFill>
                <a:latin typeface="IBM Plex Sans Condensed"/>
                <a:ea typeface="IBM Plex Sans Condensed"/>
                <a:cs typeface="IBM Plex Sans Condensed"/>
                <a:sym typeface="IBM Plex Sans Condensed"/>
              </a:rPr>
              <a:t> It contains which date you were used while testing. 6. </a:t>
            </a:r>
            <a:r>
              <a:rPr lang="en-US" sz="1103" spc="-1">
                <a:solidFill>
                  <a:srgbClr val="000000"/>
                </a:solidFill>
                <a:latin typeface="IBM Plex Sans Condensed Bold"/>
                <a:ea typeface="IBM Plex Sans Condensed Bold"/>
                <a:cs typeface="IBM Plex Sans Condensed Bold"/>
                <a:sym typeface="IBM Plex Sans Condensed Bold"/>
              </a:rPr>
              <a:t>traceability matrix:</a:t>
            </a:r>
            <a:r>
              <a:rPr lang="en-US" sz="1103" spc="-1">
                <a:solidFill>
                  <a:srgbClr val="000000"/>
                </a:solidFill>
                <a:latin typeface="IBM Plex Sans Condensed"/>
                <a:ea typeface="IBM Plex Sans Condensed"/>
                <a:cs typeface="IBM Plex Sans Condensed"/>
                <a:sym typeface="IBM Plex Sans Condensed"/>
              </a:rPr>
              <a:t> traceability includes all pass and fail test cases matrix and defect records. 7. </a:t>
            </a:r>
            <a:r>
              <a:rPr lang="en-US" sz="1103" spc="-1">
                <a:solidFill>
                  <a:srgbClr val="000000"/>
                </a:solidFill>
                <a:latin typeface="IBM Plex Sans Condensed Bold"/>
                <a:ea typeface="IBM Plex Sans Condensed Bold"/>
                <a:cs typeface="IBM Plex Sans Condensed Bold"/>
                <a:sym typeface="IBM Plex Sans Condensed Bold"/>
              </a:rPr>
              <a:t>test results and reports like Bug Report and Execution Report:</a:t>
            </a:r>
            <a:r>
              <a:rPr lang="en-US" sz="1103" spc="-1">
                <a:solidFill>
                  <a:srgbClr val="000000"/>
                </a:solidFill>
                <a:latin typeface="IBM Plex Sans Condensed"/>
                <a:ea typeface="IBM Plex Sans Condensed"/>
                <a:cs typeface="IBM Plex Sans Condensed"/>
                <a:sym typeface="IBM Plex Sans Condensed"/>
              </a:rPr>
              <a:t> Test Results shows entire </a:t>
            </a:r>
          </a:p>
        </p:txBody>
      </p:sp>
      <p:sp>
        <p:nvSpPr>
          <p:cNvPr id="26" name="TextBox 26"/>
          <p:cNvSpPr txBox="1"/>
          <p:nvPr/>
        </p:nvSpPr>
        <p:spPr>
          <a:xfrm>
            <a:off x="1600838" y="5148986"/>
            <a:ext cx="1923212" cy="180289"/>
          </a:xfrm>
          <a:prstGeom prst="rect">
            <a:avLst/>
          </a:prstGeom>
        </p:spPr>
        <p:txBody>
          <a:bodyPr lIns="0" tIns="0" rIns="0" bIns="0" rtlCol="0" anchor="t">
            <a:spAutoFit/>
          </a:bodyPr>
          <a:lstStyle/>
          <a:p>
            <a:pPr algn="l">
              <a:lnSpc>
                <a:spcPts val="1542"/>
              </a:lnSpc>
            </a:pPr>
            <a:r>
              <a:rPr lang="en-US" sz="1103" spc="-1">
                <a:solidFill>
                  <a:srgbClr val="000000"/>
                </a:solidFill>
                <a:latin typeface="IBM Plex Sans Condensed"/>
                <a:ea typeface="IBM Plex Sans Condensed"/>
                <a:cs typeface="IBM Plex Sans Condensed"/>
                <a:sym typeface="IBM Plex Sans Condensed"/>
              </a:rPr>
              <a:t>summery on tested applications. </a:t>
            </a:r>
          </a:p>
        </p:txBody>
      </p:sp>
      <p:sp>
        <p:nvSpPr>
          <p:cNvPr id="27" name="TextBox 27"/>
          <p:cNvSpPr txBox="1"/>
          <p:nvPr/>
        </p:nvSpPr>
        <p:spPr>
          <a:xfrm>
            <a:off x="1030529" y="5770016"/>
            <a:ext cx="1099290" cy="199530"/>
          </a:xfrm>
          <a:prstGeom prst="rect">
            <a:avLst/>
          </a:prstGeom>
        </p:spPr>
        <p:txBody>
          <a:bodyPr lIns="0" tIns="0" rIns="0" bIns="0" rtlCol="0" anchor="t">
            <a:spAutoFit/>
          </a:bodyPr>
          <a:lstStyle/>
          <a:p>
            <a:pPr algn="l">
              <a:lnSpc>
                <a:spcPts val="163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a Build? </a:t>
            </a:r>
          </a:p>
        </p:txBody>
      </p:sp>
      <p:sp>
        <p:nvSpPr>
          <p:cNvPr id="28" name="TextBox 28"/>
          <p:cNvSpPr txBox="1"/>
          <p:nvPr/>
        </p:nvSpPr>
        <p:spPr>
          <a:xfrm>
            <a:off x="1143305" y="5949610"/>
            <a:ext cx="105042" cy="216751"/>
          </a:xfrm>
          <a:prstGeom prst="rect">
            <a:avLst/>
          </a:prstGeom>
        </p:spPr>
        <p:txBody>
          <a:bodyPr lIns="0" tIns="0" rIns="0" bIns="0" rtlCol="0" anchor="t">
            <a:spAutoFit/>
          </a:bodyPr>
          <a:lstStyle/>
          <a:p>
            <a:pPr algn="l">
              <a:lnSpc>
                <a:spcPts val="1631"/>
              </a:lnSpc>
            </a:pPr>
            <a:r>
              <a:rPr lang="en-US" sz="1103">
                <a:solidFill>
                  <a:srgbClr val="000000"/>
                </a:solidFill>
                <a:latin typeface="Arimo"/>
                <a:ea typeface="Arimo"/>
                <a:cs typeface="Arimo"/>
                <a:sym typeface="Arimo"/>
              </a:rPr>
              <a:t> </a:t>
            </a:r>
          </a:p>
        </p:txBody>
      </p:sp>
      <p:sp>
        <p:nvSpPr>
          <p:cNvPr id="29" name="TextBox 29"/>
          <p:cNvSpPr txBox="1"/>
          <p:nvPr/>
        </p:nvSpPr>
        <p:spPr>
          <a:xfrm>
            <a:off x="1372238" y="5993159"/>
            <a:ext cx="5630266" cy="381838"/>
          </a:xfrm>
          <a:prstGeom prst="rect">
            <a:avLst/>
          </a:prstGeom>
        </p:spPr>
        <p:txBody>
          <a:bodyPr lIns="0" tIns="0" rIns="0" bIns="0" rtlCol="0" anchor="t">
            <a:spAutoFit/>
          </a:bodyPr>
          <a:lstStyle/>
          <a:p>
            <a:pPr algn="l">
              <a:lnSpc>
                <a:spcPts val="1631"/>
              </a:lnSpc>
            </a:pPr>
            <a:r>
              <a:rPr lang="en-US" sz="1103" spc="-1">
                <a:solidFill>
                  <a:srgbClr val="000000"/>
                </a:solidFill>
                <a:latin typeface="IBM Plex Sans Condensed"/>
                <a:ea typeface="IBM Plex Sans Condensed"/>
                <a:cs typeface="IBM Plex Sans Condensed"/>
                <a:sym typeface="IBM Plex Sans Condensed"/>
              </a:rPr>
              <a:t>It is a number/identity given to Installable software that is given to the testing team by the </a:t>
            </a:r>
          </a:p>
          <a:p>
            <a:pPr algn="l">
              <a:lnSpc>
                <a:spcPts val="1392"/>
              </a:lnSpc>
            </a:pPr>
            <a:r>
              <a:rPr lang="en-US" sz="1103" spc="-1">
                <a:solidFill>
                  <a:srgbClr val="000000"/>
                </a:solidFill>
                <a:latin typeface="IBM Plex Sans Condensed"/>
                <a:ea typeface="IBM Plex Sans Condensed"/>
                <a:cs typeface="IBM Plex Sans Condensed"/>
                <a:sym typeface="IBM Plex Sans Condensed"/>
              </a:rPr>
              <a:t>development team </a:t>
            </a:r>
          </a:p>
        </p:txBody>
      </p:sp>
      <p:sp>
        <p:nvSpPr>
          <p:cNvPr id="31" name="Footer Placeholder 30"/>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1978028"/>
            <a:ext cx="115567" cy="5608320"/>
          </a:xfrm>
          <a:custGeom>
            <a:avLst/>
            <a:gdLst/>
            <a:ahLst/>
            <a:cxnLst/>
            <a:rect l="l" t="t" r="r" b="b"/>
            <a:pathLst>
              <a:path w="115567" h="5608320">
                <a:moveTo>
                  <a:pt x="0" y="0"/>
                </a:moveTo>
                <a:lnTo>
                  <a:pt x="115567" y="0"/>
                </a:lnTo>
                <a:lnTo>
                  <a:pt x="115567" y="5608320"/>
                </a:lnTo>
                <a:lnTo>
                  <a:pt x="0" y="5608320"/>
                </a:lnTo>
                <a:lnTo>
                  <a:pt x="0" y="0"/>
                </a:lnTo>
                <a:close/>
              </a:path>
            </a:pathLst>
          </a:custGeom>
          <a:blipFill>
            <a:blip r:embed="rId2"/>
            <a:stretch>
              <a:fillRect/>
            </a:stretch>
          </a:blipFill>
        </p:spPr>
      </p:sp>
      <p:sp>
        <p:nvSpPr>
          <p:cNvPr id="4" name="TextBox 4"/>
          <p:cNvSpPr txBox="1"/>
          <p:nvPr/>
        </p:nvSpPr>
        <p:spPr>
          <a:xfrm>
            <a:off x="1372238" y="879643"/>
            <a:ext cx="65789" cy="207226"/>
          </a:xfrm>
          <a:prstGeom prst="rect">
            <a:avLst/>
          </a:prstGeom>
        </p:spPr>
        <p:txBody>
          <a:bodyPr lIns="0" tIns="0" rIns="0" bIns="0" rtlCol="0" anchor="t">
            <a:spAutoFit/>
          </a:bodyPr>
          <a:lstStyle/>
          <a:p>
            <a:pPr algn="l">
              <a:lnSpc>
                <a:spcPts val="1545"/>
              </a:lnSpc>
            </a:pPr>
            <a:r>
              <a:rPr lang="en-US" sz="1103">
                <a:solidFill>
                  <a:srgbClr val="000000"/>
                </a:solidFill>
                <a:latin typeface="Arimo"/>
                <a:ea typeface="Arimo"/>
                <a:cs typeface="Arimo"/>
                <a:sym typeface="Arimo"/>
              </a:rPr>
              <a:t></a:t>
            </a:r>
          </a:p>
        </p:txBody>
      </p:sp>
      <p:sp>
        <p:nvSpPr>
          <p:cNvPr id="5" name="TextBox 5"/>
          <p:cNvSpPr txBox="1"/>
          <p:nvPr/>
        </p:nvSpPr>
        <p:spPr>
          <a:xfrm>
            <a:off x="1030529" y="6587261"/>
            <a:ext cx="1609163" cy="190005"/>
          </a:xfrm>
          <a:prstGeom prst="rect">
            <a:avLst/>
          </a:prstGeom>
        </p:spPr>
        <p:txBody>
          <a:bodyPr lIns="0" tIns="0" rIns="0" bIns="0" rtlCol="0" anchor="t">
            <a:spAutoFit/>
          </a:bodyPr>
          <a:lstStyle/>
          <a:p>
            <a:pPr algn="l">
              <a:lnSpc>
                <a:spcPts val="1586"/>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the code freeze? </a:t>
            </a:r>
          </a:p>
        </p:txBody>
      </p:sp>
      <p:sp>
        <p:nvSpPr>
          <p:cNvPr id="6" name="TextBox 6"/>
          <p:cNvSpPr txBox="1"/>
          <p:nvPr/>
        </p:nvSpPr>
        <p:spPr>
          <a:xfrm>
            <a:off x="1372238" y="6761140"/>
            <a:ext cx="105042" cy="207226"/>
          </a:xfrm>
          <a:prstGeom prst="rect">
            <a:avLst/>
          </a:prstGeom>
        </p:spPr>
        <p:txBody>
          <a:bodyPr lIns="0" tIns="0" rIns="0" bIns="0" rtlCol="0" anchor="t">
            <a:spAutoFit/>
          </a:bodyPr>
          <a:lstStyle/>
          <a:p>
            <a:pPr algn="l">
              <a:lnSpc>
                <a:spcPts val="1586"/>
              </a:lnSpc>
            </a:pPr>
            <a:r>
              <a:rPr lang="en-US" sz="1103">
                <a:solidFill>
                  <a:srgbClr val="000000"/>
                </a:solidFill>
                <a:latin typeface="Arimo"/>
                <a:ea typeface="Arimo"/>
                <a:cs typeface="Arimo"/>
                <a:sym typeface="Arimo"/>
              </a:rPr>
              <a:t> </a:t>
            </a:r>
          </a:p>
        </p:txBody>
      </p:sp>
      <p:sp>
        <p:nvSpPr>
          <p:cNvPr id="7" name="TextBox 7"/>
          <p:cNvSpPr txBox="1"/>
          <p:nvPr/>
        </p:nvSpPr>
        <p:spPr>
          <a:xfrm>
            <a:off x="1600838" y="6804689"/>
            <a:ext cx="5226101" cy="180289"/>
          </a:xfrm>
          <a:prstGeom prst="rect">
            <a:avLst/>
          </a:prstGeom>
        </p:spPr>
        <p:txBody>
          <a:bodyPr lIns="0" tIns="0" rIns="0" bIns="0" rtlCol="0" anchor="t">
            <a:spAutoFit/>
          </a:bodyPr>
          <a:lstStyle/>
          <a:p>
            <a:pPr algn="l">
              <a:lnSpc>
                <a:spcPts val="1586"/>
              </a:lnSpc>
            </a:pPr>
            <a:r>
              <a:rPr lang="en-US" sz="1103" spc="-1">
                <a:solidFill>
                  <a:srgbClr val="000000"/>
                </a:solidFill>
                <a:latin typeface="IBM Plex Sans Condensed"/>
                <a:ea typeface="IBM Plex Sans Condensed"/>
                <a:cs typeface="IBM Plex Sans Condensed"/>
                <a:sym typeface="IBM Plex Sans Condensed"/>
              </a:rPr>
              <a:t>Code freeze means Finalization of code and no further changes will be happening in code. </a:t>
            </a:r>
          </a:p>
        </p:txBody>
      </p:sp>
      <p:sp>
        <p:nvSpPr>
          <p:cNvPr id="8" name="TextBox 8"/>
          <p:cNvSpPr txBox="1"/>
          <p:nvPr/>
        </p:nvSpPr>
        <p:spPr>
          <a:xfrm>
            <a:off x="1030529" y="3587515"/>
            <a:ext cx="2641721" cy="190005"/>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a different attribute of test cases? </a:t>
            </a:r>
          </a:p>
        </p:txBody>
      </p:sp>
      <p:sp>
        <p:nvSpPr>
          <p:cNvPr id="9" name="TextBox 9"/>
          <p:cNvSpPr txBox="1"/>
          <p:nvPr/>
        </p:nvSpPr>
        <p:spPr>
          <a:xfrm>
            <a:off x="1372238" y="3776434"/>
            <a:ext cx="5626627" cy="790594"/>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1. TestCaseID - A unique identifier of the test case. 2. Test Summary - One-liner summary of the test case. 3. Description - Detailed description of the test case. 4. Prerequisite or pre-condition - A set of prerequisites that must be followed before executing </a:t>
            </a:r>
          </a:p>
        </p:txBody>
      </p:sp>
      <p:sp>
        <p:nvSpPr>
          <p:cNvPr id="10" name="TextBox 10"/>
          <p:cNvSpPr txBox="1"/>
          <p:nvPr/>
        </p:nvSpPr>
        <p:spPr>
          <a:xfrm>
            <a:off x="1600838" y="4581801"/>
            <a:ext cx="853345" cy="180289"/>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the test steps. </a:t>
            </a:r>
          </a:p>
        </p:txBody>
      </p:sp>
      <p:sp>
        <p:nvSpPr>
          <p:cNvPr id="11" name="TextBox 11"/>
          <p:cNvSpPr txBox="1"/>
          <p:nvPr/>
        </p:nvSpPr>
        <p:spPr>
          <a:xfrm>
            <a:off x="1372238" y="4758138"/>
            <a:ext cx="3478216" cy="202330"/>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5. Test Steps - Detailed steps for performing the test case. </a:t>
            </a:r>
          </a:p>
        </p:txBody>
      </p:sp>
      <p:sp>
        <p:nvSpPr>
          <p:cNvPr id="12" name="TextBox 12"/>
          <p:cNvSpPr txBox="1"/>
          <p:nvPr/>
        </p:nvSpPr>
        <p:spPr>
          <a:xfrm>
            <a:off x="1372238" y="4953210"/>
            <a:ext cx="148571" cy="595522"/>
          </a:xfrm>
          <a:prstGeom prst="rect">
            <a:avLst/>
          </a:prstGeom>
        </p:spPr>
        <p:txBody>
          <a:bodyPr lIns="0" tIns="0" rIns="0" bIns="0" rtlCol="0" anchor="t">
            <a:spAutoFit/>
          </a:bodyPr>
          <a:lstStyle/>
          <a:p>
            <a:pPr algn="just">
              <a:lnSpc>
                <a:spcPts val="1543"/>
              </a:lnSpc>
            </a:pPr>
            <a:r>
              <a:rPr lang="en-US" sz="1103" spc="-1">
                <a:solidFill>
                  <a:srgbClr val="000000"/>
                </a:solidFill>
                <a:latin typeface="IBM Plex Sans Condensed"/>
                <a:ea typeface="IBM Plex Sans Condensed"/>
                <a:cs typeface="IBM Plex Sans Condensed"/>
                <a:sym typeface="IBM Plex Sans Condensed"/>
              </a:rPr>
              <a:t>6. 7. 8. </a:t>
            </a:r>
          </a:p>
        </p:txBody>
      </p:sp>
      <p:sp>
        <p:nvSpPr>
          <p:cNvPr id="13" name="TextBox 13"/>
          <p:cNvSpPr txBox="1"/>
          <p:nvPr/>
        </p:nvSpPr>
        <p:spPr>
          <a:xfrm>
            <a:off x="1600838" y="4975250"/>
            <a:ext cx="3627444" cy="573481"/>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Expected result - The expected result in order to pass the test. Actual result - The actual result after executing the test steps. Test Result - Pass/Fail status of the test execution. </a:t>
            </a:r>
          </a:p>
        </p:txBody>
      </p:sp>
      <p:sp>
        <p:nvSpPr>
          <p:cNvPr id="14" name="TextBox 14"/>
          <p:cNvSpPr txBox="1"/>
          <p:nvPr/>
        </p:nvSpPr>
        <p:spPr>
          <a:xfrm>
            <a:off x="1372238" y="5541474"/>
            <a:ext cx="5571192" cy="595770"/>
          </a:xfrm>
          <a:prstGeom prst="rect">
            <a:avLst/>
          </a:prstGeom>
        </p:spPr>
        <p:txBody>
          <a:bodyPr lIns="0" tIns="0" rIns="0" bIns="0" rtlCol="0" anchor="t">
            <a:spAutoFit/>
          </a:bodyPr>
          <a:lstStyle/>
          <a:p>
            <a:pPr algn="l">
              <a:lnSpc>
                <a:spcPts val="1543"/>
              </a:lnSpc>
            </a:pPr>
            <a:r>
              <a:rPr lang="en-US" sz="1103" spc="-1">
                <a:solidFill>
                  <a:srgbClr val="000000"/>
                </a:solidFill>
                <a:latin typeface="IBM Plex Sans Condensed"/>
                <a:ea typeface="IBM Plex Sans Condensed"/>
                <a:cs typeface="IBM Plex Sans Condensed"/>
                <a:sym typeface="IBM Plex Sans Condensed"/>
              </a:rPr>
              <a:t>9. Automation Status - Identifier of automation - whether the application is automated or not. 10. Date - The test execution date. 11. Executed by - Name of the person executing the test case. </a:t>
            </a:r>
          </a:p>
        </p:txBody>
      </p:sp>
      <p:sp>
        <p:nvSpPr>
          <p:cNvPr id="15" name="TextBox 15"/>
          <p:cNvSpPr txBox="1"/>
          <p:nvPr/>
        </p:nvSpPr>
        <p:spPr>
          <a:xfrm>
            <a:off x="1600838" y="923192"/>
            <a:ext cx="5396065" cy="570433"/>
          </a:xfrm>
          <a:prstGeom prst="rect">
            <a:avLst/>
          </a:prstGeom>
        </p:spPr>
        <p:txBody>
          <a:bodyPr lIns="0" tIns="0" rIns="0" bIns="0" rtlCol="0" anchor="t">
            <a:spAutoFit/>
          </a:bodyPr>
          <a:lstStyle/>
          <a:p>
            <a:pPr algn="just">
              <a:lnSpc>
                <a:spcPts val="1535"/>
              </a:lnSpc>
            </a:pPr>
            <a:r>
              <a:rPr lang="en-US" sz="1103" spc="3">
                <a:solidFill>
                  <a:srgbClr val="000000"/>
                </a:solidFill>
                <a:latin typeface="IBM Plex Sans Condensed"/>
                <a:ea typeface="IBM Plex Sans Condensed"/>
                <a:cs typeface="IBM Plex Sans Condensed"/>
                <a:sym typeface="IBM Plex Sans Condensed"/>
              </a:rPr>
              <a:t>Testing includes many activities in each phase of the development life cycle as requirement analysis, creating test plan, test design, etc. So, </a:t>
            </a:r>
            <a:r>
              <a:rPr lang="en-US" sz="1103" spc="3">
                <a:solidFill>
                  <a:srgbClr val="FF0000"/>
                </a:solidFill>
                <a:latin typeface="IBM Plex Sans Condensed"/>
                <a:ea typeface="IBM Plex Sans Condensed"/>
                <a:cs typeface="IBM Plex Sans Condensed"/>
                <a:sym typeface="IBM Plex Sans Condensed"/>
              </a:rPr>
              <a:t>software testing activity</a:t>
            </a:r>
            <a:r>
              <a:rPr lang="en-US" sz="1103" spc="3">
                <a:solidFill>
                  <a:srgbClr val="000000"/>
                </a:solidFill>
                <a:latin typeface="IBM Plex Sans Condensed"/>
                <a:ea typeface="IBM Plex Sans Condensed"/>
                <a:cs typeface="IBM Plex Sans Condensed"/>
                <a:sym typeface="IBM Plex Sans Condensed"/>
              </a:rPr>
              <a:t> should be started as soon as possible (</a:t>
            </a:r>
            <a:r>
              <a:rPr lang="en-US" sz="1103" spc="3">
                <a:solidFill>
                  <a:srgbClr val="FF0000"/>
                </a:solidFill>
                <a:latin typeface="IBM Plex Sans Condensed"/>
                <a:ea typeface="IBM Plex Sans Condensed"/>
                <a:cs typeface="IBM Plex Sans Condensed"/>
                <a:sym typeface="IBM Plex Sans Condensed"/>
              </a:rPr>
              <a:t>After requirement baseline</a:t>
            </a:r>
            <a:r>
              <a:rPr lang="en-US" sz="1103" spc="3">
                <a:solidFill>
                  <a:srgbClr val="000000"/>
                </a:solidFill>
                <a:latin typeface="IBM Plex Sans Condensed"/>
                <a:ea typeface="IBM Plex Sans Condensed"/>
                <a:cs typeface="IBM Plex Sans Condensed"/>
                <a:sym typeface="IBM Plex Sans Condensed"/>
              </a:rPr>
              <a:t>) in the development life cycle. </a:t>
            </a:r>
          </a:p>
        </p:txBody>
      </p:sp>
      <p:sp>
        <p:nvSpPr>
          <p:cNvPr id="16" name="TextBox 16"/>
          <p:cNvSpPr txBox="1"/>
          <p:nvPr/>
        </p:nvSpPr>
        <p:spPr>
          <a:xfrm>
            <a:off x="1030529" y="1944014"/>
            <a:ext cx="3285534" cy="190005"/>
          </a:xfrm>
          <a:prstGeom prst="rect">
            <a:avLst/>
          </a:prstGeom>
        </p:spPr>
        <p:txBody>
          <a:bodyPr lIns="0" tIns="0" rIns="0" bIns="0" rtlCol="0" anchor="t">
            <a:spAutoFit/>
          </a:bodyPr>
          <a:lstStyle/>
          <a:p>
            <a:pPr algn="l">
              <a:lnSpc>
                <a:spcPts val="1568"/>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Which tools you are using to write review test cases? </a:t>
            </a:r>
          </a:p>
        </p:txBody>
      </p:sp>
      <p:sp>
        <p:nvSpPr>
          <p:cNvPr id="17" name="TextBox 17"/>
          <p:cNvSpPr txBox="1"/>
          <p:nvPr/>
        </p:nvSpPr>
        <p:spPr>
          <a:xfrm>
            <a:off x="1372238" y="2120560"/>
            <a:ext cx="105042" cy="207226"/>
          </a:xfrm>
          <a:prstGeom prst="rect">
            <a:avLst/>
          </a:prstGeom>
        </p:spPr>
        <p:txBody>
          <a:bodyPr lIns="0" tIns="0" rIns="0" bIns="0" rtlCol="0" anchor="t">
            <a:spAutoFit/>
          </a:bodyPr>
          <a:lstStyle/>
          <a:p>
            <a:pPr algn="l">
              <a:lnSpc>
                <a:spcPts val="1568"/>
              </a:lnSpc>
            </a:pPr>
            <a:r>
              <a:rPr lang="en-US" sz="1103">
                <a:solidFill>
                  <a:srgbClr val="000000"/>
                </a:solidFill>
                <a:latin typeface="Arimo"/>
                <a:ea typeface="Arimo"/>
                <a:cs typeface="Arimo"/>
                <a:sym typeface="Arimo"/>
              </a:rPr>
              <a:t> </a:t>
            </a:r>
          </a:p>
        </p:txBody>
      </p:sp>
      <p:sp>
        <p:nvSpPr>
          <p:cNvPr id="18" name="TextBox 18"/>
          <p:cNvSpPr txBox="1"/>
          <p:nvPr/>
        </p:nvSpPr>
        <p:spPr>
          <a:xfrm>
            <a:off x="1600838" y="2164109"/>
            <a:ext cx="5396170" cy="973026"/>
          </a:xfrm>
          <a:prstGeom prst="rect">
            <a:avLst/>
          </a:prstGeom>
        </p:spPr>
        <p:txBody>
          <a:bodyPr lIns="0" tIns="0" rIns="0" bIns="0" rtlCol="0" anchor="t">
            <a:spAutoFit/>
          </a:bodyPr>
          <a:lstStyle/>
          <a:p>
            <a:pPr algn="just">
              <a:lnSpc>
                <a:spcPts val="1568"/>
              </a:lnSpc>
            </a:pPr>
            <a:r>
              <a:rPr lang="en-US" sz="1103" spc="-1">
                <a:solidFill>
                  <a:srgbClr val="000000"/>
                </a:solidFill>
                <a:latin typeface="IBM Plex Sans Condensed"/>
                <a:ea typeface="IBM Plex Sans Condensed"/>
                <a:cs typeface="IBM Plex Sans Condensed"/>
                <a:sym typeface="IBM Plex Sans Condensed"/>
              </a:rPr>
              <a:t>Generally, in our company we preferred to write down test cases in an excel sheet because it’s very easy and user-friendly. After completion of the review, we will add that test cases in TestLink for future tracking purposes. TestLink Version: -1.9.13 (Strombringer) </a:t>
            </a:r>
          </a:p>
        </p:txBody>
      </p:sp>
      <p:sp>
        <p:nvSpPr>
          <p:cNvPr id="19" name="TextBox 19"/>
          <p:cNvSpPr txBox="1"/>
          <p:nvPr/>
        </p:nvSpPr>
        <p:spPr>
          <a:xfrm>
            <a:off x="1372238" y="2718225"/>
            <a:ext cx="105042" cy="207226"/>
          </a:xfrm>
          <a:prstGeom prst="rect">
            <a:avLst/>
          </a:prstGeom>
        </p:spPr>
        <p:txBody>
          <a:bodyPr lIns="0" tIns="0" rIns="0" bIns="0" rtlCol="0" anchor="t">
            <a:spAutoFit/>
          </a:bodyPr>
          <a:lstStyle/>
          <a:p>
            <a:pPr algn="l">
              <a:lnSpc>
                <a:spcPts val="1568"/>
              </a:lnSpc>
            </a:pPr>
            <a:r>
              <a:rPr lang="en-US" sz="1103">
                <a:solidFill>
                  <a:srgbClr val="000000"/>
                </a:solidFill>
                <a:latin typeface="Arimo"/>
                <a:ea typeface="Arimo"/>
                <a:cs typeface="Arimo"/>
                <a:sym typeface="Arimo"/>
              </a:rPr>
              <a:t> </a:t>
            </a:r>
          </a:p>
        </p:txBody>
      </p:sp>
      <p:sp>
        <p:nvSpPr>
          <p:cNvPr id="20" name="TextBox 20"/>
          <p:cNvSpPr txBox="1"/>
          <p:nvPr/>
        </p:nvSpPr>
        <p:spPr>
          <a:xfrm>
            <a:off x="1030529" y="7438034"/>
            <a:ext cx="5974537" cy="190005"/>
          </a:xfrm>
          <a:prstGeom prst="rect">
            <a:avLst/>
          </a:prstGeom>
        </p:spPr>
        <p:txBody>
          <a:bodyPr lIns="0" tIns="0" rIns="0" bIns="0" rtlCol="0" anchor="t">
            <a:spAutoFit/>
          </a:bodyPr>
          <a:lstStyle/>
          <a:p>
            <a:pPr algn="l">
              <a:lnSpc>
                <a:spcPts val="1585"/>
              </a:lnSpc>
            </a:pPr>
            <a:r>
              <a:rPr lang="en-US" sz="1103" spc="11">
                <a:solidFill>
                  <a:srgbClr val="000000"/>
                </a:solidFill>
                <a:latin typeface="IBM Plex Sans Condensed"/>
                <a:ea typeface="IBM Plex Sans Condensed"/>
                <a:cs typeface="IBM Plex Sans Condensed"/>
                <a:sym typeface="IBM Plex Sans Condensed"/>
              </a:rPr>
              <a:t> </a:t>
            </a:r>
            <a:r>
              <a:rPr lang="en-US" sz="1103" spc="11">
                <a:solidFill>
                  <a:srgbClr val="000000"/>
                </a:solidFill>
                <a:latin typeface="IBM Plex Sans Condensed Bold"/>
                <a:ea typeface="IBM Plex Sans Condensed Bold"/>
                <a:cs typeface="IBM Plex Sans Condensed Bold"/>
                <a:sym typeface="IBM Plex Sans Condensed Bold"/>
              </a:rPr>
              <a:t>How would you define that testing is sufficient and it’s time to enter the Test Closure phase? Or </a:t>
            </a:r>
          </a:p>
        </p:txBody>
      </p:sp>
      <p:sp>
        <p:nvSpPr>
          <p:cNvPr id="21" name="TextBox 21"/>
          <p:cNvSpPr txBox="1"/>
          <p:nvPr/>
        </p:nvSpPr>
        <p:spPr>
          <a:xfrm>
            <a:off x="1143305" y="7648985"/>
            <a:ext cx="1798949" cy="180289"/>
          </a:xfrm>
          <a:prstGeom prst="rect">
            <a:avLst/>
          </a:prstGeom>
        </p:spPr>
        <p:txBody>
          <a:bodyPr lIns="0" tIns="0" rIns="0" bIns="0" rtlCol="0" anchor="t">
            <a:spAutoFit/>
          </a:bodyPr>
          <a:lstStyle/>
          <a:p>
            <a:pPr algn="l">
              <a:lnSpc>
                <a:spcPts val="1585"/>
              </a:lnSpc>
            </a:pPr>
            <a:r>
              <a:rPr lang="en-US" sz="1103" spc="-1">
                <a:solidFill>
                  <a:srgbClr val="000000"/>
                </a:solidFill>
                <a:latin typeface="IBM Plex Sans Condensed Bold"/>
                <a:ea typeface="IBM Plex Sans Condensed Bold"/>
                <a:cs typeface="IBM Plex Sans Condensed Bold"/>
                <a:sym typeface="IBM Plex Sans Condensed Bold"/>
              </a:rPr>
              <a:t>when we should stop testing? </a:t>
            </a:r>
          </a:p>
        </p:txBody>
      </p:sp>
      <p:sp>
        <p:nvSpPr>
          <p:cNvPr id="22" name="TextBox 22"/>
          <p:cNvSpPr txBox="1"/>
          <p:nvPr/>
        </p:nvSpPr>
        <p:spPr>
          <a:xfrm>
            <a:off x="1372238" y="7809909"/>
            <a:ext cx="105042" cy="207226"/>
          </a:xfrm>
          <a:prstGeom prst="rect">
            <a:avLst/>
          </a:prstGeom>
        </p:spPr>
        <p:txBody>
          <a:bodyPr lIns="0" tIns="0" rIns="0" bIns="0" rtlCol="0" anchor="t">
            <a:spAutoFit/>
          </a:bodyPr>
          <a:lstStyle/>
          <a:p>
            <a:pPr algn="l">
              <a:lnSpc>
                <a:spcPts val="1585"/>
              </a:lnSpc>
            </a:pPr>
            <a:r>
              <a:rPr lang="en-US" sz="1103">
                <a:solidFill>
                  <a:srgbClr val="000000"/>
                </a:solidFill>
                <a:latin typeface="Arimo"/>
                <a:ea typeface="Arimo"/>
                <a:cs typeface="Arimo"/>
                <a:sym typeface="Arimo"/>
              </a:rPr>
              <a:t> </a:t>
            </a:r>
          </a:p>
        </p:txBody>
      </p:sp>
      <p:sp>
        <p:nvSpPr>
          <p:cNvPr id="23" name="TextBox 23"/>
          <p:cNvSpPr txBox="1"/>
          <p:nvPr/>
        </p:nvSpPr>
        <p:spPr>
          <a:xfrm>
            <a:off x="1600838" y="7853448"/>
            <a:ext cx="4579172" cy="180289"/>
          </a:xfrm>
          <a:prstGeom prst="rect">
            <a:avLst/>
          </a:prstGeom>
        </p:spPr>
        <p:txBody>
          <a:bodyPr lIns="0" tIns="0" rIns="0" bIns="0" rtlCol="0" anchor="t">
            <a:spAutoFit/>
          </a:bodyPr>
          <a:lstStyle/>
          <a:p>
            <a:pPr algn="l">
              <a:lnSpc>
                <a:spcPts val="1585"/>
              </a:lnSpc>
            </a:pPr>
            <a:r>
              <a:rPr lang="en-US" sz="1103" spc="-1">
                <a:solidFill>
                  <a:srgbClr val="000000"/>
                </a:solidFill>
                <a:latin typeface="IBM Plex Sans Condensed"/>
                <a:ea typeface="IBM Plex Sans Condensed"/>
                <a:cs typeface="IBM Plex Sans Condensed"/>
                <a:sym typeface="IBM Plex Sans Condensed"/>
              </a:rPr>
              <a:t>Testing can be stopped when one or more of the following conditions are met, </a:t>
            </a:r>
          </a:p>
        </p:txBody>
      </p:sp>
      <p:sp>
        <p:nvSpPr>
          <p:cNvPr id="24" name="TextBox 24"/>
          <p:cNvSpPr txBox="1"/>
          <p:nvPr/>
        </p:nvSpPr>
        <p:spPr>
          <a:xfrm>
            <a:off x="1829438" y="8045539"/>
            <a:ext cx="5163398" cy="576472"/>
          </a:xfrm>
          <a:prstGeom prst="rect">
            <a:avLst/>
          </a:prstGeom>
        </p:spPr>
        <p:txBody>
          <a:bodyPr lIns="0" tIns="0" rIns="0" bIns="0" rtlCol="0" anchor="t">
            <a:spAutoFit/>
          </a:bodyPr>
          <a:lstStyle/>
          <a:p>
            <a:pPr algn="just">
              <a:lnSpc>
                <a:spcPts val="1387"/>
              </a:lnSpc>
            </a:pPr>
            <a:r>
              <a:rPr lang="en-US" sz="1103">
                <a:solidFill>
                  <a:srgbClr val="000000"/>
                </a:solidFill>
                <a:latin typeface="IBM Plex Sans Condensed"/>
                <a:ea typeface="IBM Plex Sans Condensed"/>
                <a:cs typeface="IBM Plex Sans Condensed"/>
                <a:sym typeface="IBM Plex Sans Condensed"/>
              </a:rPr>
              <a:t>1. </a:t>
            </a:r>
            <a:r>
              <a:rPr lang="en-US" sz="1103">
                <a:solidFill>
                  <a:srgbClr val="000000"/>
                </a:solidFill>
                <a:latin typeface="IBM Plex Sans Condensed Bold"/>
                <a:ea typeface="IBM Plex Sans Condensed Bold"/>
                <a:cs typeface="IBM Plex Sans Condensed Bold"/>
                <a:sym typeface="IBM Plex Sans Condensed Bold"/>
              </a:rPr>
              <a:t>After test case execution –</a:t>
            </a:r>
            <a:r>
              <a:rPr lang="en-US" sz="1103">
                <a:solidFill>
                  <a:srgbClr val="000000"/>
                </a:solidFill>
                <a:latin typeface="IBM Plex Sans Condensed"/>
                <a:ea typeface="IBM Plex Sans Condensed"/>
                <a:cs typeface="IBM Plex Sans Condensed"/>
                <a:sym typeface="IBM Plex Sans Condensed"/>
              </a:rPr>
              <a:t> The testing phase can be stopped when one complete </a:t>
            </a:r>
          </a:p>
          <a:p>
            <a:pPr algn="just">
              <a:lnSpc>
                <a:spcPts val="1683"/>
              </a:lnSpc>
            </a:pPr>
            <a:r>
              <a:rPr lang="en-US" sz="1103" spc="-1">
                <a:solidFill>
                  <a:srgbClr val="000000"/>
                </a:solidFill>
                <a:latin typeface="IBM Plex Sans Condensed"/>
                <a:ea typeface="IBM Plex Sans Condensed"/>
                <a:cs typeface="IBM Plex Sans Condensed"/>
                <a:sym typeface="IBM Plex Sans Condensed"/>
              </a:rPr>
              <a:t>cycle of test cases is executed after the last known bug fix with the agreed-upon value </a:t>
            </a:r>
          </a:p>
          <a:p>
            <a:pPr algn="just">
              <a:lnSpc>
                <a:spcPts val="1502"/>
              </a:lnSpc>
            </a:pPr>
            <a:r>
              <a:rPr lang="en-US" sz="1103" spc="-1">
                <a:solidFill>
                  <a:srgbClr val="000000"/>
                </a:solidFill>
                <a:latin typeface="IBM Plex Sans Condensed"/>
                <a:ea typeface="IBM Plex Sans Condensed"/>
                <a:cs typeface="IBM Plex Sans Condensed"/>
                <a:sym typeface="IBM Plex Sans Condensed"/>
              </a:rPr>
              <a:t>of pass percentage. </a:t>
            </a:r>
          </a:p>
        </p:txBody>
      </p:sp>
      <p:sp>
        <p:nvSpPr>
          <p:cNvPr id="25" name="TextBox 25"/>
          <p:cNvSpPr txBox="1"/>
          <p:nvPr/>
        </p:nvSpPr>
        <p:spPr>
          <a:xfrm>
            <a:off x="1829438" y="8614753"/>
            <a:ext cx="5160836" cy="202330"/>
          </a:xfrm>
          <a:prstGeom prst="rect">
            <a:avLst/>
          </a:prstGeom>
        </p:spPr>
        <p:txBody>
          <a:bodyPr lIns="0" tIns="0" rIns="0" bIns="0" rtlCol="0" anchor="t">
            <a:spAutoFit/>
          </a:bodyPr>
          <a:lstStyle/>
          <a:p>
            <a:pPr algn="l">
              <a:lnSpc>
                <a:spcPts val="1502"/>
              </a:lnSpc>
            </a:pPr>
            <a:r>
              <a:rPr lang="en-US" sz="1103">
                <a:solidFill>
                  <a:srgbClr val="000000"/>
                </a:solidFill>
                <a:latin typeface="IBM Plex Sans Condensed"/>
                <a:ea typeface="IBM Plex Sans Condensed"/>
                <a:cs typeface="IBM Plex Sans Condensed"/>
                <a:sym typeface="IBM Plex Sans Condensed"/>
              </a:rPr>
              <a:t>2. </a:t>
            </a:r>
            <a:r>
              <a:rPr lang="en-US" sz="1103">
                <a:solidFill>
                  <a:srgbClr val="000000"/>
                </a:solidFill>
                <a:latin typeface="IBM Plex Sans Condensed Bold"/>
                <a:ea typeface="IBM Plex Sans Condensed Bold"/>
                <a:cs typeface="IBM Plex Sans Condensed Bold"/>
                <a:sym typeface="IBM Plex Sans Condensed Bold"/>
              </a:rPr>
              <a:t>Once the testing deadline is met -</a:t>
            </a:r>
            <a:r>
              <a:rPr lang="en-US" sz="1103">
                <a:solidFill>
                  <a:srgbClr val="000000"/>
                </a:solidFill>
                <a:latin typeface="IBM Plex Sans Condensed"/>
                <a:ea typeface="IBM Plex Sans Condensed"/>
                <a:cs typeface="IBM Plex Sans Condensed"/>
                <a:sym typeface="IBM Plex Sans Condensed"/>
              </a:rPr>
              <a:t> Testing can be stopped after deadlines get met </a:t>
            </a:r>
          </a:p>
        </p:txBody>
      </p:sp>
      <p:sp>
        <p:nvSpPr>
          <p:cNvPr id="26" name="TextBox 26"/>
          <p:cNvSpPr txBox="1"/>
          <p:nvPr/>
        </p:nvSpPr>
        <p:spPr>
          <a:xfrm>
            <a:off x="2058286" y="8831885"/>
            <a:ext cx="2660294" cy="180289"/>
          </a:xfrm>
          <a:prstGeom prst="rect">
            <a:avLst/>
          </a:prstGeom>
        </p:spPr>
        <p:txBody>
          <a:bodyPr lIns="0" tIns="0" rIns="0" bIns="0" rtlCol="0" anchor="t">
            <a:spAutoFit/>
          </a:bodyPr>
          <a:lstStyle/>
          <a:p>
            <a:pPr algn="l">
              <a:lnSpc>
                <a:spcPts val="1502"/>
              </a:lnSpc>
            </a:pPr>
            <a:r>
              <a:rPr lang="en-US" sz="1103" spc="-1">
                <a:solidFill>
                  <a:srgbClr val="000000"/>
                </a:solidFill>
                <a:latin typeface="IBM Plex Sans Condensed"/>
                <a:ea typeface="IBM Plex Sans Condensed"/>
                <a:cs typeface="IBM Plex Sans Condensed"/>
                <a:sym typeface="IBM Plex Sans Condensed"/>
              </a:rPr>
              <a:t>with no high priority issues left in the system. </a:t>
            </a:r>
          </a:p>
        </p:txBody>
      </p:sp>
      <p:sp>
        <p:nvSpPr>
          <p:cNvPr id="28" name="Footer Placeholder 27"/>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2560320"/>
            <a:ext cx="115567" cy="4416428"/>
          </a:xfrm>
          <a:custGeom>
            <a:avLst/>
            <a:gdLst/>
            <a:ahLst/>
            <a:cxnLst/>
            <a:rect l="l" t="t" r="r" b="b"/>
            <a:pathLst>
              <a:path w="115567" h="4416428">
                <a:moveTo>
                  <a:pt x="0" y="0"/>
                </a:moveTo>
                <a:lnTo>
                  <a:pt x="115567" y="0"/>
                </a:lnTo>
                <a:lnTo>
                  <a:pt x="115567" y="4416428"/>
                </a:lnTo>
                <a:lnTo>
                  <a:pt x="0" y="4416428"/>
                </a:lnTo>
                <a:lnTo>
                  <a:pt x="0" y="0"/>
                </a:lnTo>
                <a:close/>
              </a:path>
            </a:pathLst>
          </a:custGeom>
          <a:blipFill>
            <a:blip r:embed="rId2"/>
            <a:stretch>
              <a:fillRect/>
            </a:stretch>
          </a:blipFill>
        </p:spPr>
      </p:sp>
      <p:sp>
        <p:nvSpPr>
          <p:cNvPr id="4" name="TextBox 4"/>
          <p:cNvSpPr txBox="1"/>
          <p:nvPr/>
        </p:nvSpPr>
        <p:spPr>
          <a:xfrm>
            <a:off x="1829438" y="892007"/>
            <a:ext cx="148571" cy="202330"/>
          </a:xfrm>
          <a:prstGeom prst="rect">
            <a:avLst/>
          </a:prstGeom>
        </p:spPr>
        <p:txBody>
          <a:bodyPr lIns="0" tIns="0" rIns="0" bIns="0" rtlCol="0" anchor="t">
            <a:spAutoFit/>
          </a:bodyPr>
          <a:lstStyle/>
          <a:p>
            <a:pPr algn="l">
              <a:lnSpc>
                <a:spcPts val="1545"/>
              </a:lnSpc>
            </a:pPr>
            <a:r>
              <a:rPr lang="en-US" sz="1103">
                <a:solidFill>
                  <a:srgbClr val="000000"/>
                </a:solidFill>
                <a:latin typeface="IBM Plex Sans Condensed"/>
                <a:ea typeface="IBM Plex Sans Condensed"/>
                <a:cs typeface="IBM Plex Sans Condensed"/>
                <a:sym typeface="IBM Plex Sans Condensed"/>
              </a:rPr>
              <a:t>3. </a:t>
            </a:r>
          </a:p>
        </p:txBody>
      </p:sp>
      <p:sp>
        <p:nvSpPr>
          <p:cNvPr id="5" name="TextBox 5"/>
          <p:cNvSpPr txBox="1"/>
          <p:nvPr/>
        </p:nvSpPr>
        <p:spPr>
          <a:xfrm>
            <a:off x="1829438" y="1480652"/>
            <a:ext cx="148571" cy="202330"/>
          </a:xfrm>
          <a:prstGeom prst="rect">
            <a:avLst/>
          </a:prstGeom>
        </p:spPr>
        <p:txBody>
          <a:bodyPr lIns="0" tIns="0" rIns="0" bIns="0" rtlCol="0" anchor="t">
            <a:spAutoFit/>
          </a:bodyPr>
          <a:lstStyle/>
          <a:p>
            <a:pPr algn="l">
              <a:lnSpc>
                <a:spcPts val="1545"/>
              </a:lnSpc>
            </a:pPr>
            <a:r>
              <a:rPr lang="en-US" sz="1103">
                <a:solidFill>
                  <a:srgbClr val="000000"/>
                </a:solidFill>
                <a:latin typeface="IBM Plex Sans Condensed"/>
                <a:ea typeface="IBM Plex Sans Condensed"/>
                <a:cs typeface="IBM Plex Sans Condensed"/>
                <a:sym typeface="IBM Plex Sans Condensed"/>
              </a:rPr>
              <a:t>4. </a:t>
            </a:r>
          </a:p>
        </p:txBody>
      </p:sp>
      <p:sp>
        <p:nvSpPr>
          <p:cNvPr id="6" name="TextBox 6"/>
          <p:cNvSpPr txBox="1"/>
          <p:nvPr/>
        </p:nvSpPr>
        <p:spPr>
          <a:xfrm>
            <a:off x="1030529" y="6818909"/>
            <a:ext cx="3074127" cy="199530"/>
          </a:xfrm>
          <a:prstGeom prst="rect">
            <a:avLst/>
          </a:prstGeom>
        </p:spPr>
        <p:txBody>
          <a:bodyPr lIns="0" tIns="0" rIns="0" bIns="0" rtlCol="0" anchor="t">
            <a:spAutoFit/>
          </a:bodyPr>
          <a:lstStyle/>
          <a:p>
            <a:pPr algn="l">
              <a:lnSpc>
                <a:spcPts val="1608"/>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Mention what are the types of documents in QA? </a:t>
            </a:r>
          </a:p>
        </p:txBody>
      </p:sp>
      <p:sp>
        <p:nvSpPr>
          <p:cNvPr id="7" name="TextBox 7"/>
          <p:cNvSpPr txBox="1"/>
          <p:nvPr/>
        </p:nvSpPr>
        <p:spPr>
          <a:xfrm>
            <a:off x="1372238" y="6995455"/>
            <a:ext cx="105042" cy="2049189"/>
          </a:xfrm>
          <a:prstGeom prst="rect">
            <a:avLst/>
          </a:prstGeom>
        </p:spPr>
        <p:txBody>
          <a:bodyPr lIns="0" tIns="0" rIns="0" bIns="0" rtlCol="0" anchor="t">
            <a:spAutoFit/>
          </a:bodyPr>
          <a:lstStyle/>
          <a:p>
            <a:pPr algn="just">
              <a:lnSpc>
                <a:spcPts val="1608"/>
              </a:lnSpc>
            </a:pPr>
            <a:r>
              <a:rPr lang="en-US" sz="1103">
                <a:solidFill>
                  <a:srgbClr val="000000"/>
                </a:solidFill>
                <a:latin typeface="Arimo"/>
                <a:ea typeface="Arimo"/>
                <a:cs typeface="Arimo"/>
                <a:sym typeface="Arimo"/>
              </a:rPr>
              <a:t>          </a:t>
            </a:r>
          </a:p>
        </p:txBody>
      </p:sp>
      <p:sp>
        <p:nvSpPr>
          <p:cNvPr id="8" name="TextBox 8"/>
          <p:cNvSpPr txBox="1"/>
          <p:nvPr/>
        </p:nvSpPr>
        <p:spPr>
          <a:xfrm>
            <a:off x="1600838" y="7039004"/>
            <a:ext cx="1997831" cy="2022243"/>
          </a:xfrm>
          <a:prstGeom prst="rect">
            <a:avLst/>
          </a:prstGeom>
        </p:spPr>
        <p:txBody>
          <a:bodyPr lIns="0" tIns="0" rIns="0" bIns="0" rtlCol="0" anchor="t">
            <a:spAutoFit/>
          </a:bodyPr>
          <a:lstStyle/>
          <a:p>
            <a:pPr algn="l">
              <a:lnSpc>
                <a:spcPts val="1608"/>
              </a:lnSpc>
            </a:pPr>
            <a:r>
              <a:rPr lang="en-US" sz="1103" spc="-1">
                <a:solidFill>
                  <a:srgbClr val="000000"/>
                </a:solidFill>
                <a:latin typeface="IBM Plex Sans Condensed"/>
                <a:ea typeface="IBM Plex Sans Condensed"/>
                <a:cs typeface="IBM Plex Sans Condensed"/>
                <a:sym typeface="IBM Plex Sans Condensed"/>
              </a:rPr>
              <a:t>The types of documents in QA are Requirement Document Test Metrics Test cases and Test plan Task distribution flow chart Transaction Mix User profiles Test log User profiles Test incident report </a:t>
            </a:r>
          </a:p>
        </p:txBody>
      </p:sp>
      <p:sp>
        <p:nvSpPr>
          <p:cNvPr id="9" name="TextBox 9"/>
          <p:cNvSpPr txBox="1"/>
          <p:nvPr/>
        </p:nvSpPr>
        <p:spPr>
          <a:xfrm>
            <a:off x="1030529" y="2526430"/>
            <a:ext cx="3444097" cy="190005"/>
          </a:xfrm>
          <a:prstGeom prst="rect">
            <a:avLst/>
          </a:prstGeom>
        </p:spPr>
        <p:txBody>
          <a:bodyPr lIns="0" tIns="0" rIns="0" bIns="0" rtlCol="0" anchor="t">
            <a:spAutoFit/>
          </a:bodyPr>
          <a:lstStyle/>
          <a:p>
            <a:pPr algn="l">
              <a:lnSpc>
                <a:spcPts val="1597"/>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your (QA/Tester) basic roles and responsibility? </a:t>
            </a:r>
          </a:p>
        </p:txBody>
      </p:sp>
      <p:sp>
        <p:nvSpPr>
          <p:cNvPr id="10" name="TextBox 10"/>
          <p:cNvSpPr txBox="1"/>
          <p:nvPr/>
        </p:nvSpPr>
        <p:spPr>
          <a:xfrm>
            <a:off x="1372238" y="2702985"/>
            <a:ext cx="105042" cy="1631023"/>
          </a:xfrm>
          <a:prstGeom prst="rect">
            <a:avLst/>
          </a:prstGeom>
        </p:spPr>
        <p:txBody>
          <a:bodyPr lIns="0" tIns="0" rIns="0" bIns="0" rtlCol="0" anchor="t">
            <a:spAutoFit/>
          </a:bodyPr>
          <a:lstStyle/>
          <a:p>
            <a:pPr algn="just">
              <a:lnSpc>
                <a:spcPts val="1597"/>
              </a:lnSpc>
            </a:pPr>
            <a:r>
              <a:rPr lang="en-US" sz="1103">
                <a:solidFill>
                  <a:srgbClr val="000000"/>
                </a:solidFill>
                <a:latin typeface="Arimo"/>
                <a:ea typeface="Arimo"/>
                <a:cs typeface="Arimo"/>
                <a:sym typeface="Arimo"/>
              </a:rPr>
              <a:t>        </a:t>
            </a:r>
          </a:p>
        </p:txBody>
      </p:sp>
      <p:sp>
        <p:nvSpPr>
          <p:cNvPr id="11" name="TextBox 11"/>
          <p:cNvSpPr txBox="1"/>
          <p:nvPr/>
        </p:nvSpPr>
        <p:spPr>
          <a:xfrm>
            <a:off x="1600838" y="2746524"/>
            <a:ext cx="3664753" cy="1604086"/>
          </a:xfrm>
          <a:prstGeom prst="rect">
            <a:avLst/>
          </a:prstGeom>
        </p:spPr>
        <p:txBody>
          <a:bodyPr lIns="0" tIns="0" rIns="0" bIns="0" rtlCol="0" anchor="t">
            <a:spAutoFit/>
          </a:bodyPr>
          <a:lstStyle/>
          <a:p>
            <a:pPr algn="l">
              <a:lnSpc>
                <a:spcPts val="1597"/>
              </a:lnSpc>
            </a:pPr>
            <a:r>
              <a:rPr lang="en-US" sz="1103" spc="-1">
                <a:solidFill>
                  <a:srgbClr val="000000"/>
                </a:solidFill>
                <a:latin typeface="IBM Plex Sans Condensed"/>
                <a:ea typeface="IBM Plex Sans Condensed"/>
                <a:cs typeface="IBM Plex Sans Condensed"/>
                <a:sym typeface="IBM Plex Sans Condensed"/>
              </a:rPr>
              <a:t>Understanding &amp; analyzing Test Requirements. Prepare Test Scenarios for individual modules. Writing &amp; review the Test Cases as per requirements. Test cases execution. Defect creation, Defect verification, and QA task management. Weekly Test status reporting. Continuous Communication with the team &amp; client. Preparation of Test Plan Documentation (if have 3+ years exp). </a:t>
            </a:r>
          </a:p>
        </p:txBody>
      </p:sp>
      <p:sp>
        <p:nvSpPr>
          <p:cNvPr id="12" name="TextBox 12"/>
          <p:cNvSpPr txBox="1"/>
          <p:nvPr/>
        </p:nvSpPr>
        <p:spPr>
          <a:xfrm>
            <a:off x="1030529" y="4800876"/>
            <a:ext cx="2147402" cy="190005"/>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How to write effective test cases? </a:t>
            </a:r>
          </a:p>
        </p:txBody>
      </p:sp>
      <p:sp>
        <p:nvSpPr>
          <p:cNvPr id="13" name="TextBox 13"/>
          <p:cNvSpPr txBox="1"/>
          <p:nvPr/>
        </p:nvSpPr>
        <p:spPr>
          <a:xfrm>
            <a:off x="1143305" y="4977432"/>
            <a:ext cx="105042" cy="207226"/>
          </a:xfrm>
          <a:prstGeom prst="rect">
            <a:avLst/>
          </a:prstGeom>
        </p:spPr>
        <p:txBody>
          <a:bodyPr lIns="0" tIns="0" rIns="0" bIns="0" rtlCol="0" anchor="t">
            <a:spAutoFit/>
          </a:bodyPr>
          <a:lstStyle/>
          <a:p>
            <a:pPr algn="l">
              <a:lnSpc>
                <a:spcPts val="1559"/>
              </a:lnSpc>
            </a:pPr>
            <a:r>
              <a:rPr lang="en-US" sz="1103">
                <a:solidFill>
                  <a:srgbClr val="000000"/>
                </a:solidFill>
                <a:latin typeface="Arimo"/>
                <a:ea typeface="Arimo"/>
                <a:cs typeface="Arimo"/>
                <a:sym typeface="Arimo"/>
              </a:rPr>
              <a:t> </a:t>
            </a:r>
          </a:p>
        </p:txBody>
      </p:sp>
      <p:sp>
        <p:nvSpPr>
          <p:cNvPr id="14" name="TextBox 14"/>
          <p:cNvSpPr txBox="1"/>
          <p:nvPr/>
        </p:nvSpPr>
        <p:spPr>
          <a:xfrm>
            <a:off x="1372238" y="5020970"/>
            <a:ext cx="2439562" cy="180289"/>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Effective test cases have been considered </a:t>
            </a:r>
          </a:p>
        </p:txBody>
      </p:sp>
      <p:sp>
        <p:nvSpPr>
          <p:cNvPr id="15" name="TextBox 15"/>
          <p:cNvSpPr txBox="1"/>
          <p:nvPr/>
        </p:nvSpPr>
        <p:spPr>
          <a:xfrm>
            <a:off x="1600838" y="5194002"/>
            <a:ext cx="4675813" cy="397402"/>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1. Test cases should be simple to understand which helps to review and retest. 2. Test cases should focus on end-user requirements. </a:t>
            </a:r>
          </a:p>
        </p:txBody>
      </p:sp>
      <p:sp>
        <p:nvSpPr>
          <p:cNvPr id="16" name="TextBox 16"/>
          <p:cNvSpPr txBox="1"/>
          <p:nvPr/>
        </p:nvSpPr>
        <p:spPr>
          <a:xfrm>
            <a:off x="1600838" y="5587194"/>
            <a:ext cx="148571" cy="790842"/>
          </a:xfrm>
          <a:prstGeom prst="rect">
            <a:avLst/>
          </a:prstGeom>
        </p:spPr>
        <p:txBody>
          <a:bodyPr lIns="0" tIns="0" rIns="0" bIns="0" rtlCol="0" anchor="t">
            <a:spAutoFit/>
          </a:bodyPr>
          <a:lstStyle/>
          <a:p>
            <a:pPr algn="just">
              <a:lnSpc>
                <a:spcPts val="1559"/>
              </a:lnSpc>
            </a:pPr>
            <a:r>
              <a:rPr lang="en-US" sz="1103" spc="-1">
                <a:solidFill>
                  <a:srgbClr val="000000"/>
                </a:solidFill>
                <a:latin typeface="IBM Plex Sans Condensed"/>
                <a:ea typeface="IBM Plex Sans Condensed"/>
                <a:cs typeface="IBM Plex Sans Condensed"/>
                <a:sym typeface="IBM Plex Sans Condensed"/>
              </a:rPr>
              <a:t>3. 4. 5. 6. </a:t>
            </a:r>
          </a:p>
        </p:txBody>
      </p:sp>
      <p:sp>
        <p:nvSpPr>
          <p:cNvPr id="17" name="TextBox 17"/>
          <p:cNvSpPr txBox="1"/>
          <p:nvPr/>
        </p:nvSpPr>
        <p:spPr>
          <a:xfrm>
            <a:off x="1829438" y="5609234"/>
            <a:ext cx="3167320" cy="768810"/>
          </a:xfrm>
          <a:prstGeom prst="rect">
            <a:avLst/>
          </a:prstGeom>
        </p:spPr>
        <p:txBody>
          <a:bodyPr lIns="0" tIns="0" rIns="0" bIns="0" rtlCol="0" anchor="t">
            <a:spAutoFit/>
          </a:bodyPr>
          <a:lstStyle/>
          <a:p>
            <a:pPr algn="l">
              <a:lnSpc>
                <a:spcPts val="1559"/>
              </a:lnSpc>
            </a:pPr>
            <a:r>
              <a:rPr lang="en-US" sz="1103" spc="-1">
                <a:solidFill>
                  <a:srgbClr val="000000"/>
                </a:solidFill>
                <a:latin typeface="IBM Plex Sans Condensed"/>
                <a:ea typeface="IBM Plex Sans Condensed"/>
                <a:cs typeface="IBM Plex Sans Condensed"/>
                <a:sym typeface="IBM Plex Sans Condensed"/>
              </a:rPr>
              <a:t>Test cases should be able to find defects. Test cases should contain proper steps and test data. Test cases should be Re-usable Test cases should express expected and actual results. </a:t>
            </a:r>
          </a:p>
        </p:txBody>
      </p:sp>
      <p:sp>
        <p:nvSpPr>
          <p:cNvPr id="18" name="TextBox 18"/>
          <p:cNvSpPr txBox="1"/>
          <p:nvPr/>
        </p:nvSpPr>
        <p:spPr>
          <a:xfrm>
            <a:off x="2058286" y="914048"/>
            <a:ext cx="4930435" cy="1162126"/>
          </a:xfrm>
          <a:prstGeom prst="rect">
            <a:avLst/>
          </a:prstGeom>
        </p:spPr>
        <p:txBody>
          <a:bodyPr lIns="0" tIns="0" rIns="0" bIns="0" rtlCol="0" anchor="t">
            <a:spAutoFit/>
          </a:bodyPr>
          <a:lstStyle/>
          <a:p>
            <a:pPr algn="just">
              <a:lnSpc>
                <a:spcPts val="1544"/>
              </a:lnSpc>
            </a:pPr>
            <a:r>
              <a:rPr lang="en-US" sz="1103" spc="9">
                <a:solidFill>
                  <a:srgbClr val="000000"/>
                </a:solidFill>
                <a:latin typeface="IBM Plex Sans Condensed Bold"/>
                <a:ea typeface="IBM Plex Sans Condensed Bold"/>
                <a:cs typeface="IBM Plex Sans Condensed Bold"/>
                <a:sym typeface="IBM Plex Sans Condensed Bold"/>
              </a:rPr>
              <a:t>Based on Mean Time Between Failure (MTBF)-</a:t>
            </a:r>
            <a:r>
              <a:rPr lang="en-US" sz="1103" spc="9">
                <a:solidFill>
                  <a:srgbClr val="000000"/>
                </a:solidFill>
                <a:latin typeface="IBM Plex Sans Condensed"/>
                <a:ea typeface="IBM Plex Sans Condensed"/>
                <a:cs typeface="IBM Plex Sans Condensed"/>
                <a:sym typeface="IBM Plex Sans Condensed"/>
              </a:rPr>
              <a:t> MTBF is the time interval between two inherent failures. Based on stakeholders’ decisions, if the MTBF is quite a large one can stop the testing phase. </a:t>
            </a:r>
            <a:r>
              <a:rPr lang="en-US" sz="1103" spc="9">
                <a:solidFill>
                  <a:srgbClr val="000000"/>
                </a:solidFill>
                <a:latin typeface="IBM Plex Sans Condensed Bold"/>
                <a:ea typeface="IBM Plex Sans Condensed Bold"/>
                <a:cs typeface="IBM Plex Sans Condensed Bold"/>
                <a:sym typeface="IBM Plex Sans Condensed Bold"/>
              </a:rPr>
              <a:t>Based on code coverage value –</a:t>
            </a:r>
            <a:r>
              <a:rPr lang="en-US" sz="1103" spc="9">
                <a:solidFill>
                  <a:srgbClr val="000000"/>
                </a:solidFill>
                <a:latin typeface="IBM Plex Sans Condensed"/>
                <a:ea typeface="IBM Plex Sans Condensed"/>
                <a:cs typeface="IBM Plex Sans Condensed"/>
                <a:sym typeface="IBM Plex Sans Condensed"/>
              </a:rPr>
              <a:t> The testing phase can be stopped when the automated code coverage reaches a specific threshold value with sufficient pass percentage and no critical bug. </a:t>
            </a:r>
          </a:p>
        </p:txBody>
      </p:sp>
      <p:sp>
        <p:nvSpPr>
          <p:cNvPr id="20" name="Footer Placeholder 19"/>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2883532"/>
            <a:ext cx="115567" cy="5824852"/>
          </a:xfrm>
          <a:custGeom>
            <a:avLst/>
            <a:gdLst/>
            <a:ahLst/>
            <a:cxnLst/>
            <a:rect l="l" t="t" r="r" b="b"/>
            <a:pathLst>
              <a:path w="115567" h="5824852">
                <a:moveTo>
                  <a:pt x="0" y="0"/>
                </a:moveTo>
                <a:lnTo>
                  <a:pt x="115567" y="0"/>
                </a:lnTo>
                <a:lnTo>
                  <a:pt x="115567" y="5824852"/>
                </a:lnTo>
                <a:lnTo>
                  <a:pt x="0" y="5824852"/>
                </a:lnTo>
                <a:lnTo>
                  <a:pt x="0" y="0"/>
                </a:lnTo>
                <a:close/>
              </a:path>
            </a:pathLst>
          </a:custGeom>
          <a:blipFill>
            <a:blip r:embed="rId2"/>
            <a:stretch>
              <a:fillRect/>
            </a:stretch>
          </a:blipFill>
        </p:spPr>
      </p:sp>
      <p:sp>
        <p:nvSpPr>
          <p:cNvPr id="4" name="TextBox 4"/>
          <p:cNvSpPr txBox="1"/>
          <p:nvPr/>
        </p:nvSpPr>
        <p:spPr>
          <a:xfrm>
            <a:off x="1030529" y="8464696"/>
            <a:ext cx="788137" cy="285255"/>
          </a:xfrm>
          <a:prstGeom prst="rect">
            <a:avLst/>
          </a:prstGeom>
        </p:spPr>
        <p:txBody>
          <a:bodyPr lIns="0" tIns="0" rIns="0" bIns="0" rtlCol="0" anchor="t">
            <a:spAutoFit/>
          </a:bodyPr>
          <a:lstStyle/>
          <a:p>
            <a:pPr algn="l">
              <a:lnSpc>
                <a:spcPts val="2546"/>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QA Vs. QC: </a:t>
            </a:r>
          </a:p>
        </p:txBody>
      </p:sp>
      <p:sp>
        <p:nvSpPr>
          <p:cNvPr id="5" name="TextBox 5"/>
          <p:cNvSpPr txBox="1"/>
          <p:nvPr/>
        </p:nvSpPr>
        <p:spPr>
          <a:xfrm>
            <a:off x="1143305" y="8803996"/>
            <a:ext cx="2035473" cy="275539"/>
          </a:xfrm>
          <a:prstGeom prst="rect">
            <a:avLst/>
          </a:prstGeom>
        </p:spPr>
        <p:txBody>
          <a:bodyPr lIns="0" tIns="0" rIns="0" bIns="0" rtlCol="0" anchor="t">
            <a:spAutoFit/>
          </a:bodyPr>
          <a:lstStyle/>
          <a:p>
            <a:pPr algn="l">
              <a:lnSpc>
                <a:spcPts val="2546"/>
              </a:lnSpc>
            </a:pPr>
            <a:r>
              <a:rPr lang="en-US" sz="1103" spc="-1">
                <a:solidFill>
                  <a:srgbClr val="000000"/>
                </a:solidFill>
                <a:latin typeface="IBM Plex Sans Condensed Bold"/>
                <a:ea typeface="IBM Plex Sans Condensed Bold"/>
                <a:cs typeface="IBM Plex Sans Condensed Bold"/>
                <a:sym typeface="IBM Plex Sans Condensed Bold"/>
              </a:rPr>
              <a:t>3P’s: Every Company has 3 Pillars: </a:t>
            </a:r>
          </a:p>
        </p:txBody>
      </p:sp>
      <p:sp>
        <p:nvSpPr>
          <p:cNvPr id="6" name="TextBox 6"/>
          <p:cNvSpPr txBox="1"/>
          <p:nvPr/>
        </p:nvSpPr>
        <p:spPr>
          <a:xfrm>
            <a:off x="1030529" y="4489723"/>
            <a:ext cx="3484512" cy="190005"/>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defines (the quality of software) Software Quality: </a:t>
            </a:r>
          </a:p>
        </p:txBody>
      </p:sp>
      <p:sp>
        <p:nvSpPr>
          <p:cNvPr id="7" name="TextBox 7"/>
          <p:cNvSpPr txBox="1"/>
          <p:nvPr/>
        </p:nvSpPr>
        <p:spPr>
          <a:xfrm>
            <a:off x="1143305" y="4681938"/>
            <a:ext cx="148885" cy="202330"/>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1. </a:t>
            </a:r>
          </a:p>
        </p:txBody>
      </p:sp>
      <p:sp>
        <p:nvSpPr>
          <p:cNvPr id="8" name="TextBox 8"/>
          <p:cNvSpPr txBox="1"/>
          <p:nvPr/>
        </p:nvSpPr>
        <p:spPr>
          <a:xfrm>
            <a:off x="1372238" y="4703978"/>
            <a:ext cx="529752" cy="180289"/>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Bug-free </a:t>
            </a:r>
          </a:p>
        </p:txBody>
      </p:sp>
      <p:sp>
        <p:nvSpPr>
          <p:cNvPr id="9" name="TextBox 9"/>
          <p:cNvSpPr txBox="1"/>
          <p:nvPr/>
        </p:nvSpPr>
        <p:spPr>
          <a:xfrm>
            <a:off x="1143305" y="4877010"/>
            <a:ext cx="3873389" cy="790594"/>
          </a:xfrm>
          <a:prstGeom prst="rect">
            <a:avLst/>
          </a:prstGeom>
        </p:spPr>
        <p:txBody>
          <a:bodyPr lIns="0" tIns="0" rIns="0" bIns="0" rtlCol="0" anchor="t">
            <a:spAutoFit/>
          </a:bodyPr>
          <a:lstStyle/>
          <a:p>
            <a:pPr algn="l">
              <a:lnSpc>
                <a:spcPts val="1544"/>
              </a:lnSpc>
            </a:pPr>
            <a:r>
              <a:rPr lang="en-US" sz="1103" spc="-1">
                <a:solidFill>
                  <a:srgbClr val="000000"/>
                </a:solidFill>
                <a:latin typeface="IBM Plex Sans Condensed"/>
                <a:ea typeface="IBM Plex Sans Condensed"/>
                <a:cs typeface="IBM Plex Sans Condensed"/>
                <a:sym typeface="IBM Plex Sans Condensed"/>
              </a:rPr>
              <a:t>2. Delivered on time 3. Within budget 4. Meets the </a:t>
            </a:r>
            <a:r>
              <a:rPr lang="en-US" sz="1103" spc="-1">
                <a:solidFill>
                  <a:srgbClr val="FF0000"/>
                </a:solidFill>
                <a:latin typeface="IBM Plex Sans Condensed Bold"/>
                <a:ea typeface="IBM Plex Sans Condensed Bold"/>
                <a:cs typeface="IBM Plex Sans Condensed Bold"/>
                <a:sym typeface="IBM Plex Sans Condensed Bold"/>
              </a:rPr>
              <a:t>requirements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and/or </a:t>
            </a:r>
            <a:r>
              <a:rPr lang="en-US" sz="1103" spc="-1">
                <a:solidFill>
                  <a:srgbClr val="FF0000"/>
                </a:solidFill>
                <a:latin typeface="IBM Plex Sans Condensed Bold"/>
                <a:ea typeface="IBM Plex Sans Condensed Bold"/>
                <a:cs typeface="IBM Plex Sans Condensed Bold"/>
                <a:sym typeface="IBM Plex Sans Condensed Bold"/>
              </a:rPr>
              <a:t>expectations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the customer 5. Maintainable </a:t>
            </a:r>
          </a:p>
        </p:txBody>
      </p:sp>
      <p:sp>
        <p:nvSpPr>
          <p:cNvPr id="10" name="TextBox 10"/>
          <p:cNvSpPr txBox="1"/>
          <p:nvPr/>
        </p:nvSpPr>
        <p:spPr>
          <a:xfrm>
            <a:off x="1030529" y="6117869"/>
            <a:ext cx="1438170" cy="190005"/>
          </a:xfrm>
          <a:prstGeom prst="rect">
            <a:avLst/>
          </a:prstGeom>
        </p:spPr>
        <p:txBody>
          <a:bodyPr lIns="0" tIns="0" rIns="0" bIns="0" rtlCol="0" anchor="t">
            <a:spAutoFit/>
          </a:bodyPr>
          <a:lstStyle/>
          <a:p>
            <a:pPr algn="l">
              <a:lnSpc>
                <a:spcPts val="1580"/>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Psychology of testing: </a:t>
            </a:r>
          </a:p>
        </p:txBody>
      </p:sp>
      <p:sp>
        <p:nvSpPr>
          <p:cNvPr id="11" name="TextBox 11"/>
          <p:cNvSpPr txBox="1"/>
          <p:nvPr/>
        </p:nvSpPr>
        <p:spPr>
          <a:xfrm>
            <a:off x="1143305" y="6294415"/>
            <a:ext cx="105042" cy="616039"/>
          </a:xfrm>
          <a:prstGeom prst="rect">
            <a:avLst/>
          </a:prstGeom>
        </p:spPr>
        <p:txBody>
          <a:bodyPr lIns="0" tIns="0" rIns="0" bIns="0" rtlCol="0" anchor="t">
            <a:spAutoFit/>
          </a:bodyPr>
          <a:lstStyle/>
          <a:p>
            <a:pPr algn="just">
              <a:lnSpc>
                <a:spcPts val="1580"/>
              </a:lnSpc>
            </a:pPr>
            <a:r>
              <a:rPr lang="en-US" sz="1103">
                <a:solidFill>
                  <a:srgbClr val="000000"/>
                </a:solidFill>
                <a:latin typeface="Arimo"/>
                <a:ea typeface="Arimo"/>
                <a:cs typeface="Arimo"/>
                <a:sym typeface="Arimo"/>
              </a:rPr>
              <a:t>   </a:t>
            </a:r>
          </a:p>
        </p:txBody>
      </p:sp>
      <p:sp>
        <p:nvSpPr>
          <p:cNvPr id="12" name="TextBox 12"/>
          <p:cNvSpPr txBox="1"/>
          <p:nvPr/>
        </p:nvSpPr>
        <p:spPr>
          <a:xfrm>
            <a:off x="1372238" y="6337964"/>
            <a:ext cx="5626151" cy="1183462"/>
          </a:xfrm>
          <a:prstGeom prst="rect">
            <a:avLst/>
          </a:prstGeom>
        </p:spPr>
        <p:txBody>
          <a:bodyPr lIns="0" tIns="0" rIns="0" bIns="0" rtlCol="0" anchor="t">
            <a:spAutoFit/>
          </a:bodyPr>
          <a:lstStyle/>
          <a:p>
            <a:pPr algn="just">
              <a:lnSpc>
                <a:spcPts val="1580"/>
              </a:lnSpc>
            </a:pPr>
            <a:r>
              <a:rPr lang="en-US" sz="1103" spc="-1">
                <a:solidFill>
                  <a:srgbClr val="000000"/>
                </a:solidFill>
                <a:latin typeface="IBM Plex Sans Condensed"/>
                <a:ea typeface="IBM Plex Sans Condensed"/>
                <a:cs typeface="IBM Plex Sans Condensed"/>
                <a:sym typeface="IBM Plex Sans Condensed"/>
              </a:rPr>
              <a:t>In software testing, psychology plays an extremely important role. It is one of those </a:t>
            </a:r>
            <a:r>
              <a:rPr lang="en-US" sz="1103" spc="-1">
                <a:solidFill>
                  <a:srgbClr val="FF0000"/>
                </a:solidFill>
                <a:latin typeface="IBM Plex Sans Condensed"/>
                <a:ea typeface="IBM Plex Sans Condensed"/>
                <a:cs typeface="IBM Plex Sans Condensed"/>
                <a:sym typeface="IBM Plex Sans Condensed"/>
              </a:rPr>
              <a:t>factors that stay behind the scenes </a:t>
            </a:r>
            <a:r>
              <a:rPr lang="en-US" sz="1103" spc="-1">
                <a:solidFill>
                  <a:srgbClr val="FF0000"/>
                </a:solidFill>
                <a:latin typeface="IBM Plex Sans Condensed Bold"/>
                <a:ea typeface="IBM Plex Sans Condensed Bold"/>
                <a:cs typeface="IBM Plex Sans Condensed Bold"/>
                <a:sym typeface="IBM Plex Sans Condensed Bold"/>
              </a:rPr>
              <a:t>but has a great impact on the end result.</a:t>
            </a:r>
            <a:r>
              <a:rPr lang="en-US" sz="1103" spc="-1">
                <a:solidFill>
                  <a:srgbClr val="000000"/>
                </a:solidFill>
                <a:latin typeface="IBM Plex Sans Condensed"/>
                <a:ea typeface="IBM Plex Sans Condensed"/>
                <a:cs typeface="IBM Plex Sans Condensed"/>
                <a:sym typeface="IBM Plex Sans Condensed"/>
              </a:rPr>
              <a:t> It is mainly dependent on the </a:t>
            </a:r>
            <a:r>
              <a:rPr lang="en-US" sz="1103" spc="-1">
                <a:solidFill>
                  <a:srgbClr val="FF0000"/>
                </a:solidFill>
                <a:latin typeface="IBM Plex Sans Condensed Bold"/>
                <a:ea typeface="IBM Plex Sans Condensed Bold"/>
                <a:cs typeface="IBM Plex Sans Condensed Bold"/>
                <a:sym typeface="IBM Plex Sans Condensed Bold"/>
              </a:rPr>
              <a:t>mindset </a:t>
            </a:r>
            <a:r>
              <a:rPr lang="en-US" sz="1103" spc="-1">
                <a:solidFill>
                  <a:srgbClr val="000000"/>
                </a:solidFill>
                <a:latin typeface="IBM Plex Sans Condensed"/>
                <a:ea typeface="IBM Plex Sans Condensed"/>
                <a:cs typeface="IBM Plex Sans Condensed"/>
                <a:sym typeface="IBM Plex Sans Condensed"/>
              </a:rPr>
              <a:t>of the developers and testers, as well as the quality of communication between them. Moreover, the psychology of testing helps them work towards a common goal. </a:t>
            </a:r>
            <a:r>
              <a:rPr lang="en-US" sz="1103" spc="-1">
                <a:solidFill>
                  <a:srgbClr val="000000"/>
                </a:solidFill>
                <a:latin typeface="IBM Plex Sans Condensed Bold"/>
                <a:ea typeface="IBM Plex Sans Condensed Bold"/>
                <a:cs typeface="IBM Plex Sans Condensed Bold"/>
                <a:sym typeface="IBM Plex Sans Condensed Bold"/>
              </a:rPr>
              <a:t>The three sections of the psychology of testing are: </a:t>
            </a:r>
          </a:p>
        </p:txBody>
      </p:sp>
      <p:sp>
        <p:nvSpPr>
          <p:cNvPr id="13" name="TextBox 13"/>
          <p:cNvSpPr txBox="1"/>
          <p:nvPr/>
        </p:nvSpPr>
        <p:spPr>
          <a:xfrm>
            <a:off x="1143305" y="7297588"/>
            <a:ext cx="105042" cy="207226"/>
          </a:xfrm>
          <a:prstGeom prst="rect">
            <a:avLst/>
          </a:prstGeom>
        </p:spPr>
        <p:txBody>
          <a:bodyPr lIns="0" tIns="0" rIns="0" bIns="0" rtlCol="0" anchor="t">
            <a:spAutoFit/>
          </a:bodyPr>
          <a:lstStyle/>
          <a:p>
            <a:pPr algn="l">
              <a:lnSpc>
                <a:spcPts val="1580"/>
              </a:lnSpc>
            </a:pPr>
            <a:r>
              <a:rPr lang="en-US" sz="1103">
                <a:solidFill>
                  <a:srgbClr val="000000"/>
                </a:solidFill>
                <a:latin typeface="Arimo"/>
                <a:ea typeface="Arimo"/>
                <a:cs typeface="Arimo"/>
                <a:sym typeface="Arimo"/>
              </a:rPr>
              <a:t> </a:t>
            </a:r>
          </a:p>
        </p:txBody>
      </p:sp>
      <p:sp>
        <p:nvSpPr>
          <p:cNvPr id="14" name="TextBox 14"/>
          <p:cNvSpPr txBox="1"/>
          <p:nvPr/>
        </p:nvSpPr>
        <p:spPr>
          <a:xfrm>
            <a:off x="1600838" y="7515873"/>
            <a:ext cx="2716263" cy="391754"/>
          </a:xfrm>
          <a:prstGeom prst="rect">
            <a:avLst/>
          </a:prstGeom>
        </p:spPr>
        <p:txBody>
          <a:bodyPr lIns="0" tIns="0" rIns="0" bIns="0" rtlCol="0" anchor="t">
            <a:spAutoFit/>
          </a:bodyPr>
          <a:lstStyle/>
          <a:p>
            <a:pPr algn="l">
              <a:lnSpc>
                <a:spcPts val="1580"/>
              </a:lnSpc>
            </a:pPr>
            <a:r>
              <a:rPr lang="en-US" sz="1103" spc="-1">
                <a:solidFill>
                  <a:srgbClr val="000000"/>
                </a:solidFill>
                <a:latin typeface="IBM Plex Sans Condensed"/>
                <a:ea typeface="IBM Plex Sans Condensed"/>
                <a:cs typeface="IBM Plex Sans Condensed"/>
                <a:sym typeface="IBM Plex Sans Condensed"/>
              </a:rPr>
              <a:t>o The mindset of Developers and Testers. o Communication in a Constructive Manner. </a:t>
            </a:r>
          </a:p>
        </p:txBody>
      </p:sp>
      <p:sp>
        <p:nvSpPr>
          <p:cNvPr id="15" name="TextBox 15"/>
          <p:cNvSpPr txBox="1"/>
          <p:nvPr/>
        </p:nvSpPr>
        <p:spPr>
          <a:xfrm>
            <a:off x="1600838" y="7918847"/>
            <a:ext cx="126806" cy="178508"/>
          </a:xfrm>
          <a:prstGeom prst="rect">
            <a:avLst/>
          </a:prstGeom>
        </p:spPr>
        <p:txBody>
          <a:bodyPr lIns="0" tIns="0" rIns="0" bIns="0" rtlCol="0" anchor="t">
            <a:spAutoFit/>
          </a:bodyPr>
          <a:lstStyle/>
          <a:p>
            <a:pPr algn="l">
              <a:lnSpc>
                <a:spcPts val="1426"/>
              </a:lnSpc>
            </a:pPr>
            <a:r>
              <a:rPr lang="en-US" sz="1103" spc="-4">
                <a:solidFill>
                  <a:srgbClr val="000000"/>
                </a:solidFill>
                <a:latin typeface="Open Sans"/>
                <a:ea typeface="Open Sans"/>
                <a:cs typeface="Open Sans"/>
                <a:sym typeface="Open Sans"/>
              </a:rPr>
              <a:t>o </a:t>
            </a:r>
          </a:p>
        </p:txBody>
      </p:sp>
      <p:sp>
        <p:nvSpPr>
          <p:cNvPr id="16" name="TextBox 16"/>
          <p:cNvSpPr txBox="1"/>
          <p:nvPr/>
        </p:nvSpPr>
        <p:spPr>
          <a:xfrm>
            <a:off x="1829438" y="7939173"/>
            <a:ext cx="1173956" cy="170764"/>
          </a:xfrm>
          <a:prstGeom prst="rect">
            <a:avLst/>
          </a:prstGeom>
        </p:spPr>
        <p:txBody>
          <a:bodyPr lIns="0" tIns="0" rIns="0" bIns="0" rtlCol="0" anchor="t">
            <a:spAutoFit/>
          </a:bodyPr>
          <a:lstStyle/>
          <a:p>
            <a:pPr algn="l">
              <a:lnSpc>
                <a:spcPts val="1426"/>
              </a:lnSpc>
            </a:pPr>
            <a:r>
              <a:rPr lang="en-US" sz="1103" spc="-1">
                <a:solidFill>
                  <a:srgbClr val="000000"/>
                </a:solidFill>
                <a:latin typeface="IBM Plex Sans Condensed"/>
                <a:ea typeface="IBM Plex Sans Condensed"/>
                <a:cs typeface="IBM Plex Sans Condensed"/>
                <a:sym typeface="IBM Plex Sans Condensed"/>
              </a:rPr>
              <a:t>Test Independence. </a:t>
            </a:r>
          </a:p>
        </p:txBody>
      </p:sp>
      <p:sp>
        <p:nvSpPr>
          <p:cNvPr id="17" name="TextBox 17"/>
          <p:cNvSpPr txBox="1"/>
          <p:nvPr/>
        </p:nvSpPr>
        <p:spPr>
          <a:xfrm>
            <a:off x="1030529" y="2849518"/>
            <a:ext cx="3447202" cy="190005"/>
          </a:xfrm>
          <a:prstGeom prst="rect">
            <a:avLst/>
          </a:prstGeom>
        </p:spPr>
        <p:txBody>
          <a:bodyPr lIns="0" tIns="0" rIns="0" bIns="0" rtlCol="0" anchor="t">
            <a:spAutoFit/>
          </a:bodyPr>
          <a:lstStyle/>
          <a:p>
            <a:pPr algn="l">
              <a:lnSpc>
                <a:spcPts val="1589"/>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the difference between Testing and debugging? </a:t>
            </a:r>
          </a:p>
        </p:txBody>
      </p:sp>
      <p:sp>
        <p:nvSpPr>
          <p:cNvPr id="18" name="TextBox 18"/>
          <p:cNvSpPr txBox="1"/>
          <p:nvPr/>
        </p:nvSpPr>
        <p:spPr>
          <a:xfrm>
            <a:off x="1372238" y="3026073"/>
            <a:ext cx="105042" cy="207226"/>
          </a:xfrm>
          <a:prstGeom prst="rect">
            <a:avLst/>
          </a:prstGeom>
        </p:spPr>
        <p:txBody>
          <a:bodyPr lIns="0" tIns="0" rIns="0" bIns="0" rtlCol="0" anchor="t">
            <a:spAutoFit/>
          </a:bodyPr>
          <a:lstStyle/>
          <a:p>
            <a:pPr algn="l">
              <a:lnSpc>
                <a:spcPts val="1589"/>
              </a:lnSpc>
            </a:pPr>
            <a:r>
              <a:rPr lang="en-US" sz="1103">
                <a:solidFill>
                  <a:srgbClr val="000000"/>
                </a:solidFill>
                <a:latin typeface="Arimo"/>
                <a:ea typeface="Arimo"/>
                <a:cs typeface="Arimo"/>
                <a:sym typeface="Arimo"/>
              </a:rPr>
              <a:t> </a:t>
            </a:r>
          </a:p>
        </p:txBody>
      </p:sp>
      <p:sp>
        <p:nvSpPr>
          <p:cNvPr id="19" name="TextBox 19"/>
          <p:cNvSpPr txBox="1"/>
          <p:nvPr/>
        </p:nvSpPr>
        <p:spPr>
          <a:xfrm>
            <a:off x="1600838" y="3069612"/>
            <a:ext cx="5396855" cy="970102"/>
          </a:xfrm>
          <a:prstGeom prst="rect">
            <a:avLst/>
          </a:prstGeom>
        </p:spPr>
        <p:txBody>
          <a:bodyPr lIns="0" tIns="0" rIns="0" bIns="0" rtlCol="0" anchor="t">
            <a:spAutoFit/>
          </a:bodyPr>
          <a:lstStyle/>
          <a:p>
            <a:pPr algn="just">
              <a:lnSpc>
                <a:spcPts val="1589"/>
              </a:lnSpc>
            </a:pPr>
            <a:r>
              <a:rPr lang="en-US" sz="1103" spc="-1">
                <a:solidFill>
                  <a:srgbClr val="000000"/>
                </a:solidFill>
                <a:latin typeface="IBM Plex Sans Condensed"/>
                <a:ea typeface="IBM Plex Sans Condensed"/>
                <a:cs typeface="IBM Plex Sans Condensed"/>
                <a:sym typeface="IBM Plex Sans Condensed"/>
              </a:rPr>
              <a:t>Testing means </a:t>
            </a:r>
            <a:r>
              <a:rPr lang="en-US" sz="1103" spc="-1">
                <a:solidFill>
                  <a:srgbClr val="FF0000"/>
                </a:solidFill>
                <a:latin typeface="IBM Plex Sans Condensed Bold"/>
                <a:ea typeface="IBM Plex Sans Condensed Bold"/>
                <a:cs typeface="IBM Plex Sans Condensed Bold"/>
                <a:sym typeface="IBM Plex Sans Condensed Bold"/>
              </a:rPr>
              <a:t>checking</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the behavior of the application whether it is expected or not. And Testing can be done </a:t>
            </a:r>
            <a:r>
              <a:rPr lang="en-US" sz="1103" spc="-1">
                <a:solidFill>
                  <a:srgbClr val="FF0000"/>
                </a:solidFill>
                <a:latin typeface="IBM Plex Sans Condensed"/>
                <a:ea typeface="IBM Plex Sans Condensed"/>
                <a:cs typeface="IBM Plex Sans Condensed"/>
                <a:sym typeface="IBM Plex Sans Condensed"/>
              </a:rPr>
              <a:t>without any internal knowledge of software architecture.</a:t>
            </a:r>
            <a:r>
              <a:rPr lang="en-US" sz="1103" spc="-1">
                <a:solidFill>
                  <a:srgbClr val="000000"/>
                </a:solidFill>
                <a:latin typeface="IBM Plex Sans Condensed"/>
                <a:ea typeface="IBM Plex Sans Condensed"/>
                <a:cs typeface="IBM Plex Sans Condensed"/>
                <a:sym typeface="IBM Plex Sans Condensed"/>
              </a:rPr>
              <a:t> It’s </a:t>
            </a:r>
            <a:r>
              <a:rPr lang="en-US" sz="1103" spc="-1">
                <a:solidFill>
                  <a:srgbClr val="FF0000"/>
                </a:solidFill>
                <a:latin typeface="IBM Plex Sans Condensed"/>
                <a:ea typeface="IBM Plex Sans Condensed"/>
                <a:cs typeface="IBM Plex Sans Condensed"/>
                <a:sym typeface="IBM Plex Sans Condensed"/>
              </a:rPr>
              <a:t>done by a tester.</a:t>
            </a:r>
            <a:r>
              <a:rPr lang="en-US" sz="1103" spc="-1">
                <a:solidFill>
                  <a:srgbClr val="000000"/>
                </a:solidFill>
                <a:latin typeface="IBM Plex Sans Condensed"/>
                <a:ea typeface="IBM Plex Sans Condensed"/>
                <a:cs typeface="IBM Plex Sans Condensed"/>
                <a:sym typeface="IBM Plex Sans Condensed"/>
              </a:rPr>
              <a:t> Debugging means </a:t>
            </a:r>
            <a:r>
              <a:rPr lang="en-US" sz="1103" spc="-1">
                <a:solidFill>
                  <a:srgbClr val="FF0000"/>
                </a:solidFill>
                <a:latin typeface="IBM Plex Sans Condensed Bold"/>
                <a:ea typeface="IBM Plex Sans Condensed Bold"/>
                <a:cs typeface="IBM Plex Sans Condensed Bold"/>
                <a:sym typeface="IBM Plex Sans Condensed Bold"/>
              </a:rPr>
              <a:t>finding out the main cause of defects</a:t>
            </a:r>
            <a:r>
              <a:rPr lang="en-US" sz="1103" spc="-1">
                <a:solidFill>
                  <a:srgbClr val="FF0000"/>
                </a:solidFill>
                <a:latin typeface="IBM Plex Sans Condensed"/>
                <a:ea typeface="IBM Plex Sans Condensed"/>
                <a:cs typeface="IBM Plex Sans Condensed"/>
                <a:sym typeface="IBM Plex Sans Condensed"/>
              </a:rPr>
              <a:t> and debugging </a:t>
            </a:r>
            <a:r>
              <a:rPr lang="en-US" sz="1103" spc="-1">
                <a:solidFill>
                  <a:srgbClr val="FF0000"/>
                </a:solidFill>
                <a:latin typeface="IBM Plex Sans Condensed Bold"/>
                <a:ea typeface="IBM Plex Sans Condensed Bold"/>
                <a:cs typeface="IBM Plex Sans Condensed Bold"/>
                <a:sym typeface="IBM Plex Sans Condensed Bold"/>
              </a:rPr>
              <a:t>requires</a:t>
            </a:r>
            <a:r>
              <a:rPr lang="en-US" sz="1103" spc="-1">
                <a:solidFill>
                  <a:srgbClr val="FF0000"/>
                </a:solidFill>
                <a:latin typeface="IBM Plex Sans Condensed"/>
                <a:ea typeface="IBM Plex Sans Condensed"/>
                <a:cs typeface="IBM Plex Sans Condensed"/>
                <a:sym typeface="IBM Plex Sans Condensed"/>
              </a:rPr>
              <a:t> Internal </a:t>
            </a:r>
          </a:p>
          <a:p>
            <a:pPr algn="just">
              <a:lnSpc>
                <a:spcPts val="1362"/>
              </a:lnSpc>
            </a:pPr>
            <a:r>
              <a:rPr lang="en-US" sz="1103" spc="-1">
                <a:solidFill>
                  <a:srgbClr val="FF0000"/>
                </a:solidFill>
                <a:latin typeface="IBM Plex Sans Condensed"/>
                <a:ea typeface="IBM Plex Sans Condensed"/>
                <a:cs typeface="IBM Plex Sans Condensed"/>
                <a:sym typeface="IBM Plex Sans Condensed"/>
              </a:rPr>
              <a:t>knowledge of the software architecture and coding. </a:t>
            </a:r>
            <a:r>
              <a:rPr lang="en-US" sz="1103" spc="-1">
                <a:solidFill>
                  <a:srgbClr val="000000"/>
                </a:solidFill>
                <a:latin typeface="IBM Plex Sans Condensed"/>
                <a:ea typeface="IBM Plex Sans Condensed"/>
                <a:cs typeface="IBM Plex Sans Condensed"/>
                <a:sym typeface="IBM Plex Sans Condensed"/>
              </a:rPr>
              <a:t>It’s </a:t>
            </a:r>
            <a:r>
              <a:rPr lang="en-US" sz="1103" spc="-1">
                <a:solidFill>
                  <a:srgbClr val="FF0000"/>
                </a:solidFill>
                <a:latin typeface="IBM Plex Sans Condensed"/>
                <a:ea typeface="IBM Plex Sans Condensed"/>
                <a:cs typeface="IBM Plex Sans Condensed"/>
                <a:sym typeface="IBM Plex Sans Condensed"/>
              </a:rPr>
              <a:t>done by the developer.</a:t>
            </a:r>
            <a:r>
              <a:rPr lang="en-US" sz="1103" spc="-1">
                <a:solidFill>
                  <a:srgbClr val="000000"/>
                </a:solidFill>
                <a:latin typeface="IBM Plex Sans Condensed"/>
                <a:ea typeface="IBM Plex Sans Condensed"/>
                <a:cs typeface="IBM Plex Sans Condensed"/>
                <a:sym typeface="IBM Plex Sans Condensed"/>
              </a:rPr>
              <a:t> </a:t>
            </a:r>
          </a:p>
        </p:txBody>
      </p:sp>
      <p:sp>
        <p:nvSpPr>
          <p:cNvPr id="20" name="TextBox 20"/>
          <p:cNvSpPr txBox="1"/>
          <p:nvPr/>
        </p:nvSpPr>
        <p:spPr>
          <a:xfrm>
            <a:off x="1372238" y="3623862"/>
            <a:ext cx="105042" cy="207226"/>
          </a:xfrm>
          <a:prstGeom prst="rect">
            <a:avLst/>
          </a:prstGeom>
        </p:spPr>
        <p:txBody>
          <a:bodyPr lIns="0" tIns="0" rIns="0" bIns="0" rtlCol="0" anchor="t">
            <a:spAutoFit/>
          </a:bodyPr>
          <a:lstStyle/>
          <a:p>
            <a:pPr algn="l">
              <a:lnSpc>
                <a:spcPts val="1589"/>
              </a:lnSpc>
            </a:pPr>
            <a:r>
              <a:rPr lang="en-US" sz="1103">
                <a:solidFill>
                  <a:srgbClr val="000000"/>
                </a:solidFill>
                <a:latin typeface="Arimo"/>
                <a:ea typeface="Arimo"/>
                <a:cs typeface="Arimo"/>
                <a:sym typeface="Arimo"/>
              </a:rPr>
              <a:t> </a:t>
            </a:r>
          </a:p>
        </p:txBody>
      </p:sp>
      <p:sp>
        <p:nvSpPr>
          <p:cNvPr id="21" name="TextBox 21"/>
          <p:cNvSpPr txBox="1"/>
          <p:nvPr/>
        </p:nvSpPr>
        <p:spPr>
          <a:xfrm>
            <a:off x="914705" y="818798"/>
            <a:ext cx="1183234" cy="275539"/>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What is Debugging: </a:t>
            </a:r>
          </a:p>
        </p:txBody>
      </p:sp>
      <p:sp>
        <p:nvSpPr>
          <p:cNvPr id="22" name="TextBox 22"/>
          <p:cNvSpPr txBox="1"/>
          <p:nvPr/>
        </p:nvSpPr>
        <p:spPr>
          <a:xfrm>
            <a:off x="1143305" y="1119845"/>
            <a:ext cx="5863571" cy="691153"/>
          </a:xfrm>
          <a:prstGeom prst="rect">
            <a:avLst/>
          </a:prstGeom>
        </p:spPr>
        <p:txBody>
          <a:bodyPr lIns="0" tIns="0" rIns="0" bIns="0" rtlCol="0" anchor="t">
            <a:spAutoFit/>
          </a:bodyPr>
          <a:lstStyle/>
          <a:p>
            <a:pPr algn="just">
              <a:lnSpc>
                <a:spcPts val="2543"/>
              </a:lnSpc>
            </a:pPr>
            <a:r>
              <a:rPr lang="en-US" sz="1103" spc="1">
                <a:solidFill>
                  <a:srgbClr val="000000"/>
                </a:solidFill>
                <a:latin typeface="IBM Plex Sans Condensed"/>
                <a:ea typeface="IBM Plex Sans Condensed"/>
                <a:cs typeface="IBM Plex Sans Condensed"/>
                <a:sym typeface="IBM Plex Sans Condensed"/>
              </a:rPr>
              <a:t>1. </a:t>
            </a:r>
            <a:r>
              <a:rPr lang="en-US" sz="1103" spc="1">
                <a:solidFill>
                  <a:srgbClr val="FF0000"/>
                </a:solidFill>
                <a:latin typeface="IBM Plex Sans Condensed"/>
                <a:ea typeface="IBM Plex Sans Condensed"/>
                <a:cs typeface="IBM Plex Sans Condensed"/>
                <a:sym typeface="IBM Plex Sans Condensed"/>
              </a:rPr>
              <a:t>Once the Development team receives the testing team’s report</a:t>
            </a:r>
            <a:r>
              <a:rPr lang="en-US" sz="1103" spc="1">
                <a:solidFill>
                  <a:srgbClr val="000000"/>
                </a:solidFill>
                <a:latin typeface="IBM Plex Sans Condensed"/>
                <a:ea typeface="IBM Plex Sans Condensed"/>
                <a:cs typeface="IBM Plex Sans Condensed"/>
                <a:sym typeface="IBM Plex Sans Condensed"/>
              </a:rPr>
              <a:t>, they will </a:t>
            </a:r>
            <a:r>
              <a:rPr lang="en-US" sz="1103" spc="1">
                <a:solidFill>
                  <a:srgbClr val="FF0000"/>
                </a:solidFill>
                <a:latin typeface="IBM Plex Sans Condensed"/>
                <a:ea typeface="IBM Plex Sans Condensed"/>
                <a:cs typeface="IBM Plex Sans Condensed"/>
                <a:sym typeface="IBM Plex Sans Condensed"/>
              </a:rPr>
              <a:t>start debugging. </a:t>
            </a:r>
            <a:r>
              <a:rPr lang="en-US" sz="1103" spc="1">
                <a:solidFill>
                  <a:srgbClr val="000000"/>
                </a:solidFill>
                <a:latin typeface="IBM Plex Sans Condensed"/>
                <a:ea typeface="IBM Plex Sans Condensed"/>
                <a:cs typeface="IBM Plex Sans Condensed"/>
                <a:sym typeface="IBM Plex Sans Condensed"/>
              </a:rPr>
              <a:t>This </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phase </a:t>
            </a:r>
            <a:r>
              <a:rPr lang="en-US" sz="1103" spc="-1">
                <a:solidFill>
                  <a:srgbClr val="FF0000"/>
                </a:solidFill>
                <a:latin typeface="IBM Plex Sans Condensed"/>
                <a:ea typeface="IBM Plex Sans Condensed"/>
                <a:cs typeface="IBM Plex Sans Condensed"/>
                <a:sym typeface="IBM Plex Sans Condensed"/>
              </a:rPr>
              <a:t>aims to </a:t>
            </a:r>
            <a:r>
              <a:rPr lang="en-US" sz="1103" spc="-1">
                <a:solidFill>
                  <a:srgbClr val="FF0000"/>
                </a:solidFill>
                <a:latin typeface="IBM Plex Sans Condensed Bold"/>
                <a:ea typeface="IBM Plex Sans Condensed Bold"/>
                <a:cs typeface="IBM Plex Sans Condensed Bold"/>
                <a:sym typeface="IBM Plex Sans Condensed Bold"/>
              </a:rPr>
              <a:t>locate</a:t>
            </a:r>
            <a:r>
              <a:rPr lang="en-US" sz="1103" spc="-1">
                <a:solidFill>
                  <a:srgbClr val="FF0000"/>
                </a:solidFill>
                <a:latin typeface="IBM Plex Sans Condensed"/>
                <a:ea typeface="IBM Plex Sans Condensed"/>
                <a:cs typeface="IBM Plex Sans Condensed"/>
                <a:sym typeface="IBM Plex Sans Condensed"/>
              </a:rPr>
              <a:t> the bug </a:t>
            </a:r>
            <a:r>
              <a:rPr lang="en-US" sz="1103" spc="-1">
                <a:solidFill>
                  <a:srgbClr val="FF0000"/>
                </a:solidFill>
                <a:latin typeface="IBM Plex Sans Condensed Bold"/>
                <a:ea typeface="IBM Plex Sans Condensed Bold"/>
                <a:cs typeface="IBM Plex Sans Condensed Bold"/>
                <a:sym typeface="IBM Plex Sans Condensed Bold"/>
              </a:rPr>
              <a:t>and remove</a:t>
            </a:r>
            <a:r>
              <a:rPr lang="en-US" sz="1103" spc="-1">
                <a:solidFill>
                  <a:srgbClr val="FF0000"/>
                </a:solidFill>
                <a:latin typeface="IBM Plex Sans Condensed"/>
                <a:ea typeface="IBM Plex Sans Condensed"/>
                <a:cs typeface="IBM Plex Sans Condensed"/>
                <a:sym typeface="IBM Plex Sans Condensed"/>
              </a:rPr>
              <a:t> it from the software</a:t>
            </a:r>
            <a:r>
              <a:rPr lang="en-US" sz="1103" spc="-1">
                <a:solidFill>
                  <a:srgbClr val="000000"/>
                </a:solidFill>
                <a:latin typeface="IBM Plex Sans Condensed"/>
                <a:ea typeface="IBM Plex Sans Condensed"/>
                <a:cs typeface="IBM Plex Sans Condensed"/>
                <a:sym typeface="IBM Plex Sans Condensed"/>
              </a:rPr>
              <a:t>. It is a one-off process and is done </a:t>
            </a:r>
          </a:p>
          <a:p>
            <a:pPr algn="just">
              <a:lnSpc>
                <a:spcPts val="2567"/>
              </a:lnSpc>
            </a:pPr>
            <a:r>
              <a:rPr lang="en-US" sz="1103" spc="-1">
                <a:solidFill>
                  <a:srgbClr val="000000"/>
                </a:solidFill>
                <a:latin typeface="IBM Plex Sans Condensed"/>
                <a:ea typeface="IBM Plex Sans Condensed"/>
                <a:cs typeface="IBM Plex Sans Condensed"/>
                <a:sym typeface="IBM Plex Sans Condensed"/>
              </a:rPr>
              <a:t>manually. </a:t>
            </a:r>
          </a:p>
        </p:txBody>
      </p:sp>
      <p:sp>
        <p:nvSpPr>
          <p:cNvPr id="23" name="TextBox 23"/>
          <p:cNvSpPr txBox="1"/>
          <p:nvPr/>
        </p:nvSpPr>
        <p:spPr>
          <a:xfrm>
            <a:off x="1143305" y="1898990"/>
            <a:ext cx="5862495" cy="107080"/>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2. In this process, </a:t>
            </a:r>
            <a:r>
              <a:rPr lang="en-US" sz="1103" spc="1">
                <a:solidFill>
                  <a:srgbClr val="FF0000"/>
                </a:solidFill>
                <a:latin typeface="IBM Plex Sans Condensed"/>
                <a:ea typeface="IBM Plex Sans Condensed"/>
                <a:cs typeface="IBM Plex Sans Condensed"/>
                <a:sym typeface="IBM Plex Sans Condensed"/>
              </a:rPr>
              <a:t>a special tool called a debugger</a:t>
            </a:r>
            <a:r>
              <a:rPr lang="en-US" sz="1103" spc="1">
                <a:solidFill>
                  <a:srgbClr val="000000"/>
                </a:solidFill>
                <a:latin typeface="IBM Plex Sans Condensed"/>
                <a:ea typeface="IBM Plex Sans Condensed"/>
                <a:cs typeface="IBM Plex Sans Condensed"/>
                <a:sym typeface="IBM Plex Sans Condensed"/>
              </a:rPr>
              <a:t> is used in </a:t>
            </a:r>
            <a:r>
              <a:rPr lang="en-US" sz="1103" spc="1">
                <a:solidFill>
                  <a:srgbClr val="FF0000"/>
                </a:solidFill>
                <a:latin typeface="IBM Plex Sans Condensed Bold"/>
                <a:ea typeface="IBM Plex Sans Condensed Bold"/>
                <a:cs typeface="IBM Plex Sans Condensed Bold"/>
                <a:sym typeface="IBM Plex Sans Condensed Bold"/>
              </a:rPr>
              <a:t>locating the bugs</a:t>
            </a:r>
            <a:r>
              <a:rPr lang="en-US" sz="1103" spc="1">
                <a:solidFill>
                  <a:srgbClr val="000000"/>
                </a:solidFill>
                <a:latin typeface="IBM Plex Sans Condensed"/>
                <a:ea typeface="IBM Plex Sans Condensed"/>
                <a:cs typeface="IBM Plex Sans Condensed"/>
                <a:sym typeface="IBM Plex Sans Condensed"/>
              </a:rPr>
              <a:t>, most programming </a:t>
            </a:r>
          </a:p>
        </p:txBody>
      </p:sp>
      <p:sp>
        <p:nvSpPr>
          <p:cNvPr id="24" name="TextBox 24"/>
          <p:cNvSpPr txBox="1"/>
          <p:nvPr/>
        </p:nvSpPr>
        <p:spPr>
          <a:xfrm>
            <a:off x="1372238" y="1925603"/>
            <a:ext cx="1993021" cy="275539"/>
          </a:xfrm>
          <a:prstGeom prst="rect">
            <a:avLst/>
          </a:prstGeom>
        </p:spPr>
        <p:txBody>
          <a:bodyPr lIns="0" tIns="0" rIns="0" bIns="0" rtlCol="0" anchor="t">
            <a:spAutoFit/>
          </a:bodyPr>
          <a:lstStyle/>
          <a:p>
            <a:pPr algn="l">
              <a:lnSpc>
                <a:spcPts val="2520"/>
              </a:lnSpc>
            </a:pPr>
            <a:r>
              <a:rPr lang="en-US" sz="1103" spc="-1">
                <a:solidFill>
                  <a:srgbClr val="000000"/>
                </a:solidFill>
                <a:latin typeface="IBM Plex Sans Condensed"/>
                <a:ea typeface="IBM Plex Sans Condensed"/>
                <a:cs typeface="IBM Plex Sans Condensed"/>
                <a:sym typeface="IBM Plex Sans Condensed"/>
              </a:rPr>
              <a:t>environments have the debugger. </a:t>
            </a:r>
          </a:p>
        </p:txBody>
      </p:sp>
      <p:sp>
        <p:nvSpPr>
          <p:cNvPr id="25" name="TextBox 25"/>
          <p:cNvSpPr txBox="1"/>
          <p:nvPr/>
        </p:nvSpPr>
        <p:spPr>
          <a:xfrm>
            <a:off x="1143305" y="2292182"/>
            <a:ext cx="3655762" cy="107080"/>
          </a:xfrm>
          <a:prstGeom prst="rect">
            <a:avLst/>
          </a:prstGeom>
        </p:spPr>
        <p:txBody>
          <a:bodyPr lIns="0" tIns="0" rIns="0" bIns="0" rtlCol="0" anchor="t">
            <a:spAutoFit/>
          </a:bodyPr>
          <a:lstStyle/>
          <a:p>
            <a:pPr algn="l">
              <a:lnSpc>
                <a:spcPts val="599"/>
              </a:lnSpc>
            </a:pPr>
            <a:r>
              <a:rPr lang="en-US" sz="1103" spc="-1">
                <a:solidFill>
                  <a:srgbClr val="000000"/>
                </a:solidFill>
                <a:latin typeface="IBM Plex Sans Condensed"/>
                <a:ea typeface="IBM Plex Sans Condensed"/>
                <a:cs typeface="IBM Plex Sans Condensed"/>
                <a:sym typeface="IBM Plex Sans Condensed"/>
              </a:rPr>
              <a:t>3. Some popular Debugger tools: WinDbg, OllyDbg, IDA Pro... </a:t>
            </a:r>
          </a:p>
        </p:txBody>
      </p:sp>
      <p:sp>
        <p:nvSpPr>
          <p:cNvPr id="27" name="Footer Placeholder 26"/>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66825" y="1652016"/>
            <a:ext cx="5238493" cy="3326130"/>
          </a:xfrm>
          <a:custGeom>
            <a:avLst/>
            <a:gdLst/>
            <a:ahLst/>
            <a:cxnLst/>
            <a:rect l="l" t="t" r="r" b="b"/>
            <a:pathLst>
              <a:path w="5238493" h="3326130">
                <a:moveTo>
                  <a:pt x="0" y="0"/>
                </a:moveTo>
                <a:lnTo>
                  <a:pt x="5238493" y="0"/>
                </a:lnTo>
                <a:lnTo>
                  <a:pt x="5238493" y="3326130"/>
                </a:lnTo>
                <a:lnTo>
                  <a:pt x="0" y="3326130"/>
                </a:lnTo>
                <a:lnTo>
                  <a:pt x="0" y="0"/>
                </a:lnTo>
                <a:close/>
              </a:path>
            </a:pathLst>
          </a:custGeom>
          <a:blipFill>
            <a:blip r:embed="rId2"/>
            <a:stretch>
              <a:fillRect/>
            </a:stretch>
          </a:blipFill>
        </p:spPr>
      </p:sp>
      <p:sp>
        <p:nvSpPr>
          <p:cNvPr id="4" name="TextBox 4"/>
          <p:cNvSpPr txBox="1"/>
          <p:nvPr/>
        </p:nvSpPr>
        <p:spPr>
          <a:xfrm>
            <a:off x="1372238" y="879643"/>
            <a:ext cx="105042" cy="612610"/>
          </a:xfrm>
          <a:prstGeom prst="rect">
            <a:avLst/>
          </a:prstGeom>
        </p:spPr>
        <p:txBody>
          <a:bodyPr lIns="0" tIns="0" rIns="0" bIns="0" rtlCol="0" anchor="t">
            <a:spAutoFit/>
          </a:bodyPr>
          <a:lstStyle/>
          <a:p>
            <a:pPr algn="just">
              <a:lnSpc>
                <a:spcPts val="1591"/>
              </a:lnSpc>
            </a:pPr>
            <a:r>
              <a:rPr lang="en-US" sz="1103">
                <a:solidFill>
                  <a:srgbClr val="000000"/>
                </a:solidFill>
                <a:latin typeface="Arimo"/>
                <a:ea typeface="Arimo"/>
                <a:cs typeface="Arimo"/>
                <a:sym typeface="Arimo"/>
              </a:rPr>
              <a:t>   </a:t>
            </a:r>
          </a:p>
        </p:txBody>
      </p:sp>
      <p:sp>
        <p:nvSpPr>
          <p:cNvPr id="5" name="TextBox 5"/>
          <p:cNvSpPr txBox="1"/>
          <p:nvPr/>
        </p:nvSpPr>
        <p:spPr>
          <a:xfrm>
            <a:off x="1600838" y="923192"/>
            <a:ext cx="4571362" cy="615553"/>
          </a:xfrm>
          <a:prstGeom prst="rect">
            <a:avLst/>
          </a:prstGeom>
        </p:spPr>
        <p:txBody>
          <a:bodyPr wrap="square" lIns="0" tIns="0" rIns="0" bIns="0" rtlCol="0" anchor="t">
            <a:spAutoFit/>
          </a:bodyPr>
          <a:lstStyle/>
          <a:p>
            <a:pPr algn="l">
              <a:lnSpc>
                <a:spcPts val="1591"/>
              </a:lnSpc>
            </a:pPr>
            <a:r>
              <a:rPr lang="en-US" sz="1103" spc="-1" dirty="0">
                <a:solidFill>
                  <a:srgbClr val="000000"/>
                </a:solidFill>
                <a:latin typeface="IBM Plex Sans Condensed Bold"/>
                <a:ea typeface="IBM Plex Sans Condensed Bold"/>
                <a:cs typeface="IBM Plex Sans Condensed Bold"/>
                <a:sym typeface="IBM Plex Sans Condensed Bold"/>
              </a:rPr>
              <a:t>P - People (QC - Testers) </a:t>
            </a:r>
            <a:endParaRPr lang="en-US" sz="1103" spc="-1" dirty="0" smtClean="0">
              <a:solidFill>
                <a:srgbClr val="000000"/>
              </a:solidFill>
              <a:latin typeface="IBM Plex Sans Condensed Bold"/>
              <a:ea typeface="IBM Plex Sans Condensed Bold"/>
              <a:cs typeface="IBM Plex Sans Condensed Bold"/>
              <a:sym typeface="IBM Plex Sans Condensed Bold"/>
            </a:endParaRPr>
          </a:p>
          <a:p>
            <a:pPr algn="l">
              <a:lnSpc>
                <a:spcPts val="1591"/>
              </a:lnSpc>
            </a:pPr>
            <a:r>
              <a:rPr lang="en-US" sz="1103" spc="-1" dirty="0" smtClean="0">
                <a:solidFill>
                  <a:srgbClr val="000000"/>
                </a:solidFill>
                <a:latin typeface="IBM Plex Sans Condensed Bold"/>
                <a:ea typeface="IBM Plex Sans Condensed Bold"/>
                <a:cs typeface="IBM Plex Sans Condensed Bold"/>
                <a:sym typeface="IBM Plex Sans Condensed Bold"/>
              </a:rPr>
              <a:t>P </a:t>
            </a:r>
            <a:r>
              <a:rPr lang="en-US" sz="1103" spc="-1" dirty="0">
                <a:solidFill>
                  <a:srgbClr val="000000"/>
                </a:solidFill>
                <a:latin typeface="IBM Plex Sans Condensed Bold"/>
                <a:ea typeface="IBM Plex Sans Condensed Bold"/>
                <a:cs typeface="IBM Plex Sans Condensed Bold"/>
                <a:sym typeface="IBM Plex Sans Condensed Bold"/>
              </a:rPr>
              <a:t>- Process (QA - Involves </a:t>
            </a:r>
            <a:r>
              <a:rPr lang="en-US" sz="1103" spc="-1" dirty="0" smtClean="0">
                <a:solidFill>
                  <a:srgbClr val="000000"/>
                </a:solidFill>
                <a:latin typeface="IBM Plex Sans Condensed Bold"/>
                <a:ea typeface="IBM Plex Sans Condensed Bold"/>
                <a:cs typeface="IBM Plex Sans Condensed Bold"/>
                <a:sym typeface="IBM Plex Sans Condensed Bold"/>
              </a:rPr>
              <a:t>throughout development/SDLC </a:t>
            </a:r>
            <a:r>
              <a:rPr lang="en-US" sz="1103" spc="-1" dirty="0">
                <a:solidFill>
                  <a:srgbClr val="000000"/>
                </a:solidFill>
                <a:latin typeface="IBM Plex Sans Condensed Bold"/>
                <a:ea typeface="IBM Plex Sans Condensed Bold"/>
                <a:cs typeface="IBM Plex Sans Condensed Bold"/>
                <a:sym typeface="IBM Plex Sans Condensed Bold"/>
              </a:rPr>
              <a:t>process.) </a:t>
            </a:r>
            <a:endParaRPr lang="en-US" sz="1103" spc="-1" dirty="0" smtClean="0">
              <a:solidFill>
                <a:srgbClr val="000000"/>
              </a:solidFill>
              <a:latin typeface="IBM Plex Sans Condensed Bold"/>
              <a:ea typeface="IBM Plex Sans Condensed Bold"/>
              <a:cs typeface="IBM Plex Sans Condensed Bold"/>
              <a:sym typeface="IBM Plex Sans Condensed Bold"/>
            </a:endParaRPr>
          </a:p>
          <a:p>
            <a:pPr algn="l">
              <a:lnSpc>
                <a:spcPts val="1591"/>
              </a:lnSpc>
            </a:pPr>
            <a:r>
              <a:rPr lang="en-US" sz="1103" spc="-1" dirty="0" smtClean="0">
                <a:solidFill>
                  <a:srgbClr val="000000"/>
                </a:solidFill>
                <a:latin typeface="IBM Plex Sans Condensed Bold"/>
                <a:ea typeface="IBM Plex Sans Condensed Bold"/>
                <a:cs typeface="IBM Plex Sans Condensed Bold"/>
                <a:sym typeface="IBM Plex Sans Condensed Bold"/>
              </a:rPr>
              <a:t>P </a:t>
            </a:r>
            <a:r>
              <a:rPr lang="en-US" sz="1103" spc="-1" dirty="0">
                <a:solidFill>
                  <a:srgbClr val="000000"/>
                </a:solidFill>
                <a:latin typeface="IBM Plex Sans Condensed Bold"/>
                <a:ea typeface="IBM Plex Sans Condensed Bold"/>
                <a:cs typeface="IBM Plex Sans Condensed Bold"/>
                <a:sym typeface="IBM Plex Sans Condensed Bold"/>
              </a:rPr>
              <a:t>- Product </a:t>
            </a:r>
          </a:p>
        </p:txBody>
      </p:sp>
      <p:sp>
        <p:nvSpPr>
          <p:cNvPr id="6" name="TextBox 6"/>
          <p:cNvSpPr txBox="1"/>
          <p:nvPr/>
        </p:nvSpPr>
        <p:spPr>
          <a:xfrm>
            <a:off x="6506842" y="4739030"/>
            <a:ext cx="32318"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7" name="TextBox 7"/>
          <p:cNvSpPr txBox="1"/>
          <p:nvPr/>
        </p:nvSpPr>
        <p:spPr>
          <a:xfrm>
            <a:off x="914705" y="5348630"/>
            <a:ext cx="113944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Quality Assurance: </a:t>
            </a:r>
          </a:p>
        </p:txBody>
      </p:sp>
      <p:sp>
        <p:nvSpPr>
          <p:cNvPr id="8" name="TextBox 8"/>
          <p:cNvSpPr txBox="1"/>
          <p:nvPr/>
        </p:nvSpPr>
        <p:spPr>
          <a:xfrm>
            <a:off x="1143305" y="5666146"/>
            <a:ext cx="105042" cy="1106767"/>
          </a:xfrm>
          <a:prstGeom prst="rect">
            <a:avLst/>
          </a:prstGeom>
        </p:spPr>
        <p:txBody>
          <a:bodyPr lIns="0" tIns="0" rIns="0" bIns="0" rtlCol="0" anchor="t">
            <a:spAutoFit/>
          </a:bodyPr>
          <a:lstStyle/>
          <a:p>
            <a:pPr algn="just">
              <a:lnSpc>
                <a:spcPts val="2476"/>
              </a:lnSpc>
            </a:pPr>
            <a:r>
              <a:rPr lang="en-US" sz="1103">
                <a:solidFill>
                  <a:srgbClr val="000000"/>
                </a:solidFill>
                <a:latin typeface="Arimo"/>
                <a:ea typeface="Arimo"/>
                <a:cs typeface="Arimo"/>
                <a:sym typeface="Arimo"/>
              </a:rPr>
              <a:t> </a:t>
            </a:r>
          </a:p>
          <a:p>
            <a:pPr algn="just">
              <a:lnSpc>
                <a:spcPts val="739"/>
              </a:lnSpc>
            </a:pPr>
            <a:r>
              <a:rPr lang="en-US" sz="1103">
                <a:solidFill>
                  <a:srgbClr val="000000"/>
                </a:solidFill>
                <a:latin typeface="Arimo"/>
                <a:ea typeface="Arimo"/>
                <a:cs typeface="Arimo"/>
                <a:sym typeface="Arimo"/>
              </a:rPr>
              <a:t> </a:t>
            </a:r>
          </a:p>
          <a:p>
            <a:pPr algn="just">
              <a:lnSpc>
                <a:spcPts val="2427"/>
              </a:lnSpc>
            </a:pPr>
            <a:r>
              <a:rPr lang="en-US" sz="1103">
                <a:solidFill>
                  <a:srgbClr val="000000"/>
                </a:solidFill>
                <a:latin typeface="Arimo"/>
                <a:ea typeface="Arimo"/>
                <a:cs typeface="Arimo"/>
                <a:sym typeface="Arimo"/>
              </a:rPr>
              <a:t> </a:t>
            </a:r>
          </a:p>
          <a:p>
            <a:pPr algn="just">
              <a:lnSpc>
                <a:spcPts val="788"/>
              </a:lnSpc>
            </a:pPr>
            <a:r>
              <a:rPr lang="en-US" sz="1103">
                <a:solidFill>
                  <a:srgbClr val="000000"/>
                </a:solidFill>
                <a:latin typeface="Arimo"/>
                <a:ea typeface="Arimo"/>
                <a:cs typeface="Arimo"/>
                <a:sym typeface="Arimo"/>
              </a:rPr>
              <a:t> </a:t>
            </a:r>
          </a:p>
          <a:p>
            <a:pPr algn="just">
              <a:lnSpc>
                <a:spcPts val="2427"/>
              </a:lnSpc>
            </a:pPr>
            <a:r>
              <a:rPr lang="en-US" sz="1103">
                <a:solidFill>
                  <a:srgbClr val="000000"/>
                </a:solidFill>
                <a:latin typeface="Arimo"/>
                <a:ea typeface="Arimo"/>
                <a:cs typeface="Arimo"/>
                <a:sym typeface="Arimo"/>
              </a:rPr>
              <a:t> </a:t>
            </a:r>
          </a:p>
        </p:txBody>
      </p:sp>
      <p:sp>
        <p:nvSpPr>
          <p:cNvPr id="9" name="TextBox 9"/>
          <p:cNvSpPr txBox="1"/>
          <p:nvPr/>
        </p:nvSpPr>
        <p:spPr>
          <a:xfrm>
            <a:off x="1372238" y="5709695"/>
            <a:ext cx="5629837" cy="1683715"/>
          </a:xfrm>
          <a:prstGeom prst="rect">
            <a:avLst/>
          </a:prstGeom>
        </p:spPr>
        <p:txBody>
          <a:bodyPr lIns="0" tIns="0" rIns="0" bIns="0" rtlCol="0" anchor="t">
            <a:spAutoFit/>
          </a:bodyPr>
          <a:lstStyle/>
          <a:p>
            <a:pPr algn="l">
              <a:lnSpc>
                <a:spcPts val="2476"/>
              </a:lnSpc>
            </a:pPr>
            <a:r>
              <a:rPr lang="en-US" sz="1103" spc="-1">
                <a:solidFill>
                  <a:srgbClr val="000000"/>
                </a:solidFill>
                <a:latin typeface="IBM Plex Sans Condensed"/>
                <a:ea typeface="IBM Plex Sans Condensed"/>
                <a:cs typeface="IBM Plex Sans Condensed"/>
                <a:sym typeface="IBM Plex Sans Condensed"/>
              </a:rPr>
              <a:t>QA is </a:t>
            </a:r>
            <a:r>
              <a:rPr lang="en-US" sz="1103" spc="-1">
                <a:solidFill>
                  <a:srgbClr val="FF0000"/>
                </a:solidFill>
                <a:latin typeface="IBM Plex Sans Condensed Bold"/>
                <a:ea typeface="IBM Plex Sans Condensed Bold"/>
                <a:cs typeface="IBM Plex Sans Condensed Bold"/>
                <a:sym typeface="IBM Plex Sans Condensed Bold"/>
              </a:rPr>
              <a:t>process-oriented</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a:p>
            <a:pPr algn="l">
              <a:lnSpc>
                <a:spcPts val="739"/>
              </a:lnSpc>
            </a:pPr>
            <a:r>
              <a:rPr lang="en-US" sz="1103" spc="-1">
                <a:solidFill>
                  <a:srgbClr val="000000"/>
                </a:solidFill>
                <a:latin typeface="IBM Plex Sans Condensed"/>
                <a:ea typeface="IBM Plex Sans Condensed"/>
                <a:cs typeface="IBM Plex Sans Condensed"/>
                <a:sym typeface="IBM Plex Sans Condensed"/>
              </a:rPr>
              <a:t>QA is a </a:t>
            </a:r>
            <a:r>
              <a:rPr lang="en-US" sz="1103" spc="-1">
                <a:solidFill>
                  <a:srgbClr val="FF0000"/>
                </a:solidFill>
                <a:latin typeface="IBM Plex Sans Condensed Bold"/>
                <a:ea typeface="IBM Plex Sans Condensed Bold"/>
                <a:cs typeface="IBM Plex Sans Condensed Bold"/>
                <a:sym typeface="IBM Plex Sans Condensed Bold"/>
              </a:rPr>
              <a:t>proactive process</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a:p>
            <a:pPr algn="l">
              <a:lnSpc>
                <a:spcPts val="2427"/>
              </a:lnSpc>
            </a:pPr>
            <a:r>
              <a:rPr lang="en-US" sz="1103" spc="-1">
                <a:solidFill>
                  <a:srgbClr val="000000"/>
                </a:solidFill>
                <a:latin typeface="IBM Plex Sans Condensed"/>
                <a:ea typeface="IBM Plex Sans Condensed"/>
                <a:cs typeface="IBM Plex Sans Condensed"/>
                <a:sym typeface="IBM Plex Sans Condensed"/>
              </a:rPr>
              <a:t>QA focuses on </a:t>
            </a:r>
            <a:r>
              <a:rPr lang="en-US" sz="1103" spc="-1">
                <a:solidFill>
                  <a:srgbClr val="FF0000"/>
                </a:solidFill>
                <a:latin typeface="IBM Plex Sans Condensed Bold"/>
                <a:ea typeface="IBM Plex Sans Condensed Bold"/>
                <a:cs typeface="IBM Plex Sans Condensed Bold"/>
                <a:sym typeface="IBM Plex Sans Condensed Bold"/>
              </a:rPr>
              <a:t>preventing defects.</a:t>
            </a:r>
            <a:r>
              <a:rPr lang="en-US" sz="1103" spc="-1">
                <a:solidFill>
                  <a:srgbClr val="000000"/>
                </a:solidFill>
                <a:latin typeface="IBM Plex Sans Condensed"/>
                <a:ea typeface="IBM Plex Sans Condensed"/>
                <a:cs typeface="IBM Plex Sans Condensed"/>
                <a:sym typeface="IBM Plex Sans Condensed"/>
              </a:rPr>
              <a:t> </a:t>
            </a:r>
          </a:p>
          <a:p>
            <a:pPr algn="l">
              <a:lnSpc>
                <a:spcPts val="788"/>
              </a:lnSpc>
            </a:pPr>
            <a:r>
              <a:rPr lang="en-US" sz="1103" spc="-1">
                <a:solidFill>
                  <a:srgbClr val="000000"/>
                </a:solidFill>
                <a:latin typeface="IBM Plex Sans Condensed"/>
                <a:ea typeface="IBM Plex Sans Condensed"/>
                <a:cs typeface="IBM Plex Sans Condensed"/>
                <a:sym typeface="IBM Plex Sans Condensed"/>
              </a:rPr>
              <a:t>QA team </a:t>
            </a:r>
            <a:r>
              <a:rPr lang="en-US" sz="1103" spc="-1">
                <a:solidFill>
                  <a:srgbClr val="FF0000"/>
                </a:solidFill>
                <a:latin typeface="IBM Plex Sans Condensed Bold"/>
                <a:ea typeface="IBM Plex Sans Condensed Bold"/>
                <a:cs typeface="IBM Plex Sans Condensed Bold"/>
                <a:sym typeface="IBM Plex Sans Condensed Bold"/>
              </a:rPr>
              <a:t>works with</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the development team </a:t>
            </a:r>
            <a:r>
              <a:rPr lang="en-US" sz="1103" spc="-1">
                <a:solidFill>
                  <a:srgbClr val="FF0000"/>
                </a:solidFill>
                <a:latin typeface="IBM Plex Sans Condensed"/>
                <a:ea typeface="IBM Plex Sans Condensed"/>
                <a:cs typeface="IBM Plex Sans Condensed"/>
                <a:sym typeface="IBM Plex Sans Condensed"/>
              </a:rPr>
              <a:t>to produce quality software.</a:t>
            </a:r>
            <a:r>
              <a:rPr lang="en-US" sz="1103" spc="-1">
                <a:solidFill>
                  <a:srgbClr val="000000"/>
                </a:solidFill>
                <a:latin typeface="IBM Plex Sans Condensed"/>
                <a:ea typeface="IBM Plex Sans Condensed"/>
                <a:cs typeface="IBM Plex Sans Condensed"/>
                <a:sym typeface="IBM Plex Sans Condensed"/>
              </a:rPr>
              <a:t> </a:t>
            </a:r>
          </a:p>
          <a:p>
            <a:pPr algn="l">
              <a:lnSpc>
                <a:spcPts val="2427"/>
              </a:lnSpc>
            </a:pPr>
            <a:r>
              <a:rPr lang="en-US" sz="1103" spc="-1">
                <a:solidFill>
                  <a:srgbClr val="000000"/>
                </a:solidFill>
                <a:latin typeface="IBM Plex Sans Condensed"/>
                <a:ea typeface="IBM Plex Sans Condensed"/>
                <a:cs typeface="IBM Plex Sans Condensed"/>
                <a:sym typeface="IBM Plex Sans Condensed"/>
              </a:rPr>
              <a:t>QA </a:t>
            </a:r>
            <a:r>
              <a:rPr lang="en-US" sz="1103" spc="-1">
                <a:solidFill>
                  <a:srgbClr val="FF0000"/>
                </a:solidFill>
                <a:latin typeface="IBM Plex Sans Condensed"/>
                <a:ea typeface="IBM Plex Sans Condensed"/>
                <a:cs typeface="IBM Plex Sans Condensed"/>
                <a:sym typeface="IBM Plex Sans Condensed"/>
              </a:rPr>
              <a:t>ensures </a:t>
            </a:r>
            <a:r>
              <a:rPr lang="en-US" sz="1103" spc="-1">
                <a:solidFill>
                  <a:srgbClr val="000000"/>
                </a:solidFill>
                <a:latin typeface="IBM Plex Sans Condensed"/>
                <a:ea typeface="IBM Plex Sans Condensed"/>
                <a:cs typeface="IBM Plex Sans Condensed"/>
                <a:sym typeface="IBM Plex Sans Condensed"/>
              </a:rPr>
              <a:t>that approaches and techniques are </a:t>
            </a:r>
            <a:r>
              <a:rPr lang="en-US" sz="1103" spc="-1">
                <a:solidFill>
                  <a:srgbClr val="FF0000"/>
                </a:solidFill>
                <a:latin typeface="IBM Plex Sans Condensed Bold"/>
                <a:ea typeface="IBM Plex Sans Condensed Bold"/>
                <a:cs typeface="IBM Plex Sans Condensed Bold"/>
                <a:sym typeface="IBM Plex Sans Condensed Bold"/>
              </a:rPr>
              <a:t>implemented correctly</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during</a:t>
            </a:r>
            <a:r>
              <a:rPr lang="en-US" sz="1103" spc="-1">
                <a:solidFill>
                  <a:srgbClr val="FF0000"/>
                </a:solidFill>
                <a:latin typeface="IBM Plex Sans Condensed"/>
                <a:ea typeface="IBM Plex Sans Condensed"/>
                <a:cs typeface="IBM Plex Sans Condensed"/>
                <a:sym typeface="IBM Plex Sans Condensed"/>
              </a:rPr>
              <a:t> software </a:t>
            </a:r>
          </a:p>
          <a:p>
            <a:pPr algn="l">
              <a:lnSpc>
                <a:spcPts val="650"/>
              </a:lnSpc>
            </a:pPr>
            <a:r>
              <a:rPr lang="en-US" sz="1103" spc="-1">
                <a:solidFill>
                  <a:srgbClr val="FF0000"/>
                </a:solidFill>
                <a:latin typeface="IBM Plex Sans Condensed"/>
                <a:ea typeface="IBM Plex Sans Condensed"/>
                <a:cs typeface="IBM Plex Sans Condensed"/>
                <a:sym typeface="IBM Plex Sans Condensed"/>
              </a:rPr>
              <a:t>development).</a:t>
            </a:r>
            <a:r>
              <a:rPr lang="en-US" sz="1103" spc="-1">
                <a:solidFill>
                  <a:srgbClr val="000000"/>
                </a:solidFill>
                <a:latin typeface="IBM Plex Sans Condensed"/>
                <a:ea typeface="IBM Plex Sans Condensed"/>
                <a:cs typeface="IBM Plex Sans Condensed"/>
                <a:sym typeface="IBM Plex Sans Condensed"/>
              </a:rPr>
              <a:t> </a:t>
            </a:r>
          </a:p>
          <a:p>
            <a:pPr algn="l">
              <a:lnSpc>
                <a:spcPts val="2565"/>
              </a:lnSpc>
            </a:pPr>
            <a:r>
              <a:rPr lang="en-US" sz="1103" spc="-1">
                <a:solidFill>
                  <a:srgbClr val="000000"/>
                </a:solidFill>
                <a:latin typeface="IBM Plex Sans Condensed"/>
                <a:ea typeface="IBM Plex Sans Condensed"/>
                <a:cs typeface="IBM Plex Sans Condensed"/>
                <a:sym typeface="IBM Plex Sans Condensed"/>
              </a:rPr>
              <a:t>QA is responsible for </a:t>
            </a:r>
            <a:r>
              <a:rPr lang="en-US" sz="1103" spc="-1">
                <a:solidFill>
                  <a:srgbClr val="FF0000"/>
                </a:solidFill>
                <a:latin typeface="IBM Plex Sans Condensed"/>
                <a:ea typeface="IBM Plex Sans Condensed"/>
                <a:cs typeface="IBM Plex Sans Condensed"/>
                <a:sym typeface="IBM Plex Sans Condensed"/>
              </a:rPr>
              <a:t>SDLC.</a:t>
            </a:r>
            <a:r>
              <a:rPr lang="en-US" sz="1103" spc="-1">
                <a:solidFill>
                  <a:srgbClr val="000000"/>
                </a:solidFill>
                <a:latin typeface="IBM Plex Sans Condensed"/>
                <a:ea typeface="IBM Plex Sans Condensed"/>
                <a:cs typeface="IBM Plex Sans Condensed"/>
                <a:sym typeface="IBM Plex Sans Condensed"/>
              </a:rPr>
              <a:t> </a:t>
            </a:r>
          </a:p>
          <a:p>
            <a:pPr algn="l">
              <a:lnSpc>
                <a:spcPts val="650"/>
              </a:lnSpc>
            </a:pPr>
            <a:r>
              <a:rPr lang="en-US" sz="1103" spc="-1">
                <a:solidFill>
                  <a:srgbClr val="000000"/>
                </a:solidFill>
                <a:latin typeface="IBM Plex Sans Condensed"/>
                <a:ea typeface="IBM Plex Sans Condensed"/>
                <a:cs typeface="IBM Plex Sans Condensed"/>
                <a:sym typeface="IBM Plex Sans Condensed"/>
              </a:rPr>
              <a:t>E.g., Verification </a:t>
            </a:r>
          </a:p>
        </p:txBody>
      </p:sp>
      <p:sp>
        <p:nvSpPr>
          <p:cNvPr id="10" name="TextBox 10"/>
          <p:cNvSpPr txBox="1"/>
          <p:nvPr/>
        </p:nvSpPr>
        <p:spPr>
          <a:xfrm>
            <a:off x="1143305" y="6870106"/>
            <a:ext cx="105042" cy="506692"/>
          </a:xfrm>
          <a:prstGeom prst="rect">
            <a:avLst/>
          </a:prstGeom>
        </p:spPr>
        <p:txBody>
          <a:bodyPr lIns="0" tIns="0" rIns="0" bIns="0" rtlCol="0" anchor="t">
            <a:spAutoFit/>
          </a:bodyPr>
          <a:lstStyle/>
          <a:p>
            <a:pPr algn="just">
              <a:lnSpc>
                <a:spcPts val="2565"/>
              </a:lnSpc>
            </a:pPr>
            <a:r>
              <a:rPr lang="en-US" sz="1103">
                <a:solidFill>
                  <a:srgbClr val="000000"/>
                </a:solidFill>
                <a:latin typeface="Arimo"/>
                <a:ea typeface="Arimo"/>
                <a:cs typeface="Arimo"/>
                <a:sym typeface="Arimo"/>
              </a:rPr>
              <a:t> </a:t>
            </a:r>
          </a:p>
          <a:p>
            <a:pPr algn="just">
              <a:lnSpc>
                <a:spcPts val="650"/>
              </a:lnSpc>
            </a:pPr>
            <a:r>
              <a:rPr lang="en-US" sz="1103">
                <a:solidFill>
                  <a:srgbClr val="000000"/>
                </a:solidFill>
                <a:latin typeface="Arimo"/>
                <a:ea typeface="Arimo"/>
                <a:cs typeface="Arimo"/>
                <a:sym typeface="Arimo"/>
              </a:rPr>
              <a:t> </a:t>
            </a:r>
          </a:p>
        </p:txBody>
      </p:sp>
      <p:sp>
        <p:nvSpPr>
          <p:cNvPr id="11" name="TextBox 11"/>
          <p:cNvSpPr txBox="1"/>
          <p:nvPr/>
        </p:nvSpPr>
        <p:spPr>
          <a:xfrm>
            <a:off x="914705" y="7616981"/>
            <a:ext cx="977779"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Quality Control: </a:t>
            </a:r>
          </a:p>
        </p:txBody>
      </p:sp>
      <p:sp>
        <p:nvSpPr>
          <p:cNvPr id="12" name="TextBox 12"/>
          <p:cNvSpPr txBox="1"/>
          <p:nvPr/>
        </p:nvSpPr>
        <p:spPr>
          <a:xfrm>
            <a:off x="1143305" y="7934496"/>
            <a:ext cx="105042" cy="1107100"/>
          </a:xfrm>
          <a:prstGeom prst="rect">
            <a:avLst/>
          </a:prstGeom>
        </p:spPr>
        <p:txBody>
          <a:bodyPr lIns="0" tIns="0" rIns="0" bIns="0" rtlCol="0" anchor="t">
            <a:spAutoFit/>
          </a:bodyPr>
          <a:lstStyle/>
          <a:p>
            <a:pPr algn="just">
              <a:lnSpc>
                <a:spcPts val="2476"/>
              </a:lnSpc>
            </a:pPr>
            <a:r>
              <a:rPr lang="en-US" sz="1103">
                <a:solidFill>
                  <a:srgbClr val="000000"/>
                </a:solidFill>
                <a:latin typeface="Arimo"/>
                <a:ea typeface="Arimo"/>
                <a:cs typeface="Arimo"/>
                <a:sym typeface="Arimo"/>
              </a:rPr>
              <a:t> </a:t>
            </a:r>
          </a:p>
          <a:p>
            <a:pPr algn="just">
              <a:lnSpc>
                <a:spcPts val="692"/>
              </a:lnSpc>
            </a:pPr>
            <a:r>
              <a:rPr lang="en-US" sz="1103">
                <a:solidFill>
                  <a:srgbClr val="000000"/>
                </a:solidFill>
                <a:latin typeface="Arimo"/>
                <a:ea typeface="Arimo"/>
                <a:cs typeface="Arimo"/>
                <a:sym typeface="Arimo"/>
              </a:rPr>
              <a:t> </a:t>
            </a:r>
          </a:p>
          <a:p>
            <a:pPr algn="just">
              <a:lnSpc>
                <a:spcPts val="2523"/>
              </a:lnSpc>
            </a:pPr>
            <a:r>
              <a:rPr lang="en-US" sz="1103">
                <a:solidFill>
                  <a:srgbClr val="000000"/>
                </a:solidFill>
                <a:latin typeface="Arimo"/>
                <a:ea typeface="Arimo"/>
                <a:cs typeface="Arimo"/>
                <a:sym typeface="Arimo"/>
              </a:rPr>
              <a:t> </a:t>
            </a:r>
          </a:p>
          <a:p>
            <a:pPr algn="just">
              <a:lnSpc>
                <a:spcPts val="692"/>
              </a:lnSpc>
            </a:pPr>
            <a:r>
              <a:rPr lang="en-US" sz="1103">
                <a:solidFill>
                  <a:srgbClr val="000000"/>
                </a:solidFill>
                <a:latin typeface="Arimo"/>
                <a:ea typeface="Arimo"/>
                <a:cs typeface="Arimo"/>
                <a:sym typeface="Arimo"/>
              </a:rPr>
              <a:t> </a:t>
            </a:r>
          </a:p>
          <a:p>
            <a:pPr algn="just">
              <a:lnSpc>
                <a:spcPts val="2528"/>
              </a:lnSpc>
            </a:pPr>
            <a:r>
              <a:rPr lang="en-US" sz="1103">
                <a:solidFill>
                  <a:srgbClr val="000000"/>
                </a:solidFill>
                <a:latin typeface="Arimo"/>
                <a:ea typeface="Arimo"/>
                <a:cs typeface="Arimo"/>
                <a:sym typeface="Arimo"/>
              </a:rPr>
              <a:t> </a:t>
            </a:r>
          </a:p>
        </p:txBody>
      </p:sp>
      <p:sp>
        <p:nvSpPr>
          <p:cNvPr id="13" name="TextBox 13"/>
          <p:cNvSpPr txBox="1"/>
          <p:nvPr/>
        </p:nvSpPr>
        <p:spPr>
          <a:xfrm>
            <a:off x="1372238" y="7978035"/>
            <a:ext cx="4408180" cy="1080164"/>
          </a:xfrm>
          <a:prstGeom prst="rect">
            <a:avLst/>
          </a:prstGeom>
        </p:spPr>
        <p:txBody>
          <a:bodyPr lIns="0" tIns="0" rIns="0" bIns="0" rtlCol="0" anchor="t">
            <a:spAutoFit/>
          </a:bodyPr>
          <a:lstStyle/>
          <a:p>
            <a:pPr algn="l">
              <a:lnSpc>
                <a:spcPts val="2476"/>
              </a:lnSpc>
            </a:pPr>
            <a:r>
              <a:rPr lang="en-US" sz="1103" spc="-1">
                <a:solidFill>
                  <a:srgbClr val="000000"/>
                </a:solidFill>
                <a:latin typeface="IBM Plex Sans Condensed"/>
                <a:ea typeface="IBM Plex Sans Condensed"/>
                <a:cs typeface="IBM Plex Sans Condensed"/>
                <a:sym typeface="IBM Plex Sans Condensed"/>
              </a:rPr>
              <a:t>QC is </a:t>
            </a:r>
            <a:r>
              <a:rPr lang="en-US" sz="1103" spc="-1">
                <a:solidFill>
                  <a:srgbClr val="FF0000"/>
                </a:solidFill>
                <a:latin typeface="IBM Plex Sans Condensed Bold"/>
                <a:ea typeface="IBM Plex Sans Condensed Bold"/>
                <a:cs typeface="IBM Plex Sans Condensed Bold"/>
                <a:sym typeface="IBM Plex Sans Condensed Bold"/>
              </a:rPr>
              <a:t>product-oriented</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a:p>
            <a:pPr algn="l">
              <a:lnSpc>
                <a:spcPts val="692"/>
              </a:lnSpc>
            </a:pPr>
            <a:r>
              <a:rPr lang="en-US" sz="1103" spc="-1">
                <a:solidFill>
                  <a:srgbClr val="000000"/>
                </a:solidFill>
                <a:latin typeface="IBM Plex Sans Condensed"/>
                <a:ea typeface="IBM Plex Sans Condensed"/>
                <a:cs typeface="IBM Plex Sans Condensed"/>
                <a:sym typeface="IBM Plex Sans Condensed"/>
              </a:rPr>
              <a:t>QC is a </a:t>
            </a:r>
            <a:r>
              <a:rPr lang="en-US" sz="1103" spc="-1">
                <a:solidFill>
                  <a:srgbClr val="FF0000"/>
                </a:solidFill>
                <a:latin typeface="IBM Plex Sans Condensed Bold"/>
                <a:ea typeface="IBM Plex Sans Condensed Bold"/>
                <a:cs typeface="IBM Plex Sans Condensed Bold"/>
                <a:sym typeface="IBM Plex Sans Condensed Bold"/>
              </a:rPr>
              <a:t>reactive process</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a:p>
            <a:pPr algn="l">
              <a:lnSpc>
                <a:spcPts val="2523"/>
              </a:lnSpc>
            </a:pPr>
            <a:r>
              <a:rPr lang="en-US" sz="1103" spc="-1">
                <a:solidFill>
                  <a:srgbClr val="000000"/>
                </a:solidFill>
                <a:latin typeface="IBM Plex Sans Condensed"/>
                <a:ea typeface="IBM Plex Sans Condensed"/>
                <a:cs typeface="IBM Plex Sans Condensed"/>
                <a:sym typeface="IBM Plex Sans Condensed"/>
              </a:rPr>
              <a:t>QC focuses on </a:t>
            </a:r>
            <a:r>
              <a:rPr lang="en-US" sz="1103" spc="-1">
                <a:solidFill>
                  <a:srgbClr val="FF0000"/>
                </a:solidFill>
                <a:latin typeface="IBM Plex Sans Condensed"/>
                <a:ea typeface="IBM Plex Sans Condensed"/>
                <a:cs typeface="IBM Plex Sans Condensed"/>
                <a:sym typeface="IBM Plex Sans Condensed"/>
              </a:rPr>
              <a:t>identifying/detecting the defects.</a:t>
            </a:r>
            <a:r>
              <a:rPr lang="en-US" sz="1103" spc="-1">
                <a:solidFill>
                  <a:srgbClr val="000000"/>
                </a:solidFill>
                <a:latin typeface="IBM Plex Sans Condensed"/>
                <a:ea typeface="IBM Plex Sans Condensed"/>
                <a:cs typeface="IBM Plex Sans Condensed"/>
                <a:sym typeface="IBM Plex Sans Condensed"/>
              </a:rPr>
              <a:t> </a:t>
            </a:r>
          </a:p>
          <a:p>
            <a:pPr algn="l">
              <a:lnSpc>
                <a:spcPts val="692"/>
              </a:lnSpc>
            </a:pPr>
            <a:r>
              <a:rPr lang="en-US" sz="1103" spc="-1">
                <a:solidFill>
                  <a:srgbClr val="000000"/>
                </a:solidFill>
                <a:latin typeface="IBM Plex Sans Condensed"/>
                <a:ea typeface="IBM Plex Sans Condensed"/>
                <a:cs typeface="IBM Plex Sans Condensed"/>
                <a:sym typeface="IBM Plex Sans Condensed"/>
              </a:rPr>
              <a:t>QC comes into the picture </a:t>
            </a:r>
            <a:r>
              <a:rPr lang="en-US" sz="1103" spc="-1">
                <a:solidFill>
                  <a:srgbClr val="FF0000"/>
                </a:solidFill>
                <a:latin typeface="IBM Plex Sans Condensed"/>
                <a:ea typeface="IBM Plex Sans Condensed"/>
                <a:cs typeface="IBM Plex Sans Condensed"/>
                <a:sym typeface="IBM Plex Sans Condensed"/>
              </a:rPr>
              <a:t>after Quality Assurance.</a:t>
            </a:r>
            <a:r>
              <a:rPr lang="en-US" sz="1103" spc="-1">
                <a:solidFill>
                  <a:srgbClr val="000000"/>
                </a:solidFill>
                <a:latin typeface="IBM Plex Sans Condensed"/>
                <a:ea typeface="IBM Plex Sans Condensed"/>
                <a:cs typeface="IBM Plex Sans Condensed"/>
                <a:sym typeface="IBM Plex Sans Condensed"/>
              </a:rPr>
              <a:t> </a:t>
            </a:r>
          </a:p>
          <a:p>
            <a:pPr algn="l">
              <a:lnSpc>
                <a:spcPts val="2528"/>
              </a:lnSpc>
            </a:pPr>
            <a:r>
              <a:rPr lang="en-US" sz="1103" spc="-1">
                <a:solidFill>
                  <a:srgbClr val="000000"/>
                </a:solidFill>
                <a:latin typeface="IBM Plex Sans Condensed"/>
                <a:ea typeface="IBM Plex Sans Condensed"/>
                <a:cs typeface="IBM Plex Sans Condensed"/>
                <a:sym typeface="IBM Plex Sans Condensed"/>
              </a:rPr>
              <a:t>QC verifies that the developed project </a:t>
            </a:r>
            <a:r>
              <a:rPr lang="en-US" sz="1103" spc="-1">
                <a:solidFill>
                  <a:srgbClr val="FF0000"/>
                </a:solidFill>
                <a:latin typeface="IBM Plex Sans Condensed"/>
                <a:ea typeface="IBM Plex Sans Condensed"/>
                <a:cs typeface="IBM Plex Sans Condensed"/>
                <a:sym typeface="IBM Plex Sans Condensed"/>
              </a:rPr>
              <a:t>meets the </a:t>
            </a:r>
            <a:r>
              <a:rPr lang="en-US" sz="1103" spc="-1">
                <a:solidFill>
                  <a:srgbClr val="FF0000"/>
                </a:solidFill>
                <a:latin typeface="IBM Plex Sans Condensed Bold"/>
                <a:ea typeface="IBM Plex Sans Condensed Bold"/>
                <a:cs typeface="IBM Plex Sans Condensed Bold"/>
                <a:sym typeface="IBM Plex Sans Condensed Bold"/>
              </a:rPr>
              <a:t>defined</a:t>
            </a:r>
            <a:r>
              <a:rPr lang="en-US" sz="1103" spc="-1">
                <a:solidFill>
                  <a:srgbClr val="FF0000"/>
                </a:solidFill>
                <a:latin typeface="IBM Plex Sans Condensed"/>
                <a:ea typeface="IBM Plex Sans Condensed"/>
                <a:cs typeface="IBM Plex Sans Condensed"/>
                <a:sym typeface="IBM Plex Sans Condensed"/>
              </a:rPr>
              <a:t> quality standards.</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Footer Placeholder 14"/>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2968628"/>
            <a:ext cx="115567" cy="1953892"/>
          </a:xfrm>
          <a:custGeom>
            <a:avLst/>
            <a:gdLst/>
            <a:ahLst/>
            <a:cxnLst/>
            <a:rect l="l" t="t" r="r" b="b"/>
            <a:pathLst>
              <a:path w="115567" h="1953892">
                <a:moveTo>
                  <a:pt x="0" y="0"/>
                </a:moveTo>
                <a:lnTo>
                  <a:pt x="115567" y="0"/>
                </a:lnTo>
                <a:lnTo>
                  <a:pt x="115567" y="1953892"/>
                </a:lnTo>
                <a:lnTo>
                  <a:pt x="0" y="1953892"/>
                </a:lnTo>
                <a:lnTo>
                  <a:pt x="0" y="0"/>
                </a:lnTo>
                <a:close/>
              </a:path>
            </a:pathLst>
          </a:custGeom>
          <a:blipFill>
            <a:blip r:embed="rId3"/>
            <a:stretch>
              <a:fillRect/>
            </a:stretch>
          </a:blipFill>
        </p:spPr>
      </p:sp>
      <p:sp>
        <p:nvSpPr>
          <p:cNvPr id="4" name="TextBox 4"/>
          <p:cNvSpPr txBox="1"/>
          <p:nvPr/>
        </p:nvSpPr>
        <p:spPr>
          <a:xfrm>
            <a:off x="1143305" y="879643"/>
            <a:ext cx="105042" cy="408394"/>
          </a:xfrm>
          <a:prstGeom prst="rect">
            <a:avLst/>
          </a:prstGeom>
        </p:spPr>
        <p:txBody>
          <a:bodyPr lIns="0" tIns="0" rIns="0" bIns="0" rtlCol="0" anchor="t">
            <a:spAutoFit/>
          </a:bodyPr>
          <a:lstStyle/>
          <a:p>
            <a:pPr algn="just">
              <a:lnSpc>
                <a:spcPts val="1584"/>
              </a:lnSpc>
            </a:pPr>
            <a:r>
              <a:rPr lang="en-US" sz="1103">
                <a:solidFill>
                  <a:srgbClr val="000000"/>
                </a:solidFill>
                <a:latin typeface="Arimo"/>
                <a:ea typeface="Arimo"/>
                <a:cs typeface="Arimo"/>
                <a:sym typeface="Arimo"/>
              </a:rPr>
              <a:t>  </a:t>
            </a:r>
          </a:p>
        </p:txBody>
      </p:sp>
      <p:sp>
        <p:nvSpPr>
          <p:cNvPr id="5" name="TextBox 5"/>
          <p:cNvSpPr txBox="1"/>
          <p:nvPr/>
        </p:nvSpPr>
        <p:spPr>
          <a:xfrm>
            <a:off x="1372238" y="923192"/>
            <a:ext cx="1565681" cy="381457"/>
          </a:xfrm>
          <a:prstGeom prst="rect">
            <a:avLst/>
          </a:prstGeom>
        </p:spPr>
        <p:txBody>
          <a:bodyPr lIns="0" tIns="0" rIns="0" bIns="0" rtlCol="0" anchor="t">
            <a:spAutoFit/>
          </a:bodyPr>
          <a:lstStyle/>
          <a:p>
            <a:pPr algn="l">
              <a:lnSpc>
                <a:spcPts val="1584"/>
              </a:lnSpc>
            </a:pPr>
            <a:r>
              <a:rPr lang="en-US" sz="1103" spc="-1">
                <a:solidFill>
                  <a:srgbClr val="000000"/>
                </a:solidFill>
                <a:latin typeface="IBM Plex Sans Condensed"/>
                <a:ea typeface="IBM Plex Sans Condensed"/>
                <a:cs typeface="IBM Plex Sans Condensed"/>
                <a:sym typeface="IBM Plex Sans Condensed"/>
              </a:rPr>
              <a:t>QC is responsible for </a:t>
            </a:r>
            <a:r>
              <a:rPr lang="en-US" sz="1103" spc="-1">
                <a:solidFill>
                  <a:srgbClr val="FF0000"/>
                </a:solidFill>
                <a:latin typeface="IBM Plex Sans Condensed"/>
                <a:ea typeface="IBM Plex Sans Condensed"/>
                <a:cs typeface="IBM Plex Sans Condensed"/>
                <a:sym typeface="IBM Plex Sans Condensed"/>
              </a:rPr>
              <a:t>STLC.</a:t>
            </a:r>
            <a:r>
              <a:rPr lang="en-US" sz="1103" spc="-1">
                <a:solidFill>
                  <a:srgbClr val="000000"/>
                </a:solidFill>
                <a:latin typeface="IBM Plex Sans Condensed"/>
                <a:ea typeface="IBM Plex Sans Condensed"/>
                <a:cs typeface="IBM Plex Sans Condensed"/>
                <a:sym typeface="IBM Plex Sans Condensed"/>
              </a:rPr>
              <a:t> E.g., Validation </a:t>
            </a:r>
          </a:p>
        </p:txBody>
      </p:sp>
      <p:sp>
        <p:nvSpPr>
          <p:cNvPr id="6" name="TextBox 6"/>
          <p:cNvSpPr txBox="1"/>
          <p:nvPr/>
        </p:nvSpPr>
        <p:spPr>
          <a:xfrm>
            <a:off x="914705" y="1656617"/>
            <a:ext cx="1522505"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QE (Quality Engineering): </a:t>
            </a:r>
          </a:p>
        </p:txBody>
      </p:sp>
      <p:sp>
        <p:nvSpPr>
          <p:cNvPr id="7" name="TextBox 7"/>
          <p:cNvSpPr txBox="1"/>
          <p:nvPr/>
        </p:nvSpPr>
        <p:spPr>
          <a:xfrm>
            <a:off x="1143305" y="1973875"/>
            <a:ext cx="105042" cy="494119"/>
          </a:xfrm>
          <a:prstGeom prst="rect">
            <a:avLst/>
          </a:prstGeom>
        </p:spPr>
        <p:txBody>
          <a:bodyPr lIns="0" tIns="0" rIns="0" bIns="0" rtlCol="0" anchor="t">
            <a:spAutoFit/>
          </a:bodyPr>
          <a:lstStyle/>
          <a:p>
            <a:pPr algn="just">
              <a:lnSpc>
                <a:spcPts val="2471"/>
              </a:lnSpc>
            </a:pPr>
            <a:r>
              <a:rPr lang="en-US" sz="1103">
                <a:solidFill>
                  <a:srgbClr val="000000"/>
                </a:solidFill>
                <a:latin typeface="Arimo"/>
                <a:ea typeface="Arimo"/>
                <a:cs typeface="Arimo"/>
                <a:sym typeface="Arimo"/>
              </a:rPr>
              <a:t> </a:t>
            </a:r>
          </a:p>
          <a:p>
            <a:pPr algn="just">
              <a:lnSpc>
                <a:spcPts val="695"/>
              </a:lnSpc>
            </a:pPr>
            <a:r>
              <a:rPr lang="en-US" sz="1103">
                <a:solidFill>
                  <a:srgbClr val="000000"/>
                </a:solidFill>
                <a:latin typeface="Arimo"/>
                <a:ea typeface="Arimo"/>
                <a:cs typeface="Arimo"/>
                <a:sym typeface="Arimo"/>
              </a:rPr>
              <a:t> </a:t>
            </a:r>
          </a:p>
        </p:txBody>
      </p:sp>
      <p:sp>
        <p:nvSpPr>
          <p:cNvPr id="8" name="TextBox 8"/>
          <p:cNvSpPr txBox="1"/>
          <p:nvPr/>
        </p:nvSpPr>
        <p:spPr>
          <a:xfrm>
            <a:off x="1372238" y="2017424"/>
            <a:ext cx="4097284" cy="467182"/>
          </a:xfrm>
          <a:prstGeom prst="rect">
            <a:avLst/>
          </a:prstGeom>
        </p:spPr>
        <p:txBody>
          <a:bodyPr lIns="0" tIns="0" rIns="0" bIns="0" rtlCol="0" anchor="t">
            <a:spAutoFit/>
          </a:bodyPr>
          <a:lstStyle/>
          <a:p>
            <a:pPr algn="l">
              <a:lnSpc>
                <a:spcPts val="2471"/>
              </a:lnSpc>
            </a:pPr>
            <a:r>
              <a:rPr lang="en-US" sz="1103" spc="-1">
                <a:solidFill>
                  <a:srgbClr val="000000"/>
                </a:solidFill>
                <a:latin typeface="IBM Plex Sans Condensed"/>
                <a:ea typeface="IBM Plex Sans Condensed"/>
                <a:cs typeface="IBM Plex Sans Condensed"/>
                <a:sym typeface="IBM Plex Sans Condensed"/>
              </a:rPr>
              <a:t>Quality Engineer writes the code but for the software testing purpose. </a:t>
            </a:r>
          </a:p>
          <a:p>
            <a:pPr algn="l">
              <a:lnSpc>
                <a:spcPts val="695"/>
              </a:lnSpc>
            </a:pPr>
            <a:r>
              <a:rPr lang="en-US" sz="1103" spc="-1">
                <a:solidFill>
                  <a:srgbClr val="000000"/>
                </a:solidFill>
                <a:latin typeface="IBM Plex Sans Condensed"/>
                <a:ea typeface="IBM Plex Sans Condensed"/>
                <a:cs typeface="IBM Plex Sans Condensed"/>
                <a:sym typeface="IBM Plex Sans Condensed"/>
              </a:rPr>
              <a:t>Quality Engineers are nothing but Automation Testers. </a:t>
            </a:r>
          </a:p>
        </p:txBody>
      </p:sp>
      <p:sp>
        <p:nvSpPr>
          <p:cNvPr id="9" name="TextBox 9"/>
          <p:cNvSpPr txBox="1"/>
          <p:nvPr/>
        </p:nvSpPr>
        <p:spPr>
          <a:xfrm>
            <a:off x="1372238" y="6773447"/>
            <a:ext cx="4367765" cy="275539"/>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The five Software Capability Maturity Model levels have been defined as: </a:t>
            </a:r>
          </a:p>
        </p:txBody>
      </p:sp>
      <p:sp>
        <p:nvSpPr>
          <p:cNvPr id="10" name="TextBox 10"/>
          <p:cNvSpPr txBox="1"/>
          <p:nvPr/>
        </p:nvSpPr>
        <p:spPr>
          <a:xfrm>
            <a:off x="1600838" y="7074494"/>
            <a:ext cx="148571" cy="297580"/>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1. </a:t>
            </a:r>
          </a:p>
        </p:txBody>
      </p:sp>
      <p:sp>
        <p:nvSpPr>
          <p:cNvPr id="11" name="TextBox 11"/>
          <p:cNvSpPr txBox="1"/>
          <p:nvPr/>
        </p:nvSpPr>
        <p:spPr>
          <a:xfrm>
            <a:off x="1829438" y="7096535"/>
            <a:ext cx="5158730" cy="1833343"/>
          </a:xfrm>
          <a:prstGeom prst="rect">
            <a:avLst/>
          </a:prstGeom>
        </p:spPr>
        <p:txBody>
          <a:bodyPr lIns="0" tIns="0" rIns="0" bIns="0" rtlCol="0" anchor="t">
            <a:spAutoFit/>
          </a:bodyPr>
          <a:lstStyle/>
          <a:p>
            <a:pPr algn="just">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Initial </a:t>
            </a:r>
            <a:r>
              <a:rPr lang="en-US" sz="1103" spc="-1">
                <a:solidFill>
                  <a:srgbClr val="000000"/>
                </a:solidFill>
                <a:latin typeface="IBM Plex Sans Condensed"/>
                <a:ea typeface="IBM Plex Sans Condensed"/>
                <a:cs typeface="IBM Plex Sans Condensed"/>
                <a:sym typeface="IBM Plex Sans Condensed"/>
              </a:rPr>
              <a:t>The software process is characterized as ad hoc, and occasionally even chaotic. Few </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processes are defined, and success depends on individual effort and heroics. </a:t>
            </a:r>
          </a:p>
          <a:p>
            <a:pPr algn="just">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Repeatable </a:t>
            </a:r>
          </a:p>
          <a:p>
            <a:pPr algn="just">
              <a:lnSpc>
                <a:spcPts val="2328"/>
              </a:lnSpc>
            </a:pPr>
            <a:r>
              <a:rPr lang="en-US" sz="1103" spc="-1">
                <a:solidFill>
                  <a:srgbClr val="000000"/>
                </a:solidFill>
                <a:latin typeface="IBM Plex Sans Condensed"/>
                <a:ea typeface="IBM Plex Sans Condensed"/>
                <a:cs typeface="IBM Plex Sans Condensed"/>
                <a:sym typeface="IBM Plex Sans Condensed"/>
              </a:rPr>
              <a:t>Basic project management processes are established to track cost, schedule, and </a:t>
            </a:r>
          </a:p>
          <a:p>
            <a:pPr algn="just">
              <a:lnSpc>
                <a:spcPts val="791"/>
              </a:lnSpc>
            </a:pPr>
            <a:r>
              <a:rPr lang="en-US" sz="1103" spc="6">
                <a:solidFill>
                  <a:srgbClr val="000000"/>
                </a:solidFill>
                <a:latin typeface="IBM Plex Sans Condensed"/>
                <a:ea typeface="IBM Plex Sans Condensed"/>
                <a:cs typeface="IBM Plex Sans Condensed"/>
                <a:sym typeface="IBM Plex Sans Condensed"/>
              </a:rPr>
              <a:t>functionality. The necessary process discipline is in place to repeat earlier successes on </a:t>
            </a:r>
          </a:p>
          <a:p>
            <a:pPr algn="just">
              <a:lnSpc>
                <a:spcPts val="2280"/>
              </a:lnSpc>
            </a:pPr>
            <a:r>
              <a:rPr lang="en-US" sz="1103" spc="-1">
                <a:solidFill>
                  <a:srgbClr val="000000"/>
                </a:solidFill>
                <a:latin typeface="IBM Plex Sans Condensed"/>
                <a:ea typeface="IBM Plex Sans Condensed"/>
                <a:cs typeface="IBM Plex Sans Condensed"/>
                <a:sym typeface="IBM Plex Sans Condensed"/>
              </a:rPr>
              <a:t>projects with similar applications. </a:t>
            </a:r>
          </a:p>
        </p:txBody>
      </p:sp>
      <p:sp>
        <p:nvSpPr>
          <p:cNvPr id="12" name="TextBox 12"/>
          <p:cNvSpPr txBox="1"/>
          <p:nvPr/>
        </p:nvSpPr>
        <p:spPr>
          <a:xfrm>
            <a:off x="1600838" y="7896949"/>
            <a:ext cx="148571"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2. </a:t>
            </a:r>
          </a:p>
        </p:txBody>
      </p:sp>
      <p:sp>
        <p:nvSpPr>
          <p:cNvPr id="13" name="TextBox 13"/>
          <p:cNvSpPr txBox="1"/>
          <p:nvPr/>
        </p:nvSpPr>
        <p:spPr>
          <a:xfrm>
            <a:off x="1030529" y="2934862"/>
            <a:ext cx="1071305" cy="190005"/>
          </a:xfrm>
          <a:prstGeom prst="rect">
            <a:avLst/>
          </a:prstGeom>
        </p:spPr>
        <p:txBody>
          <a:bodyPr lIns="0" tIns="0" rIns="0" bIns="0" rtlCol="0" anchor="t">
            <a:spAutoFit/>
          </a:bodyPr>
          <a:lstStyle/>
          <a:p>
            <a:pPr algn="l">
              <a:lnSpc>
                <a:spcPts val="1570"/>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What is QAMS? </a:t>
            </a:r>
          </a:p>
        </p:txBody>
      </p:sp>
      <p:sp>
        <p:nvSpPr>
          <p:cNvPr id="14" name="TextBox 14"/>
          <p:cNvSpPr txBox="1"/>
          <p:nvPr/>
        </p:nvSpPr>
        <p:spPr>
          <a:xfrm>
            <a:off x="1143305" y="3114465"/>
            <a:ext cx="105042" cy="207226"/>
          </a:xfrm>
          <a:prstGeom prst="rect">
            <a:avLst/>
          </a:prstGeom>
        </p:spPr>
        <p:txBody>
          <a:bodyPr lIns="0" tIns="0" rIns="0" bIns="0" rtlCol="0" anchor="t">
            <a:spAutoFit/>
          </a:bodyPr>
          <a:lstStyle/>
          <a:p>
            <a:pPr algn="l">
              <a:lnSpc>
                <a:spcPts val="1570"/>
              </a:lnSpc>
            </a:pPr>
            <a:r>
              <a:rPr lang="en-US" sz="1103">
                <a:solidFill>
                  <a:srgbClr val="000000"/>
                </a:solidFill>
                <a:latin typeface="Arimo"/>
                <a:ea typeface="Arimo"/>
                <a:cs typeface="Arimo"/>
                <a:sym typeface="Arimo"/>
              </a:rPr>
              <a:t> </a:t>
            </a:r>
          </a:p>
        </p:txBody>
      </p:sp>
      <p:sp>
        <p:nvSpPr>
          <p:cNvPr id="15" name="TextBox 15"/>
          <p:cNvSpPr txBox="1"/>
          <p:nvPr/>
        </p:nvSpPr>
        <p:spPr>
          <a:xfrm>
            <a:off x="1372238" y="3158004"/>
            <a:ext cx="5625236" cy="1165174"/>
          </a:xfrm>
          <a:prstGeom prst="rect">
            <a:avLst/>
          </a:prstGeom>
        </p:spPr>
        <p:txBody>
          <a:bodyPr lIns="0" tIns="0" rIns="0" bIns="0" rtlCol="0" anchor="t">
            <a:spAutoFit/>
          </a:bodyPr>
          <a:lstStyle/>
          <a:p>
            <a:pPr algn="just">
              <a:lnSpc>
                <a:spcPts val="1570"/>
              </a:lnSpc>
            </a:pPr>
            <a:r>
              <a:rPr lang="en-US" sz="1103" spc="-1">
                <a:solidFill>
                  <a:srgbClr val="000000"/>
                </a:solidFill>
                <a:latin typeface="IBM Plex Sans Condensed"/>
                <a:ea typeface="IBM Plex Sans Condensed"/>
                <a:cs typeface="IBM Plex Sans Condensed"/>
                <a:sym typeface="IBM Plex Sans Condensed"/>
              </a:rPr>
              <a:t>A quality management system is a collection of business processes focused on consistently meeting customer requirements and enhancing their satisfaction. It is aligned with an organization's purpose and strategic direction. A quality management system (QMS) is a system that documents the policies, business processes, and procedures necessary for an organization to create and deliver its products or services to its customers, and therefore increase customer satisfaction through high product quality. </a:t>
            </a:r>
          </a:p>
        </p:txBody>
      </p:sp>
      <p:sp>
        <p:nvSpPr>
          <p:cNvPr id="16" name="TextBox 16"/>
          <p:cNvSpPr txBox="1"/>
          <p:nvPr/>
        </p:nvSpPr>
        <p:spPr>
          <a:xfrm>
            <a:off x="1143305" y="3709206"/>
            <a:ext cx="105042" cy="207226"/>
          </a:xfrm>
          <a:prstGeom prst="rect">
            <a:avLst/>
          </a:prstGeom>
        </p:spPr>
        <p:txBody>
          <a:bodyPr lIns="0" tIns="0" rIns="0" bIns="0" rtlCol="0" anchor="t">
            <a:spAutoFit/>
          </a:bodyPr>
          <a:lstStyle/>
          <a:p>
            <a:pPr algn="l">
              <a:lnSpc>
                <a:spcPts val="1570"/>
              </a:lnSpc>
            </a:pPr>
            <a:r>
              <a:rPr lang="en-US" sz="1103">
                <a:solidFill>
                  <a:srgbClr val="000000"/>
                </a:solidFill>
                <a:latin typeface="Arimo"/>
                <a:ea typeface="Arimo"/>
                <a:cs typeface="Arimo"/>
                <a:sym typeface="Arimo"/>
              </a:rPr>
              <a:t> </a:t>
            </a:r>
          </a:p>
        </p:txBody>
      </p:sp>
      <p:sp>
        <p:nvSpPr>
          <p:cNvPr id="17" name="TextBox 17"/>
          <p:cNvSpPr txBox="1"/>
          <p:nvPr/>
        </p:nvSpPr>
        <p:spPr>
          <a:xfrm>
            <a:off x="1030529" y="4678194"/>
            <a:ext cx="2601306" cy="285255"/>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Bold"/>
                <a:ea typeface="IBM Plex Sans Condensed Bold"/>
                <a:cs typeface="IBM Plex Sans Condensed Bold"/>
                <a:sym typeface="IBM Plex Sans Condensed Bold"/>
              </a:rPr>
              <a:t>Capability Maturity Model (CMM-Levels): </a:t>
            </a:r>
          </a:p>
        </p:txBody>
      </p:sp>
      <p:sp>
        <p:nvSpPr>
          <p:cNvPr id="18" name="TextBox 18"/>
          <p:cNvSpPr txBox="1"/>
          <p:nvPr/>
        </p:nvSpPr>
        <p:spPr>
          <a:xfrm>
            <a:off x="1372238" y="5017160"/>
            <a:ext cx="5630208" cy="1385268"/>
          </a:xfrm>
          <a:prstGeom prst="rect">
            <a:avLst/>
          </a:prstGeom>
        </p:spPr>
        <p:txBody>
          <a:bodyPr lIns="0" tIns="0" rIns="0" bIns="0" rtlCol="0" anchor="t">
            <a:spAutoFit/>
          </a:bodyPr>
          <a:lstStyle/>
          <a:p>
            <a:pPr algn="just">
              <a:lnSpc>
                <a:spcPts val="2543"/>
              </a:lnSpc>
            </a:pPr>
            <a:r>
              <a:rPr lang="en-US" sz="1103" spc="-1">
                <a:solidFill>
                  <a:srgbClr val="000000"/>
                </a:solidFill>
                <a:latin typeface="IBM Plex Sans Condensed"/>
                <a:ea typeface="IBM Plex Sans Condensed"/>
                <a:cs typeface="IBM Plex Sans Condensed"/>
                <a:sym typeface="IBM Plex Sans Condensed"/>
              </a:rPr>
              <a:t>It has long been accepted that </a:t>
            </a:r>
            <a:r>
              <a:rPr lang="en-US" sz="1103" spc="-1">
                <a:solidFill>
                  <a:srgbClr val="FF0000"/>
                </a:solidFill>
                <a:latin typeface="IBM Plex Sans Condensed Bold"/>
                <a:ea typeface="IBM Plex Sans Condensed Bold"/>
                <a:cs typeface="IBM Plex Sans Condensed Bold"/>
                <a:sym typeface="IBM Plex Sans Condensed Bold"/>
              </a:rPr>
              <a:t>continuous process improvement</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is based on many small </a:t>
            </a:r>
          </a:p>
          <a:p>
            <a:pPr algn="just">
              <a:lnSpc>
                <a:spcPts val="576"/>
              </a:lnSpc>
            </a:pPr>
            <a:r>
              <a:rPr lang="en-US" sz="1103" spc="6">
                <a:solidFill>
                  <a:srgbClr val="000000"/>
                </a:solidFill>
                <a:latin typeface="IBM Plex Sans Condensed"/>
                <a:ea typeface="IBM Plex Sans Condensed"/>
                <a:cs typeface="IBM Plex Sans Condensed"/>
                <a:sym typeface="IBM Plex Sans Condensed"/>
              </a:rPr>
              <a:t>evolutionary steps rather than larger revolutionary innovations. The Capability Maturity Model </a:t>
            </a:r>
          </a:p>
          <a:p>
            <a:pPr algn="just">
              <a:lnSpc>
                <a:spcPts val="2496"/>
              </a:lnSpc>
            </a:pPr>
            <a:r>
              <a:rPr lang="en-US" sz="1103" spc="-1">
                <a:solidFill>
                  <a:srgbClr val="000000"/>
                </a:solidFill>
                <a:latin typeface="IBM Plex Sans Condensed"/>
                <a:ea typeface="IBM Plex Sans Condensed"/>
                <a:cs typeface="IBM Plex Sans Condensed"/>
                <a:sym typeface="IBM Plex Sans Condensed"/>
              </a:rPr>
              <a:t>(CMM) provides a framework for organizing these evolutionary steps into five maturity levels that </a:t>
            </a:r>
          </a:p>
          <a:p>
            <a:pPr algn="just">
              <a:lnSpc>
                <a:spcPts val="579"/>
              </a:lnSpc>
            </a:pPr>
            <a:r>
              <a:rPr lang="en-US" sz="1103" spc="-1">
                <a:solidFill>
                  <a:srgbClr val="000000"/>
                </a:solidFill>
                <a:latin typeface="IBM Plex Sans Condensed"/>
                <a:ea typeface="IBM Plex Sans Condensed"/>
                <a:cs typeface="IBM Plex Sans Condensed"/>
                <a:sym typeface="IBM Plex Sans Condensed"/>
              </a:rPr>
              <a:t>lay successive foundations for continuous process improvement. </a:t>
            </a:r>
          </a:p>
          <a:p>
            <a:pPr algn="just">
              <a:lnSpc>
                <a:spcPts val="2759"/>
              </a:lnSpc>
            </a:pPr>
            <a:r>
              <a:rPr lang="en-US" sz="1103" spc="7">
                <a:solidFill>
                  <a:srgbClr val="000000"/>
                </a:solidFill>
                <a:latin typeface="IBM Plex Sans Condensed"/>
                <a:ea typeface="IBM Plex Sans Condensed"/>
                <a:cs typeface="IBM Plex Sans Condensed"/>
                <a:sym typeface="IBM Plex Sans Condensed"/>
              </a:rPr>
              <a:t>This methodology is at the heart of most management systems which are designed to improve </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the quality of the development and delivery of all products and services. </a:t>
            </a:r>
          </a:p>
        </p:txBody>
      </p:sp>
      <p:sp>
        <p:nvSpPr>
          <p:cNvPr id="20" name="Footer Placeholder 19"/>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3305" y="8697068"/>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1. </a:t>
            </a:r>
          </a:p>
        </p:txBody>
      </p:sp>
      <p:sp>
        <p:nvSpPr>
          <p:cNvPr id="4" name="TextBox 4"/>
          <p:cNvSpPr txBox="1"/>
          <p:nvPr/>
        </p:nvSpPr>
        <p:spPr>
          <a:xfrm>
            <a:off x="1372238" y="8719109"/>
            <a:ext cx="3419142" cy="180289"/>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Testing shows the presence of defects, not their absence: </a:t>
            </a:r>
          </a:p>
        </p:txBody>
      </p:sp>
      <p:sp>
        <p:nvSpPr>
          <p:cNvPr id="5" name="TextBox 5"/>
          <p:cNvSpPr txBox="1"/>
          <p:nvPr/>
        </p:nvSpPr>
        <p:spPr>
          <a:xfrm>
            <a:off x="1600838" y="796757"/>
            <a:ext cx="732092" cy="297580"/>
          </a:xfrm>
          <a:prstGeom prst="rect">
            <a:avLst/>
          </a:prstGeom>
        </p:spPr>
        <p:txBody>
          <a:bodyPr lIns="0" tIns="0" rIns="0" bIns="0" rtlCol="0" anchor="t">
            <a:spAutoFit/>
          </a:bodyPr>
          <a:lstStyle/>
          <a:p>
            <a:pPr algn="l">
              <a:lnSpc>
                <a:spcPts val="2543"/>
              </a:lnSpc>
            </a:pPr>
            <a:r>
              <a:rPr lang="en-US" sz="1103" spc="-1">
                <a:solidFill>
                  <a:srgbClr val="000000"/>
                </a:solidFill>
                <a:latin typeface="IBM Plex Sans Condensed Bold"/>
                <a:ea typeface="IBM Plex Sans Condensed Bold"/>
                <a:cs typeface="IBM Plex Sans Condensed Bold"/>
                <a:sym typeface="IBM Plex Sans Condensed Bold"/>
              </a:rPr>
              <a:t>3. Defined </a:t>
            </a:r>
          </a:p>
        </p:txBody>
      </p:sp>
      <p:sp>
        <p:nvSpPr>
          <p:cNvPr id="6" name="TextBox 6"/>
          <p:cNvSpPr txBox="1"/>
          <p:nvPr/>
        </p:nvSpPr>
        <p:spPr>
          <a:xfrm>
            <a:off x="1829438" y="1141886"/>
            <a:ext cx="5162150" cy="864184"/>
          </a:xfrm>
          <a:prstGeom prst="rect">
            <a:avLst/>
          </a:prstGeom>
        </p:spPr>
        <p:txBody>
          <a:bodyPr lIns="0" tIns="0" rIns="0" bIns="0" rtlCol="0" anchor="t">
            <a:spAutoFit/>
          </a:bodyPr>
          <a:lstStyle/>
          <a:p>
            <a:pPr algn="just">
              <a:lnSpc>
                <a:spcPts val="2543"/>
              </a:lnSpc>
            </a:pPr>
            <a:r>
              <a:rPr lang="en-US" sz="1103" spc="11">
                <a:solidFill>
                  <a:srgbClr val="000000"/>
                </a:solidFill>
                <a:latin typeface="IBM Plex Sans Condensed"/>
                <a:ea typeface="IBM Plex Sans Condensed"/>
                <a:cs typeface="IBM Plex Sans Condensed"/>
                <a:sym typeface="IBM Plex Sans Condensed"/>
              </a:rPr>
              <a:t>The software process for both management and engineering activities is documented, </a:t>
            </a:r>
          </a:p>
          <a:p>
            <a:pPr algn="just">
              <a:lnSpc>
                <a:spcPts val="551"/>
              </a:lnSpc>
            </a:pPr>
            <a:r>
              <a:rPr lang="en-US" sz="1103" spc="7">
                <a:solidFill>
                  <a:srgbClr val="000000"/>
                </a:solidFill>
                <a:latin typeface="IBM Plex Sans Condensed"/>
                <a:ea typeface="IBM Plex Sans Condensed"/>
                <a:cs typeface="IBM Plex Sans Condensed"/>
                <a:sym typeface="IBM Plex Sans Condensed"/>
              </a:rPr>
              <a:t>standardized, and integrated into all processes for the organization. All projects use an </a:t>
            </a:r>
          </a:p>
          <a:p>
            <a:pPr algn="just">
              <a:lnSpc>
                <a:spcPts val="2567"/>
              </a:lnSpc>
            </a:pPr>
            <a:r>
              <a:rPr lang="en-US" sz="1103" spc="16">
                <a:solidFill>
                  <a:srgbClr val="000000"/>
                </a:solidFill>
                <a:latin typeface="IBM Plex Sans Condensed"/>
                <a:ea typeface="IBM Plex Sans Condensed"/>
                <a:cs typeface="IBM Plex Sans Condensed"/>
                <a:sym typeface="IBM Plex Sans Condensed"/>
              </a:rPr>
              <a:t>approved version of the organization’s standard software process for developing and </a:t>
            </a:r>
          </a:p>
          <a:p>
            <a:pPr algn="just">
              <a:lnSpc>
                <a:spcPts val="551"/>
              </a:lnSpc>
            </a:pPr>
            <a:r>
              <a:rPr lang="en-US" sz="1103" spc="-1">
                <a:solidFill>
                  <a:srgbClr val="000000"/>
                </a:solidFill>
                <a:latin typeface="IBM Plex Sans Condensed"/>
                <a:ea typeface="IBM Plex Sans Condensed"/>
                <a:cs typeface="IBM Plex Sans Condensed"/>
                <a:sym typeface="IBM Plex Sans Condensed"/>
              </a:rPr>
              <a:t>maintaining software. </a:t>
            </a:r>
          </a:p>
        </p:txBody>
      </p:sp>
      <p:sp>
        <p:nvSpPr>
          <p:cNvPr id="7" name="TextBox 7"/>
          <p:cNvSpPr txBox="1"/>
          <p:nvPr/>
        </p:nvSpPr>
        <p:spPr>
          <a:xfrm>
            <a:off x="1600838" y="2012528"/>
            <a:ext cx="822255"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4. Managed </a:t>
            </a:r>
          </a:p>
        </p:txBody>
      </p:sp>
      <p:sp>
        <p:nvSpPr>
          <p:cNvPr id="8" name="TextBox 8"/>
          <p:cNvSpPr txBox="1"/>
          <p:nvPr/>
        </p:nvSpPr>
        <p:spPr>
          <a:xfrm>
            <a:off x="1829438" y="2395757"/>
            <a:ext cx="5158730" cy="451818"/>
          </a:xfrm>
          <a:prstGeom prst="rect">
            <a:avLst/>
          </a:prstGeom>
        </p:spPr>
        <p:txBody>
          <a:bodyPr lIns="0" tIns="0" rIns="0" bIns="0" rtlCol="0" anchor="t">
            <a:spAutoFit/>
          </a:bodyPr>
          <a:lstStyle/>
          <a:p>
            <a:pPr algn="l">
              <a:lnSpc>
                <a:spcPts val="2328"/>
              </a:lnSpc>
            </a:pPr>
            <a:r>
              <a:rPr lang="en-US" sz="1103" spc="9">
                <a:solidFill>
                  <a:srgbClr val="000000"/>
                </a:solidFill>
                <a:latin typeface="IBM Plex Sans Condensed"/>
                <a:ea typeface="IBM Plex Sans Condensed"/>
                <a:cs typeface="IBM Plex Sans Condensed"/>
                <a:sym typeface="IBM Plex Sans Condensed"/>
              </a:rPr>
              <a:t>Detailed measures of the software process and product quality are collected. Both the </a:t>
            </a:r>
          </a:p>
          <a:p>
            <a:pPr algn="l">
              <a:lnSpc>
                <a:spcPts val="748"/>
              </a:lnSpc>
            </a:pPr>
            <a:r>
              <a:rPr lang="en-US" sz="1103" spc="-1">
                <a:solidFill>
                  <a:srgbClr val="000000"/>
                </a:solidFill>
                <a:latin typeface="IBM Plex Sans Condensed"/>
                <a:ea typeface="IBM Plex Sans Condensed"/>
                <a:cs typeface="IBM Plex Sans Condensed"/>
                <a:sym typeface="IBM Plex Sans Condensed"/>
              </a:rPr>
              <a:t>software process and products are quantitatively understood and controlled. </a:t>
            </a:r>
          </a:p>
        </p:txBody>
      </p:sp>
      <p:sp>
        <p:nvSpPr>
          <p:cNvPr id="9" name="TextBox 9"/>
          <p:cNvSpPr txBox="1"/>
          <p:nvPr/>
        </p:nvSpPr>
        <p:spPr>
          <a:xfrm>
            <a:off x="1600838" y="2854033"/>
            <a:ext cx="909304" cy="31663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5. Optimizing </a:t>
            </a:r>
          </a:p>
        </p:txBody>
      </p:sp>
      <p:sp>
        <p:nvSpPr>
          <p:cNvPr id="10" name="TextBox 10"/>
          <p:cNvSpPr txBox="1"/>
          <p:nvPr/>
        </p:nvSpPr>
        <p:spPr>
          <a:xfrm>
            <a:off x="1829438" y="3237252"/>
            <a:ext cx="5159083" cy="454609"/>
          </a:xfrm>
          <a:prstGeom prst="rect">
            <a:avLst/>
          </a:prstGeom>
        </p:spPr>
        <p:txBody>
          <a:bodyPr lIns="0" tIns="0" rIns="0" bIns="0" rtlCol="0" anchor="t">
            <a:spAutoFit/>
          </a:bodyPr>
          <a:lstStyle/>
          <a:p>
            <a:pPr algn="l">
              <a:lnSpc>
                <a:spcPts val="2328"/>
              </a:lnSpc>
            </a:pPr>
            <a:r>
              <a:rPr lang="en-US" sz="1103" spc="3">
                <a:solidFill>
                  <a:srgbClr val="000000"/>
                </a:solidFill>
                <a:latin typeface="IBM Plex Sans Condensed"/>
                <a:ea typeface="IBM Plex Sans Condensed"/>
                <a:cs typeface="IBM Plex Sans Condensed"/>
                <a:sym typeface="IBM Plex Sans Condensed"/>
              </a:rPr>
              <a:t>Continuous process improvement is enabled by quantitative feedback from the process </a:t>
            </a:r>
          </a:p>
          <a:p>
            <a:pPr algn="l">
              <a:lnSpc>
                <a:spcPts val="791"/>
              </a:lnSpc>
            </a:pPr>
            <a:r>
              <a:rPr lang="en-US" sz="1103" spc="-1">
                <a:solidFill>
                  <a:srgbClr val="000000"/>
                </a:solidFill>
                <a:latin typeface="IBM Plex Sans Condensed"/>
                <a:ea typeface="IBM Plex Sans Condensed"/>
                <a:cs typeface="IBM Plex Sans Condensed"/>
                <a:sym typeface="IBM Plex Sans Condensed"/>
              </a:rPr>
              <a:t>and from piloting innovative ideas and technologies. </a:t>
            </a:r>
          </a:p>
        </p:txBody>
      </p:sp>
      <p:sp>
        <p:nvSpPr>
          <p:cNvPr id="11" name="TextBox 11"/>
          <p:cNvSpPr txBox="1"/>
          <p:nvPr/>
        </p:nvSpPr>
        <p:spPr>
          <a:xfrm>
            <a:off x="1207313" y="4043829"/>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12" name="TextBox 12"/>
          <p:cNvSpPr txBox="1"/>
          <p:nvPr/>
        </p:nvSpPr>
        <p:spPr>
          <a:xfrm>
            <a:off x="914705" y="4690262"/>
            <a:ext cx="1201884"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Project Vs. Product: </a:t>
            </a:r>
          </a:p>
        </p:txBody>
      </p:sp>
      <p:sp>
        <p:nvSpPr>
          <p:cNvPr id="13" name="TextBox 13"/>
          <p:cNvSpPr txBox="1"/>
          <p:nvPr/>
        </p:nvSpPr>
        <p:spPr>
          <a:xfrm>
            <a:off x="1143305" y="5007531"/>
            <a:ext cx="105042" cy="292951"/>
          </a:xfrm>
          <a:prstGeom prst="rect">
            <a:avLst/>
          </a:prstGeom>
        </p:spPr>
        <p:txBody>
          <a:bodyPr lIns="0" tIns="0" rIns="0" bIns="0" rtlCol="0" anchor="t">
            <a:spAutoFit/>
          </a:bodyPr>
          <a:lstStyle/>
          <a:p>
            <a:pPr algn="l">
              <a:lnSpc>
                <a:spcPts val="2471"/>
              </a:lnSpc>
            </a:pPr>
            <a:r>
              <a:rPr lang="en-US" sz="1103">
                <a:solidFill>
                  <a:srgbClr val="000000"/>
                </a:solidFill>
                <a:latin typeface="Arimo"/>
                <a:ea typeface="Arimo"/>
                <a:cs typeface="Arimo"/>
                <a:sym typeface="Arimo"/>
              </a:rPr>
              <a:t> </a:t>
            </a:r>
          </a:p>
        </p:txBody>
      </p:sp>
      <p:sp>
        <p:nvSpPr>
          <p:cNvPr id="14" name="TextBox 14"/>
          <p:cNvSpPr txBox="1"/>
          <p:nvPr/>
        </p:nvSpPr>
        <p:spPr>
          <a:xfrm>
            <a:off x="1372238" y="5051069"/>
            <a:ext cx="5630266" cy="860631"/>
          </a:xfrm>
          <a:prstGeom prst="rect">
            <a:avLst/>
          </a:prstGeom>
        </p:spPr>
        <p:txBody>
          <a:bodyPr lIns="0" tIns="0" rIns="0" bIns="0" rtlCol="0" anchor="t">
            <a:spAutoFit/>
          </a:bodyPr>
          <a:lstStyle/>
          <a:p>
            <a:pPr algn="l">
              <a:lnSpc>
                <a:spcPts val="2471"/>
              </a:lnSpc>
            </a:pPr>
            <a:r>
              <a:rPr lang="en-US" sz="1103" spc="-1">
                <a:solidFill>
                  <a:srgbClr val="000000"/>
                </a:solidFill>
                <a:latin typeface="IBM Plex Sans Condensed"/>
                <a:ea typeface="IBM Plex Sans Condensed"/>
                <a:cs typeface="IBM Plex Sans Condensed"/>
                <a:sym typeface="IBM Plex Sans Condensed"/>
              </a:rPr>
              <a:t>If a software application is developed </a:t>
            </a:r>
            <a:r>
              <a:rPr lang="en-US" sz="1103" spc="-1">
                <a:solidFill>
                  <a:srgbClr val="FF0000"/>
                </a:solidFill>
                <a:latin typeface="IBM Plex Sans Condensed"/>
                <a:ea typeface="IBM Plex Sans Condensed"/>
                <a:cs typeface="IBM Plex Sans Condensed"/>
                <a:sym typeface="IBM Plex Sans Condensed"/>
              </a:rPr>
              <a:t>for a specific customer based on their requirement</a:t>
            </a:r>
            <a:r>
              <a:rPr lang="en-US" sz="1103" spc="-1">
                <a:solidFill>
                  <a:srgbClr val="000000"/>
                </a:solidFill>
                <a:latin typeface="IBM Plex Sans Condensed"/>
                <a:ea typeface="IBM Plex Sans Condensed"/>
                <a:cs typeface="IBM Plex Sans Condensed"/>
                <a:sym typeface="IBM Plex Sans Condensed"/>
              </a:rPr>
              <a:t>, then it </a:t>
            </a:r>
          </a:p>
          <a:p>
            <a:pPr algn="l">
              <a:lnSpc>
                <a:spcPts val="599"/>
              </a:lnSpc>
            </a:pPr>
            <a:r>
              <a:rPr lang="en-US" sz="1103" spc="-1">
                <a:solidFill>
                  <a:srgbClr val="000000"/>
                </a:solidFill>
                <a:latin typeface="IBM Plex Sans Condensed"/>
                <a:ea typeface="IBM Plex Sans Condensed"/>
                <a:cs typeface="IBM Plex Sans Condensed"/>
                <a:sym typeface="IBM Plex Sans Condensed"/>
              </a:rPr>
              <a:t>is called a </a:t>
            </a:r>
            <a:r>
              <a:rPr lang="en-US" sz="1103" spc="-1">
                <a:solidFill>
                  <a:srgbClr val="FF0000"/>
                </a:solidFill>
                <a:latin typeface="IBM Plex Sans Condensed"/>
                <a:ea typeface="IBM Plex Sans Condensed"/>
                <a:cs typeface="IBM Plex Sans Condensed"/>
                <a:sym typeface="IBM Plex Sans Condensed"/>
              </a:rPr>
              <a:t>Project.</a:t>
            </a:r>
            <a:r>
              <a:rPr lang="en-US" sz="1103" spc="-1">
                <a:solidFill>
                  <a:srgbClr val="000000"/>
                </a:solidFill>
                <a:latin typeface="IBM Plex Sans Condensed"/>
                <a:ea typeface="IBM Plex Sans Condensed"/>
                <a:cs typeface="IBM Plex Sans Condensed"/>
                <a:sym typeface="IBM Plex Sans Condensed"/>
              </a:rPr>
              <a:t> </a:t>
            </a:r>
          </a:p>
          <a:p>
            <a:pPr algn="l">
              <a:lnSpc>
                <a:spcPts val="2616"/>
              </a:lnSpc>
            </a:pPr>
            <a:r>
              <a:rPr lang="en-US" sz="1103" spc="-1">
                <a:solidFill>
                  <a:srgbClr val="000000"/>
                </a:solidFill>
                <a:latin typeface="IBM Plex Sans Condensed"/>
                <a:ea typeface="IBM Plex Sans Condensed"/>
                <a:cs typeface="IBM Plex Sans Condensed"/>
                <a:sym typeface="IBM Plex Sans Condensed"/>
              </a:rPr>
              <a:t>If a software application is developed </a:t>
            </a:r>
            <a:r>
              <a:rPr lang="en-US" sz="1103" spc="-1">
                <a:solidFill>
                  <a:srgbClr val="FF0000"/>
                </a:solidFill>
                <a:latin typeface="IBM Plex Sans Condensed"/>
                <a:ea typeface="IBM Plex Sans Condensed"/>
                <a:cs typeface="IBM Plex Sans Condensed"/>
                <a:sym typeface="IBM Plex Sans Condensed"/>
              </a:rPr>
              <a:t>for multiple customers based on the market requirements</a:t>
            </a:r>
            <a:r>
              <a:rPr lang="en-US" sz="1103" spc="-1">
                <a:solidFill>
                  <a:srgbClr val="000000"/>
                </a:solidFill>
                <a:latin typeface="IBM Plex Sans Condensed"/>
                <a:ea typeface="IBM Plex Sans Condensed"/>
                <a:cs typeface="IBM Plex Sans Condensed"/>
                <a:sym typeface="IBM Plex Sans Condensed"/>
              </a:rPr>
              <a:t>,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then it is called a </a:t>
            </a:r>
            <a:r>
              <a:rPr lang="en-US" sz="1103" spc="-1">
                <a:solidFill>
                  <a:srgbClr val="FF0000"/>
                </a:solidFill>
                <a:latin typeface="IBM Plex Sans Condensed"/>
                <a:ea typeface="IBM Plex Sans Condensed"/>
                <a:cs typeface="IBM Plex Sans Condensed"/>
                <a:sym typeface="IBM Plex Sans Condensed"/>
              </a:rPr>
              <a:t>Product.</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1143305" y="5387769"/>
            <a:ext cx="105042" cy="312001"/>
          </a:xfrm>
          <a:prstGeom prst="rect">
            <a:avLst/>
          </a:prstGeom>
        </p:spPr>
        <p:txBody>
          <a:bodyPr lIns="0" tIns="0" rIns="0" bIns="0" rtlCol="0" anchor="t">
            <a:spAutoFit/>
          </a:bodyPr>
          <a:lstStyle/>
          <a:p>
            <a:pPr algn="l">
              <a:lnSpc>
                <a:spcPts val="2616"/>
              </a:lnSpc>
            </a:pPr>
            <a:r>
              <a:rPr lang="en-US" sz="1103">
                <a:solidFill>
                  <a:srgbClr val="000000"/>
                </a:solidFill>
                <a:latin typeface="Arimo"/>
                <a:ea typeface="Arimo"/>
                <a:cs typeface="Arimo"/>
                <a:sym typeface="Arimo"/>
              </a:rPr>
              <a:t> </a:t>
            </a:r>
          </a:p>
        </p:txBody>
      </p:sp>
      <p:sp>
        <p:nvSpPr>
          <p:cNvPr id="16" name="TextBox 16"/>
          <p:cNvSpPr txBox="1"/>
          <p:nvPr/>
        </p:nvSpPr>
        <p:spPr>
          <a:xfrm>
            <a:off x="914705" y="6263288"/>
            <a:ext cx="1932527"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7 Principles of Software Testing: </a:t>
            </a:r>
          </a:p>
        </p:txBody>
      </p:sp>
      <p:sp>
        <p:nvSpPr>
          <p:cNvPr id="17" name="TextBox 17"/>
          <p:cNvSpPr txBox="1"/>
          <p:nvPr/>
        </p:nvSpPr>
        <p:spPr>
          <a:xfrm>
            <a:off x="1143305" y="6602435"/>
            <a:ext cx="3553168" cy="473983"/>
          </a:xfrm>
          <a:prstGeom prst="rect">
            <a:avLst/>
          </a:prstGeom>
        </p:spPr>
        <p:txBody>
          <a:bodyPr lIns="0" tIns="0" rIns="0" bIns="0" rtlCol="0" anchor="t">
            <a:spAutoFit/>
          </a:bodyPr>
          <a:lstStyle/>
          <a:p>
            <a:pPr algn="l">
              <a:lnSpc>
                <a:spcPts val="2328"/>
              </a:lnSpc>
            </a:pPr>
            <a:r>
              <a:rPr lang="en-US" sz="1103" spc="-1">
                <a:solidFill>
                  <a:srgbClr val="000000"/>
                </a:solidFill>
                <a:latin typeface="IBM Plex Sans Condensed"/>
                <a:ea typeface="IBM Plex Sans Condensed"/>
                <a:cs typeface="IBM Plex Sans Condensed"/>
                <a:sym typeface="IBM Plex Sans Condensed"/>
              </a:rPr>
              <a:t>1. Testing </a:t>
            </a:r>
            <a:r>
              <a:rPr lang="en-US" sz="1103" spc="-1">
                <a:solidFill>
                  <a:srgbClr val="FF0000"/>
                </a:solidFill>
                <a:latin typeface="IBM Plex Sans Condensed"/>
                <a:ea typeface="IBM Plex Sans Condensed"/>
                <a:cs typeface="IBM Plex Sans Condensed"/>
                <a:sym typeface="IBM Plex Sans Condensed"/>
              </a:rPr>
              <a:t>shows the presence </a:t>
            </a:r>
            <a:r>
              <a:rPr lang="en-US" sz="1103" spc="-1">
                <a:solidFill>
                  <a:srgbClr val="000000"/>
                </a:solidFill>
                <a:latin typeface="IBM Plex Sans Condensed"/>
                <a:ea typeface="IBM Plex Sans Condensed"/>
                <a:cs typeface="IBM Plex Sans Condensed"/>
                <a:sym typeface="IBM Plex Sans Condensed"/>
              </a:rPr>
              <a:t>of defects, not their absence </a:t>
            </a:r>
          </a:p>
          <a:p>
            <a:pPr algn="l">
              <a:lnSpc>
                <a:spcPts val="749"/>
              </a:lnSpc>
            </a:pPr>
            <a:r>
              <a:rPr lang="en-US" sz="1103" spc="-1">
                <a:solidFill>
                  <a:srgbClr val="000000"/>
                </a:solidFill>
                <a:latin typeface="IBM Plex Sans Condensed"/>
                <a:ea typeface="IBM Plex Sans Condensed"/>
                <a:cs typeface="IBM Plex Sans Condensed"/>
                <a:sym typeface="IBM Plex Sans Condensed"/>
              </a:rPr>
              <a:t>2. </a:t>
            </a:r>
            <a:r>
              <a:rPr lang="en-US" sz="1103" spc="-1">
                <a:solidFill>
                  <a:srgbClr val="FF0000"/>
                </a:solidFill>
                <a:latin typeface="IBM Plex Sans Condensed"/>
                <a:ea typeface="IBM Plex Sans Condensed"/>
                <a:cs typeface="IBM Plex Sans Condensed"/>
                <a:sym typeface="IBM Plex Sans Condensed"/>
              </a:rPr>
              <a:t>Exhaustive testing </a:t>
            </a:r>
            <a:r>
              <a:rPr lang="en-US" sz="1103" spc="-1">
                <a:solidFill>
                  <a:srgbClr val="000000"/>
                </a:solidFill>
                <a:latin typeface="IBM Plex Sans Condensed"/>
                <a:ea typeface="IBM Plex Sans Condensed"/>
                <a:cs typeface="IBM Plex Sans Condensed"/>
                <a:sym typeface="IBM Plex Sans Condensed"/>
              </a:rPr>
              <a:t>is impossible </a:t>
            </a:r>
          </a:p>
        </p:txBody>
      </p:sp>
      <p:sp>
        <p:nvSpPr>
          <p:cNvPr id="18" name="TextBox 18"/>
          <p:cNvSpPr txBox="1"/>
          <p:nvPr/>
        </p:nvSpPr>
        <p:spPr>
          <a:xfrm>
            <a:off x="1143305" y="6992960"/>
            <a:ext cx="148885" cy="278530"/>
          </a:xfrm>
          <a:prstGeom prst="rect">
            <a:avLst/>
          </a:prstGeom>
        </p:spPr>
        <p:txBody>
          <a:bodyPr lIns="0" tIns="0" rIns="0" bIns="0" rtlCol="0" anchor="t">
            <a:spAutoFit/>
          </a:bodyPr>
          <a:lstStyle/>
          <a:p>
            <a:pPr algn="l">
              <a:lnSpc>
                <a:spcPts val="2321"/>
              </a:lnSpc>
            </a:pPr>
            <a:r>
              <a:rPr lang="en-US" sz="1103" spc="-1">
                <a:solidFill>
                  <a:srgbClr val="000000"/>
                </a:solidFill>
                <a:latin typeface="IBM Plex Sans Condensed"/>
                <a:ea typeface="IBM Plex Sans Condensed"/>
                <a:cs typeface="IBM Plex Sans Condensed"/>
                <a:sym typeface="IBM Plex Sans Condensed"/>
              </a:rPr>
              <a:t>3. </a:t>
            </a:r>
          </a:p>
        </p:txBody>
      </p:sp>
      <p:sp>
        <p:nvSpPr>
          <p:cNvPr id="19" name="TextBox 19"/>
          <p:cNvSpPr txBox="1"/>
          <p:nvPr/>
        </p:nvSpPr>
        <p:spPr>
          <a:xfrm>
            <a:off x="1372238" y="7015001"/>
            <a:ext cx="1702479" cy="256489"/>
          </a:xfrm>
          <a:prstGeom prst="rect">
            <a:avLst/>
          </a:prstGeom>
        </p:spPr>
        <p:txBody>
          <a:bodyPr lIns="0" tIns="0" rIns="0" bIns="0" rtlCol="0" anchor="t">
            <a:spAutoFit/>
          </a:bodyPr>
          <a:lstStyle/>
          <a:p>
            <a:pPr algn="l">
              <a:lnSpc>
                <a:spcPts val="2321"/>
              </a:lnSpc>
            </a:pPr>
            <a:r>
              <a:rPr lang="en-US" sz="1103" spc="-1">
                <a:solidFill>
                  <a:srgbClr val="FF0000"/>
                </a:solidFill>
                <a:latin typeface="IBM Plex Sans Condensed"/>
                <a:ea typeface="IBM Plex Sans Condensed"/>
                <a:cs typeface="IBM Plex Sans Condensed"/>
                <a:sym typeface="IBM Plex Sans Condensed"/>
              </a:rPr>
              <a:t>Absence-of-errors is a fallacy</a:t>
            </a:r>
            <a:r>
              <a:rPr lang="en-US" sz="1103" spc="-1">
                <a:solidFill>
                  <a:srgbClr val="000000"/>
                </a:solidFill>
                <a:latin typeface="IBM Plex Sans Condensed"/>
                <a:ea typeface="IBM Plex Sans Condensed"/>
                <a:cs typeface="IBM Plex Sans Condensed"/>
                <a:sym typeface="IBM Plex Sans Condensed"/>
              </a:rPr>
              <a:t> </a:t>
            </a:r>
          </a:p>
        </p:txBody>
      </p:sp>
      <p:sp>
        <p:nvSpPr>
          <p:cNvPr id="20" name="TextBox 20"/>
          <p:cNvSpPr txBox="1"/>
          <p:nvPr/>
        </p:nvSpPr>
        <p:spPr>
          <a:xfrm>
            <a:off x="1143305" y="7343480"/>
            <a:ext cx="2305955" cy="126130"/>
          </a:xfrm>
          <a:prstGeom prst="rect">
            <a:avLst/>
          </a:prstGeom>
        </p:spPr>
        <p:txBody>
          <a:bodyPr lIns="0" tIns="0" rIns="0" bIns="0" rtlCol="0" anchor="t">
            <a:spAutoFit/>
          </a:bodyPr>
          <a:lstStyle/>
          <a:p>
            <a:pPr algn="l">
              <a:lnSpc>
                <a:spcPts val="798"/>
              </a:lnSpc>
            </a:pPr>
            <a:r>
              <a:rPr lang="en-US" sz="1103" spc="-1">
                <a:solidFill>
                  <a:srgbClr val="000000"/>
                </a:solidFill>
                <a:latin typeface="IBM Plex Sans Condensed"/>
                <a:ea typeface="IBM Plex Sans Condensed"/>
                <a:cs typeface="IBM Plex Sans Condensed"/>
                <a:sym typeface="IBM Plex Sans Condensed"/>
              </a:rPr>
              <a:t>4. </a:t>
            </a:r>
            <a:r>
              <a:rPr lang="en-US" sz="1103" spc="-1">
                <a:solidFill>
                  <a:srgbClr val="FF0000"/>
                </a:solidFill>
                <a:latin typeface="IBM Plex Sans Condensed"/>
                <a:ea typeface="IBM Plex Sans Condensed"/>
                <a:cs typeface="IBM Plex Sans Condensed"/>
                <a:sym typeface="IBM Plex Sans Condensed"/>
              </a:rPr>
              <a:t>Early testing </a:t>
            </a:r>
            <a:r>
              <a:rPr lang="en-US" sz="1103" spc="-1">
                <a:solidFill>
                  <a:srgbClr val="000000"/>
                </a:solidFill>
                <a:latin typeface="IBM Plex Sans Condensed"/>
                <a:ea typeface="IBM Plex Sans Condensed"/>
                <a:cs typeface="IBM Plex Sans Condensed"/>
                <a:sym typeface="IBM Plex Sans Condensed"/>
              </a:rPr>
              <a:t>saves time and money </a:t>
            </a:r>
          </a:p>
        </p:txBody>
      </p:sp>
      <p:sp>
        <p:nvSpPr>
          <p:cNvPr id="21" name="TextBox 21"/>
          <p:cNvSpPr txBox="1"/>
          <p:nvPr/>
        </p:nvSpPr>
        <p:spPr>
          <a:xfrm>
            <a:off x="1143305" y="7395677"/>
            <a:ext cx="148885" cy="269005"/>
          </a:xfrm>
          <a:prstGeom prst="rect">
            <a:avLst/>
          </a:prstGeom>
        </p:spPr>
        <p:txBody>
          <a:bodyPr lIns="0" tIns="0" rIns="0" bIns="0" rtlCol="0" anchor="t">
            <a:spAutoFit/>
          </a:bodyPr>
          <a:lstStyle/>
          <a:p>
            <a:pPr algn="l">
              <a:lnSpc>
                <a:spcPts val="2274"/>
              </a:lnSpc>
            </a:pPr>
            <a:r>
              <a:rPr lang="en-US" sz="1103" spc="-1">
                <a:solidFill>
                  <a:srgbClr val="000000"/>
                </a:solidFill>
                <a:latin typeface="IBM Plex Sans Condensed"/>
                <a:ea typeface="IBM Plex Sans Condensed"/>
                <a:cs typeface="IBM Plex Sans Condensed"/>
                <a:sym typeface="IBM Plex Sans Condensed"/>
              </a:rPr>
              <a:t>5. </a:t>
            </a:r>
          </a:p>
        </p:txBody>
      </p:sp>
      <p:sp>
        <p:nvSpPr>
          <p:cNvPr id="22" name="TextBox 22"/>
          <p:cNvSpPr txBox="1"/>
          <p:nvPr/>
        </p:nvSpPr>
        <p:spPr>
          <a:xfrm>
            <a:off x="1372238" y="7417718"/>
            <a:ext cx="1721129" cy="246964"/>
          </a:xfrm>
          <a:prstGeom prst="rect">
            <a:avLst/>
          </a:prstGeom>
        </p:spPr>
        <p:txBody>
          <a:bodyPr lIns="0" tIns="0" rIns="0" bIns="0" rtlCol="0" anchor="t">
            <a:spAutoFit/>
          </a:bodyPr>
          <a:lstStyle/>
          <a:p>
            <a:pPr algn="l">
              <a:lnSpc>
                <a:spcPts val="2274"/>
              </a:lnSpc>
            </a:pPr>
            <a:r>
              <a:rPr lang="en-US" sz="1103" spc="-1">
                <a:solidFill>
                  <a:srgbClr val="000000"/>
                </a:solidFill>
                <a:latin typeface="IBM Plex Sans Condensed"/>
                <a:ea typeface="IBM Plex Sans Condensed"/>
                <a:cs typeface="IBM Plex Sans Condensed"/>
                <a:sym typeface="IBM Plex Sans Condensed"/>
              </a:rPr>
              <a:t>Testing is </a:t>
            </a:r>
            <a:r>
              <a:rPr lang="en-US" sz="1103" spc="-1">
                <a:solidFill>
                  <a:srgbClr val="FF0000"/>
                </a:solidFill>
                <a:latin typeface="IBM Plex Sans Condensed"/>
                <a:ea typeface="IBM Plex Sans Condensed"/>
                <a:cs typeface="IBM Plex Sans Condensed"/>
                <a:sym typeface="IBM Plex Sans Condensed"/>
              </a:rPr>
              <a:t>context-dependent</a:t>
            </a:r>
            <a:r>
              <a:rPr lang="en-US" sz="1103" spc="-1">
                <a:solidFill>
                  <a:srgbClr val="000000"/>
                </a:solidFill>
                <a:latin typeface="IBM Plex Sans Condensed"/>
                <a:ea typeface="IBM Plex Sans Condensed"/>
                <a:cs typeface="IBM Plex Sans Condensed"/>
                <a:sym typeface="IBM Plex Sans Condensed"/>
              </a:rPr>
              <a:t> </a:t>
            </a:r>
          </a:p>
        </p:txBody>
      </p:sp>
      <p:sp>
        <p:nvSpPr>
          <p:cNvPr id="23" name="TextBox 23"/>
          <p:cNvSpPr txBox="1"/>
          <p:nvPr/>
        </p:nvSpPr>
        <p:spPr>
          <a:xfrm>
            <a:off x="1143305" y="7733624"/>
            <a:ext cx="2141182" cy="455781"/>
          </a:xfrm>
          <a:prstGeom prst="rect">
            <a:avLst/>
          </a:prstGeom>
        </p:spPr>
        <p:txBody>
          <a:bodyPr lIns="0" tIns="0" rIns="0" bIns="0" rtlCol="0" anchor="t">
            <a:spAutoFit/>
          </a:bodyPr>
          <a:lstStyle/>
          <a:p>
            <a:pPr algn="l">
              <a:lnSpc>
                <a:spcPts val="798"/>
              </a:lnSpc>
            </a:pPr>
            <a:r>
              <a:rPr lang="en-US" sz="1103" spc="-1">
                <a:solidFill>
                  <a:srgbClr val="000000"/>
                </a:solidFill>
                <a:latin typeface="IBM Plex Sans Condensed"/>
                <a:ea typeface="IBM Plex Sans Condensed"/>
                <a:cs typeface="IBM Plex Sans Condensed"/>
                <a:sym typeface="IBM Plex Sans Condensed"/>
              </a:rPr>
              <a:t>6. </a:t>
            </a:r>
            <a:r>
              <a:rPr lang="en-US" sz="1103" spc="-1">
                <a:solidFill>
                  <a:srgbClr val="FF0000"/>
                </a:solidFill>
                <a:latin typeface="IBM Plex Sans Condensed"/>
                <a:ea typeface="IBM Plex Sans Condensed"/>
                <a:cs typeface="IBM Plex Sans Condensed"/>
                <a:sym typeface="IBM Plex Sans Condensed"/>
              </a:rPr>
              <a:t>Defects cluster together</a:t>
            </a:r>
            <a:r>
              <a:rPr lang="en-US" sz="1103" spc="-1">
                <a:solidFill>
                  <a:srgbClr val="000000"/>
                </a:solidFill>
                <a:latin typeface="IBM Plex Sans Condensed"/>
                <a:ea typeface="IBM Plex Sans Condensed"/>
                <a:cs typeface="IBM Plex Sans Condensed"/>
                <a:sym typeface="IBM Plex Sans Condensed"/>
              </a:rPr>
              <a:t> </a:t>
            </a:r>
          </a:p>
          <a:p>
            <a:pPr algn="l">
              <a:lnSpc>
                <a:spcPts val="2326"/>
              </a:lnSpc>
            </a:pPr>
            <a:r>
              <a:rPr lang="en-US" sz="1103" spc="-1">
                <a:solidFill>
                  <a:srgbClr val="000000"/>
                </a:solidFill>
                <a:latin typeface="IBM Plex Sans Condensed"/>
                <a:ea typeface="IBM Plex Sans Condensed"/>
                <a:cs typeface="IBM Plex Sans Condensed"/>
                <a:sym typeface="IBM Plex Sans Condensed"/>
              </a:rPr>
              <a:t>7. </a:t>
            </a:r>
            <a:r>
              <a:rPr lang="en-US" sz="1103" spc="-1">
                <a:solidFill>
                  <a:srgbClr val="FF0000"/>
                </a:solidFill>
                <a:latin typeface="IBM Plex Sans Condensed"/>
                <a:ea typeface="IBM Plex Sans Condensed"/>
                <a:cs typeface="IBM Plex Sans Condensed"/>
                <a:sym typeface="IBM Plex Sans Condensed"/>
              </a:rPr>
              <a:t>Beware of the pesticide paradox</a:t>
            </a:r>
            <a:r>
              <a:rPr lang="en-US" sz="1103" spc="-1">
                <a:solidFill>
                  <a:srgbClr val="000000"/>
                </a:solidFill>
                <a:latin typeface="IBM Plex Sans Condensed"/>
                <a:ea typeface="IBM Plex Sans Condensed"/>
                <a:cs typeface="IBM Plex Sans Condensed"/>
                <a:sym typeface="IBM Plex Sans Condensed"/>
              </a:rPr>
              <a:t> </a:t>
            </a:r>
          </a:p>
          <a:p>
            <a:pPr algn="l">
              <a:lnSpc>
                <a:spcPts val="649"/>
              </a:lnSpc>
            </a:pPr>
            <a:r>
              <a:rPr lang="en-US" sz="1103">
                <a:solidFill>
                  <a:srgbClr val="5B9BD5"/>
                </a:solidFill>
                <a:latin typeface="Arimo"/>
                <a:ea typeface="Arimo"/>
                <a:cs typeface="Arimo"/>
                <a:sym typeface="Arimo"/>
              </a:rPr>
              <a:t></a:t>
            </a:r>
          </a:p>
        </p:txBody>
      </p:sp>
      <p:sp>
        <p:nvSpPr>
          <p:cNvPr id="24" name="TextBox 24"/>
          <p:cNvSpPr txBox="1"/>
          <p:nvPr/>
        </p:nvSpPr>
        <p:spPr>
          <a:xfrm>
            <a:off x="1253338" y="8142751"/>
            <a:ext cx="722538" cy="104280"/>
          </a:xfrm>
          <a:prstGeom prst="rect">
            <a:avLst/>
          </a:prstGeom>
        </p:spPr>
        <p:txBody>
          <a:bodyPr lIns="0" tIns="0" rIns="0" bIns="0" rtlCol="0" anchor="t">
            <a:spAutoFit/>
          </a:bodyPr>
          <a:lstStyle/>
          <a:p>
            <a:pPr algn="l">
              <a:lnSpc>
                <a:spcPts val="649"/>
              </a:lnSpc>
            </a:pPr>
            <a:r>
              <a:rPr lang="en-US" sz="1103" spc="-1">
                <a:solidFill>
                  <a:srgbClr val="5B9BD5"/>
                </a:solidFill>
                <a:latin typeface="IBM Plex Sans Condensed"/>
                <a:ea typeface="IBM Plex Sans Condensed"/>
                <a:cs typeface="IBM Plex Sans Condensed"/>
                <a:sym typeface="IBM Plex Sans Condensed"/>
              </a:rPr>
              <a:t> </a:t>
            </a:r>
            <a:r>
              <a:rPr lang="en-US" sz="1103" spc="-1">
                <a:solidFill>
                  <a:srgbClr val="5B9BD5"/>
                </a:solidFill>
                <a:latin typeface="IBM Plex Sans Condensed Bold"/>
                <a:ea typeface="IBM Plex Sans Condensed Bold"/>
                <a:cs typeface="IBM Plex Sans Condensed Bold"/>
                <a:sym typeface="IBM Plex Sans Condensed Bold"/>
              </a:rPr>
              <a:t>BETA DET </a:t>
            </a:r>
          </a:p>
        </p:txBody>
      </p:sp>
      <p:sp>
        <p:nvSpPr>
          <p:cNvPr id="26" name="Footer Placeholder 25"/>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372238" y="879643"/>
            <a:ext cx="65789" cy="207226"/>
          </a:xfrm>
          <a:prstGeom prst="rect">
            <a:avLst/>
          </a:prstGeom>
        </p:spPr>
        <p:txBody>
          <a:bodyPr lIns="0" tIns="0" rIns="0" bIns="0" rtlCol="0" anchor="t">
            <a:spAutoFit/>
          </a:bodyPr>
          <a:lstStyle/>
          <a:p>
            <a:pPr algn="l">
              <a:lnSpc>
                <a:spcPts val="1545"/>
              </a:lnSpc>
            </a:pPr>
            <a:r>
              <a:rPr lang="en-US" sz="1103">
                <a:solidFill>
                  <a:srgbClr val="000000"/>
                </a:solidFill>
                <a:latin typeface="Arimo"/>
                <a:ea typeface="Arimo"/>
                <a:cs typeface="Arimo"/>
                <a:sym typeface="Arimo"/>
              </a:rPr>
              <a:t></a:t>
            </a:r>
          </a:p>
        </p:txBody>
      </p:sp>
      <p:sp>
        <p:nvSpPr>
          <p:cNvPr id="4" name="TextBox 4"/>
          <p:cNvSpPr txBox="1"/>
          <p:nvPr/>
        </p:nvSpPr>
        <p:spPr>
          <a:xfrm>
            <a:off x="1143305" y="1937852"/>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2. </a:t>
            </a:r>
          </a:p>
        </p:txBody>
      </p:sp>
      <p:sp>
        <p:nvSpPr>
          <p:cNvPr id="5" name="TextBox 5"/>
          <p:cNvSpPr txBox="1"/>
          <p:nvPr/>
        </p:nvSpPr>
        <p:spPr>
          <a:xfrm>
            <a:off x="1143305" y="3382861"/>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3. </a:t>
            </a:r>
          </a:p>
        </p:txBody>
      </p:sp>
      <p:sp>
        <p:nvSpPr>
          <p:cNvPr id="6" name="TextBox 6"/>
          <p:cNvSpPr txBox="1"/>
          <p:nvPr/>
        </p:nvSpPr>
        <p:spPr>
          <a:xfrm>
            <a:off x="1143305" y="4633170"/>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4. </a:t>
            </a:r>
          </a:p>
        </p:txBody>
      </p:sp>
      <p:sp>
        <p:nvSpPr>
          <p:cNvPr id="7" name="TextBox 7"/>
          <p:cNvSpPr txBox="1"/>
          <p:nvPr/>
        </p:nvSpPr>
        <p:spPr>
          <a:xfrm>
            <a:off x="1143305" y="6276299"/>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5. </a:t>
            </a:r>
          </a:p>
        </p:txBody>
      </p:sp>
      <p:sp>
        <p:nvSpPr>
          <p:cNvPr id="8" name="TextBox 8"/>
          <p:cNvSpPr txBox="1"/>
          <p:nvPr/>
        </p:nvSpPr>
        <p:spPr>
          <a:xfrm>
            <a:off x="1143305" y="7526360"/>
            <a:ext cx="148885" cy="202330"/>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6. </a:t>
            </a:r>
          </a:p>
        </p:txBody>
      </p:sp>
      <p:sp>
        <p:nvSpPr>
          <p:cNvPr id="9" name="TextBox 9"/>
          <p:cNvSpPr txBox="1"/>
          <p:nvPr/>
        </p:nvSpPr>
        <p:spPr>
          <a:xfrm>
            <a:off x="1143305" y="8776316"/>
            <a:ext cx="148885" cy="202330"/>
          </a:xfrm>
          <a:prstGeom prst="rect">
            <a:avLst/>
          </a:prstGeom>
        </p:spPr>
        <p:txBody>
          <a:bodyPr lIns="0" tIns="0" rIns="0" bIns="0" rtlCol="0" anchor="t">
            <a:spAutoFit/>
          </a:bodyPr>
          <a:lstStyle/>
          <a:p>
            <a:pPr algn="l">
              <a:lnSpc>
                <a:spcPts val="1545"/>
              </a:lnSpc>
            </a:pPr>
            <a:r>
              <a:rPr lang="en-US" sz="1103" spc="-1">
                <a:solidFill>
                  <a:srgbClr val="000000"/>
                </a:solidFill>
                <a:latin typeface="IBM Plex Sans Condensed Bold"/>
                <a:ea typeface="IBM Plex Sans Condensed Bold"/>
                <a:cs typeface="IBM Plex Sans Condensed Bold"/>
                <a:sym typeface="IBM Plex Sans Condensed Bold"/>
              </a:rPr>
              <a:t>7. </a:t>
            </a:r>
          </a:p>
        </p:txBody>
      </p:sp>
      <p:sp>
        <p:nvSpPr>
          <p:cNvPr id="10" name="TextBox 10"/>
          <p:cNvSpPr txBox="1"/>
          <p:nvPr/>
        </p:nvSpPr>
        <p:spPr>
          <a:xfrm>
            <a:off x="1372238" y="8798357"/>
            <a:ext cx="1951196" cy="180289"/>
          </a:xfrm>
          <a:prstGeom prst="rect">
            <a:avLst/>
          </a:prstGeom>
        </p:spPr>
        <p:txBody>
          <a:bodyPr lIns="0" tIns="0" rIns="0" bIns="0" rtlCol="0" anchor="t">
            <a:spAutoFit/>
          </a:bodyPr>
          <a:lstStyle/>
          <a:p>
            <a:pPr algn="l">
              <a:lnSpc>
                <a:spcPts val="1545"/>
              </a:lnSpc>
            </a:pPr>
            <a:r>
              <a:rPr lang="en-US" sz="1103" spc="-1">
                <a:solidFill>
                  <a:srgbClr val="5B9BD5"/>
                </a:solidFill>
                <a:latin typeface="IBM Plex Sans Condensed Bold"/>
                <a:ea typeface="IBM Plex Sans Condensed Bold"/>
                <a:cs typeface="IBM Plex Sans Condensed Bold"/>
                <a:sym typeface="IBM Plex Sans Condensed Bold"/>
              </a:rPr>
              <a:t>Beware of the pesticide paradox</a:t>
            </a:r>
            <a:r>
              <a:rPr lang="en-US" sz="1103" spc="-1">
                <a:solidFill>
                  <a:srgbClr val="000000"/>
                </a:solidFill>
                <a:latin typeface="IBM Plex Sans Condensed Bold"/>
                <a:ea typeface="IBM Plex Sans Condensed Bold"/>
                <a:cs typeface="IBM Plex Sans Condensed Bold"/>
                <a:sym typeface="IBM Plex Sans Condensed Bold"/>
              </a:rPr>
              <a:t> </a:t>
            </a:r>
          </a:p>
        </p:txBody>
      </p:sp>
      <p:sp>
        <p:nvSpPr>
          <p:cNvPr id="11" name="TextBox 11"/>
          <p:cNvSpPr txBox="1"/>
          <p:nvPr/>
        </p:nvSpPr>
        <p:spPr>
          <a:xfrm>
            <a:off x="1372238" y="6298340"/>
            <a:ext cx="1755334" cy="180289"/>
          </a:xfrm>
          <a:prstGeom prst="rect">
            <a:avLst/>
          </a:prstGeom>
        </p:spPr>
        <p:txBody>
          <a:bodyPr lIns="0" tIns="0" rIns="0" bIns="0" rtlCol="0" anchor="t">
            <a:spAutoFit/>
          </a:bodyPr>
          <a:lstStyle/>
          <a:p>
            <a:pPr algn="l">
              <a:lnSpc>
                <a:spcPts val="1573"/>
              </a:lnSpc>
            </a:pPr>
            <a:r>
              <a:rPr lang="en-US" sz="1103" spc="-1">
                <a:solidFill>
                  <a:srgbClr val="5B9BD5"/>
                </a:solidFill>
                <a:latin typeface="IBM Plex Sans Condensed Bold"/>
                <a:ea typeface="IBM Plex Sans Condensed Bold"/>
                <a:cs typeface="IBM Plex Sans Condensed Bold"/>
                <a:sym typeface="IBM Plex Sans Condensed Bold"/>
              </a:rPr>
              <a:t>Testing is context-dependent </a:t>
            </a:r>
          </a:p>
        </p:txBody>
      </p:sp>
      <p:sp>
        <p:nvSpPr>
          <p:cNvPr id="12" name="TextBox 12"/>
          <p:cNvSpPr txBox="1"/>
          <p:nvPr/>
        </p:nvSpPr>
        <p:spPr>
          <a:xfrm>
            <a:off x="1372238" y="6459007"/>
            <a:ext cx="105042" cy="411442"/>
          </a:xfrm>
          <a:prstGeom prst="rect">
            <a:avLst/>
          </a:prstGeom>
        </p:spPr>
        <p:txBody>
          <a:bodyPr lIns="0" tIns="0" rIns="0" bIns="0" rtlCol="0" anchor="t">
            <a:spAutoFit/>
          </a:bodyPr>
          <a:lstStyle/>
          <a:p>
            <a:pPr algn="just">
              <a:lnSpc>
                <a:spcPts val="1573"/>
              </a:lnSpc>
            </a:pPr>
            <a:r>
              <a:rPr lang="en-US" sz="1103">
                <a:solidFill>
                  <a:srgbClr val="000000"/>
                </a:solidFill>
                <a:latin typeface="Arimo"/>
                <a:ea typeface="Arimo"/>
                <a:cs typeface="Arimo"/>
                <a:sym typeface="Arimo"/>
              </a:rPr>
              <a:t>  </a:t>
            </a:r>
          </a:p>
        </p:txBody>
      </p:sp>
      <p:sp>
        <p:nvSpPr>
          <p:cNvPr id="13" name="TextBox 13"/>
          <p:cNvSpPr txBox="1"/>
          <p:nvPr/>
        </p:nvSpPr>
        <p:spPr>
          <a:xfrm>
            <a:off x="1600838" y="6502556"/>
            <a:ext cx="5394217" cy="579958"/>
          </a:xfrm>
          <a:prstGeom prst="rect">
            <a:avLst/>
          </a:prstGeom>
        </p:spPr>
        <p:txBody>
          <a:bodyPr lIns="0" tIns="0" rIns="0" bIns="0" rtlCol="0" anchor="t">
            <a:spAutoFit/>
          </a:bodyPr>
          <a:lstStyle/>
          <a:p>
            <a:pPr algn="l">
              <a:lnSpc>
                <a:spcPts val="1573"/>
              </a:lnSpc>
            </a:pPr>
            <a:r>
              <a:rPr lang="en-US" sz="1103" spc="-1">
                <a:solidFill>
                  <a:srgbClr val="FF0000"/>
                </a:solidFill>
                <a:latin typeface="IBM Plex Sans Condensed"/>
                <a:ea typeface="IBM Plex Sans Condensed"/>
                <a:cs typeface="IBM Plex Sans Condensed"/>
                <a:sym typeface="IBM Plex Sans Condensed"/>
              </a:rPr>
              <a:t>Testing is done differently in different contexts. </a:t>
            </a:r>
            <a:r>
              <a:rPr lang="en-US" sz="1103" spc="-1">
                <a:solidFill>
                  <a:srgbClr val="000000"/>
                </a:solidFill>
                <a:latin typeface="IBM Plex Sans Condensed"/>
                <a:ea typeface="IBM Plex Sans Condensed"/>
                <a:cs typeface="IBM Plex Sans Condensed"/>
                <a:sym typeface="IBM Plex Sans Condensed"/>
              </a:rPr>
              <a:t>For example, testing in an Agile project is done differently than testing in a sequential software development lifecycle project. </a:t>
            </a:r>
          </a:p>
        </p:txBody>
      </p:sp>
      <p:sp>
        <p:nvSpPr>
          <p:cNvPr id="14" name="TextBox 14"/>
          <p:cNvSpPr txBox="1"/>
          <p:nvPr/>
        </p:nvSpPr>
        <p:spPr>
          <a:xfrm>
            <a:off x="1372238" y="7548401"/>
            <a:ext cx="1453372" cy="180289"/>
          </a:xfrm>
          <a:prstGeom prst="rect">
            <a:avLst/>
          </a:prstGeom>
        </p:spPr>
        <p:txBody>
          <a:bodyPr lIns="0" tIns="0" rIns="0" bIns="0" rtlCol="0" anchor="t">
            <a:spAutoFit/>
          </a:bodyPr>
          <a:lstStyle/>
          <a:p>
            <a:pPr algn="l">
              <a:lnSpc>
                <a:spcPts val="1561"/>
              </a:lnSpc>
            </a:pPr>
            <a:r>
              <a:rPr lang="en-US" sz="1103" spc="-1">
                <a:solidFill>
                  <a:srgbClr val="5B9BD5"/>
                </a:solidFill>
                <a:latin typeface="IBM Plex Sans Condensed Bold"/>
                <a:ea typeface="IBM Plex Sans Condensed Bold"/>
                <a:cs typeface="IBM Plex Sans Condensed Bold"/>
                <a:sym typeface="IBM Plex Sans Condensed Bold"/>
              </a:rPr>
              <a:t>Defects cluster together </a:t>
            </a:r>
          </a:p>
        </p:txBody>
      </p:sp>
      <p:sp>
        <p:nvSpPr>
          <p:cNvPr id="15" name="TextBox 15"/>
          <p:cNvSpPr txBox="1"/>
          <p:nvPr/>
        </p:nvSpPr>
        <p:spPr>
          <a:xfrm>
            <a:off x="1372238" y="7709068"/>
            <a:ext cx="105042" cy="207226"/>
          </a:xfrm>
          <a:prstGeom prst="rect">
            <a:avLst/>
          </a:prstGeom>
        </p:spPr>
        <p:txBody>
          <a:bodyPr lIns="0" tIns="0" rIns="0" bIns="0" rtlCol="0" anchor="t">
            <a:spAutoFit/>
          </a:bodyPr>
          <a:lstStyle/>
          <a:p>
            <a:pPr algn="l">
              <a:lnSpc>
                <a:spcPts val="1561"/>
              </a:lnSpc>
            </a:pPr>
            <a:r>
              <a:rPr lang="en-US" sz="1103">
                <a:solidFill>
                  <a:srgbClr val="000000"/>
                </a:solidFill>
                <a:latin typeface="Arimo"/>
                <a:ea typeface="Arimo"/>
                <a:cs typeface="Arimo"/>
                <a:sym typeface="Arimo"/>
              </a:rPr>
              <a:t> </a:t>
            </a:r>
          </a:p>
        </p:txBody>
      </p:sp>
      <p:sp>
        <p:nvSpPr>
          <p:cNvPr id="16" name="TextBox 16"/>
          <p:cNvSpPr txBox="1"/>
          <p:nvPr/>
        </p:nvSpPr>
        <p:spPr>
          <a:xfrm>
            <a:off x="1600838" y="7752617"/>
            <a:ext cx="5395303" cy="576786"/>
          </a:xfrm>
          <a:prstGeom prst="rect">
            <a:avLst/>
          </a:prstGeom>
        </p:spPr>
        <p:txBody>
          <a:bodyPr lIns="0" tIns="0" rIns="0" bIns="0" rtlCol="0" anchor="t">
            <a:spAutoFit/>
          </a:bodyPr>
          <a:lstStyle/>
          <a:p>
            <a:pPr algn="l">
              <a:lnSpc>
                <a:spcPts val="1561"/>
              </a:lnSpc>
            </a:pPr>
            <a:r>
              <a:rPr lang="en-US" sz="1103" spc="-1">
                <a:solidFill>
                  <a:srgbClr val="FF0000"/>
                </a:solidFill>
                <a:latin typeface="IBM Plex Sans Condensed"/>
                <a:ea typeface="IBM Plex Sans Condensed"/>
                <a:cs typeface="IBM Plex Sans Condensed"/>
                <a:sym typeface="IBM Plex Sans Condensed"/>
              </a:rPr>
              <a:t>This is the idea that </a:t>
            </a:r>
            <a:r>
              <a:rPr lang="en-US" sz="1103" spc="-1">
                <a:solidFill>
                  <a:srgbClr val="FF0000"/>
                </a:solidFill>
                <a:latin typeface="IBM Plex Sans Condensed Bold"/>
                <a:ea typeface="IBM Plex Sans Condensed Bold"/>
                <a:cs typeface="IBM Plex Sans Condensed Bold"/>
                <a:sym typeface="IBM Plex Sans Condensed Bold"/>
              </a:rPr>
              <a:t>certain components or modules</a:t>
            </a:r>
            <a:r>
              <a:rPr lang="en-US" sz="1103" spc="-1">
                <a:solidFill>
                  <a:srgbClr val="FF0000"/>
                </a:solidFill>
                <a:latin typeface="IBM Plex Sans Condensed"/>
                <a:ea typeface="IBM Plex Sans Condensed"/>
                <a:cs typeface="IBM Plex Sans Condensed"/>
                <a:sym typeface="IBM Plex Sans Condensed"/>
              </a:rPr>
              <a:t> of software usually </a:t>
            </a:r>
            <a:r>
              <a:rPr lang="en-US" sz="1103" spc="-1">
                <a:solidFill>
                  <a:srgbClr val="FF0000"/>
                </a:solidFill>
                <a:latin typeface="IBM Plex Sans Condensed Bold"/>
                <a:ea typeface="IBM Plex Sans Condensed Bold"/>
                <a:cs typeface="IBM Plex Sans Condensed Bold"/>
                <a:sym typeface="IBM Plex Sans Condensed Bold"/>
              </a:rPr>
              <a:t>contain the most number of issues</a:t>
            </a:r>
            <a:r>
              <a:rPr lang="en-US" sz="1103" spc="-1">
                <a:solidFill>
                  <a:srgbClr val="FF0000"/>
                </a:solidFill>
                <a:latin typeface="IBM Plex Sans Condensed"/>
                <a:ea typeface="IBM Plex Sans Condensed"/>
                <a:cs typeface="IBM Plex Sans Condensed"/>
                <a:sym typeface="IBM Plex Sans Condensed"/>
              </a:rPr>
              <a:t> or are </a:t>
            </a:r>
            <a:r>
              <a:rPr lang="en-US" sz="1103" spc="-1">
                <a:solidFill>
                  <a:srgbClr val="FF0000"/>
                </a:solidFill>
                <a:latin typeface="IBM Plex Sans Condensed Bold"/>
                <a:ea typeface="IBM Plex Sans Condensed Bold"/>
                <a:cs typeface="IBM Plex Sans Condensed Bold"/>
                <a:sym typeface="IBM Plex Sans Condensed Bold"/>
              </a:rPr>
              <a:t>responsible for most operational failures.</a:t>
            </a:r>
            <a:r>
              <a:rPr lang="en-US" sz="1103" spc="-1">
                <a:solidFill>
                  <a:srgbClr val="FF0000"/>
                </a:solidFill>
                <a:latin typeface="IBM Plex Sans Condensed"/>
                <a:ea typeface="IBM Plex Sans Condensed"/>
                <a:cs typeface="IBM Plex Sans Condensed"/>
                <a:sym typeface="IBM Plex Sans Condensed"/>
              </a:rPr>
              <a:t> </a:t>
            </a:r>
          </a:p>
          <a:p>
            <a:pPr algn="l">
              <a:lnSpc>
                <a:spcPts val="1700"/>
              </a:lnSpc>
            </a:pPr>
            <a:r>
              <a:rPr lang="en-US" sz="1103" spc="-1">
                <a:solidFill>
                  <a:srgbClr val="000000"/>
                </a:solidFill>
                <a:latin typeface="IBM Plex Sans Condensed"/>
                <a:ea typeface="IBM Plex Sans Condensed"/>
                <a:cs typeface="IBM Plex Sans Condensed"/>
                <a:sym typeface="IBM Plex Sans Condensed"/>
              </a:rPr>
              <a:t>Testing, therefore, should be </a:t>
            </a:r>
            <a:r>
              <a:rPr lang="en-US" sz="1103" spc="-1">
                <a:solidFill>
                  <a:srgbClr val="FF0000"/>
                </a:solidFill>
                <a:latin typeface="IBM Plex Sans Condensed Bold"/>
                <a:ea typeface="IBM Plex Sans Condensed Bold"/>
                <a:cs typeface="IBM Plex Sans Condensed Bold"/>
                <a:sym typeface="IBM Plex Sans Condensed Bold"/>
              </a:rPr>
              <a:t>focused on these areas</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p:txBody>
      </p:sp>
      <p:sp>
        <p:nvSpPr>
          <p:cNvPr id="17" name="TextBox 17"/>
          <p:cNvSpPr txBox="1"/>
          <p:nvPr/>
        </p:nvSpPr>
        <p:spPr>
          <a:xfrm>
            <a:off x="1372238" y="8086515"/>
            <a:ext cx="105042" cy="226276"/>
          </a:xfrm>
          <a:prstGeom prst="rect">
            <a:avLst/>
          </a:prstGeom>
        </p:spPr>
        <p:txBody>
          <a:bodyPr lIns="0" tIns="0" rIns="0" bIns="0" rtlCol="0" anchor="t">
            <a:spAutoFit/>
          </a:bodyPr>
          <a:lstStyle/>
          <a:p>
            <a:pPr algn="l">
              <a:lnSpc>
                <a:spcPts val="1700"/>
              </a:lnSpc>
            </a:pPr>
            <a:r>
              <a:rPr lang="en-US" sz="1103">
                <a:solidFill>
                  <a:srgbClr val="000000"/>
                </a:solidFill>
                <a:latin typeface="Arimo"/>
                <a:ea typeface="Arimo"/>
                <a:cs typeface="Arimo"/>
                <a:sym typeface="Arimo"/>
              </a:rPr>
              <a:t> </a:t>
            </a:r>
          </a:p>
        </p:txBody>
      </p:sp>
      <p:sp>
        <p:nvSpPr>
          <p:cNvPr id="18" name="TextBox 18"/>
          <p:cNvSpPr txBox="1"/>
          <p:nvPr/>
        </p:nvSpPr>
        <p:spPr>
          <a:xfrm>
            <a:off x="1600838" y="923192"/>
            <a:ext cx="5396694" cy="570433"/>
          </a:xfrm>
          <a:prstGeom prst="rect">
            <a:avLst/>
          </a:prstGeom>
        </p:spPr>
        <p:txBody>
          <a:bodyPr lIns="0" tIns="0" rIns="0" bIns="0" rtlCol="0" anchor="t">
            <a:spAutoFit/>
          </a:bodyPr>
          <a:lstStyle/>
          <a:p>
            <a:pPr algn="just">
              <a:lnSpc>
                <a:spcPts val="1535"/>
              </a:lnSpc>
            </a:pPr>
            <a:r>
              <a:rPr lang="en-US" sz="1103" spc="-1">
                <a:solidFill>
                  <a:srgbClr val="000000"/>
                </a:solidFill>
                <a:latin typeface="IBM Plex Sans Condensed"/>
                <a:ea typeface="IBM Plex Sans Condensed"/>
                <a:cs typeface="IBM Plex Sans Condensed"/>
                <a:sym typeface="IBM Plex Sans Condensed"/>
              </a:rPr>
              <a:t>Testing </a:t>
            </a:r>
            <a:r>
              <a:rPr lang="en-US" sz="1103" spc="-1">
                <a:solidFill>
                  <a:srgbClr val="FF0000"/>
                </a:solidFill>
                <a:latin typeface="IBM Plex Sans Condensed"/>
                <a:ea typeface="IBM Plex Sans Condensed"/>
                <a:cs typeface="IBM Plex Sans Condensed"/>
                <a:sym typeface="IBM Plex Sans Condensed"/>
              </a:rPr>
              <a:t>can show that defects are present </a:t>
            </a:r>
            <a:r>
              <a:rPr lang="en-US" sz="1103" spc="-1">
                <a:solidFill>
                  <a:srgbClr val="FF0000"/>
                </a:solidFill>
                <a:latin typeface="IBM Plex Sans Condensed Bold"/>
                <a:ea typeface="IBM Plex Sans Condensed Bold"/>
                <a:cs typeface="IBM Plex Sans Condensed Bold"/>
                <a:sym typeface="IBM Plex Sans Condensed Bold"/>
              </a:rPr>
              <a:t>but cannot prove that</a:t>
            </a:r>
            <a:r>
              <a:rPr lang="en-US" sz="1103" spc="-1">
                <a:solidFill>
                  <a:srgbClr val="FF0000"/>
                </a:solidFill>
                <a:latin typeface="IBM Plex Sans Condensed"/>
                <a:ea typeface="IBM Plex Sans Condensed"/>
                <a:cs typeface="IBM Plex Sans Condensed"/>
                <a:sym typeface="IBM Plex Sans Condensed"/>
              </a:rPr>
              <a:t> there are no defects. </a:t>
            </a:r>
            <a:r>
              <a:rPr lang="en-US" sz="1103" spc="-1">
                <a:solidFill>
                  <a:srgbClr val="000000"/>
                </a:solidFill>
                <a:latin typeface="IBM Plex Sans Condensed"/>
                <a:ea typeface="IBM Plex Sans Condensed"/>
                <a:cs typeface="IBM Plex Sans Condensed"/>
                <a:sym typeface="IBM Plex Sans Condensed"/>
              </a:rPr>
              <a:t>Testing </a:t>
            </a:r>
            <a:r>
              <a:rPr lang="en-US" sz="1103" spc="-1">
                <a:solidFill>
                  <a:srgbClr val="FF0000"/>
                </a:solidFill>
                <a:latin typeface="IBM Plex Sans Condensed Bold"/>
                <a:ea typeface="IBM Plex Sans Condensed Bold"/>
                <a:cs typeface="IBM Plex Sans Condensed Bold"/>
                <a:sym typeface="IBM Plex Sans Condensed Bold"/>
              </a:rPr>
              <a:t>reduces</a:t>
            </a:r>
            <a:r>
              <a:rPr lang="en-US" sz="1103" spc="-1">
                <a:solidFill>
                  <a:srgbClr val="FF0000"/>
                </a:solidFill>
                <a:latin typeface="IBM Plex Sans Condensed"/>
                <a:ea typeface="IBM Plex Sans Condensed"/>
                <a:cs typeface="IBM Plex Sans Condensed"/>
                <a:sym typeface="IBM Plex Sans Condensed"/>
              </a:rPr>
              <a:t> the </a:t>
            </a:r>
            <a:r>
              <a:rPr lang="en-US" sz="1103" spc="-1">
                <a:solidFill>
                  <a:srgbClr val="FF0000"/>
                </a:solidFill>
                <a:latin typeface="IBM Plex Sans Condensed Bold"/>
                <a:ea typeface="IBM Plex Sans Condensed Bold"/>
                <a:cs typeface="IBM Plex Sans Condensed Bold"/>
                <a:sym typeface="IBM Plex Sans Condensed Bold"/>
              </a:rPr>
              <a:t>probability</a:t>
            </a:r>
            <a:r>
              <a:rPr lang="en-US" sz="1103" spc="-1">
                <a:solidFill>
                  <a:srgbClr val="FF0000"/>
                </a:solidFill>
                <a:latin typeface="IBM Plex Sans Condensed"/>
                <a:ea typeface="IBM Plex Sans Condensed"/>
                <a:cs typeface="IBM Plex Sans Condensed"/>
                <a:sym typeface="IBM Plex Sans Condensed"/>
              </a:rPr>
              <a:t> of undiscovered defects </a:t>
            </a:r>
            <a:r>
              <a:rPr lang="en-US" sz="1103" spc="-1">
                <a:solidFill>
                  <a:srgbClr val="000000"/>
                </a:solidFill>
                <a:latin typeface="IBM Plex Sans Condensed"/>
                <a:ea typeface="IBM Plex Sans Condensed"/>
                <a:cs typeface="IBM Plex Sans Condensed"/>
                <a:sym typeface="IBM Plex Sans Condensed"/>
              </a:rPr>
              <a:t>remaining in the software, but testing is not proof of correctness even if no defects are found. </a:t>
            </a:r>
          </a:p>
        </p:txBody>
      </p:sp>
      <p:sp>
        <p:nvSpPr>
          <p:cNvPr id="19" name="TextBox 19"/>
          <p:cNvSpPr txBox="1"/>
          <p:nvPr/>
        </p:nvSpPr>
        <p:spPr>
          <a:xfrm>
            <a:off x="1372238" y="1959893"/>
            <a:ext cx="1941871" cy="180289"/>
          </a:xfrm>
          <a:prstGeom prst="rect">
            <a:avLst/>
          </a:prstGeom>
        </p:spPr>
        <p:txBody>
          <a:bodyPr lIns="0" tIns="0" rIns="0" bIns="0" rtlCol="0" anchor="t">
            <a:spAutoFit/>
          </a:bodyPr>
          <a:lstStyle/>
          <a:p>
            <a:pPr algn="l">
              <a:lnSpc>
                <a:spcPts val="1559"/>
              </a:lnSpc>
            </a:pPr>
            <a:r>
              <a:rPr lang="en-US" sz="1103" spc="-1">
                <a:solidFill>
                  <a:srgbClr val="5B9BD5"/>
                </a:solidFill>
                <a:latin typeface="IBM Plex Sans Condensed Bold"/>
                <a:ea typeface="IBM Plex Sans Condensed Bold"/>
                <a:cs typeface="IBM Plex Sans Condensed Bold"/>
                <a:sym typeface="IBM Plex Sans Condensed Bold"/>
              </a:rPr>
              <a:t>Exhaustive testing is impossible: </a:t>
            </a:r>
          </a:p>
        </p:txBody>
      </p:sp>
      <p:sp>
        <p:nvSpPr>
          <p:cNvPr id="20" name="TextBox 20"/>
          <p:cNvSpPr txBox="1"/>
          <p:nvPr/>
        </p:nvSpPr>
        <p:spPr>
          <a:xfrm>
            <a:off x="1372238" y="2120560"/>
            <a:ext cx="105042" cy="207226"/>
          </a:xfrm>
          <a:prstGeom prst="rect">
            <a:avLst/>
          </a:prstGeom>
        </p:spPr>
        <p:txBody>
          <a:bodyPr lIns="0" tIns="0" rIns="0" bIns="0" rtlCol="0" anchor="t">
            <a:spAutoFit/>
          </a:bodyPr>
          <a:lstStyle/>
          <a:p>
            <a:pPr algn="l">
              <a:lnSpc>
                <a:spcPts val="1559"/>
              </a:lnSpc>
            </a:pPr>
            <a:r>
              <a:rPr lang="en-US" sz="1103">
                <a:solidFill>
                  <a:srgbClr val="000000"/>
                </a:solidFill>
                <a:latin typeface="Arimo"/>
                <a:ea typeface="Arimo"/>
                <a:cs typeface="Arimo"/>
                <a:sym typeface="Arimo"/>
              </a:rPr>
              <a:t> </a:t>
            </a:r>
          </a:p>
        </p:txBody>
      </p:sp>
      <p:sp>
        <p:nvSpPr>
          <p:cNvPr id="21" name="TextBox 21"/>
          <p:cNvSpPr txBox="1"/>
          <p:nvPr/>
        </p:nvSpPr>
        <p:spPr>
          <a:xfrm>
            <a:off x="1600838" y="2164109"/>
            <a:ext cx="5396751" cy="774906"/>
          </a:xfrm>
          <a:prstGeom prst="rect">
            <a:avLst/>
          </a:prstGeom>
        </p:spPr>
        <p:txBody>
          <a:bodyPr lIns="0" tIns="0" rIns="0" bIns="0" rtlCol="0" anchor="t">
            <a:spAutoFit/>
          </a:bodyPr>
          <a:lstStyle/>
          <a:p>
            <a:pPr algn="l">
              <a:lnSpc>
                <a:spcPts val="1559"/>
              </a:lnSpc>
            </a:pPr>
            <a:r>
              <a:rPr lang="en-US" sz="1103" spc="-1">
                <a:solidFill>
                  <a:srgbClr val="FF0000"/>
                </a:solidFill>
                <a:latin typeface="IBM Plex Sans Condensed"/>
                <a:ea typeface="IBM Plex Sans Condensed"/>
                <a:cs typeface="IBM Plex Sans Condensed"/>
                <a:sym typeface="IBM Plex Sans Condensed"/>
              </a:rPr>
              <a:t>Testing everything (all combinations of inputs and preconditions) </a:t>
            </a:r>
            <a:r>
              <a:rPr lang="en-US" sz="1103" spc="-1">
                <a:solidFill>
                  <a:srgbClr val="000000"/>
                </a:solidFill>
                <a:latin typeface="IBM Plex Sans Condensed"/>
                <a:ea typeface="IBM Plex Sans Condensed"/>
                <a:cs typeface="IBM Plex Sans Condensed"/>
                <a:sym typeface="IBM Plex Sans Condensed"/>
              </a:rPr>
              <a:t>is </a:t>
            </a:r>
            <a:r>
              <a:rPr lang="en-US" sz="1103" spc="-1">
                <a:solidFill>
                  <a:srgbClr val="FF0000"/>
                </a:solidFill>
                <a:latin typeface="IBM Plex Sans Condensed Bold"/>
                <a:ea typeface="IBM Plex Sans Condensed Bold"/>
                <a:cs typeface="IBM Plex Sans Condensed Bold"/>
                <a:sym typeface="IBM Plex Sans Condensed Bold"/>
              </a:rPr>
              <a:t>not feasible</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except for trivial cases. </a:t>
            </a:r>
          </a:p>
          <a:p>
            <a:pPr algn="l">
              <a:lnSpc>
                <a:spcPts val="1803"/>
              </a:lnSpc>
            </a:pPr>
            <a:r>
              <a:rPr lang="en-US" sz="1103" spc="-1">
                <a:solidFill>
                  <a:srgbClr val="000000"/>
                </a:solidFill>
                <a:latin typeface="IBM Plex Sans Condensed"/>
                <a:ea typeface="IBM Plex Sans Condensed"/>
                <a:cs typeface="IBM Plex Sans Condensed"/>
                <a:sym typeface="IBM Plex Sans Condensed"/>
              </a:rPr>
              <a:t>Rather than attempting to test exhaustively, risk analysis, </a:t>
            </a:r>
            <a:r>
              <a:rPr lang="en-US" sz="1103" spc="-1">
                <a:solidFill>
                  <a:srgbClr val="FF0000"/>
                </a:solidFill>
                <a:latin typeface="IBM Plex Sans Condensed"/>
                <a:ea typeface="IBM Plex Sans Condensed"/>
                <a:cs typeface="IBM Plex Sans Condensed"/>
                <a:sym typeface="IBM Plex Sans Condensed"/>
              </a:rPr>
              <a:t>test techniques, and priorities </a:t>
            </a:r>
          </a:p>
          <a:p>
            <a:pPr algn="l">
              <a:lnSpc>
                <a:spcPts val="1219"/>
              </a:lnSpc>
            </a:pPr>
            <a:r>
              <a:rPr lang="en-US" sz="1103" spc="-1">
                <a:solidFill>
                  <a:srgbClr val="FF0000"/>
                </a:solidFill>
                <a:latin typeface="IBM Plex Sans Condensed"/>
                <a:ea typeface="IBM Plex Sans Condensed"/>
                <a:cs typeface="IBM Plex Sans Condensed"/>
                <a:sym typeface="IBM Plex Sans Condensed"/>
              </a:rPr>
              <a:t>should be used </a:t>
            </a:r>
            <a:r>
              <a:rPr lang="en-US" sz="1103" spc="-1">
                <a:solidFill>
                  <a:srgbClr val="FF0000"/>
                </a:solidFill>
                <a:latin typeface="IBM Plex Sans Condensed Bold"/>
                <a:ea typeface="IBM Plex Sans Condensed Bold"/>
                <a:cs typeface="IBM Plex Sans Condensed Bold"/>
                <a:sym typeface="IBM Plex Sans Condensed Bold"/>
              </a:rPr>
              <a:t>to focus test efforts.</a:t>
            </a:r>
            <a:r>
              <a:rPr lang="en-US" sz="1103" spc="-1">
                <a:solidFill>
                  <a:srgbClr val="000000"/>
                </a:solidFill>
                <a:latin typeface="IBM Plex Sans Condensed"/>
                <a:ea typeface="IBM Plex Sans Condensed"/>
                <a:cs typeface="IBM Plex Sans Condensed"/>
                <a:sym typeface="IBM Plex Sans Condensed"/>
              </a:rPr>
              <a:t> </a:t>
            </a:r>
          </a:p>
        </p:txBody>
      </p:sp>
      <p:sp>
        <p:nvSpPr>
          <p:cNvPr id="22" name="TextBox 22"/>
          <p:cNvSpPr txBox="1"/>
          <p:nvPr/>
        </p:nvSpPr>
        <p:spPr>
          <a:xfrm>
            <a:off x="1372238" y="2494578"/>
            <a:ext cx="105042" cy="235801"/>
          </a:xfrm>
          <a:prstGeom prst="rect">
            <a:avLst/>
          </a:prstGeom>
        </p:spPr>
        <p:txBody>
          <a:bodyPr lIns="0" tIns="0" rIns="0" bIns="0" rtlCol="0" anchor="t">
            <a:spAutoFit/>
          </a:bodyPr>
          <a:lstStyle/>
          <a:p>
            <a:pPr algn="l">
              <a:lnSpc>
                <a:spcPts val="1803"/>
              </a:lnSpc>
            </a:pPr>
            <a:r>
              <a:rPr lang="en-US" sz="1103">
                <a:solidFill>
                  <a:srgbClr val="000000"/>
                </a:solidFill>
                <a:latin typeface="Arimo"/>
                <a:ea typeface="Arimo"/>
                <a:cs typeface="Arimo"/>
                <a:sym typeface="Arimo"/>
              </a:rPr>
              <a:t> </a:t>
            </a:r>
          </a:p>
        </p:txBody>
      </p:sp>
      <p:sp>
        <p:nvSpPr>
          <p:cNvPr id="23" name="TextBox 23"/>
          <p:cNvSpPr txBox="1"/>
          <p:nvPr/>
        </p:nvSpPr>
        <p:spPr>
          <a:xfrm>
            <a:off x="1372238" y="3404892"/>
            <a:ext cx="2159498" cy="180289"/>
          </a:xfrm>
          <a:prstGeom prst="rect">
            <a:avLst/>
          </a:prstGeom>
        </p:spPr>
        <p:txBody>
          <a:bodyPr lIns="0" tIns="0" rIns="0" bIns="0" rtlCol="0" anchor="t">
            <a:spAutoFit/>
          </a:bodyPr>
          <a:lstStyle/>
          <a:p>
            <a:pPr algn="l">
              <a:lnSpc>
                <a:spcPts val="1568"/>
              </a:lnSpc>
            </a:pPr>
            <a:r>
              <a:rPr lang="en-US" sz="1103" spc="-1">
                <a:solidFill>
                  <a:srgbClr val="5B9BD5"/>
                </a:solidFill>
                <a:latin typeface="IBM Plex Sans Condensed Bold"/>
                <a:ea typeface="IBM Plex Sans Condensed Bold"/>
                <a:cs typeface="IBM Plex Sans Condensed Bold"/>
                <a:sym typeface="IBM Plex Sans Condensed Bold"/>
              </a:rPr>
              <a:t>Early testing saves time and money: </a:t>
            </a:r>
          </a:p>
        </p:txBody>
      </p:sp>
      <p:sp>
        <p:nvSpPr>
          <p:cNvPr id="24" name="TextBox 24"/>
          <p:cNvSpPr txBox="1"/>
          <p:nvPr/>
        </p:nvSpPr>
        <p:spPr>
          <a:xfrm>
            <a:off x="1372238" y="3568998"/>
            <a:ext cx="105042" cy="207226"/>
          </a:xfrm>
          <a:prstGeom prst="rect">
            <a:avLst/>
          </a:prstGeom>
        </p:spPr>
        <p:txBody>
          <a:bodyPr lIns="0" tIns="0" rIns="0" bIns="0" rtlCol="0" anchor="t">
            <a:spAutoFit/>
          </a:bodyPr>
          <a:lstStyle/>
          <a:p>
            <a:pPr algn="l">
              <a:lnSpc>
                <a:spcPts val="1568"/>
              </a:lnSpc>
            </a:pPr>
            <a:r>
              <a:rPr lang="en-US" sz="1103">
                <a:solidFill>
                  <a:srgbClr val="000000"/>
                </a:solidFill>
                <a:latin typeface="Arimo"/>
                <a:ea typeface="Arimo"/>
                <a:cs typeface="Arimo"/>
                <a:sym typeface="Arimo"/>
              </a:rPr>
              <a:t> </a:t>
            </a:r>
          </a:p>
        </p:txBody>
      </p:sp>
      <p:sp>
        <p:nvSpPr>
          <p:cNvPr id="25" name="TextBox 25"/>
          <p:cNvSpPr txBox="1"/>
          <p:nvPr/>
        </p:nvSpPr>
        <p:spPr>
          <a:xfrm>
            <a:off x="1600838" y="3612537"/>
            <a:ext cx="5397094" cy="576529"/>
          </a:xfrm>
          <a:prstGeom prst="rect">
            <a:avLst/>
          </a:prstGeom>
        </p:spPr>
        <p:txBody>
          <a:bodyPr lIns="0" tIns="0" rIns="0" bIns="0" rtlCol="0" anchor="t">
            <a:spAutoFit/>
          </a:bodyPr>
          <a:lstStyle/>
          <a:p>
            <a:pPr algn="l">
              <a:lnSpc>
                <a:spcPts val="1568"/>
              </a:lnSpc>
            </a:pPr>
            <a:r>
              <a:rPr lang="en-US" sz="1103" spc="-1">
                <a:solidFill>
                  <a:srgbClr val="000000"/>
                </a:solidFill>
                <a:latin typeface="IBM Plex Sans Condensed"/>
                <a:ea typeface="IBM Plex Sans Condensed"/>
                <a:cs typeface="IBM Plex Sans Condensed"/>
                <a:sym typeface="IBM Plex Sans Condensed"/>
              </a:rPr>
              <a:t>To find defects early, </a:t>
            </a:r>
            <a:r>
              <a:rPr lang="en-US" sz="1103" spc="-1">
                <a:solidFill>
                  <a:srgbClr val="FF0000"/>
                </a:solidFill>
                <a:latin typeface="IBM Plex Sans Condensed"/>
                <a:ea typeface="IBM Plex Sans Condensed"/>
                <a:cs typeface="IBM Plex Sans Condensed"/>
                <a:sym typeface="IBM Plex Sans Condensed"/>
              </a:rPr>
              <a:t>both static and dynamic test activities </a:t>
            </a:r>
            <a:r>
              <a:rPr lang="en-US" sz="1103" spc="-1">
                <a:solidFill>
                  <a:srgbClr val="FF0000"/>
                </a:solidFill>
                <a:latin typeface="IBM Plex Sans Condensed Bold"/>
                <a:ea typeface="IBM Plex Sans Condensed Bold"/>
                <a:cs typeface="IBM Plex Sans Condensed Bold"/>
                <a:sym typeface="IBM Plex Sans Condensed Bold"/>
              </a:rPr>
              <a:t>should be</a:t>
            </a:r>
            <a:r>
              <a:rPr lang="en-US" sz="1103" spc="-1">
                <a:solidFill>
                  <a:srgbClr val="FF0000"/>
                </a:solidFill>
                <a:latin typeface="IBM Plex Sans Condensed"/>
                <a:ea typeface="IBM Plex Sans Condensed"/>
                <a:cs typeface="IBM Plex Sans Condensed"/>
                <a:sym typeface="IBM Plex Sans Condensed"/>
              </a:rPr>
              <a:t> started as early as possible</a:t>
            </a:r>
            <a:r>
              <a:rPr lang="en-US" sz="1103" spc="-1">
                <a:solidFill>
                  <a:srgbClr val="000000"/>
                </a:solidFill>
                <a:latin typeface="IBM Plex Sans Condensed"/>
                <a:ea typeface="IBM Plex Sans Condensed"/>
                <a:cs typeface="IBM Plex Sans Condensed"/>
                <a:sym typeface="IBM Plex Sans Condensed"/>
              </a:rPr>
              <a:t> in the software development lifecycle. </a:t>
            </a:r>
          </a:p>
          <a:p>
            <a:pPr algn="l">
              <a:lnSpc>
                <a:spcPts val="1731"/>
              </a:lnSpc>
            </a:pPr>
            <a:r>
              <a:rPr lang="en-US" sz="1103" spc="-1">
                <a:solidFill>
                  <a:srgbClr val="FF0000"/>
                </a:solidFill>
                <a:latin typeface="IBM Plex Sans Condensed"/>
                <a:ea typeface="IBM Plex Sans Condensed"/>
                <a:cs typeface="IBM Plex Sans Condensed"/>
                <a:sym typeface="IBM Plex Sans Condensed"/>
              </a:rPr>
              <a:t>Testing early in the software development lifecycle helps reduce or eliminate </a:t>
            </a:r>
            <a:r>
              <a:rPr lang="en-US" sz="1103" spc="-1">
                <a:solidFill>
                  <a:srgbClr val="FF0000"/>
                </a:solidFill>
                <a:latin typeface="IBM Plex Sans Condensed Bold"/>
                <a:ea typeface="IBM Plex Sans Condensed Bold"/>
                <a:cs typeface="IBM Plex Sans Condensed Bold"/>
                <a:sym typeface="IBM Plex Sans Condensed Bold"/>
              </a:rPr>
              <a:t>costly changes</a:t>
            </a:r>
            <a:r>
              <a:rPr lang="en-US" sz="1103" spc="-1">
                <a:solidFill>
                  <a:srgbClr val="FF0000"/>
                </a:solidFill>
                <a:latin typeface="IBM Plex Sans Condensed"/>
                <a:ea typeface="IBM Plex Sans Condensed"/>
                <a:cs typeface="IBM Plex Sans Condensed"/>
                <a:sym typeface="IBM Plex Sans Condensed"/>
              </a:rPr>
              <a:t>.</a:t>
            </a:r>
            <a:r>
              <a:rPr lang="en-US" sz="1103" spc="-1">
                <a:solidFill>
                  <a:srgbClr val="000000"/>
                </a:solidFill>
                <a:latin typeface="IBM Plex Sans Condensed"/>
                <a:ea typeface="IBM Plex Sans Condensed"/>
                <a:cs typeface="IBM Plex Sans Condensed"/>
                <a:sym typeface="IBM Plex Sans Condensed"/>
              </a:rPr>
              <a:t> </a:t>
            </a:r>
          </a:p>
        </p:txBody>
      </p:sp>
      <p:sp>
        <p:nvSpPr>
          <p:cNvPr id="26" name="TextBox 26"/>
          <p:cNvSpPr txBox="1"/>
          <p:nvPr/>
        </p:nvSpPr>
        <p:spPr>
          <a:xfrm>
            <a:off x="1372238" y="3946188"/>
            <a:ext cx="105042" cy="226276"/>
          </a:xfrm>
          <a:prstGeom prst="rect">
            <a:avLst/>
          </a:prstGeom>
        </p:spPr>
        <p:txBody>
          <a:bodyPr lIns="0" tIns="0" rIns="0" bIns="0" rtlCol="0" anchor="t">
            <a:spAutoFit/>
          </a:bodyPr>
          <a:lstStyle/>
          <a:p>
            <a:pPr algn="l">
              <a:lnSpc>
                <a:spcPts val="1731"/>
              </a:lnSpc>
            </a:pPr>
            <a:r>
              <a:rPr lang="en-US" sz="1103">
                <a:solidFill>
                  <a:srgbClr val="000000"/>
                </a:solidFill>
                <a:latin typeface="Arimo"/>
                <a:ea typeface="Arimo"/>
                <a:cs typeface="Arimo"/>
                <a:sym typeface="Arimo"/>
              </a:rPr>
              <a:t> </a:t>
            </a:r>
          </a:p>
        </p:txBody>
      </p:sp>
      <p:sp>
        <p:nvSpPr>
          <p:cNvPr id="27" name="TextBox 27"/>
          <p:cNvSpPr txBox="1"/>
          <p:nvPr/>
        </p:nvSpPr>
        <p:spPr>
          <a:xfrm>
            <a:off x="1372238" y="4645685"/>
            <a:ext cx="1739789" cy="189814"/>
          </a:xfrm>
          <a:prstGeom prst="rect">
            <a:avLst/>
          </a:prstGeom>
        </p:spPr>
        <p:txBody>
          <a:bodyPr lIns="0" tIns="0" rIns="0" bIns="0" rtlCol="0" anchor="t">
            <a:spAutoFit/>
          </a:bodyPr>
          <a:lstStyle/>
          <a:p>
            <a:pPr algn="l">
              <a:lnSpc>
                <a:spcPts val="1631"/>
              </a:lnSpc>
            </a:pPr>
            <a:r>
              <a:rPr lang="en-US" sz="1103" spc="-1">
                <a:solidFill>
                  <a:srgbClr val="5B9BD5"/>
                </a:solidFill>
                <a:latin typeface="IBM Plex Sans Condensed Bold"/>
                <a:ea typeface="IBM Plex Sans Condensed Bold"/>
                <a:cs typeface="IBM Plex Sans Condensed Bold"/>
                <a:sym typeface="IBM Plex Sans Condensed Bold"/>
              </a:rPr>
              <a:t>Absence-of-errors is a fallacy </a:t>
            </a:r>
          </a:p>
        </p:txBody>
      </p:sp>
      <p:sp>
        <p:nvSpPr>
          <p:cNvPr id="28" name="TextBox 28"/>
          <p:cNvSpPr txBox="1"/>
          <p:nvPr/>
        </p:nvSpPr>
        <p:spPr>
          <a:xfrm>
            <a:off x="1372238" y="4809411"/>
            <a:ext cx="105042" cy="216751"/>
          </a:xfrm>
          <a:prstGeom prst="rect">
            <a:avLst/>
          </a:prstGeom>
        </p:spPr>
        <p:txBody>
          <a:bodyPr lIns="0" tIns="0" rIns="0" bIns="0" rtlCol="0" anchor="t">
            <a:spAutoFit/>
          </a:bodyPr>
          <a:lstStyle/>
          <a:p>
            <a:pPr algn="l">
              <a:lnSpc>
                <a:spcPts val="1631"/>
              </a:lnSpc>
            </a:pPr>
            <a:r>
              <a:rPr lang="en-US" sz="1103">
                <a:solidFill>
                  <a:srgbClr val="000000"/>
                </a:solidFill>
                <a:latin typeface="Arimo"/>
                <a:ea typeface="Arimo"/>
                <a:cs typeface="Arimo"/>
                <a:sym typeface="Arimo"/>
              </a:rPr>
              <a:t> </a:t>
            </a:r>
          </a:p>
        </p:txBody>
      </p:sp>
      <p:sp>
        <p:nvSpPr>
          <p:cNvPr id="29" name="TextBox 29"/>
          <p:cNvSpPr txBox="1"/>
          <p:nvPr/>
        </p:nvSpPr>
        <p:spPr>
          <a:xfrm>
            <a:off x="1600838" y="4852949"/>
            <a:ext cx="5397094" cy="979246"/>
          </a:xfrm>
          <a:prstGeom prst="rect">
            <a:avLst/>
          </a:prstGeom>
        </p:spPr>
        <p:txBody>
          <a:bodyPr lIns="0" tIns="0" rIns="0" bIns="0" rtlCol="0" anchor="t">
            <a:spAutoFit/>
          </a:bodyPr>
          <a:lstStyle/>
          <a:p>
            <a:pPr algn="just">
              <a:lnSpc>
                <a:spcPts val="1631"/>
              </a:lnSpc>
            </a:pPr>
            <a:r>
              <a:rPr lang="en-US" sz="1103" spc="-1">
                <a:solidFill>
                  <a:srgbClr val="000000"/>
                </a:solidFill>
                <a:latin typeface="IBM Plex Sans Condensed"/>
                <a:ea typeface="IBM Plex Sans Condensed"/>
                <a:cs typeface="IBM Plex Sans Condensed"/>
                <a:sym typeface="IBM Plex Sans Condensed"/>
              </a:rPr>
              <a:t>Some organizations </a:t>
            </a:r>
            <a:r>
              <a:rPr lang="en-US" sz="1103" spc="-1">
                <a:solidFill>
                  <a:srgbClr val="FF0000"/>
                </a:solidFill>
                <a:latin typeface="IBM Plex Sans Condensed Bold"/>
                <a:ea typeface="IBM Plex Sans Condensed Bold"/>
                <a:cs typeface="IBM Plex Sans Condensed Bold"/>
                <a:sym typeface="IBM Plex Sans Condensed Bold"/>
              </a:rPr>
              <a:t>expect</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that testers can run </a:t>
            </a:r>
            <a:r>
              <a:rPr lang="en-US" sz="1103" spc="-1">
                <a:solidFill>
                  <a:srgbClr val="FF0000"/>
                </a:solidFill>
                <a:latin typeface="IBM Plex Sans Condensed"/>
                <a:ea typeface="IBM Plex Sans Condensed"/>
                <a:cs typeface="IBM Plex Sans Condensed"/>
                <a:sym typeface="IBM Plex Sans Condensed"/>
              </a:rPr>
              <a:t>all possible tests and find all possible defects</a:t>
            </a:r>
            <a:r>
              <a:rPr lang="en-US" sz="1103" spc="-1">
                <a:solidFill>
                  <a:srgbClr val="000000"/>
                </a:solidFill>
                <a:latin typeface="IBM Plex Sans Condensed"/>
                <a:ea typeface="IBM Plex Sans Condensed"/>
                <a:cs typeface="IBM Plex Sans Condensed"/>
                <a:sym typeface="IBM Plex Sans Condensed"/>
              </a:rPr>
              <a:t>, </a:t>
            </a:r>
          </a:p>
          <a:p>
            <a:pPr algn="just">
              <a:lnSpc>
                <a:spcPts val="1392"/>
              </a:lnSpc>
            </a:pPr>
            <a:r>
              <a:rPr lang="en-US" sz="1103" spc="-1">
                <a:solidFill>
                  <a:srgbClr val="000000"/>
                </a:solidFill>
                <a:latin typeface="IBM Plex Sans Condensed"/>
                <a:ea typeface="IBM Plex Sans Condensed"/>
                <a:cs typeface="IBM Plex Sans Condensed"/>
                <a:sym typeface="IBM Plex Sans Condensed"/>
              </a:rPr>
              <a:t>but this is impossible. It is a </a:t>
            </a:r>
            <a:r>
              <a:rPr lang="en-US" sz="1103" spc="-1">
                <a:solidFill>
                  <a:srgbClr val="FF0000"/>
                </a:solidFill>
                <a:latin typeface="IBM Plex Sans Condensed"/>
                <a:ea typeface="IBM Plex Sans Condensed"/>
                <a:cs typeface="IBM Plex Sans Condensed"/>
                <a:sym typeface="IBM Plex Sans Condensed"/>
              </a:rPr>
              <a:t>fallacy (i.e., a wrong belief) to expect </a:t>
            </a:r>
            <a:r>
              <a:rPr lang="en-US" sz="1103" spc="-1">
                <a:solidFill>
                  <a:srgbClr val="000000"/>
                </a:solidFill>
                <a:latin typeface="IBM Plex Sans Condensed"/>
                <a:ea typeface="IBM Plex Sans Condensed"/>
                <a:cs typeface="IBM Plex Sans Condensed"/>
                <a:sym typeface="IBM Plex Sans Condensed"/>
              </a:rPr>
              <a:t>that just </a:t>
            </a:r>
            <a:r>
              <a:rPr lang="en-US" sz="1103" spc="-1">
                <a:solidFill>
                  <a:srgbClr val="FF0000"/>
                </a:solidFill>
                <a:latin typeface="IBM Plex Sans Condensed"/>
                <a:ea typeface="IBM Plex Sans Condensed"/>
                <a:cs typeface="IBM Plex Sans Condensed"/>
                <a:sym typeface="IBM Plex Sans Condensed"/>
              </a:rPr>
              <a:t>finding and fixing </a:t>
            </a:r>
            <a:r>
              <a:rPr lang="en-US" sz="1103" spc="-1">
                <a:solidFill>
                  <a:srgbClr val="000000"/>
                </a:solidFill>
                <a:latin typeface="IBM Plex Sans Condensed"/>
                <a:ea typeface="IBM Plex Sans Condensed"/>
                <a:cs typeface="IBM Plex Sans Condensed"/>
                <a:sym typeface="IBM Plex Sans Condensed"/>
              </a:rPr>
              <a:t>a </a:t>
            </a:r>
          </a:p>
          <a:p>
            <a:pPr algn="just">
              <a:lnSpc>
                <a:spcPts val="1727"/>
              </a:lnSpc>
            </a:pPr>
            <a:r>
              <a:rPr lang="en-US" sz="1103" spc="-1">
                <a:solidFill>
                  <a:srgbClr val="000000"/>
                </a:solidFill>
                <a:latin typeface="IBM Plex Sans Condensed"/>
                <a:ea typeface="IBM Plex Sans Condensed"/>
                <a:cs typeface="IBM Plex Sans Condensed"/>
                <a:sym typeface="IBM Plex Sans Condensed"/>
              </a:rPr>
              <a:t>large number of defects will ensure the success of a system. </a:t>
            </a:r>
          </a:p>
          <a:p>
            <a:pPr algn="just">
              <a:lnSpc>
                <a:spcPts val="1535"/>
              </a:lnSpc>
            </a:pPr>
            <a:r>
              <a:rPr lang="en-US" sz="1103" spc="-1">
                <a:solidFill>
                  <a:srgbClr val="000000"/>
                </a:solidFill>
                <a:latin typeface="IBM Plex Sans Condensed"/>
                <a:ea typeface="IBM Plex Sans Condensed"/>
                <a:cs typeface="IBM Plex Sans Condensed"/>
                <a:sym typeface="IBM Plex Sans Condensed"/>
              </a:rPr>
              <a:t>For example, testing all specified requirements and fixing all defects found </a:t>
            </a:r>
            <a:r>
              <a:rPr lang="en-US" sz="1103" spc="-1">
                <a:solidFill>
                  <a:srgbClr val="FF0000"/>
                </a:solidFill>
                <a:latin typeface="IBM Plex Sans Condensed"/>
                <a:ea typeface="IBM Plex Sans Condensed"/>
                <a:cs typeface="IBM Plex Sans Condensed"/>
                <a:sym typeface="IBM Plex Sans Condensed"/>
              </a:rPr>
              <a:t>could still produce </a:t>
            </a:r>
            <a:r>
              <a:rPr lang="en-US" sz="1103" spc="-1">
                <a:solidFill>
                  <a:srgbClr val="000000"/>
                </a:solidFill>
                <a:latin typeface="IBM Plex Sans Condensed"/>
                <a:ea typeface="IBM Plex Sans Condensed"/>
                <a:cs typeface="IBM Plex Sans Condensed"/>
                <a:sym typeface="IBM Plex Sans Condensed"/>
              </a:rPr>
              <a:t>a system that is difficult to use but does not fulfill the </a:t>
            </a:r>
            <a:r>
              <a:rPr lang="en-US" sz="1103" spc="-1">
                <a:solidFill>
                  <a:srgbClr val="FF0000"/>
                </a:solidFill>
                <a:latin typeface="IBM Plex Sans Condensed Bold"/>
                <a:ea typeface="IBM Plex Sans Condensed Bold"/>
                <a:cs typeface="IBM Plex Sans Condensed Bold"/>
                <a:sym typeface="IBM Plex Sans Condensed Bold"/>
              </a:rPr>
              <a:t>users’ needs and expectations.</a:t>
            </a:r>
            <a:r>
              <a:rPr lang="en-US" sz="1103" spc="-1">
                <a:solidFill>
                  <a:srgbClr val="000000"/>
                </a:solidFill>
                <a:latin typeface="IBM Plex Sans Condensed"/>
                <a:ea typeface="IBM Plex Sans Condensed"/>
                <a:cs typeface="IBM Plex Sans Condensed"/>
                <a:sym typeface="IBM Plex Sans Condensed"/>
              </a:rPr>
              <a:t> </a:t>
            </a:r>
          </a:p>
        </p:txBody>
      </p:sp>
      <p:sp>
        <p:nvSpPr>
          <p:cNvPr id="30" name="TextBox 30"/>
          <p:cNvSpPr txBox="1"/>
          <p:nvPr/>
        </p:nvSpPr>
        <p:spPr>
          <a:xfrm>
            <a:off x="1372238" y="5413296"/>
            <a:ext cx="105042" cy="207226"/>
          </a:xfrm>
          <a:prstGeom prst="rect">
            <a:avLst/>
          </a:prstGeom>
        </p:spPr>
        <p:txBody>
          <a:bodyPr lIns="0" tIns="0" rIns="0" bIns="0" rtlCol="0" anchor="t">
            <a:spAutoFit/>
          </a:bodyPr>
          <a:lstStyle/>
          <a:p>
            <a:pPr algn="l">
              <a:lnSpc>
                <a:spcPts val="1535"/>
              </a:lnSpc>
            </a:pPr>
            <a:r>
              <a:rPr lang="en-US" sz="1103">
                <a:solidFill>
                  <a:srgbClr val="000000"/>
                </a:solidFill>
                <a:latin typeface="Arimo"/>
                <a:ea typeface="Arimo"/>
                <a:cs typeface="Arimo"/>
                <a:sym typeface="Arimo"/>
              </a:rPr>
              <a:t> </a:t>
            </a:r>
          </a:p>
        </p:txBody>
      </p:sp>
      <p:sp>
        <p:nvSpPr>
          <p:cNvPr id="32" name="Footer Placeholder 31"/>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372238" y="879643"/>
            <a:ext cx="105042" cy="207226"/>
          </a:xfrm>
          <a:prstGeom prst="rect">
            <a:avLst/>
          </a:prstGeom>
        </p:spPr>
        <p:txBody>
          <a:bodyPr lIns="0" tIns="0" rIns="0" bIns="0" rtlCol="0" anchor="t">
            <a:spAutoFit/>
          </a:bodyPr>
          <a:lstStyle/>
          <a:p>
            <a:pPr algn="l">
              <a:lnSpc>
                <a:spcPts val="1584"/>
              </a:lnSpc>
            </a:pPr>
            <a:r>
              <a:rPr lang="en-US" sz="1103">
                <a:solidFill>
                  <a:srgbClr val="000000"/>
                </a:solidFill>
                <a:latin typeface="Arimo"/>
                <a:ea typeface="Arimo"/>
                <a:cs typeface="Arimo"/>
                <a:sym typeface="Arimo"/>
              </a:rPr>
              <a:t> </a:t>
            </a:r>
          </a:p>
        </p:txBody>
      </p:sp>
      <p:sp>
        <p:nvSpPr>
          <p:cNvPr id="4" name="TextBox 4"/>
          <p:cNvSpPr txBox="1"/>
          <p:nvPr/>
        </p:nvSpPr>
        <p:spPr>
          <a:xfrm>
            <a:off x="1600838" y="923192"/>
            <a:ext cx="5396132" cy="1369390"/>
          </a:xfrm>
          <a:prstGeom prst="rect">
            <a:avLst/>
          </a:prstGeom>
        </p:spPr>
        <p:txBody>
          <a:bodyPr lIns="0" tIns="0" rIns="0" bIns="0" rtlCol="0" anchor="t">
            <a:spAutoFit/>
          </a:bodyPr>
          <a:lstStyle/>
          <a:p>
            <a:pPr algn="just">
              <a:lnSpc>
                <a:spcPts val="1584"/>
              </a:lnSpc>
            </a:pPr>
            <a:r>
              <a:rPr lang="en-US" sz="1103" spc="-1">
                <a:solidFill>
                  <a:srgbClr val="FF0000"/>
                </a:solidFill>
                <a:latin typeface="IBM Plex Sans Condensed"/>
                <a:ea typeface="IBM Plex Sans Condensed"/>
                <a:cs typeface="IBM Plex Sans Condensed"/>
                <a:sym typeface="IBM Plex Sans Condensed"/>
              </a:rPr>
              <a:t>If the same tests are repeated over again and again, eventually </a:t>
            </a:r>
            <a:r>
              <a:rPr lang="en-US" sz="1103" spc="-1">
                <a:solidFill>
                  <a:srgbClr val="FF0000"/>
                </a:solidFill>
                <a:latin typeface="IBM Plex Sans Condensed Bold"/>
                <a:ea typeface="IBM Plex Sans Condensed Bold"/>
                <a:cs typeface="IBM Plex Sans Condensed Bold"/>
                <a:sym typeface="IBM Plex Sans Condensed Bold"/>
              </a:rPr>
              <a:t>these tests no longer find any new defects.</a:t>
            </a:r>
            <a:r>
              <a:rPr lang="en-US" sz="1103" spc="-1">
                <a:solidFill>
                  <a:srgbClr val="FF0000"/>
                </a:solidFill>
                <a:latin typeface="IBM Plex Sans Condensed"/>
                <a:ea typeface="IBM Plex Sans Condensed"/>
                <a:cs typeface="IBM Plex Sans Condensed"/>
                <a:sym typeface="IBM Plex Sans Condensed"/>
              </a:rPr>
              <a:t> To detect new defects, </a:t>
            </a:r>
            <a:r>
              <a:rPr lang="en-US" sz="1103" spc="-1">
                <a:solidFill>
                  <a:srgbClr val="FF0000"/>
                </a:solidFill>
                <a:latin typeface="IBM Plex Sans Condensed Bold"/>
                <a:ea typeface="IBM Plex Sans Condensed Bold"/>
                <a:cs typeface="IBM Plex Sans Condensed Bold"/>
                <a:sym typeface="IBM Plex Sans Condensed Bold"/>
              </a:rPr>
              <a:t>existing test cases and test data</a:t>
            </a:r>
            <a:r>
              <a:rPr lang="en-US" sz="1103" spc="-1">
                <a:solidFill>
                  <a:srgbClr val="FF0000"/>
                </a:solidFill>
                <a:latin typeface="IBM Plex Sans Condensed"/>
                <a:ea typeface="IBM Plex Sans Condensed"/>
                <a:cs typeface="IBM Plex Sans Condensed"/>
                <a:sym typeface="IBM Plex Sans Condensed"/>
              </a:rPr>
              <a:t> may need changing</a:t>
            </a: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and new tests </a:t>
            </a:r>
          </a:p>
          <a:p>
            <a:pPr algn="just">
              <a:lnSpc>
                <a:spcPts val="1397"/>
              </a:lnSpc>
            </a:pPr>
            <a:r>
              <a:rPr lang="en-US" sz="1103" spc="-1">
                <a:solidFill>
                  <a:srgbClr val="FF0000"/>
                </a:solidFill>
                <a:latin typeface="IBM Plex Sans Condensed"/>
                <a:ea typeface="IBM Plex Sans Condensed"/>
                <a:cs typeface="IBM Plex Sans Condensed"/>
                <a:sym typeface="IBM Plex Sans Condensed"/>
              </a:rPr>
              <a:t>may need to be written.</a:t>
            </a:r>
            <a:r>
              <a:rPr lang="en-US" sz="1103" spc="-1">
                <a:solidFill>
                  <a:srgbClr val="000000"/>
                </a:solidFill>
                <a:latin typeface="IBM Plex Sans Condensed"/>
                <a:ea typeface="IBM Plex Sans Condensed"/>
                <a:cs typeface="IBM Plex Sans Condensed"/>
                <a:sym typeface="IBM Plex Sans Condensed"/>
              </a:rPr>
              <a:t> </a:t>
            </a:r>
          </a:p>
          <a:p>
            <a:pPr algn="just">
              <a:lnSpc>
                <a:spcPts val="1818"/>
              </a:lnSpc>
            </a:pPr>
            <a:r>
              <a:rPr lang="en-US" sz="1103" spc="-1">
                <a:solidFill>
                  <a:srgbClr val="000000"/>
                </a:solidFill>
                <a:latin typeface="IBM Plex Sans Condensed"/>
                <a:ea typeface="IBM Plex Sans Condensed"/>
                <a:cs typeface="IBM Plex Sans Condensed"/>
                <a:sym typeface="IBM Plex Sans Condensed"/>
              </a:rPr>
              <a:t>Tests are no longer effective at finding defects, just as pesticides are no longer effective at </a:t>
            </a:r>
          </a:p>
          <a:p>
            <a:pPr algn="just">
              <a:lnSpc>
                <a:spcPts val="1254"/>
              </a:lnSpc>
            </a:pPr>
            <a:r>
              <a:rPr lang="en-US" sz="1103" spc="-1">
                <a:solidFill>
                  <a:srgbClr val="000000"/>
                </a:solidFill>
                <a:latin typeface="IBM Plex Sans Condensed"/>
                <a:ea typeface="IBM Plex Sans Condensed"/>
                <a:cs typeface="IBM Plex Sans Condensed"/>
                <a:sym typeface="IBM Plex Sans Condensed"/>
              </a:rPr>
              <a:t>killing insects after a while. In some cases, such as automated regression testing, the pesticide </a:t>
            </a:r>
          </a:p>
          <a:p>
            <a:pPr algn="just">
              <a:lnSpc>
                <a:spcPts val="1818"/>
              </a:lnSpc>
            </a:pPr>
            <a:r>
              <a:rPr lang="en-US" sz="1103" spc="-1">
                <a:solidFill>
                  <a:srgbClr val="000000"/>
                </a:solidFill>
                <a:latin typeface="IBM Plex Sans Condensed"/>
                <a:ea typeface="IBM Plex Sans Condensed"/>
                <a:cs typeface="IBM Plex Sans Condensed"/>
                <a:sym typeface="IBM Plex Sans Condensed"/>
              </a:rPr>
              <a:t>paradox has a beneficial outcome, which is the relatively low number of regression defects. </a:t>
            </a:r>
          </a:p>
        </p:txBody>
      </p:sp>
      <p:sp>
        <p:nvSpPr>
          <p:cNvPr id="5" name="TextBox 5"/>
          <p:cNvSpPr txBox="1"/>
          <p:nvPr/>
        </p:nvSpPr>
        <p:spPr>
          <a:xfrm>
            <a:off x="1372238" y="1278931"/>
            <a:ext cx="105042" cy="207226"/>
          </a:xfrm>
          <a:prstGeom prst="rect">
            <a:avLst/>
          </a:prstGeom>
        </p:spPr>
        <p:txBody>
          <a:bodyPr lIns="0" tIns="0" rIns="0" bIns="0" rtlCol="0" anchor="t">
            <a:spAutoFit/>
          </a:bodyPr>
          <a:lstStyle/>
          <a:p>
            <a:pPr algn="l">
              <a:lnSpc>
                <a:spcPts val="1584"/>
              </a:lnSpc>
            </a:pPr>
            <a:r>
              <a:rPr lang="en-US" sz="1103">
                <a:solidFill>
                  <a:srgbClr val="000000"/>
                </a:solidFill>
                <a:latin typeface="Arimo"/>
                <a:ea typeface="Arimo"/>
                <a:cs typeface="Arimo"/>
                <a:sym typeface="Arimo"/>
              </a:rPr>
              <a:t> </a:t>
            </a:r>
          </a:p>
        </p:txBody>
      </p:sp>
      <p:sp>
        <p:nvSpPr>
          <p:cNvPr id="6" name="TextBox 6"/>
          <p:cNvSpPr txBox="1"/>
          <p:nvPr/>
        </p:nvSpPr>
        <p:spPr>
          <a:xfrm>
            <a:off x="1372238" y="1650025"/>
            <a:ext cx="105042" cy="235801"/>
          </a:xfrm>
          <a:prstGeom prst="rect">
            <a:avLst/>
          </a:prstGeom>
        </p:spPr>
        <p:txBody>
          <a:bodyPr lIns="0" tIns="0" rIns="0" bIns="0" rtlCol="0" anchor="t">
            <a:spAutoFit/>
          </a:bodyPr>
          <a:lstStyle/>
          <a:p>
            <a:pPr algn="l">
              <a:lnSpc>
                <a:spcPts val="1818"/>
              </a:lnSpc>
            </a:pPr>
            <a:r>
              <a:rPr lang="en-US" sz="1103">
                <a:solidFill>
                  <a:srgbClr val="000000"/>
                </a:solidFill>
                <a:latin typeface="Arimo"/>
                <a:ea typeface="Arimo"/>
                <a:cs typeface="Arimo"/>
                <a:sym typeface="Arimo"/>
              </a:rPr>
              <a:t> </a:t>
            </a:r>
          </a:p>
        </p:txBody>
      </p:sp>
      <p:sp>
        <p:nvSpPr>
          <p:cNvPr id="7" name="TextBox 7"/>
          <p:cNvSpPr txBox="1"/>
          <p:nvPr/>
        </p:nvSpPr>
        <p:spPr>
          <a:xfrm>
            <a:off x="1207313" y="2321081"/>
            <a:ext cx="5496916"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8" name="TextBox 8"/>
          <p:cNvSpPr txBox="1"/>
          <p:nvPr/>
        </p:nvSpPr>
        <p:spPr>
          <a:xfrm>
            <a:off x="914705" y="2967504"/>
            <a:ext cx="2430313"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SDLC - Software Development Life Cycle: </a:t>
            </a:r>
          </a:p>
        </p:txBody>
      </p:sp>
      <p:sp>
        <p:nvSpPr>
          <p:cNvPr id="9" name="TextBox 9"/>
          <p:cNvSpPr txBox="1"/>
          <p:nvPr/>
        </p:nvSpPr>
        <p:spPr>
          <a:xfrm>
            <a:off x="1372238" y="3284772"/>
            <a:ext cx="105042" cy="905980"/>
          </a:xfrm>
          <a:prstGeom prst="rect">
            <a:avLst/>
          </a:prstGeom>
        </p:spPr>
        <p:txBody>
          <a:bodyPr lIns="0" tIns="0" rIns="0" bIns="0" rtlCol="0" anchor="t">
            <a:spAutoFit/>
          </a:bodyPr>
          <a:lstStyle/>
          <a:p>
            <a:pPr algn="just">
              <a:lnSpc>
                <a:spcPts val="2471"/>
              </a:lnSpc>
            </a:pPr>
            <a:r>
              <a:rPr lang="en-US" sz="1103">
                <a:solidFill>
                  <a:srgbClr val="000000"/>
                </a:solidFill>
                <a:latin typeface="Arimo"/>
                <a:ea typeface="Arimo"/>
                <a:cs typeface="Arimo"/>
                <a:sym typeface="Arimo"/>
              </a:rPr>
              <a:t> </a:t>
            </a:r>
          </a:p>
          <a:p>
            <a:pPr algn="just">
              <a:lnSpc>
                <a:spcPts val="749"/>
              </a:lnSpc>
            </a:pPr>
            <a:r>
              <a:rPr lang="en-US" sz="1103">
                <a:solidFill>
                  <a:srgbClr val="000000"/>
                </a:solidFill>
                <a:latin typeface="Arimo"/>
                <a:ea typeface="Arimo"/>
                <a:cs typeface="Arimo"/>
                <a:sym typeface="Arimo"/>
              </a:rPr>
              <a:t> </a:t>
            </a:r>
          </a:p>
          <a:p>
            <a:pPr algn="just">
              <a:lnSpc>
                <a:spcPts val="2466"/>
              </a:lnSpc>
            </a:pPr>
            <a:r>
              <a:rPr lang="en-US" sz="1103">
                <a:solidFill>
                  <a:srgbClr val="000000"/>
                </a:solidFill>
                <a:latin typeface="Arimo"/>
                <a:ea typeface="Arimo"/>
                <a:cs typeface="Arimo"/>
                <a:sym typeface="Arimo"/>
              </a:rPr>
              <a:t> </a:t>
            </a:r>
          </a:p>
          <a:p>
            <a:pPr algn="just">
              <a:lnSpc>
                <a:spcPts val="749"/>
              </a:lnSpc>
            </a:pPr>
            <a:r>
              <a:rPr lang="en-US" sz="1103">
                <a:solidFill>
                  <a:srgbClr val="000000"/>
                </a:solidFill>
                <a:latin typeface="Arimo"/>
                <a:ea typeface="Arimo"/>
                <a:cs typeface="Arimo"/>
                <a:sym typeface="Arimo"/>
              </a:rPr>
              <a:t> </a:t>
            </a:r>
          </a:p>
        </p:txBody>
      </p:sp>
      <p:sp>
        <p:nvSpPr>
          <p:cNvPr id="10" name="TextBox 10"/>
          <p:cNvSpPr txBox="1"/>
          <p:nvPr/>
        </p:nvSpPr>
        <p:spPr>
          <a:xfrm>
            <a:off x="1600838" y="3328311"/>
            <a:ext cx="5392188" cy="1074115"/>
          </a:xfrm>
          <a:prstGeom prst="rect">
            <a:avLst/>
          </a:prstGeom>
        </p:spPr>
        <p:txBody>
          <a:bodyPr lIns="0" tIns="0" rIns="0" bIns="0" rtlCol="0" anchor="t">
            <a:spAutoFit/>
          </a:bodyPr>
          <a:lstStyle/>
          <a:p>
            <a:pPr algn="just">
              <a:lnSpc>
                <a:spcPts val="2471"/>
              </a:lnSpc>
            </a:pPr>
            <a:r>
              <a:rPr lang="en-US" sz="1103" spc="-1">
                <a:solidFill>
                  <a:srgbClr val="000000"/>
                </a:solidFill>
                <a:latin typeface="IBM Plex Sans Condensed"/>
                <a:ea typeface="IBM Plex Sans Condensed"/>
                <a:cs typeface="IBM Plex Sans Condensed"/>
                <a:sym typeface="IBM Plex Sans Condensed"/>
              </a:rPr>
              <a:t>SDLC is </a:t>
            </a:r>
            <a:r>
              <a:rPr lang="en-US" sz="1103" spc="-1">
                <a:solidFill>
                  <a:srgbClr val="FF0000"/>
                </a:solidFill>
                <a:latin typeface="IBM Plex Sans Condensed"/>
                <a:ea typeface="IBM Plex Sans Condensed"/>
                <a:cs typeface="IBM Plex Sans Condensed"/>
                <a:sym typeface="IBM Plex Sans Condensed"/>
              </a:rPr>
              <a:t>a </a:t>
            </a:r>
            <a:r>
              <a:rPr lang="en-US" sz="1103" spc="-1">
                <a:solidFill>
                  <a:srgbClr val="FF0000"/>
                </a:solidFill>
                <a:latin typeface="IBM Plex Sans Condensed Bold"/>
                <a:ea typeface="IBM Plex Sans Condensed Bold"/>
                <a:cs typeface="IBM Plex Sans Condensed Bold"/>
                <a:sym typeface="IBM Plex Sans Condensed Bold"/>
              </a:rPr>
              <a:t>process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used by the software industry </a:t>
            </a:r>
            <a:r>
              <a:rPr lang="en-US" sz="1103" spc="-1">
                <a:solidFill>
                  <a:srgbClr val="FF0000"/>
                </a:solidFill>
                <a:latin typeface="IBM Plex Sans Condensed"/>
                <a:ea typeface="IBM Plex Sans Condensed"/>
                <a:cs typeface="IBM Plex Sans Condensed"/>
                <a:sym typeface="IBM Plex Sans Condensed"/>
              </a:rPr>
              <a:t>to </a:t>
            </a:r>
            <a:r>
              <a:rPr lang="en-US" sz="1103" spc="-1">
                <a:solidFill>
                  <a:srgbClr val="FF0000"/>
                </a:solidFill>
                <a:latin typeface="IBM Plex Sans Condensed Bold"/>
                <a:ea typeface="IBM Plex Sans Condensed Bold"/>
                <a:cs typeface="IBM Plex Sans Condensed Bold"/>
                <a:sym typeface="IBM Plex Sans Condensed Bold"/>
              </a:rPr>
              <a:t>design,</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develop</a:t>
            </a:r>
            <a:r>
              <a:rPr lang="en-US" sz="1103" spc="-1">
                <a:solidFill>
                  <a:srgbClr val="FF0000"/>
                </a:solidFill>
                <a:latin typeface="IBM Plex Sans Condensed"/>
                <a:ea typeface="IBM Plex Sans Condensed"/>
                <a:cs typeface="IBM Plex Sans Condensed"/>
                <a:sym typeface="IBM Plex Sans Condensed"/>
              </a:rPr>
              <a:t> and </a:t>
            </a:r>
            <a:r>
              <a:rPr lang="en-US" sz="1103" spc="-1">
                <a:solidFill>
                  <a:srgbClr val="FF0000"/>
                </a:solidFill>
                <a:latin typeface="IBM Plex Sans Condensed Bold"/>
                <a:ea typeface="IBM Plex Sans Condensed Bold"/>
                <a:cs typeface="IBM Plex Sans Condensed Bold"/>
                <a:sym typeface="IBM Plex Sans Condensed Bold"/>
              </a:rPr>
              <a:t>test software.</a:t>
            </a:r>
            <a:r>
              <a:rPr lang="en-US" sz="1103" spc="-1">
                <a:solidFill>
                  <a:srgbClr val="000000"/>
                </a:solidFill>
                <a:latin typeface="IBM Plex Sans Condensed"/>
                <a:ea typeface="IBM Plex Sans Condensed"/>
                <a:cs typeface="IBM Plex Sans Condensed"/>
                <a:sym typeface="IBM Plex Sans Condensed"/>
              </a:rPr>
              <a:t> </a:t>
            </a:r>
          </a:p>
          <a:p>
            <a:pPr algn="just">
              <a:lnSpc>
                <a:spcPts val="749"/>
              </a:lnSpc>
            </a:pPr>
            <a:r>
              <a:rPr lang="en-US" sz="1103" spc="-1">
                <a:solidFill>
                  <a:srgbClr val="000000"/>
                </a:solidFill>
                <a:latin typeface="IBM Plex Sans Condensed"/>
                <a:ea typeface="IBM Plex Sans Condensed"/>
                <a:cs typeface="IBM Plex Sans Condensed"/>
                <a:sym typeface="IBM Plex Sans Condensed"/>
              </a:rPr>
              <a:t>SDLC process </a:t>
            </a:r>
            <a:r>
              <a:rPr lang="en-US" sz="1103" spc="-1">
                <a:solidFill>
                  <a:srgbClr val="FF0000"/>
                </a:solidFill>
                <a:latin typeface="IBM Plex Sans Condensed Bold"/>
                <a:ea typeface="IBM Plex Sans Condensed Bold"/>
                <a:cs typeface="IBM Plex Sans Condensed Bold"/>
                <a:sym typeface="IBM Plex Sans Condensed Bold"/>
              </a:rPr>
              <a:t>aims</a:t>
            </a:r>
            <a:r>
              <a:rPr lang="en-US" sz="1103" spc="-1">
                <a:solidFill>
                  <a:srgbClr val="FF0000"/>
                </a:solidFill>
                <a:latin typeface="IBM Plex Sans Condensed"/>
                <a:ea typeface="IBM Plex Sans Condensed"/>
                <a:cs typeface="IBM Plex Sans Condensed"/>
                <a:sym typeface="IBM Plex Sans Condensed"/>
              </a:rPr>
              <a:t> to </a:t>
            </a:r>
            <a:r>
              <a:rPr lang="en-US" sz="1103" spc="-1">
                <a:solidFill>
                  <a:srgbClr val="FF0000"/>
                </a:solidFill>
                <a:latin typeface="IBM Plex Sans Condensed Bold"/>
                <a:ea typeface="IBM Plex Sans Condensed Bold"/>
                <a:cs typeface="IBM Plex Sans Condensed Bold"/>
                <a:sym typeface="IBM Plex Sans Condensed Bold"/>
              </a:rPr>
              <a:t>produce high-quality software</a:t>
            </a:r>
            <a:r>
              <a:rPr lang="en-US" sz="1103" spc="-1">
                <a:solidFill>
                  <a:srgbClr val="FF0000"/>
                </a:solidFill>
                <a:latin typeface="IBM Plex Sans Condensed"/>
                <a:ea typeface="IBM Plex Sans Condensed"/>
                <a:cs typeface="IBM Plex Sans Condensed"/>
                <a:sym typeface="IBM Plex Sans Condensed"/>
              </a:rPr>
              <a:t> that meets customer expectations</a:t>
            </a:r>
            <a:r>
              <a:rPr lang="en-US" sz="1103" spc="-1">
                <a:solidFill>
                  <a:srgbClr val="000000"/>
                </a:solidFill>
                <a:latin typeface="IBM Plex Sans Condensed"/>
                <a:ea typeface="IBM Plex Sans Condensed"/>
                <a:cs typeface="IBM Plex Sans Condensed"/>
                <a:sym typeface="IBM Plex Sans Condensed"/>
              </a:rPr>
              <a:t>. </a:t>
            </a:r>
          </a:p>
          <a:p>
            <a:pPr algn="just">
              <a:lnSpc>
                <a:spcPts val="2466"/>
              </a:lnSpc>
            </a:pPr>
            <a:r>
              <a:rPr lang="en-US" sz="1103" spc="-1">
                <a:solidFill>
                  <a:srgbClr val="000000"/>
                </a:solidFill>
                <a:latin typeface="IBM Plex Sans Condensed"/>
                <a:ea typeface="IBM Plex Sans Condensed"/>
                <a:cs typeface="IBM Plex Sans Condensed"/>
                <a:sym typeface="IBM Plex Sans Condensed"/>
              </a:rPr>
              <a:t>The software development should be complete in the </a:t>
            </a:r>
            <a:r>
              <a:rPr lang="en-US" sz="1103" spc="-1">
                <a:solidFill>
                  <a:srgbClr val="FF0000"/>
                </a:solidFill>
                <a:latin typeface="IBM Plex Sans Condensed Bold"/>
                <a:ea typeface="IBM Plex Sans Condensed Bold"/>
                <a:cs typeface="IBM Plex Sans Condensed Bold"/>
                <a:sym typeface="IBM Plex Sans Condensed Bold"/>
              </a:rPr>
              <a:t>pre-defined time frame and cost.</a:t>
            </a:r>
            <a:r>
              <a:rPr lang="en-US" sz="1103" spc="-1">
                <a:solidFill>
                  <a:srgbClr val="000000"/>
                </a:solidFill>
                <a:latin typeface="IBM Plex Sans Condensed"/>
                <a:ea typeface="IBM Plex Sans Condensed"/>
                <a:cs typeface="IBM Plex Sans Condensed"/>
                <a:sym typeface="IBM Plex Sans Condensed"/>
              </a:rPr>
              <a:t> </a:t>
            </a:r>
          </a:p>
          <a:p>
            <a:pPr algn="just">
              <a:lnSpc>
                <a:spcPts val="749"/>
              </a:lnSpc>
            </a:pPr>
            <a:r>
              <a:rPr lang="en-US" sz="1103" spc="-1">
                <a:solidFill>
                  <a:srgbClr val="FF0000"/>
                </a:solidFill>
                <a:latin typeface="IBM Plex Sans Condensed"/>
                <a:ea typeface="IBM Plex Sans Condensed"/>
                <a:cs typeface="IBM Plex Sans Condensed"/>
                <a:sym typeface="IBM Plex Sans Condensed"/>
              </a:rPr>
              <a:t>SDLC consists of a </a:t>
            </a:r>
            <a:r>
              <a:rPr lang="en-US" sz="1103" spc="-1">
                <a:solidFill>
                  <a:srgbClr val="FF0000"/>
                </a:solidFill>
                <a:latin typeface="IBM Plex Sans Condensed Bold"/>
                <a:ea typeface="IBM Plex Sans Condensed Bold"/>
                <a:cs typeface="IBM Plex Sans Condensed Bold"/>
                <a:sym typeface="IBM Plex Sans Condensed Bold"/>
              </a:rPr>
              <a:t>detailed process</a:t>
            </a:r>
            <a:r>
              <a:rPr lang="en-US" sz="1103" spc="-1">
                <a:solidFill>
                  <a:srgbClr val="FF0000"/>
                </a:solidFill>
                <a:latin typeface="IBM Plex Sans Condensed"/>
                <a:ea typeface="IBM Plex Sans Condensed"/>
                <a:cs typeface="IBM Plex Sans Condensed"/>
                <a:sym typeface="IBM Plex Sans Condensed"/>
              </a:rPr>
              <a:t> that explains </a:t>
            </a:r>
            <a:r>
              <a:rPr lang="en-US" sz="1103" spc="-1">
                <a:solidFill>
                  <a:srgbClr val="FF0000"/>
                </a:solidFill>
                <a:latin typeface="IBM Plex Sans Condensed Bold"/>
                <a:ea typeface="IBM Plex Sans Condensed Bold"/>
                <a:cs typeface="IBM Plex Sans Condensed Bold"/>
                <a:sym typeface="IBM Plex Sans Condensed Bold"/>
              </a:rPr>
              <a:t>how to plan, build, and maintain specific </a:t>
            </a:r>
          </a:p>
          <a:p>
            <a:pPr algn="just">
              <a:lnSpc>
                <a:spcPts val="2321"/>
              </a:lnSpc>
            </a:pPr>
            <a:r>
              <a:rPr lang="en-US" sz="1103" spc="-1">
                <a:solidFill>
                  <a:srgbClr val="FF0000"/>
                </a:solidFill>
                <a:latin typeface="IBM Plex Sans Condensed Bold"/>
                <a:ea typeface="IBM Plex Sans Condensed Bold"/>
                <a:cs typeface="IBM Plex Sans Condensed Bold"/>
                <a:sym typeface="IBM Plex Sans Condensed Bold"/>
              </a:rPr>
              <a:t>software.</a:t>
            </a:r>
            <a:r>
              <a:rPr lang="en-US" sz="1103" spc="-1">
                <a:solidFill>
                  <a:srgbClr val="000000"/>
                </a:solidFill>
                <a:latin typeface="IBM Plex Sans Condensed"/>
                <a:ea typeface="IBM Plex Sans Condensed"/>
                <a:cs typeface="IBM Plex Sans Condensed"/>
                <a:sym typeface="IBM Plex Sans Condensed"/>
              </a:rPr>
              <a:t> </a:t>
            </a:r>
          </a:p>
        </p:txBody>
      </p:sp>
      <p:sp>
        <p:nvSpPr>
          <p:cNvPr id="11" name="TextBox 11"/>
          <p:cNvSpPr txBox="1"/>
          <p:nvPr/>
        </p:nvSpPr>
        <p:spPr>
          <a:xfrm>
            <a:off x="914705" y="4754270"/>
            <a:ext cx="1313812"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Why is SDLC Needed? </a:t>
            </a:r>
          </a:p>
        </p:txBody>
      </p:sp>
      <p:sp>
        <p:nvSpPr>
          <p:cNvPr id="12" name="TextBox 12"/>
          <p:cNvSpPr txBox="1"/>
          <p:nvPr/>
        </p:nvSpPr>
        <p:spPr>
          <a:xfrm>
            <a:off x="1372238" y="5115458"/>
            <a:ext cx="4753280" cy="256489"/>
          </a:xfrm>
          <a:prstGeom prst="rect">
            <a:avLst/>
          </a:prstGeom>
        </p:spPr>
        <p:txBody>
          <a:bodyPr lIns="0" tIns="0" rIns="0" bIns="0" rtlCol="0" anchor="t">
            <a:spAutoFit/>
          </a:bodyPr>
          <a:lstStyle/>
          <a:p>
            <a:pPr algn="l">
              <a:lnSpc>
                <a:spcPts val="2328"/>
              </a:lnSpc>
            </a:pPr>
            <a:r>
              <a:rPr lang="en-US" sz="1103" spc="-1">
                <a:solidFill>
                  <a:srgbClr val="000000"/>
                </a:solidFill>
                <a:latin typeface="IBM Plex Sans Condensed"/>
                <a:ea typeface="IBM Plex Sans Condensed"/>
                <a:cs typeface="IBM Plex Sans Condensed"/>
                <a:sym typeface="IBM Plex Sans Condensed"/>
              </a:rPr>
              <a:t>Here, are prime reasons why SDLC is important for developing a software system. </a:t>
            </a:r>
          </a:p>
        </p:txBody>
      </p:sp>
      <p:sp>
        <p:nvSpPr>
          <p:cNvPr id="13" name="TextBox 13"/>
          <p:cNvSpPr txBox="1"/>
          <p:nvPr/>
        </p:nvSpPr>
        <p:spPr>
          <a:xfrm>
            <a:off x="1600838" y="5307978"/>
            <a:ext cx="112405" cy="317487"/>
          </a:xfrm>
          <a:prstGeom prst="rect">
            <a:avLst/>
          </a:prstGeom>
        </p:spPr>
        <p:txBody>
          <a:bodyPr lIns="0" tIns="0" rIns="0" bIns="0" rtlCol="0" anchor="t">
            <a:spAutoFit/>
          </a:bodyPr>
          <a:lstStyle/>
          <a:p>
            <a:pPr algn="l">
              <a:lnSpc>
                <a:spcPts val="2759"/>
              </a:lnSpc>
            </a:pPr>
            <a:r>
              <a:rPr lang="en-US" sz="1103">
                <a:solidFill>
                  <a:srgbClr val="000000"/>
                </a:solidFill>
                <a:latin typeface="Arimo"/>
                <a:ea typeface="Arimo"/>
                <a:cs typeface="Arimo"/>
                <a:sym typeface="Arimo"/>
              </a:rPr>
              <a:t></a:t>
            </a:r>
          </a:p>
        </p:txBody>
      </p:sp>
      <p:sp>
        <p:nvSpPr>
          <p:cNvPr id="14" name="TextBox 14"/>
          <p:cNvSpPr txBox="1"/>
          <p:nvPr/>
        </p:nvSpPr>
        <p:spPr>
          <a:xfrm>
            <a:off x="1710566" y="5594118"/>
            <a:ext cx="3639884"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It provides</a:t>
            </a:r>
            <a:r>
              <a:rPr lang="en-US" sz="1103" spc="-1">
                <a:solidFill>
                  <a:srgbClr val="FF0000"/>
                </a:solidFill>
                <a:latin typeface="IBM Plex Sans Condensed"/>
                <a:ea typeface="IBM Plex Sans Condensed"/>
                <a:cs typeface="IBM Plex Sans Condensed"/>
                <a:sym typeface="IBM Plex Sans Condensed"/>
              </a:rPr>
              <a:t> a </a:t>
            </a:r>
            <a:r>
              <a:rPr lang="en-US" sz="1103" spc="-1">
                <a:solidFill>
                  <a:srgbClr val="FF0000"/>
                </a:solidFill>
                <a:latin typeface="IBM Plex Sans Condensed Bold"/>
                <a:ea typeface="IBM Plex Sans Condensed Bold"/>
                <a:cs typeface="IBM Plex Sans Condensed Bold"/>
                <a:sym typeface="IBM Plex Sans Condensed Bold"/>
              </a:rPr>
              <a:t>standard set of frameworks</a:t>
            </a:r>
            <a:r>
              <a:rPr lang="en-US" sz="1103" spc="-1">
                <a:solidFill>
                  <a:srgbClr val="FF0000"/>
                </a:solidFill>
                <a:latin typeface="IBM Plex Sans Condensed"/>
                <a:ea typeface="IBM Plex Sans Condensed"/>
                <a:cs typeface="IBM Plex Sans Condensed"/>
                <a:sym typeface="IBM Plex Sans Condensed"/>
              </a:rPr>
              <a:t> for SDLC activities.</a:t>
            </a:r>
            <a:r>
              <a:rPr lang="en-US" sz="1103" spc="-1">
                <a:solidFill>
                  <a:srgbClr val="000000"/>
                </a:solidFill>
                <a:latin typeface="IBM Plex Sans Condensed"/>
                <a:ea typeface="IBM Plex Sans Condensed"/>
                <a:cs typeface="IBM Plex Sans Condensed"/>
                <a:sym typeface="IBM Plex Sans Condensed"/>
              </a:rPr>
              <a:t> </a:t>
            </a:r>
          </a:p>
        </p:txBody>
      </p:sp>
      <p:sp>
        <p:nvSpPr>
          <p:cNvPr id="15" name="TextBox 15"/>
          <p:cNvSpPr txBox="1"/>
          <p:nvPr/>
        </p:nvSpPr>
        <p:spPr>
          <a:xfrm>
            <a:off x="1600838" y="5522347"/>
            <a:ext cx="112405" cy="298437"/>
          </a:xfrm>
          <a:prstGeom prst="rect">
            <a:avLst/>
          </a:prstGeom>
        </p:spPr>
        <p:txBody>
          <a:bodyPr lIns="0" tIns="0" rIns="0" bIns="0" rtlCol="0" anchor="t">
            <a:spAutoFit/>
          </a:bodyPr>
          <a:lstStyle/>
          <a:p>
            <a:pPr algn="l">
              <a:lnSpc>
                <a:spcPts val="2523"/>
              </a:lnSpc>
            </a:pPr>
            <a:r>
              <a:rPr lang="en-US" sz="1103">
                <a:solidFill>
                  <a:srgbClr val="000000"/>
                </a:solidFill>
                <a:latin typeface="Arimo"/>
                <a:ea typeface="Arimo"/>
                <a:cs typeface="Arimo"/>
                <a:sym typeface="Arimo"/>
              </a:rPr>
              <a:t></a:t>
            </a:r>
          </a:p>
        </p:txBody>
      </p:sp>
      <p:sp>
        <p:nvSpPr>
          <p:cNvPr id="16" name="TextBox 16"/>
          <p:cNvSpPr txBox="1"/>
          <p:nvPr/>
        </p:nvSpPr>
        <p:spPr>
          <a:xfrm>
            <a:off x="1710566" y="5789447"/>
            <a:ext cx="2915488"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SDLC is helpful for </a:t>
            </a:r>
            <a:r>
              <a:rPr lang="en-US" sz="1103" spc="-1">
                <a:solidFill>
                  <a:srgbClr val="FF0000"/>
                </a:solidFill>
                <a:latin typeface="IBM Plex Sans Condensed Bold"/>
                <a:ea typeface="IBM Plex Sans Condensed Bold"/>
                <a:cs typeface="IBM Plex Sans Condensed Bold"/>
                <a:sym typeface="IBM Plex Sans Condensed Bold"/>
              </a:rPr>
              <a:t>project tracking and control.</a:t>
            </a:r>
            <a:r>
              <a:rPr lang="en-US" sz="1103" spc="-1">
                <a:solidFill>
                  <a:srgbClr val="000000"/>
                </a:solidFill>
                <a:latin typeface="IBM Plex Sans Condensed"/>
                <a:ea typeface="IBM Plex Sans Condensed"/>
                <a:cs typeface="IBM Plex Sans Condensed"/>
                <a:sym typeface="IBM Plex Sans Condensed"/>
              </a:rPr>
              <a:t> </a:t>
            </a:r>
          </a:p>
        </p:txBody>
      </p:sp>
      <p:sp>
        <p:nvSpPr>
          <p:cNvPr id="17" name="TextBox 17"/>
          <p:cNvSpPr txBox="1"/>
          <p:nvPr/>
        </p:nvSpPr>
        <p:spPr>
          <a:xfrm>
            <a:off x="1600838" y="5717419"/>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8" name="TextBox 18"/>
          <p:cNvSpPr txBox="1"/>
          <p:nvPr/>
        </p:nvSpPr>
        <p:spPr>
          <a:xfrm>
            <a:off x="1710566" y="5984519"/>
            <a:ext cx="2812637"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Increased and enhanced </a:t>
            </a:r>
            <a:r>
              <a:rPr lang="en-US" sz="1103" spc="-1">
                <a:solidFill>
                  <a:srgbClr val="FF0000"/>
                </a:solidFill>
                <a:latin typeface="IBM Plex Sans Condensed Bold"/>
                <a:ea typeface="IBM Plex Sans Condensed Bold"/>
                <a:cs typeface="IBM Plex Sans Condensed Bold"/>
                <a:sym typeface="IBM Plex Sans Condensed Bold"/>
              </a:rPr>
              <a:t>development speed.</a:t>
            </a:r>
            <a:r>
              <a:rPr lang="en-US" sz="1103" spc="-1">
                <a:solidFill>
                  <a:srgbClr val="000000"/>
                </a:solidFill>
                <a:latin typeface="IBM Plex Sans Condensed"/>
                <a:ea typeface="IBM Plex Sans Condensed"/>
                <a:cs typeface="IBM Plex Sans Condensed"/>
                <a:sym typeface="IBM Plex Sans Condensed"/>
              </a:rPr>
              <a:t> </a:t>
            </a:r>
          </a:p>
        </p:txBody>
      </p:sp>
      <p:sp>
        <p:nvSpPr>
          <p:cNvPr id="19" name="TextBox 19"/>
          <p:cNvSpPr txBox="1"/>
          <p:nvPr/>
        </p:nvSpPr>
        <p:spPr>
          <a:xfrm>
            <a:off x="1600838" y="5915539"/>
            <a:ext cx="112405" cy="298437"/>
          </a:xfrm>
          <a:prstGeom prst="rect">
            <a:avLst/>
          </a:prstGeom>
        </p:spPr>
        <p:txBody>
          <a:bodyPr lIns="0" tIns="0" rIns="0" bIns="0" rtlCol="0" anchor="t">
            <a:spAutoFit/>
          </a:bodyPr>
          <a:lstStyle/>
          <a:p>
            <a:pPr algn="l">
              <a:lnSpc>
                <a:spcPts val="2567"/>
              </a:lnSpc>
            </a:pPr>
            <a:r>
              <a:rPr lang="en-US" sz="1103">
                <a:solidFill>
                  <a:srgbClr val="000000"/>
                </a:solidFill>
                <a:latin typeface="Arimo"/>
                <a:ea typeface="Arimo"/>
                <a:cs typeface="Arimo"/>
                <a:sym typeface="Arimo"/>
              </a:rPr>
              <a:t></a:t>
            </a:r>
          </a:p>
        </p:txBody>
      </p:sp>
      <p:sp>
        <p:nvSpPr>
          <p:cNvPr id="20" name="TextBox 20"/>
          <p:cNvSpPr txBox="1"/>
          <p:nvPr/>
        </p:nvSpPr>
        <p:spPr>
          <a:xfrm>
            <a:off x="1710566" y="6182639"/>
            <a:ext cx="4532538"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Helps you </a:t>
            </a:r>
            <a:r>
              <a:rPr lang="en-US" sz="1103" spc="-1">
                <a:solidFill>
                  <a:srgbClr val="FF0000"/>
                </a:solidFill>
                <a:latin typeface="IBM Plex Sans Condensed"/>
                <a:ea typeface="IBM Plex Sans Condensed"/>
                <a:cs typeface="IBM Plex Sans Condensed"/>
                <a:sym typeface="IBM Plex Sans Condensed"/>
              </a:rPr>
              <a:t>to </a:t>
            </a:r>
            <a:r>
              <a:rPr lang="en-US" sz="1103" spc="-1">
                <a:solidFill>
                  <a:srgbClr val="FF0000"/>
                </a:solidFill>
                <a:latin typeface="IBM Plex Sans Condensed Bold"/>
                <a:ea typeface="IBM Plex Sans Condensed Bold"/>
                <a:cs typeface="IBM Plex Sans Condensed Bold"/>
                <a:sym typeface="IBM Plex Sans Condensed Bold"/>
              </a:rPr>
              <a:t>decrease project risk</a:t>
            </a:r>
            <a:r>
              <a:rPr lang="en-US" sz="1103" spc="-1">
                <a:solidFill>
                  <a:srgbClr val="FF0000"/>
                </a:solidFill>
                <a:latin typeface="IBM Plex Sans Condensed"/>
                <a:ea typeface="IBM Plex Sans Condensed"/>
                <a:cs typeface="IBM Plex Sans Condensed"/>
                <a:sym typeface="IBM Plex Sans Condensed"/>
              </a:rPr>
              <a:t> and project management plan overhead.</a:t>
            </a:r>
            <a:r>
              <a:rPr lang="en-US" sz="1103" spc="-1">
                <a:solidFill>
                  <a:srgbClr val="000000"/>
                </a:solidFill>
                <a:latin typeface="IBM Plex Sans Condensed"/>
                <a:ea typeface="IBM Plex Sans Condensed"/>
                <a:cs typeface="IBM Plex Sans Condensed"/>
                <a:sym typeface="IBM Plex Sans Condensed"/>
              </a:rPr>
              <a:t> </a:t>
            </a:r>
          </a:p>
        </p:txBody>
      </p:sp>
      <p:sp>
        <p:nvSpPr>
          <p:cNvPr id="21" name="TextBox 21"/>
          <p:cNvSpPr txBox="1"/>
          <p:nvPr/>
        </p:nvSpPr>
        <p:spPr>
          <a:xfrm>
            <a:off x="1600838" y="6110611"/>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22" name="TextBox 22"/>
          <p:cNvSpPr txBox="1"/>
          <p:nvPr/>
        </p:nvSpPr>
        <p:spPr>
          <a:xfrm>
            <a:off x="1710566" y="6377711"/>
            <a:ext cx="5284622" cy="94755"/>
          </a:xfrm>
          <a:prstGeom prst="rect">
            <a:avLst/>
          </a:prstGeom>
        </p:spPr>
        <p:txBody>
          <a:bodyPr lIns="0" tIns="0" rIns="0" bIns="0" rtlCol="0" anchor="t">
            <a:spAutoFit/>
          </a:bodyPr>
          <a:lstStyle/>
          <a:p>
            <a:pPr algn="l">
              <a:lnSpc>
                <a:spcPts val="551"/>
              </a:lnSpc>
            </a:pPr>
            <a:r>
              <a:rPr lang="en-US" sz="1103" spc="7">
                <a:solidFill>
                  <a:srgbClr val="000000"/>
                </a:solidFill>
                <a:latin typeface="IBM Plex Sans Condensed"/>
                <a:ea typeface="IBM Plex Sans Condensed"/>
                <a:cs typeface="IBM Plex Sans Condensed"/>
                <a:sym typeface="IBM Plex Sans Condensed"/>
              </a:rPr>
              <a:t> </a:t>
            </a:r>
            <a:r>
              <a:rPr lang="en-US" sz="1103" spc="7">
                <a:solidFill>
                  <a:srgbClr val="FF0000"/>
                </a:solidFill>
                <a:latin typeface="IBM Plex Sans Condensed"/>
                <a:ea typeface="IBM Plex Sans Condensed"/>
                <a:cs typeface="IBM Plex Sans Condensed"/>
                <a:sym typeface="IBM Plex Sans Condensed"/>
              </a:rPr>
              <a:t>Increases </a:t>
            </a:r>
            <a:r>
              <a:rPr lang="en-US" sz="1103" spc="7">
                <a:solidFill>
                  <a:srgbClr val="FF0000"/>
                </a:solidFill>
                <a:latin typeface="IBM Plex Sans Condensed Bold"/>
                <a:ea typeface="IBM Plex Sans Condensed Bold"/>
                <a:cs typeface="IBM Plex Sans Condensed Bold"/>
                <a:sym typeface="IBM Plex Sans Condensed Bold"/>
              </a:rPr>
              <a:t>visibility</a:t>
            </a:r>
            <a:r>
              <a:rPr lang="en-US" sz="1103" spc="7">
                <a:solidFill>
                  <a:srgbClr val="FF0000"/>
                </a:solidFill>
                <a:latin typeface="IBM Plex Sans Condensed"/>
                <a:ea typeface="IBM Plex Sans Condensed"/>
                <a:cs typeface="IBM Plex Sans Condensed"/>
                <a:sym typeface="IBM Plex Sans Condensed"/>
              </a:rPr>
              <a:t> of </a:t>
            </a:r>
            <a:r>
              <a:rPr lang="en-US" sz="1103" spc="7">
                <a:solidFill>
                  <a:srgbClr val="FF0000"/>
                </a:solidFill>
                <a:latin typeface="IBM Plex Sans Condensed Bold"/>
                <a:ea typeface="IBM Plex Sans Condensed Bold"/>
                <a:cs typeface="IBM Plex Sans Condensed Bold"/>
                <a:sym typeface="IBM Plex Sans Condensed Bold"/>
              </a:rPr>
              <a:t>project planning</a:t>
            </a:r>
            <a:r>
              <a:rPr lang="en-US" sz="1103" spc="7">
                <a:solidFill>
                  <a:srgbClr val="FF0000"/>
                </a:solidFill>
                <a:latin typeface="IBM Plex Sans Condensed"/>
                <a:ea typeface="IBM Plex Sans Condensed"/>
                <a:cs typeface="IBM Plex Sans Condensed"/>
                <a:sym typeface="IBM Plex Sans Condensed"/>
              </a:rPr>
              <a:t> </a:t>
            </a:r>
            <a:r>
              <a:rPr lang="en-US" sz="1103" spc="7">
                <a:solidFill>
                  <a:srgbClr val="000000"/>
                </a:solidFill>
                <a:latin typeface="IBM Plex Sans Condensed"/>
                <a:ea typeface="IBM Plex Sans Condensed"/>
                <a:cs typeface="IBM Plex Sans Condensed"/>
                <a:sym typeface="IBM Plex Sans Condensed"/>
              </a:rPr>
              <a:t>to all involved stakeholders</a:t>
            </a:r>
            <a:r>
              <a:rPr lang="en-US" sz="1103" spc="7">
                <a:solidFill>
                  <a:srgbClr val="FF0000"/>
                </a:solidFill>
                <a:latin typeface="IBM Plex Sans Condensed"/>
                <a:ea typeface="IBM Plex Sans Condensed"/>
                <a:cs typeface="IBM Plex Sans Condensed"/>
                <a:sym typeface="IBM Plex Sans Condensed"/>
              </a:rPr>
              <a:t> </a:t>
            </a:r>
            <a:r>
              <a:rPr lang="en-US" sz="1103" spc="7">
                <a:solidFill>
                  <a:srgbClr val="000000"/>
                </a:solidFill>
                <a:latin typeface="IBM Plex Sans Condensed"/>
                <a:ea typeface="IBM Plex Sans Condensed"/>
                <a:cs typeface="IBM Plex Sans Condensed"/>
                <a:sym typeface="IBM Plex Sans Condensed"/>
              </a:rPr>
              <a:t>of the development </a:t>
            </a:r>
          </a:p>
        </p:txBody>
      </p:sp>
      <p:sp>
        <p:nvSpPr>
          <p:cNvPr id="23" name="TextBox 23"/>
          <p:cNvSpPr txBox="1"/>
          <p:nvPr/>
        </p:nvSpPr>
        <p:spPr>
          <a:xfrm>
            <a:off x="1829438" y="6398162"/>
            <a:ext cx="511359" cy="275539"/>
          </a:xfrm>
          <a:prstGeom prst="rect">
            <a:avLst/>
          </a:prstGeom>
        </p:spPr>
        <p:txBody>
          <a:bodyPr lIns="0" tIns="0" rIns="0" bIns="0" rtlCol="0" anchor="t">
            <a:spAutoFit/>
          </a:bodyPr>
          <a:lstStyle/>
          <a:p>
            <a:pPr algn="l">
              <a:lnSpc>
                <a:spcPts val="2520"/>
              </a:lnSpc>
            </a:pPr>
            <a:r>
              <a:rPr lang="en-US" sz="1103" spc="-1">
                <a:solidFill>
                  <a:srgbClr val="000000"/>
                </a:solidFill>
                <a:latin typeface="IBM Plex Sans Condensed"/>
                <a:ea typeface="IBM Plex Sans Condensed"/>
                <a:cs typeface="IBM Plex Sans Condensed"/>
                <a:sym typeface="IBM Plex Sans Condensed"/>
              </a:rPr>
              <a:t>process. </a:t>
            </a:r>
          </a:p>
        </p:txBody>
      </p:sp>
      <p:sp>
        <p:nvSpPr>
          <p:cNvPr id="24" name="TextBox 24"/>
          <p:cNvSpPr txBox="1"/>
          <p:nvPr/>
        </p:nvSpPr>
        <p:spPr>
          <a:xfrm>
            <a:off x="1600838" y="6694303"/>
            <a:ext cx="112405" cy="107937"/>
          </a:xfrm>
          <a:prstGeom prst="rect">
            <a:avLst/>
          </a:prstGeom>
        </p:spPr>
        <p:txBody>
          <a:bodyPr lIns="0" tIns="0" rIns="0" bIns="0" rtlCol="0" anchor="t">
            <a:spAutoFit/>
          </a:bodyPr>
          <a:lstStyle/>
          <a:p>
            <a:pPr algn="l">
              <a:lnSpc>
                <a:spcPts val="576"/>
              </a:lnSpc>
            </a:pPr>
            <a:r>
              <a:rPr lang="en-US" sz="1103">
                <a:solidFill>
                  <a:srgbClr val="000000"/>
                </a:solidFill>
                <a:latin typeface="Arimo"/>
                <a:ea typeface="Arimo"/>
                <a:cs typeface="Arimo"/>
                <a:sym typeface="Arimo"/>
              </a:rPr>
              <a:t></a:t>
            </a:r>
          </a:p>
        </p:txBody>
      </p:sp>
      <p:sp>
        <p:nvSpPr>
          <p:cNvPr id="25" name="TextBox 25"/>
          <p:cNvSpPr txBox="1"/>
          <p:nvPr/>
        </p:nvSpPr>
        <p:spPr>
          <a:xfrm>
            <a:off x="1710566" y="6770903"/>
            <a:ext cx="1665170" cy="94755"/>
          </a:xfrm>
          <a:prstGeom prst="rect">
            <a:avLst/>
          </a:prstGeom>
        </p:spPr>
        <p:txBody>
          <a:bodyPr lIns="0" tIns="0" rIns="0" bIns="0" rtlCol="0" anchor="t">
            <a:spAutoFit/>
          </a:bodyPr>
          <a:lstStyle/>
          <a:p>
            <a:pPr algn="l">
              <a:lnSpc>
                <a:spcPts val="576"/>
              </a:lnSpc>
            </a:pPr>
            <a:r>
              <a:rPr lang="en-US" sz="1103" spc="-1">
                <a:solidFill>
                  <a:srgbClr val="000000"/>
                </a:solidFill>
                <a:latin typeface="IBM Plex Sans Condensed"/>
                <a:ea typeface="IBM Plex Sans Condensed"/>
                <a:cs typeface="IBM Plex Sans Condensed"/>
                <a:sym typeface="IBM Plex Sans Condensed"/>
              </a:rPr>
              <a:t> Improved </a:t>
            </a:r>
            <a:r>
              <a:rPr lang="en-US" sz="1103" spc="-1">
                <a:solidFill>
                  <a:srgbClr val="FF0000"/>
                </a:solidFill>
                <a:latin typeface="IBM Plex Sans Condensed Bold"/>
                <a:ea typeface="IBM Plex Sans Condensed Bold"/>
                <a:cs typeface="IBM Plex Sans Condensed Bold"/>
                <a:sym typeface="IBM Plex Sans Condensed Bold"/>
              </a:rPr>
              <a:t>client relations.</a:t>
            </a:r>
            <a:r>
              <a:rPr lang="en-US" sz="1103" spc="-1">
                <a:solidFill>
                  <a:srgbClr val="000000"/>
                </a:solidFill>
                <a:latin typeface="IBM Plex Sans Condensed"/>
                <a:ea typeface="IBM Plex Sans Condensed"/>
                <a:cs typeface="IBM Plex Sans Condensed"/>
                <a:sym typeface="IBM Plex Sans Condensed"/>
              </a:rPr>
              <a:t> </a:t>
            </a:r>
          </a:p>
        </p:txBody>
      </p:sp>
      <p:sp>
        <p:nvSpPr>
          <p:cNvPr id="26" name="TextBox 26"/>
          <p:cNvSpPr txBox="1"/>
          <p:nvPr/>
        </p:nvSpPr>
        <p:spPr>
          <a:xfrm>
            <a:off x="1600838" y="6699256"/>
            <a:ext cx="112405" cy="298437"/>
          </a:xfrm>
          <a:prstGeom prst="rect">
            <a:avLst/>
          </a:prstGeom>
        </p:spPr>
        <p:txBody>
          <a:bodyPr lIns="0" tIns="0" rIns="0" bIns="0" rtlCol="0" anchor="t">
            <a:spAutoFit/>
          </a:bodyPr>
          <a:lstStyle/>
          <a:p>
            <a:pPr algn="l">
              <a:lnSpc>
                <a:spcPts val="2525"/>
              </a:lnSpc>
            </a:pPr>
            <a:r>
              <a:rPr lang="en-US" sz="1103">
                <a:solidFill>
                  <a:srgbClr val="000000"/>
                </a:solidFill>
                <a:latin typeface="Arimo"/>
                <a:ea typeface="Arimo"/>
                <a:cs typeface="Arimo"/>
                <a:sym typeface="Arimo"/>
              </a:rPr>
              <a:t></a:t>
            </a:r>
          </a:p>
        </p:txBody>
      </p:sp>
      <p:sp>
        <p:nvSpPr>
          <p:cNvPr id="27" name="TextBox 27"/>
          <p:cNvSpPr txBox="1"/>
          <p:nvPr/>
        </p:nvSpPr>
        <p:spPr>
          <a:xfrm>
            <a:off x="1710566" y="6966356"/>
            <a:ext cx="3857892"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It offers a basis for project planning, scheduling, and estimating. </a:t>
            </a:r>
          </a:p>
        </p:txBody>
      </p:sp>
      <p:sp>
        <p:nvSpPr>
          <p:cNvPr id="28" name="TextBox 28"/>
          <p:cNvSpPr txBox="1"/>
          <p:nvPr/>
        </p:nvSpPr>
        <p:spPr>
          <a:xfrm>
            <a:off x="914705" y="7418861"/>
            <a:ext cx="949804" cy="294589"/>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Bold"/>
                <a:ea typeface="IBM Plex Sans Condensed Bold"/>
                <a:cs typeface="IBM Plex Sans Condensed Bold"/>
                <a:sym typeface="IBM Plex Sans Condensed Bold"/>
              </a:rPr>
              <a:t>Phases in SDLC: </a:t>
            </a:r>
          </a:p>
        </p:txBody>
      </p:sp>
      <p:sp>
        <p:nvSpPr>
          <p:cNvPr id="29" name="TextBox 29"/>
          <p:cNvSpPr txBox="1"/>
          <p:nvPr/>
        </p:nvSpPr>
        <p:spPr>
          <a:xfrm>
            <a:off x="1143305" y="7758265"/>
            <a:ext cx="2557777" cy="671722"/>
          </a:xfrm>
          <a:prstGeom prst="rect">
            <a:avLst/>
          </a:prstGeom>
        </p:spPr>
        <p:txBody>
          <a:bodyPr lIns="0" tIns="0" rIns="0" bIns="0" rtlCol="0" anchor="t">
            <a:spAutoFit/>
          </a:bodyPr>
          <a:lstStyle/>
          <a:p>
            <a:pPr algn="l">
              <a:lnSpc>
                <a:spcPts val="2331"/>
              </a:lnSpc>
            </a:pPr>
            <a:r>
              <a:rPr lang="en-US" sz="1103" spc="-1">
                <a:solidFill>
                  <a:srgbClr val="000000"/>
                </a:solidFill>
                <a:latin typeface="IBM Plex Sans Condensed"/>
                <a:ea typeface="IBM Plex Sans Condensed"/>
                <a:cs typeface="IBM Plex Sans Condensed"/>
                <a:sym typeface="IBM Plex Sans Condensed"/>
              </a:rPr>
              <a:t>1. Requirement </a:t>
            </a:r>
            <a:r>
              <a:rPr lang="en-US" sz="1103" spc="-1">
                <a:solidFill>
                  <a:srgbClr val="FF0000"/>
                </a:solidFill>
                <a:latin typeface="IBM Plex Sans Condensed Bold"/>
                <a:ea typeface="IBM Plex Sans Condensed Bold"/>
                <a:cs typeface="IBM Plex Sans Condensed Bold"/>
                <a:sym typeface="IBM Plex Sans Condensed Bold"/>
              </a:rPr>
              <a:t>Gathering</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and </a:t>
            </a:r>
            <a:r>
              <a:rPr lang="en-US" sz="1103" spc="-1">
                <a:solidFill>
                  <a:srgbClr val="FF0000"/>
                </a:solidFill>
                <a:latin typeface="IBM Plex Sans Condensed Bold"/>
                <a:ea typeface="IBM Plex Sans Condensed Bold"/>
                <a:cs typeface="IBM Plex Sans Condensed Bold"/>
                <a:sym typeface="IBM Plex Sans Condensed Bold"/>
              </a:rPr>
              <a:t>Analysis</a:t>
            </a:r>
            <a:r>
              <a:rPr lang="en-US" sz="1103" spc="-1">
                <a:solidFill>
                  <a:srgbClr val="000000"/>
                </a:solidFill>
                <a:latin typeface="IBM Plex Sans Condensed"/>
                <a:ea typeface="IBM Plex Sans Condensed"/>
                <a:cs typeface="IBM Plex Sans Condensed"/>
                <a:sym typeface="IBM Plex Sans Condensed"/>
              </a:rPr>
              <a:t> </a:t>
            </a:r>
          </a:p>
          <a:p>
            <a:pPr algn="l">
              <a:lnSpc>
                <a:spcPts val="739"/>
              </a:lnSpc>
            </a:pPr>
            <a:r>
              <a:rPr lang="en-US" sz="1103" spc="-1">
                <a:solidFill>
                  <a:srgbClr val="000000"/>
                </a:solidFill>
                <a:latin typeface="IBM Plex Sans Condensed"/>
                <a:ea typeface="IBM Plex Sans Condensed"/>
                <a:cs typeface="IBM Plex Sans Condensed"/>
                <a:sym typeface="IBM Plex Sans Condensed"/>
              </a:rPr>
              <a:t>2. Design </a:t>
            </a:r>
          </a:p>
          <a:p>
            <a:pPr algn="l">
              <a:lnSpc>
                <a:spcPts val="2380"/>
              </a:lnSpc>
            </a:pPr>
            <a:r>
              <a:rPr lang="en-US" sz="1103" spc="-1">
                <a:solidFill>
                  <a:srgbClr val="000000"/>
                </a:solidFill>
                <a:latin typeface="IBM Plex Sans Condensed"/>
                <a:ea typeface="IBM Plex Sans Condensed"/>
                <a:cs typeface="IBM Plex Sans Condensed"/>
                <a:sym typeface="IBM Plex Sans Condensed"/>
              </a:rPr>
              <a:t>3. Coding (Development/Implementation) </a:t>
            </a:r>
          </a:p>
        </p:txBody>
      </p:sp>
      <p:sp>
        <p:nvSpPr>
          <p:cNvPr id="30" name="TextBox 30"/>
          <p:cNvSpPr txBox="1"/>
          <p:nvPr/>
        </p:nvSpPr>
        <p:spPr>
          <a:xfrm>
            <a:off x="1143305" y="8508454"/>
            <a:ext cx="148885" cy="116605"/>
          </a:xfrm>
          <a:prstGeom prst="rect">
            <a:avLst/>
          </a:prstGeom>
        </p:spPr>
        <p:txBody>
          <a:bodyPr lIns="0" tIns="0" rIns="0" bIns="0" rtlCol="0" anchor="t">
            <a:spAutoFit/>
          </a:bodyPr>
          <a:lstStyle/>
          <a:p>
            <a:pPr algn="l">
              <a:lnSpc>
                <a:spcPts val="692"/>
              </a:lnSpc>
            </a:pPr>
            <a:r>
              <a:rPr lang="en-US" sz="1103" spc="-1">
                <a:solidFill>
                  <a:srgbClr val="000000"/>
                </a:solidFill>
                <a:latin typeface="IBM Plex Sans Condensed"/>
                <a:ea typeface="IBM Plex Sans Condensed"/>
                <a:cs typeface="IBM Plex Sans Condensed"/>
                <a:sym typeface="IBM Plex Sans Condensed"/>
              </a:rPr>
              <a:t>4. </a:t>
            </a:r>
          </a:p>
        </p:txBody>
      </p:sp>
      <p:sp>
        <p:nvSpPr>
          <p:cNvPr id="31" name="TextBox 31"/>
          <p:cNvSpPr txBox="1"/>
          <p:nvPr/>
        </p:nvSpPr>
        <p:spPr>
          <a:xfrm>
            <a:off x="1372238" y="8530485"/>
            <a:ext cx="452028" cy="94564"/>
          </a:xfrm>
          <a:prstGeom prst="rect">
            <a:avLst/>
          </a:prstGeom>
        </p:spPr>
        <p:txBody>
          <a:bodyPr lIns="0" tIns="0" rIns="0" bIns="0" rtlCol="0" anchor="t">
            <a:spAutoFit/>
          </a:bodyPr>
          <a:lstStyle/>
          <a:p>
            <a:pPr algn="l">
              <a:lnSpc>
                <a:spcPts val="692"/>
              </a:lnSpc>
            </a:pPr>
            <a:r>
              <a:rPr lang="en-US" sz="1103" spc="-1">
                <a:solidFill>
                  <a:srgbClr val="000000"/>
                </a:solidFill>
                <a:latin typeface="IBM Plex Sans Condensed"/>
                <a:ea typeface="IBM Plex Sans Condensed"/>
                <a:cs typeface="IBM Plex Sans Condensed"/>
                <a:sym typeface="IBM Plex Sans Condensed"/>
              </a:rPr>
              <a:t>Testing </a:t>
            </a:r>
          </a:p>
        </p:txBody>
      </p:sp>
      <p:sp>
        <p:nvSpPr>
          <p:cNvPr id="32" name="TextBox 32"/>
          <p:cNvSpPr txBox="1"/>
          <p:nvPr/>
        </p:nvSpPr>
        <p:spPr>
          <a:xfrm>
            <a:off x="1143305" y="8541601"/>
            <a:ext cx="1745952" cy="476669"/>
          </a:xfrm>
          <a:prstGeom prst="rect">
            <a:avLst/>
          </a:prstGeom>
        </p:spPr>
        <p:txBody>
          <a:bodyPr lIns="0" tIns="0" rIns="0" bIns="0" rtlCol="0" anchor="t">
            <a:spAutoFit/>
          </a:bodyPr>
          <a:lstStyle/>
          <a:p>
            <a:pPr algn="l">
              <a:lnSpc>
                <a:spcPts val="2380"/>
              </a:lnSpc>
            </a:pPr>
            <a:r>
              <a:rPr lang="en-US" sz="1103" spc="-1">
                <a:solidFill>
                  <a:srgbClr val="000000"/>
                </a:solidFill>
                <a:latin typeface="IBM Plex Sans Condensed"/>
                <a:ea typeface="IBM Plex Sans Condensed"/>
                <a:cs typeface="IBM Plex Sans Condensed"/>
                <a:sym typeface="IBM Plex Sans Condensed"/>
              </a:rPr>
              <a:t>5. Deployment / Installation </a:t>
            </a:r>
          </a:p>
          <a:p>
            <a:pPr algn="l">
              <a:lnSpc>
                <a:spcPts val="740"/>
              </a:lnSpc>
            </a:pPr>
            <a:r>
              <a:rPr lang="en-US" sz="1103" spc="-1">
                <a:solidFill>
                  <a:srgbClr val="000000"/>
                </a:solidFill>
                <a:latin typeface="IBM Plex Sans Condensed"/>
                <a:ea typeface="IBM Plex Sans Condensed"/>
                <a:cs typeface="IBM Plex Sans Condensed"/>
                <a:sym typeface="IBM Plex Sans Condensed"/>
              </a:rPr>
              <a:t>6. Maintenance </a:t>
            </a:r>
          </a:p>
        </p:txBody>
      </p:sp>
      <p:sp>
        <p:nvSpPr>
          <p:cNvPr id="34" name="Footer Placeholder 33"/>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305" y="914657"/>
            <a:ext cx="564185" cy="170688"/>
          </a:xfrm>
          <a:custGeom>
            <a:avLst/>
            <a:gdLst/>
            <a:ahLst/>
            <a:cxnLst/>
            <a:rect l="l" t="t" r="r" b="b"/>
            <a:pathLst>
              <a:path w="564185" h="170688">
                <a:moveTo>
                  <a:pt x="0" y="0"/>
                </a:moveTo>
                <a:lnTo>
                  <a:pt x="564185" y="0"/>
                </a:lnTo>
                <a:lnTo>
                  <a:pt x="564185" y="170688"/>
                </a:lnTo>
                <a:lnTo>
                  <a:pt x="0" y="17068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14400" y="1237488"/>
            <a:ext cx="5276850" cy="2686050"/>
          </a:xfrm>
          <a:custGeom>
            <a:avLst/>
            <a:gdLst/>
            <a:ahLst/>
            <a:cxnLst/>
            <a:rect l="l" t="t" r="r" b="b"/>
            <a:pathLst>
              <a:path w="5276850" h="2686050">
                <a:moveTo>
                  <a:pt x="0" y="0"/>
                </a:moveTo>
                <a:lnTo>
                  <a:pt x="5276850" y="0"/>
                </a:lnTo>
                <a:lnTo>
                  <a:pt x="5276850" y="2686050"/>
                </a:lnTo>
                <a:lnTo>
                  <a:pt x="0" y="2686050"/>
                </a:lnTo>
                <a:lnTo>
                  <a:pt x="0" y="0"/>
                </a:lnTo>
                <a:close/>
              </a:path>
            </a:pathLst>
          </a:custGeom>
          <a:blipFill>
            <a:blip r:embed="rId4"/>
            <a:stretch>
              <a:fillRect/>
            </a:stretch>
          </a:blipFill>
        </p:spPr>
      </p:sp>
      <p:sp>
        <p:nvSpPr>
          <p:cNvPr id="5" name="TextBox 5"/>
          <p:cNvSpPr txBox="1"/>
          <p:nvPr/>
        </p:nvSpPr>
        <p:spPr>
          <a:xfrm>
            <a:off x="1143305" y="914048"/>
            <a:ext cx="607819" cy="180289"/>
          </a:xfrm>
          <a:prstGeom prst="rect">
            <a:avLst/>
          </a:prstGeom>
        </p:spPr>
        <p:txBody>
          <a:bodyPr lIns="0" tIns="0" rIns="0" bIns="0" rtlCol="0" anchor="t">
            <a:spAutoFit/>
          </a:bodyPr>
          <a:lstStyle/>
          <a:p>
            <a:pPr algn="l">
              <a:lnSpc>
                <a:spcPts val="1545"/>
              </a:lnSpc>
            </a:pPr>
            <a:r>
              <a:rPr lang="en-US" sz="1103" spc="-1">
                <a:solidFill>
                  <a:srgbClr val="FF0000"/>
                </a:solidFill>
                <a:latin typeface="IBM Plex Sans Condensed Bold"/>
                <a:ea typeface="IBM Plex Sans Condensed Bold"/>
                <a:cs typeface="IBM Plex Sans Condensed Bold"/>
                <a:sym typeface="IBM Plex Sans Condensed Bold"/>
              </a:rPr>
              <a:t>RDC-TDM </a:t>
            </a:r>
          </a:p>
        </p:txBody>
      </p:sp>
      <p:sp>
        <p:nvSpPr>
          <p:cNvPr id="6" name="TextBox 6"/>
          <p:cNvSpPr txBox="1"/>
          <p:nvPr/>
        </p:nvSpPr>
        <p:spPr>
          <a:xfrm>
            <a:off x="1143305" y="5952773"/>
            <a:ext cx="610924" cy="285064"/>
          </a:xfrm>
          <a:prstGeom prst="rect">
            <a:avLst/>
          </a:prstGeom>
        </p:spPr>
        <p:txBody>
          <a:bodyPr lIns="0" tIns="0" rIns="0" bIns="0" rtlCol="0" anchor="t">
            <a:spAutoFit/>
          </a:bodyPr>
          <a:lstStyle/>
          <a:p>
            <a:pPr algn="l">
              <a:lnSpc>
                <a:spcPts val="2616"/>
              </a:lnSpc>
            </a:pPr>
            <a:r>
              <a:rPr lang="en-US" sz="1103" spc="-1">
                <a:solidFill>
                  <a:srgbClr val="5B9BD5"/>
                </a:solidFill>
                <a:latin typeface="IBM Plex Sans Condensed Bold"/>
                <a:ea typeface="IBM Plex Sans Condensed Bold"/>
                <a:cs typeface="IBM Plex Sans Condensed Bold"/>
                <a:sym typeface="IBM Plex Sans Condensed Bold"/>
              </a:rPr>
              <a:t>2. Design: </a:t>
            </a:r>
          </a:p>
        </p:txBody>
      </p:sp>
      <p:sp>
        <p:nvSpPr>
          <p:cNvPr id="7" name="TextBox 7"/>
          <p:cNvSpPr txBox="1"/>
          <p:nvPr/>
        </p:nvSpPr>
        <p:spPr>
          <a:xfrm>
            <a:off x="1372238" y="6241456"/>
            <a:ext cx="105042" cy="516217"/>
          </a:xfrm>
          <a:prstGeom prst="rect">
            <a:avLst/>
          </a:prstGeom>
        </p:spPr>
        <p:txBody>
          <a:bodyPr lIns="0" tIns="0" rIns="0" bIns="0" rtlCol="0" anchor="t">
            <a:spAutoFit/>
          </a:bodyPr>
          <a:lstStyle/>
          <a:p>
            <a:pPr algn="just">
              <a:lnSpc>
                <a:spcPts val="2616"/>
              </a:lnSpc>
            </a:pPr>
            <a:r>
              <a:rPr lang="en-US" sz="1103">
                <a:solidFill>
                  <a:srgbClr val="000000"/>
                </a:solidFill>
                <a:latin typeface="Arimo"/>
                <a:ea typeface="Arimo"/>
                <a:cs typeface="Arimo"/>
                <a:sym typeface="Arimo"/>
              </a:rPr>
              <a:t> </a:t>
            </a:r>
          </a:p>
          <a:p>
            <a:pPr algn="just">
              <a:lnSpc>
                <a:spcPts val="599"/>
              </a:lnSpc>
            </a:pPr>
            <a:r>
              <a:rPr lang="en-US" sz="1103">
                <a:solidFill>
                  <a:srgbClr val="000000"/>
                </a:solidFill>
                <a:latin typeface="Arimo"/>
                <a:ea typeface="Arimo"/>
                <a:cs typeface="Arimo"/>
                <a:sym typeface="Arimo"/>
              </a:rPr>
              <a:t> </a:t>
            </a:r>
          </a:p>
        </p:txBody>
      </p:sp>
      <p:sp>
        <p:nvSpPr>
          <p:cNvPr id="8" name="TextBox 8"/>
          <p:cNvSpPr txBox="1"/>
          <p:nvPr/>
        </p:nvSpPr>
        <p:spPr>
          <a:xfrm>
            <a:off x="1600838" y="6285005"/>
            <a:ext cx="5396665" cy="1492453"/>
          </a:xfrm>
          <a:prstGeom prst="rect">
            <a:avLst/>
          </a:prstGeom>
        </p:spPr>
        <p:txBody>
          <a:bodyPr lIns="0" tIns="0" rIns="0" bIns="0" rtlCol="0" anchor="t">
            <a:spAutoFit/>
          </a:bodyPr>
          <a:lstStyle/>
          <a:p>
            <a:pPr algn="l">
              <a:lnSpc>
                <a:spcPts val="2616"/>
              </a:lnSpc>
            </a:pPr>
            <a:r>
              <a:rPr lang="en-US" sz="1103" spc="-1">
                <a:solidFill>
                  <a:srgbClr val="000000"/>
                </a:solidFill>
                <a:latin typeface="IBM Plex Sans Condensed"/>
                <a:ea typeface="IBM Plex Sans Condensed"/>
                <a:cs typeface="IBM Plex Sans Condensed"/>
                <a:sym typeface="IBM Plex Sans Condensed"/>
              </a:rPr>
              <a:t>This helps </a:t>
            </a:r>
            <a:r>
              <a:rPr lang="en-US" sz="1103" spc="-1">
                <a:solidFill>
                  <a:srgbClr val="FF0000"/>
                </a:solidFill>
                <a:latin typeface="IBM Plex Sans Condensed"/>
                <a:ea typeface="IBM Plex Sans Condensed"/>
                <a:cs typeface="IBM Plex Sans Condensed"/>
                <a:sym typeface="IBM Plex Sans Condensed"/>
              </a:rPr>
              <a:t>to </a:t>
            </a:r>
            <a:r>
              <a:rPr lang="en-US" sz="1103" spc="-1">
                <a:solidFill>
                  <a:srgbClr val="FF0000"/>
                </a:solidFill>
                <a:latin typeface="IBM Plex Sans Condensed Bold"/>
                <a:ea typeface="IBM Plex Sans Condensed Bold"/>
                <a:cs typeface="IBM Plex Sans Condensed Bold"/>
                <a:sym typeface="IBM Plex Sans Condensed Bold"/>
              </a:rPr>
              <a:t>define</a:t>
            </a:r>
            <a:r>
              <a:rPr lang="en-US" sz="1103" spc="-1">
                <a:solidFill>
                  <a:srgbClr val="FF0000"/>
                </a:solidFill>
                <a:latin typeface="IBM Plex Sans Condensed"/>
                <a:ea typeface="IBM Plex Sans Condensed"/>
                <a:cs typeface="IBM Plex Sans Condensed"/>
                <a:sym typeface="IBM Plex Sans Condensed"/>
              </a:rPr>
              <a:t> the </a:t>
            </a:r>
            <a:r>
              <a:rPr lang="en-US" sz="1103" spc="-1">
                <a:solidFill>
                  <a:srgbClr val="000000"/>
                </a:solidFill>
                <a:latin typeface="IBM Plex Sans Condensed"/>
                <a:ea typeface="IBM Plex Sans Condensed"/>
                <a:cs typeface="IBM Plex Sans Condensed"/>
                <a:sym typeface="IBM Plex Sans Condensed"/>
              </a:rPr>
              <a:t>overall </a:t>
            </a:r>
            <a:r>
              <a:rPr lang="en-US" sz="1103" spc="-1">
                <a:solidFill>
                  <a:srgbClr val="FF0000"/>
                </a:solidFill>
                <a:latin typeface="IBM Plex Sans Condensed Bold"/>
                <a:ea typeface="IBM Plex Sans Condensed Bold"/>
                <a:cs typeface="IBM Plex Sans Condensed Bold"/>
                <a:sym typeface="IBM Plex Sans Condensed Bold"/>
              </a:rPr>
              <a:t>system architecture.</a:t>
            </a:r>
            <a:r>
              <a:rPr lang="en-US" sz="1103" spc="-1">
                <a:solidFill>
                  <a:srgbClr val="FF0000"/>
                </a:solidFill>
                <a:latin typeface="IBM Plex Sans Condensed"/>
                <a:ea typeface="IBM Plex Sans Condensed"/>
                <a:cs typeface="IBM Plex Sans Condensed"/>
                <a:sym typeface="IBM Plex Sans Condensed"/>
              </a:rPr>
              <a:t> </a:t>
            </a:r>
          </a:p>
          <a:p>
            <a:pPr algn="l">
              <a:lnSpc>
                <a:spcPts val="599"/>
              </a:lnSpc>
            </a:pPr>
            <a:r>
              <a:rPr lang="en-US" sz="1103" spc="-1">
                <a:solidFill>
                  <a:srgbClr val="000000"/>
                </a:solidFill>
                <a:latin typeface="IBM Plex Sans Condensed"/>
                <a:ea typeface="IBM Plex Sans Condensed"/>
                <a:cs typeface="IBM Plex Sans Condensed"/>
                <a:sym typeface="IBM Plex Sans Condensed"/>
              </a:rPr>
              <a:t>In this phase, both </a:t>
            </a:r>
            <a:r>
              <a:rPr lang="en-US" sz="1103" spc="-1">
                <a:solidFill>
                  <a:srgbClr val="FF0000"/>
                </a:solidFill>
                <a:latin typeface="IBM Plex Sans Condensed Bold"/>
                <a:ea typeface="IBM Plex Sans Condensed Bold"/>
                <a:cs typeface="IBM Plex Sans Condensed Bold"/>
                <a:sym typeface="IBM Plex Sans Condensed Bold"/>
              </a:rPr>
              <a:t>system and software</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design documents</a:t>
            </a:r>
            <a:r>
              <a:rPr lang="en-US" sz="1103" spc="-1">
                <a:solidFill>
                  <a:srgbClr val="FF0000"/>
                </a:solidFill>
                <a:latin typeface="IBM Plex Sans Condensed"/>
                <a:ea typeface="IBM Plex Sans Condensed"/>
                <a:cs typeface="IBM Plex Sans Condensed"/>
                <a:sym typeface="IBM Plex Sans Condensed"/>
              </a:rPr>
              <a:t> are </a:t>
            </a:r>
            <a:r>
              <a:rPr lang="en-US" sz="1103" spc="-1">
                <a:solidFill>
                  <a:srgbClr val="FF0000"/>
                </a:solidFill>
                <a:latin typeface="IBM Plex Sans Condensed Bold"/>
                <a:ea typeface="IBM Plex Sans Condensed Bold"/>
                <a:cs typeface="IBM Plex Sans Condensed Bold"/>
                <a:sym typeface="IBM Plex Sans Condensed Bold"/>
              </a:rPr>
              <a:t>prepared</a:t>
            </a:r>
            <a:r>
              <a:rPr lang="en-US" sz="1103" spc="-1">
                <a:solidFill>
                  <a:srgbClr val="FF0000"/>
                </a:solidFill>
                <a:latin typeface="IBM Plex Sans Condensed"/>
                <a:ea typeface="IBM Plex Sans Condensed"/>
                <a:cs typeface="IBM Plex Sans Condensed"/>
                <a:sym typeface="IBM Plex Sans Condensed"/>
              </a:rPr>
              <a:t> as per the </a:t>
            </a:r>
          </a:p>
          <a:p>
            <a:pPr algn="l">
              <a:lnSpc>
                <a:spcPts val="2429"/>
              </a:lnSpc>
            </a:pPr>
            <a:r>
              <a:rPr lang="en-US" sz="1103" spc="-1">
                <a:solidFill>
                  <a:srgbClr val="FF0000"/>
                </a:solidFill>
                <a:latin typeface="IBM Plex Sans Condensed"/>
                <a:ea typeface="IBM Plex Sans Condensed"/>
                <a:cs typeface="IBM Plex Sans Condensed"/>
                <a:sym typeface="IBM Plex Sans Condensed"/>
              </a:rPr>
              <a:t>requirement specification document</a:t>
            </a:r>
            <a:r>
              <a:rPr lang="en-US" sz="1103" spc="-1">
                <a:solidFill>
                  <a:srgbClr val="000000"/>
                </a:solidFill>
                <a:latin typeface="IBM Plex Sans Condensed"/>
                <a:ea typeface="IBM Plex Sans Condensed"/>
                <a:cs typeface="IBM Plex Sans Condensed"/>
                <a:sym typeface="IBM Plex Sans Condensed"/>
              </a:rPr>
              <a:t>. </a:t>
            </a:r>
          </a:p>
          <a:p>
            <a:pPr algn="l">
              <a:lnSpc>
                <a:spcPts val="833"/>
              </a:lnSpc>
            </a:pPr>
            <a:r>
              <a:rPr lang="en-US" sz="1103" spc="-1">
                <a:solidFill>
                  <a:srgbClr val="000000"/>
                </a:solidFill>
                <a:latin typeface="IBM Plex Sans Condensed"/>
                <a:ea typeface="IBM Plex Sans Condensed"/>
                <a:cs typeface="IBM Plex Sans Condensed"/>
                <a:sym typeface="IBM Plex Sans Condensed"/>
              </a:rPr>
              <a:t>This design phase serves as input for the next phase of the model. </a:t>
            </a:r>
          </a:p>
          <a:p>
            <a:pPr algn="l">
              <a:lnSpc>
                <a:spcPts val="2333"/>
              </a:lnSpc>
            </a:pPr>
            <a:r>
              <a:rPr lang="en-US" sz="1103" spc="-1">
                <a:solidFill>
                  <a:srgbClr val="000000"/>
                </a:solidFill>
                <a:latin typeface="IBM Plex Sans Condensed"/>
                <a:ea typeface="IBM Plex Sans Condensed"/>
                <a:cs typeface="IBM Plex Sans Condensed"/>
                <a:sym typeface="IBM Plex Sans Condensed"/>
              </a:rPr>
              <a:t>It contains documents like </a:t>
            </a:r>
            <a:r>
              <a:rPr lang="en-US" sz="1103" spc="-1">
                <a:solidFill>
                  <a:srgbClr val="FF0000"/>
                </a:solidFill>
                <a:latin typeface="IBM Plex Sans Condensed Bold"/>
                <a:ea typeface="IBM Plex Sans Condensed Bold"/>
                <a:cs typeface="IBM Plex Sans Condensed Bold"/>
                <a:sym typeface="IBM Plex Sans Condensed Bold"/>
              </a:rPr>
              <a:t>DDS</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(Design Document Specification) OR </a:t>
            </a:r>
            <a:r>
              <a:rPr lang="en-US" sz="1103" spc="-1">
                <a:solidFill>
                  <a:srgbClr val="FF0000"/>
                </a:solidFill>
                <a:latin typeface="IBM Plex Sans Condensed Bold"/>
                <a:ea typeface="IBM Plex Sans Condensed Bold"/>
                <a:cs typeface="IBM Plex Sans Condensed Bold"/>
                <a:sym typeface="IBM Plex Sans Condensed Bold"/>
              </a:rPr>
              <a:t>TDD</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(Technical Design </a:t>
            </a:r>
          </a:p>
          <a:p>
            <a:pPr algn="l">
              <a:lnSpc>
                <a:spcPts val="737"/>
              </a:lnSpc>
            </a:pPr>
            <a:r>
              <a:rPr lang="en-US" sz="1103" spc="-1">
                <a:solidFill>
                  <a:srgbClr val="000000"/>
                </a:solidFill>
                <a:latin typeface="IBM Plex Sans Condensed"/>
                <a:ea typeface="IBM Plex Sans Condensed"/>
                <a:cs typeface="IBM Plex Sans Condensed"/>
                <a:sym typeface="IBM Plex Sans Condensed"/>
              </a:rPr>
              <a:t>Document). </a:t>
            </a:r>
          </a:p>
          <a:p>
            <a:pPr algn="l">
              <a:lnSpc>
                <a:spcPts val="2525"/>
              </a:lnSpc>
            </a:pPr>
            <a:r>
              <a:rPr lang="en-US" sz="1103" spc="-1">
                <a:solidFill>
                  <a:srgbClr val="000000"/>
                </a:solidFill>
                <a:latin typeface="IBM Plex Sans Condensed"/>
                <a:ea typeface="IBM Plex Sans Condensed"/>
                <a:cs typeface="IBM Plex Sans Condensed"/>
                <a:sym typeface="IBM Plex Sans Condensed"/>
              </a:rPr>
              <a:t>There are two kinds of design documents developed in this phase: </a:t>
            </a:r>
          </a:p>
        </p:txBody>
      </p:sp>
      <p:sp>
        <p:nvSpPr>
          <p:cNvPr id="9" name="TextBox 9"/>
          <p:cNvSpPr txBox="1"/>
          <p:nvPr/>
        </p:nvSpPr>
        <p:spPr>
          <a:xfrm>
            <a:off x="1372238" y="7016791"/>
            <a:ext cx="105042" cy="341719"/>
          </a:xfrm>
          <a:prstGeom prst="rect">
            <a:avLst/>
          </a:prstGeom>
        </p:spPr>
        <p:txBody>
          <a:bodyPr lIns="0" tIns="0" rIns="0" bIns="0" rtlCol="0" anchor="t">
            <a:spAutoFit/>
          </a:bodyPr>
          <a:lstStyle/>
          <a:p>
            <a:pPr algn="just">
              <a:lnSpc>
                <a:spcPts val="833"/>
              </a:lnSpc>
            </a:pPr>
            <a:r>
              <a:rPr lang="en-US" sz="1103">
                <a:solidFill>
                  <a:srgbClr val="000000"/>
                </a:solidFill>
                <a:latin typeface="Arimo"/>
                <a:ea typeface="Arimo"/>
                <a:cs typeface="Arimo"/>
                <a:sym typeface="Arimo"/>
              </a:rPr>
              <a:t> </a:t>
            </a:r>
          </a:p>
          <a:p>
            <a:pPr algn="just">
              <a:lnSpc>
                <a:spcPts val="2333"/>
              </a:lnSpc>
            </a:pPr>
            <a:r>
              <a:rPr lang="en-US" sz="1103">
                <a:solidFill>
                  <a:srgbClr val="000000"/>
                </a:solidFill>
                <a:latin typeface="Arimo"/>
                <a:ea typeface="Arimo"/>
                <a:cs typeface="Arimo"/>
                <a:sym typeface="Arimo"/>
              </a:rPr>
              <a:t> </a:t>
            </a:r>
          </a:p>
        </p:txBody>
      </p:sp>
      <p:sp>
        <p:nvSpPr>
          <p:cNvPr id="10" name="TextBox 10"/>
          <p:cNvSpPr txBox="1"/>
          <p:nvPr/>
        </p:nvSpPr>
        <p:spPr>
          <a:xfrm>
            <a:off x="1372238" y="7458370"/>
            <a:ext cx="105042" cy="302476"/>
          </a:xfrm>
          <a:prstGeom prst="rect">
            <a:avLst/>
          </a:prstGeom>
        </p:spPr>
        <p:txBody>
          <a:bodyPr lIns="0" tIns="0" rIns="0" bIns="0" rtlCol="0" anchor="t">
            <a:spAutoFit/>
          </a:bodyPr>
          <a:lstStyle/>
          <a:p>
            <a:pPr algn="l">
              <a:lnSpc>
                <a:spcPts val="2525"/>
              </a:lnSpc>
            </a:pPr>
            <a:r>
              <a:rPr lang="en-US" sz="1103">
                <a:solidFill>
                  <a:srgbClr val="000000"/>
                </a:solidFill>
                <a:latin typeface="Arimo"/>
                <a:ea typeface="Arimo"/>
                <a:cs typeface="Arimo"/>
                <a:sym typeface="Arimo"/>
              </a:rPr>
              <a:t> </a:t>
            </a:r>
          </a:p>
        </p:txBody>
      </p:sp>
      <p:sp>
        <p:nvSpPr>
          <p:cNvPr id="11" name="TextBox 11"/>
          <p:cNvSpPr txBox="1"/>
          <p:nvPr/>
        </p:nvSpPr>
        <p:spPr>
          <a:xfrm>
            <a:off x="1829438" y="7862402"/>
            <a:ext cx="1714919" cy="107080"/>
          </a:xfrm>
          <a:prstGeom prst="rect">
            <a:avLst/>
          </a:prstGeom>
        </p:spPr>
        <p:txBody>
          <a:bodyPr lIns="0" tIns="0" rIns="0" bIns="0" rtlCol="0" anchor="t">
            <a:spAutoFit/>
          </a:bodyPr>
          <a:lstStyle/>
          <a:p>
            <a:pPr algn="l">
              <a:lnSpc>
                <a:spcPts val="551"/>
              </a:lnSpc>
            </a:pPr>
            <a:r>
              <a:rPr lang="en-US" sz="1103" spc="-1">
                <a:solidFill>
                  <a:srgbClr val="5B9BD5"/>
                </a:solidFill>
                <a:latin typeface="IBM Plex Sans Condensed Bold"/>
                <a:ea typeface="IBM Plex Sans Condensed Bold"/>
                <a:cs typeface="IBM Plex Sans Condensed Bold"/>
                <a:sym typeface="IBM Plex Sans Condensed Bold"/>
              </a:rPr>
              <a:t>a. High-Level Design (HLD): </a:t>
            </a:r>
          </a:p>
        </p:txBody>
      </p:sp>
      <p:sp>
        <p:nvSpPr>
          <p:cNvPr id="12" name="TextBox 12"/>
          <p:cNvSpPr txBox="1"/>
          <p:nvPr/>
        </p:nvSpPr>
        <p:spPr>
          <a:xfrm>
            <a:off x="2286886" y="7799842"/>
            <a:ext cx="112405" cy="298437"/>
          </a:xfrm>
          <a:prstGeom prst="rect">
            <a:avLst/>
          </a:prstGeom>
        </p:spPr>
        <p:txBody>
          <a:bodyPr lIns="0" tIns="0" rIns="0" bIns="0" rtlCol="0" anchor="t">
            <a:spAutoFit/>
          </a:bodyPr>
          <a:lstStyle/>
          <a:p>
            <a:pPr algn="l">
              <a:lnSpc>
                <a:spcPts val="2572"/>
              </a:lnSpc>
            </a:pPr>
            <a:r>
              <a:rPr lang="en-US" sz="1103">
                <a:solidFill>
                  <a:srgbClr val="000000"/>
                </a:solidFill>
                <a:latin typeface="Arimo"/>
                <a:ea typeface="Arimo"/>
                <a:cs typeface="Arimo"/>
                <a:sym typeface="Arimo"/>
              </a:rPr>
              <a:t></a:t>
            </a:r>
          </a:p>
        </p:txBody>
      </p:sp>
      <p:sp>
        <p:nvSpPr>
          <p:cNvPr id="13" name="TextBox 13"/>
          <p:cNvSpPr txBox="1"/>
          <p:nvPr/>
        </p:nvSpPr>
        <p:spPr>
          <a:xfrm>
            <a:off x="2396614" y="8066932"/>
            <a:ext cx="2703824"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Brief </a:t>
            </a:r>
            <a:r>
              <a:rPr lang="en-US" sz="1103" spc="-1">
                <a:solidFill>
                  <a:srgbClr val="FF0000"/>
                </a:solidFill>
                <a:latin typeface="IBM Plex Sans Condensed Bold"/>
                <a:ea typeface="IBM Plex Sans Condensed Bold"/>
                <a:cs typeface="IBM Plex Sans Condensed Bold"/>
                <a:sym typeface="IBM Plex Sans Condensed Bold"/>
              </a:rPr>
              <a:t>description</a:t>
            </a:r>
            <a:r>
              <a:rPr lang="en-US" sz="1103" spc="-1">
                <a:solidFill>
                  <a:srgbClr val="FF0000"/>
                </a:solidFill>
                <a:latin typeface="IBM Plex Sans Condensed"/>
                <a:ea typeface="IBM Plex Sans Condensed"/>
                <a:cs typeface="IBM Plex Sans Condensed"/>
                <a:sym typeface="IBM Plex Sans Condensed"/>
              </a:rPr>
              <a:t> and name </a:t>
            </a:r>
            <a:r>
              <a:rPr lang="en-US" sz="1103" spc="-1">
                <a:solidFill>
                  <a:srgbClr val="000000"/>
                </a:solidFill>
                <a:latin typeface="IBM Plex Sans Condensed"/>
                <a:ea typeface="IBM Plex Sans Condensed"/>
                <a:cs typeface="IBM Plex Sans Condensed"/>
                <a:sym typeface="IBM Plex Sans Condensed"/>
              </a:rPr>
              <a:t>of each module. </a:t>
            </a:r>
          </a:p>
        </p:txBody>
      </p:sp>
      <p:sp>
        <p:nvSpPr>
          <p:cNvPr id="14" name="TextBox 14"/>
          <p:cNvSpPr txBox="1"/>
          <p:nvPr/>
        </p:nvSpPr>
        <p:spPr>
          <a:xfrm>
            <a:off x="2286886" y="7994914"/>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5" name="TextBox 15"/>
          <p:cNvSpPr txBox="1"/>
          <p:nvPr/>
        </p:nvSpPr>
        <p:spPr>
          <a:xfrm>
            <a:off x="2396614" y="8262004"/>
            <a:ext cx="2940101"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An </a:t>
            </a:r>
            <a:r>
              <a:rPr lang="en-US" sz="1103" spc="-1">
                <a:solidFill>
                  <a:srgbClr val="FF0000"/>
                </a:solidFill>
                <a:latin typeface="IBM Plex Sans Condensed Bold"/>
                <a:ea typeface="IBM Plex Sans Condensed Bold"/>
                <a:cs typeface="IBM Plex Sans Condensed Bold"/>
                <a:sym typeface="IBM Plex Sans Condensed Bold"/>
              </a:rPr>
              <a:t>outline</a:t>
            </a:r>
            <a:r>
              <a:rPr lang="en-US" sz="1103" spc="-1">
                <a:solidFill>
                  <a:srgbClr val="FF0000"/>
                </a:solidFill>
                <a:latin typeface="IBM Plex Sans Condensed"/>
                <a:ea typeface="IBM Plex Sans Condensed"/>
                <a:cs typeface="IBM Plex Sans Condensed"/>
                <a:sym typeface="IBM Plex Sans Condensed"/>
              </a:rPr>
              <a:t> of the </a:t>
            </a:r>
            <a:r>
              <a:rPr lang="en-US" sz="1103" spc="-1">
                <a:solidFill>
                  <a:srgbClr val="FF0000"/>
                </a:solidFill>
                <a:latin typeface="IBM Plex Sans Condensed Bold"/>
                <a:ea typeface="IBM Plex Sans Condensed Bold"/>
                <a:cs typeface="IBM Plex Sans Condensed Bold"/>
                <a:sym typeface="IBM Plex Sans Condensed Bold"/>
              </a:rPr>
              <a:t>functionality</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of every module. </a:t>
            </a:r>
          </a:p>
        </p:txBody>
      </p:sp>
      <p:sp>
        <p:nvSpPr>
          <p:cNvPr id="16" name="TextBox 16"/>
          <p:cNvSpPr txBox="1"/>
          <p:nvPr/>
        </p:nvSpPr>
        <p:spPr>
          <a:xfrm>
            <a:off x="2286886" y="8189986"/>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17" name="TextBox 17"/>
          <p:cNvSpPr txBox="1"/>
          <p:nvPr/>
        </p:nvSpPr>
        <p:spPr>
          <a:xfrm>
            <a:off x="2396614" y="8457076"/>
            <a:ext cx="1926326"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Integration</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between modules. </a:t>
            </a:r>
          </a:p>
        </p:txBody>
      </p:sp>
      <p:sp>
        <p:nvSpPr>
          <p:cNvPr id="18" name="TextBox 18"/>
          <p:cNvSpPr txBox="1"/>
          <p:nvPr/>
        </p:nvSpPr>
        <p:spPr>
          <a:xfrm>
            <a:off x="2286886" y="8388106"/>
            <a:ext cx="112405" cy="298437"/>
          </a:xfrm>
          <a:prstGeom prst="rect">
            <a:avLst/>
          </a:prstGeom>
        </p:spPr>
        <p:txBody>
          <a:bodyPr lIns="0" tIns="0" rIns="0" bIns="0" rtlCol="0" anchor="t">
            <a:spAutoFit/>
          </a:bodyPr>
          <a:lstStyle/>
          <a:p>
            <a:pPr algn="l">
              <a:lnSpc>
                <a:spcPts val="2567"/>
              </a:lnSpc>
            </a:pPr>
            <a:r>
              <a:rPr lang="en-US" sz="1103">
                <a:solidFill>
                  <a:srgbClr val="000000"/>
                </a:solidFill>
                <a:latin typeface="Arimo"/>
                <a:ea typeface="Arimo"/>
                <a:cs typeface="Arimo"/>
                <a:sym typeface="Arimo"/>
              </a:rPr>
              <a:t></a:t>
            </a:r>
          </a:p>
        </p:txBody>
      </p:sp>
      <p:sp>
        <p:nvSpPr>
          <p:cNvPr id="19" name="TextBox 19"/>
          <p:cNvSpPr txBox="1"/>
          <p:nvPr/>
        </p:nvSpPr>
        <p:spPr>
          <a:xfrm>
            <a:off x="2396614" y="8655196"/>
            <a:ext cx="3702187"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Bold"/>
                <a:ea typeface="IBM Plex Sans Condensed Bold"/>
                <a:cs typeface="IBM Plex Sans Condensed Bold"/>
                <a:sym typeface="IBM Plex Sans Condensed Bold"/>
              </a:rPr>
              <a:t>Database</a:t>
            </a:r>
            <a:r>
              <a:rPr lang="en-US" sz="1103" spc="-1">
                <a:solidFill>
                  <a:srgbClr val="FF0000"/>
                </a:solidFill>
                <a:latin typeface="IBM Plex Sans Condensed"/>
                <a:ea typeface="IBM Plex Sans Condensed"/>
                <a:cs typeface="IBM Plex Sans Condensed"/>
                <a:sym typeface="IBM Plex Sans Condensed"/>
              </a:rPr>
              <a:t> tables are </a:t>
            </a:r>
            <a:r>
              <a:rPr lang="en-US" sz="1103" spc="-1">
                <a:solidFill>
                  <a:srgbClr val="FF0000"/>
                </a:solidFill>
                <a:latin typeface="IBM Plex Sans Condensed Bold"/>
                <a:ea typeface="IBM Plex Sans Condensed Bold"/>
                <a:cs typeface="IBM Plex Sans Condensed Bold"/>
                <a:sym typeface="IBM Plex Sans Condensed Bold"/>
              </a:rPr>
              <a:t>identified</a:t>
            </a:r>
            <a:r>
              <a:rPr lang="en-US" sz="1103" spc="-1">
                <a:solidFill>
                  <a:srgbClr val="FF0000"/>
                </a:solidFill>
                <a:latin typeface="IBM Plex Sans Condensed"/>
                <a:ea typeface="IBM Plex Sans Condensed"/>
                <a:cs typeface="IBM Plex Sans Condensed"/>
                <a:sym typeface="IBM Plex Sans Condensed"/>
              </a:rPr>
              <a:t> </a:t>
            </a:r>
            <a:r>
              <a:rPr lang="en-US" sz="1103" spc="-1">
                <a:solidFill>
                  <a:srgbClr val="000000"/>
                </a:solidFill>
                <a:latin typeface="IBM Plex Sans Condensed"/>
                <a:ea typeface="IBM Plex Sans Condensed"/>
                <a:cs typeface="IBM Plex Sans Condensed"/>
                <a:sym typeface="IBM Plex Sans Condensed"/>
              </a:rPr>
              <a:t>along with their key elements. </a:t>
            </a:r>
          </a:p>
        </p:txBody>
      </p:sp>
      <p:sp>
        <p:nvSpPr>
          <p:cNvPr id="20" name="TextBox 20"/>
          <p:cNvSpPr txBox="1"/>
          <p:nvPr/>
        </p:nvSpPr>
        <p:spPr>
          <a:xfrm>
            <a:off x="2286886" y="8583206"/>
            <a:ext cx="112405" cy="298437"/>
          </a:xfrm>
          <a:prstGeom prst="rect">
            <a:avLst/>
          </a:prstGeom>
        </p:spPr>
        <p:txBody>
          <a:bodyPr lIns="0" tIns="0" rIns="0" bIns="0" rtlCol="0" anchor="t">
            <a:spAutoFit/>
          </a:bodyPr>
          <a:lstStyle/>
          <a:p>
            <a:pPr algn="l">
              <a:lnSpc>
                <a:spcPts val="2520"/>
              </a:lnSpc>
            </a:pPr>
            <a:r>
              <a:rPr lang="en-US" sz="1103">
                <a:solidFill>
                  <a:srgbClr val="000000"/>
                </a:solidFill>
                <a:latin typeface="Arimo"/>
                <a:ea typeface="Arimo"/>
                <a:cs typeface="Arimo"/>
                <a:sym typeface="Arimo"/>
              </a:rPr>
              <a:t></a:t>
            </a:r>
          </a:p>
        </p:txBody>
      </p:sp>
      <p:sp>
        <p:nvSpPr>
          <p:cNvPr id="21" name="TextBox 21"/>
          <p:cNvSpPr txBox="1"/>
          <p:nvPr/>
        </p:nvSpPr>
        <p:spPr>
          <a:xfrm>
            <a:off x="2396614" y="8850297"/>
            <a:ext cx="3692862" cy="94755"/>
          </a:xfrm>
          <a:prstGeom prst="rect">
            <a:avLst/>
          </a:prstGeom>
        </p:spPr>
        <p:txBody>
          <a:bodyPr lIns="0" tIns="0" rIns="0" bIns="0" rtlCol="0" anchor="t">
            <a:spAutoFit/>
          </a:bodyPr>
          <a:lstStyle/>
          <a:p>
            <a:pPr algn="l">
              <a:lnSpc>
                <a:spcPts val="551"/>
              </a:lnSpc>
            </a:pPr>
            <a:r>
              <a:rPr lang="en-US" sz="1103" spc="-1">
                <a:solidFill>
                  <a:srgbClr val="000000"/>
                </a:solidFill>
                <a:latin typeface="IBM Plex Sans Condensed"/>
                <a:ea typeface="IBM Plex Sans Condensed"/>
                <a:cs typeface="IBM Plex Sans Condensed"/>
                <a:sym typeface="IBM Plex Sans Condensed"/>
              </a:rPr>
              <a:t> </a:t>
            </a:r>
            <a:r>
              <a:rPr lang="en-US" sz="1103" spc="-1">
                <a:solidFill>
                  <a:srgbClr val="FF0000"/>
                </a:solidFill>
                <a:latin typeface="IBM Plex Sans Condensed"/>
                <a:ea typeface="IBM Plex Sans Condensed"/>
                <a:cs typeface="IBM Plex Sans Condensed"/>
                <a:sym typeface="IBM Plex Sans Condensed"/>
              </a:rPr>
              <a:t>Complete </a:t>
            </a:r>
            <a:r>
              <a:rPr lang="en-US" sz="1103" spc="-1">
                <a:solidFill>
                  <a:srgbClr val="FF0000"/>
                </a:solidFill>
                <a:latin typeface="IBM Plex Sans Condensed Bold"/>
                <a:ea typeface="IBM Plex Sans Condensed Bold"/>
                <a:cs typeface="IBM Plex Sans Condensed Bold"/>
                <a:sym typeface="IBM Plex Sans Condensed Bold"/>
              </a:rPr>
              <a:t>architecture diagrams</a:t>
            </a:r>
            <a:r>
              <a:rPr lang="en-US" sz="1103" spc="-1">
                <a:solidFill>
                  <a:srgbClr val="FF0000"/>
                </a:solidFill>
                <a:latin typeface="IBM Plex Sans Condensed"/>
                <a:ea typeface="IBM Plex Sans Condensed"/>
                <a:cs typeface="IBM Plex Sans Condensed"/>
                <a:sym typeface="IBM Plex Sans Condensed"/>
              </a:rPr>
              <a:t> along with technical details.</a:t>
            </a:r>
            <a:r>
              <a:rPr lang="en-US" sz="1103" spc="-1">
                <a:solidFill>
                  <a:srgbClr val="000000"/>
                </a:solidFill>
                <a:latin typeface="IBM Plex Sans Condensed"/>
                <a:ea typeface="IBM Plex Sans Condensed"/>
                <a:cs typeface="IBM Plex Sans Condensed"/>
                <a:sym typeface="IBM Plex Sans Condensed"/>
              </a:rPr>
              <a:t> </a:t>
            </a:r>
          </a:p>
        </p:txBody>
      </p:sp>
      <p:sp>
        <p:nvSpPr>
          <p:cNvPr id="22" name="TextBox 22"/>
          <p:cNvSpPr txBox="1"/>
          <p:nvPr/>
        </p:nvSpPr>
        <p:spPr>
          <a:xfrm>
            <a:off x="6192898" y="3722646"/>
            <a:ext cx="32318" cy="246964"/>
          </a:xfrm>
          <a:prstGeom prst="rect">
            <a:avLst/>
          </a:prstGeom>
        </p:spPr>
        <p:txBody>
          <a:bodyPr lIns="0" tIns="0" rIns="0" bIns="0" rtlCol="0" anchor="t">
            <a:spAutoFit/>
          </a:bodyPr>
          <a:lstStyle/>
          <a:p>
            <a:pPr algn="l">
              <a:lnSpc>
                <a:spcPts val="2255"/>
              </a:lnSpc>
            </a:pPr>
            <a:r>
              <a:rPr lang="en-US" sz="1103" spc="-1">
                <a:solidFill>
                  <a:srgbClr val="000000"/>
                </a:solidFill>
                <a:latin typeface="IBM Plex Sans Condensed"/>
                <a:ea typeface="IBM Plex Sans Condensed"/>
                <a:cs typeface="IBM Plex Sans Condensed"/>
                <a:sym typeface="IBM Plex Sans Condensed"/>
              </a:rPr>
              <a:t> </a:t>
            </a:r>
          </a:p>
        </p:txBody>
      </p:sp>
      <p:sp>
        <p:nvSpPr>
          <p:cNvPr id="23" name="TextBox 23"/>
          <p:cNvSpPr txBox="1"/>
          <p:nvPr/>
        </p:nvSpPr>
        <p:spPr>
          <a:xfrm>
            <a:off x="1143305" y="4009158"/>
            <a:ext cx="1504636" cy="246964"/>
          </a:xfrm>
          <a:prstGeom prst="rect">
            <a:avLst/>
          </a:prstGeom>
        </p:spPr>
        <p:txBody>
          <a:bodyPr lIns="0" tIns="0" rIns="0" bIns="0" rtlCol="0" anchor="t">
            <a:spAutoFit/>
          </a:bodyPr>
          <a:lstStyle/>
          <a:p>
            <a:pPr algn="l">
              <a:lnSpc>
                <a:spcPts val="2255"/>
              </a:lnSpc>
            </a:pPr>
            <a:r>
              <a:rPr lang="en-US" sz="1103" spc="-1">
                <a:solidFill>
                  <a:srgbClr val="5B9BD5"/>
                </a:solidFill>
                <a:latin typeface="IBM Plex Sans Condensed Bold"/>
                <a:ea typeface="IBM Plex Sans Condensed Bold"/>
                <a:cs typeface="IBM Plex Sans Condensed Bold"/>
                <a:sym typeface="IBM Plex Sans Condensed Bold"/>
              </a:rPr>
              <a:t>1. Requirement Analysis: </a:t>
            </a:r>
          </a:p>
        </p:txBody>
      </p:sp>
      <p:sp>
        <p:nvSpPr>
          <p:cNvPr id="24" name="TextBox 24"/>
          <p:cNvSpPr txBox="1"/>
          <p:nvPr/>
        </p:nvSpPr>
        <p:spPr>
          <a:xfrm>
            <a:off x="1372238" y="4250226"/>
            <a:ext cx="105042" cy="321526"/>
          </a:xfrm>
          <a:prstGeom prst="rect">
            <a:avLst/>
          </a:prstGeom>
        </p:spPr>
        <p:txBody>
          <a:bodyPr lIns="0" tIns="0" rIns="0" bIns="0" rtlCol="0" anchor="t">
            <a:spAutoFit/>
          </a:bodyPr>
          <a:lstStyle/>
          <a:p>
            <a:pPr algn="l">
              <a:lnSpc>
                <a:spcPts val="2759"/>
              </a:lnSpc>
            </a:pPr>
            <a:r>
              <a:rPr lang="en-US" sz="1103">
                <a:solidFill>
                  <a:srgbClr val="000000"/>
                </a:solidFill>
                <a:latin typeface="Arimo"/>
                <a:ea typeface="Arimo"/>
                <a:cs typeface="Arimo"/>
                <a:sym typeface="Arimo"/>
              </a:rPr>
              <a:t> </a:t>
            </a:r>
          </a:p>
        </p:txBody>
      </p:sp>
      <p:sp>
        <p:nvSpPr>
          <p:cNvPr id="25" name="TextBox 25"/>
          <p:cNvSpPr txBox="1"/>
          <p:nvPr/>
        </p:nvSpPr>
        <p:spPr>
          <a:xfrm>
            <a:off x="1600838" y="4293765"/>
            <a:ext cx="5397008" cy="1294590"/>
          </a:xfrm>
          <a:prstGeom prst="rect">
            <a:avLst/>
          </a:prstGeom>
        </p:spPr>
        <p:txBody>
          <a:bodyPr lIns="0" tIns="0" rIns="0" bIns="0" rtlCol="0" anchor="t">
            <a:spAutoFit/>
          </a:bodyPr>
          <a:lstStyle/>
          <a:p>
            <a:pPr algn="l">
              <a:lnSpc>
                <a:spcPts val="2759"/>
              </a:lnSpc>
            </a:pPr>
            <a:r>
              <a:rPr lang="en-US" sz="1103" spc="-1">
                <a:solidFill>
                  <a:srgbClr val="000000"/>
                </a:solidFill>
                <a:latin typeface="IBM Plex Sans Condensed"/>
                <a:ea typeface="IBM Plex Sans Condensed"/>
                <a:cs typeface="IBM Plex Sans Condensed"/>
                <a:sym typeface="IBM Plex Sans Condensed"/>
              </a:rPr>
              <a:t>We have to </a:t>
            </a:r>
            <a:r>
              <a:rPr lang="en-US" sz="1103" spc="-1">
                <a:solidFill>
                  <a:srgbClr val="FF0000"/>
                </a:solidFill>
                <a:latin typeface="IBM Plex Sans Condensed Bold"/>
                <a:ea typeface="IBM Plex Sans Condensed Bold"/>
                <a:cs typeface="IBM Plex Sans Condensed Bold"/>
                <a:sym typeface="IBM Plex Sans Condensed Bold"/>
              </a:rPr>
              <a:t>collect and understand</a:t>
            </a:r>
            <a:r>
              <a:rPr lang="en-US" sz="1103" spc="-1">
                <a:solidFill>
                  <a:srgbClr val="FF0000"/>
                </a:solidFill>
                <a:latin typeface="IBM Plex Sans Condensed"/>
                <a:ea typeface="IBM Plex Sans Condensed"/>
                <a:cs typeface="IBM Plex Sans Condensed"/>
                <a:sym typeface="IBM Plex Sans Condensed"/>
              </a:rPr>
              <a:t> the requirement of the customer.</a:t>
            </a:r>
            <a:r>
              <a:rPr lang="en-US" sz="1103" spc="-1">
                <a:solidFill>
                  <a:srgbClr val="000000"/>
                </a:solidFill>
                <a:latin typeface="IBM Plex Sans Condensed"/>
                <a:ea typeface="IBM Plex Sans Condensed"/>
                <a:cs typeface="IBM Plex Sans Condensed"/>
                <a:sym typeface="IBM Plex Sans Condensed"/>
              </a:rPr>
              <a:t> Normally </a:t>
            </a:r>
            <a:r>
              <a:rPr lang="en-US" sz="1103" spc="-1">
                <a:solidFill>
                  <a:srgbClr val="FF0000"/>
                </a:solidFill>
                <a:latin typeface="IBM Plex Sans Condensed"/>
                <a:ea typeface="IBM Plex Sans Condensed"/>
                <a:cs typeface="IBM Plex Sans Condensed"/>
                <a:sym typeface="IBM Plex Sans Condensed"/>
              </a:rPr>
              <a:t>BA’s, Project </a:t>
            </a:r>
          </a:p>
          <a:p>
            <a:pPr algn="l">
              <a:lnSpc>
                <a:spcPts val="551"/>
              </a:lnSpc>
            </a:pPr>
            <a:r>
              <a:rPr lang="en-US" sz="1103" spc="-1">
                <a:solidFill>
                  <a:srgbClr val="FF0000"/>
                </a:solidFill>
                <a:latin typeface="IBM Plex Sans Condensed"/>
                <a:ea typeface="IBM Plex Sans Condensed"/>
                <a:cs typeface="IBM Plex Sans Condensed"/>
                <a:sym typeface="IBM Plex Sans Condensed"/>
              </a:rPr>
              <a:t>Managers, and Product Managers</a:t>
            </a:r>
            <a:r>
              <a:rPr lang="en-US" sz="1103" spc="-1">
                <a:solidFill>
                  <a:srgbClr val="000000"/>
                </a:solidFill>
                <a:latin typeface="IBM Plex Sans Condensed"/>
                <a:ea typeface="IBM Plex Sans Condensed"/>
                <a:cs typeface="IBM Plex Sans Condensed"/>
                <a:sym typeface="IBM Plex Sans Condensed"/>
              </a:rPr>
              <a:t> are involved in this phase. </a:t>
            </a:r>
          </a:p>
          <a:p>
            <a:pPr algn="l">
              <a:lnSpc>
                <a:spcPts val="2668"/>
              </a:lnSpc>
            </a:pPr>
            <a:r>
              <a:rPr lang="en-US" sz="1103" spc="-1">
                <a:solidFill>
                  <a:srgbClr val="000000"/>
                </a:solidFill>
                <a:latin typeface="IBM Plex Sans Condensed"/>
                <a:ea typeface="IBM Plex Sans Condensed"/>
                <a:cs typeface="IBM Plex Sans Condensed"/>
                <a:sym typeface="IBM Plex Sans Condensed"/>
              </a:rPr>
              <a:t>They will talk to the customer, get the requirements, and </a:t>
            </a:r>
            <a:r>
              <a:rPr lang="en-US" sz="1103" spc="-1">
                <a:solidFill>
                  <a:srgbClr val="FF0000"/>
                </a:solidFill>
                <a:latin typeface="IBM Plex Sans Condensed Bold"/>
                <a:ea typeface="IBM Plex Sans Condensed Bold"/>
                <a:cs typeface="IBM Plex Sans Condensed Bold"/>
                <a:sym typeface="IBM Plex Sans Condensed Bold"/>
              </a:rPr>
              <a:t>prepare a certain number of </a:t>
            </a:r>
          </a:p>
          <a:p>
            <a:pPr algn="l">
              <a:lnSpc>
                <a:spcPts val="551"/>
              </a:lnSpc>
            </a:pPr>
            <a:r>
              <a:rPr lang="en-US" sz="1103" spc="-1">
                <a:solidFill>
                  <a:srgbClr val="FF0000"/>
                </a:solidFill>
                <a:latin typeface="IBM Plex Sans Condensed Bold"/>
                <a:ea typeface="IBM Plex Sans Condensed Bold"/>
                <a:cs typeface="IBM Plex Sans Condensed Bold"/>
                <a:sym typeface="IBM Plex Sans Condensed Bold"/>
              </a:rPr>
              <a:t>documents (BRS/SRS).</a:t>
            </a:r>
            <a:r>
              <a:rPr lang="en-US" sz="1103" spc="-1">
                <a:solidFill>
                  <a:srgbClr val="000000"/>
                </a:solidFill>
                <a:latin typeface="IBM Plex Sans Condensed Bold"/>
                <a:ea typeface="IBM Plex Sans Condensed Bold"/>
                <a:cs typeface="IBM Plex Sans Condensed Bold"/>
                <a:sym typeface="IBM Plex Sans Condensed Bold"/>
              </a:rPr>
              <a:t> </a:t>
            </a:r>
          </a:p>
          <a:p>
            <a:pPr algn="l">
              <a:lnSpc>
                <a:spcPts val="2712"/>
              </a:lnSpc>
            </a:pPr>
            <a:r>
              <a:rPr lang="en-US" sz="1103" spc="-1">
                <a:solidFill>
                  <a:srgbClr val="000000"/>
                </a:solidFill>
                <a:latin typeface="IBM Plex Sans Condensed"/>
                <a:ea typeface="IBM Plex Sans Condensed"/>
                <a:cs typeface="IBM Plex Sans Condensed"/>
                <a:sym typeface="IBM Plex Sans Condensed"/>
              </a:rPr>
              <a:t>This stage gives a </a:t>
            </a:r>
            <a:r>
              <a:rPr lang="en-US" sz="1103" spc="-1">
                <a:solidFill>
                  <a:srgbClr val="FF0000"/>
                </a:solidFill>
                <a:latin typeface="IBM Plex Sans Condensed"/>
                <a:ea typeface="IBM Plex Sans Condensed"/>
                <a:cs typeface="IBM Plex Sans Condensed"/>
                <a:sym typeface="IBM Plex Sans Condensed"/>
              </a:rPr>
              <a:t>clearer picture of the </a:t>
            </a:r>
            <a:r>
              <a:rPr lang="en-US" sz="1103" spc="-1">
                <a:solidFill>
                  <a:srgbClr val="FF0000"/>
                </a:solidFill>
                <a:latin typeface="IBM Plex Sans Condensed Bold"/>
                <a:ea typeface="IBM Plex Sans Condensed Bold"/>
                <a:cs typeface="IBM Plex Sans Condensed Bold"/>
                <a:sym typeface="IBM Plex Sans Condensed Bold"/>
              </a:rPr>
              <a:t>scope of the entire project and forecasts issues.</a:t>
            </a:r>
            <a:r>
              <a:rPr lang="en-US" sz="1103" spc="-1">
                <a:solidFill>
                  <a:srgbClr val="000000"/>
                </a:solidFill>
                <a:latin typeface="IBM Plex Sans Condensed"/>
                <a:ea typeface="IBM Plex Sans Condensed"/>
                <a:cs typeface="IBM Plex Sans Condensed"/>
                <a:sym typeface="IBM Plex Sans Condensed"/>
              </a:rPr>
              <a:t> </a:t>
            </a:r>
          </a:p>
          <a:p>
            <a:pPr algn="l">
              <a:lnSpc>
                <a:spcPts val="551"/>
              </a:lnSpc>
            </a:pPr>
            <a:r>
              <a:rPr lang="en-US" sz="1103" spc="-1">
                <a:solidFill>
                  <a:srgbClr val="000000"/>
                </a:solidFill>
                <a:latin typeface="IBM Plex Sans Condensed"/>
                <a:ea typeface="IBM Plex Sans Condensed"/>
                <a:cs typeface="IBM Plex Sans Condensed"/>
                <a:sym typeface="IBM Plex Sans Condensed"/>
              </a:rPr>
              <a:t>This helps companies to </a:t>
            </a:r>
            <a:r>
              <a:rPr lang="en-US" sz="1103" spc="-1">
                <a:solidFill>
                  <a:srgbClr val="FF0000"/>
                </a:solidFill>
                <a:latin typeface="IBM Plex Sans Condensed Bold"/>
                <a:ea typeface="IBM Plex Sans Condensed Bold"/>
                <a:cs typeface="IBM Plex Sans Condensed Bold"/>
                <a:sym typeface="IBM Plex Sans Condensed Bold"/>
              </a:rPr>
              <a:t>finalize</a:t>
            </a:r>
            <a:r>
              <a:rPr lang="en-US" sz="1103" spc="-1">
                <a:solidFill>
                  <a:srgbClr val="FF0000"/>
                </a:solidFill>
                <a:latin typeface="IBM Plex Sans Condensed"/>
                <a:ea typeface="IBM Plex Sans Condensed"/>
                <a:cs typeface="IBM Plex Sans Condensed"/>
                <a:sym typeface="IBM Plex Sans Condensed"/>
              </a:rPr>
              <a:t> the necessary </a:t>
            </a:r>
            <a:r>
              <a:rPr lang="en-US" sz="1103" spc="-1">
                <a:solidFill>
                  <a:srgbClr val="FF0000"/>
                </a:solidFill>
                <a:latin typeface="IBM Plex Sans Condensed Bold"/>
                <a:ea typeface="IBM Plex Sans Condensed Bold"/>
                <a:cs typeface="IBM Plex Sans Condensed Bold"/>
                <a:sym typeface="IBM Plex Sans Condensed Bold"/>
              </a:rPr>
              <a:t>timeline</a:t>
            </a:r>
            <a:r>
              <a:rPr lang="en-US" sz="1103" spc="-1">
                <a:solidFill>
                  <a:srgbClr val="FF0000"/>
                </a:solidFill>
                <a:latin typeface="IBM Plex Sans Condensed"/>
                <a:ea typeface="IBM Plex Sans Condensed"/>
                <a:cs typeface="IBM Plex Sans Condensed"/>
                <a:sym typeface="IBM Plex Sans Condensed"/>
              </a:rPr>
              <a:t> to finish the work </a:t>
            </a:r>
            <a:r>
              <a:rPr lang="en-US" sz="1103" spc="-1">
                <a:solidFill>
                  <a:srgbClr val="000000"/>
                </a:solidFill>
                <a:latin typeface="IBM Plex Sans Condensed"/>
                <a:ea typeface="IBM Plex Sans Condensed"/>
                <a:cs typeface="IBM Plex Sans Condensed"/>
                <a:sym typeface="IBM Plex Sans Condensed"/>
              </a:rPr>
              <a:t>of that system. </a:t>
            </a:r>
          </a:p>
        </p:txBody>
      </p:sp>
      <p:sp>
        <p:nvSpPr>
          <p:cNvPr id="26" name="TextBox 26"/>
          <p:cNvSpPr txBox="1"/>
          <p:nvPr/>
        </p:nvSpPr>
        <p:spPr>
          <a:xfrm>
            <a:off x="1372238" y="4659297"/>
            <a:ext cx="105042" cy="312001"/>
          </a:xfrm>
          <a:prstGeom prst="rect">
            <a:avLst/>
          </a:prstGeom>
        </p:spPr>
        <p:txBody>
          <a:bodyPr lIns="0" tIns="0" rIns="0" bIns="0" rtlCol="0" anchor="t">
            <a:spAutoFit/>
          </a:bodyPr>
          <a:lstStyle/>
          <a:p>
            <a:pPr algn="l">
              <a:lnSpc>
                <a:spcPts val="2668"/>
              </a:lnSpc>
            </a:pPr>
            <a:r>
              <a:rPr lang="en-US" sz="1103">
                <a:solidFill>
                  <a:srgbClr val="000000"/>
                </a:solidFill>
                <a:latin typeface="Arimo"/>
                <a:ea typeface="Arimo"/>
                <a:cs typeface="Arimo"/>
                <a:sym typeface="Arimo"/>
              </a:rPr>
              <a:t> </a:t>
            </a:r>
          </a:p>
        </p:txBody>
      </p:sp>
      <p:sp>
        <p:nvSpPr>
          <p:cNvPr id="27" name="TextBox 27"/>
          <p:cNvSpPr txBox="1"/>
          <p:nvPr/>
        </p:nvSpPr>
        <p:spPr>
          <a:xfrm>
            <a:off x="1372238" y="5052108"/>
            <a:ext cx="105042" cy="519646"/>
          </a:xfrm>
          <a:prstGeom prst="rect">
            <a:avLst/>
          </a:prstGeom>
        </p:spPr>
        <p:txBody>
          <a:bodyPr lIns="0" tIns="0" rIns="0" bIns="0" rtlCol="0" anchor="t">
            <a:spAutoFit/>
          </a:bodyPr>
          <a:lstStyle/>
          <a:p>
            <a:pPr algn="just">
              <a:lnSpc>
                <a:spcPts val="2712"/>
              </a:lnSpc>
            </a:pPr>
            <a:r>
              <a:rPr lang="en-US" sz="1103">
                <a:solidFill>
                  <a:srgbClr val="000000"/>
                </a:solidFill>
                <a:latin typeface="Arimo"/>
                <a:ea typeface="Arimo"/>
                <a:cs typeface="Arimo"/>
                <a:sym typeface="Arimo"/>
              </a:rPr>
              <a:t> </a:t>
            </a:r>
          </a:p>
          <a:p>
            <a:pPr algn="just">
              <a:lnSpc>
                <a:spcPts val="551"/>
              </a:lnSpc>
            </a:pPr>
            <a:r>
              <a:rPr lang="en-US" sz="1103">
                <a:solidFill>
                  <a:srgbClr val="000000"/>
                </a:solidFill>
                <a:latin typeface="Arimo"/>
                <a:ea typeface="Arimo"/>
                <a:cs typeface="Arimo"/>
                <a:sym typeface="Arimo"/>
              </a:rPr>
              <a:t> </a:t>
            </a:r>
          </a:p>
        </p:txBody>
      </p:sp>
      <p:sp>
        <p:nvSpPr>
          <p:cNvPr id="29" name="Footer Placeholder 28"/>
          <p:cNvSpPr>
            <a:spLocks noGrp="1"/>
          </p:cNvSpPr>
          <p:nvPr>
            <p:ph type="ftr" sz="quarter" idx="11"/>
          </p:nvPr>
        </p:nvSpPr>
        <p:spPr/>
        <p:txBody>
          <a:bodyPr/>
          <a:lstStyle/>
          <a:p>
            <a:r>
              <a:rPr lang="en-US" smtClean="0"/>
              <a:t>Mr. RANJIT KUMBHAR  7757962804</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6422</Words>
  <Application>Microsoft Office PowerPoint</Application>
  <PresentationFormat>Custom</PresentationFormat>
  <Paragraphs>697</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IBM Plex Sans Condensed</vt:lpstr>
      <vt:lpstr>IBM Plex Sans Condensed Bold</vt:lpstr>
      <vt:lpstr>Arimo</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manual_testing_pdf_1721296743.pdf</dc:title>
  <dc:creator>Shree;Fork;Fork infosystems;Ranjit;Ranjit Kumbhar;RANJYO</dc:creator>
  <cp:keywords>FORK;FORK INFOSYSTEMS;RANJIT;RanjitKumbhar</cp:keywords>
  <cp:lastModifiedBy>Microsoft</cp:lastModifiedBy>
  <cp:revision>7</cp:revision>
  <dcterms:created xsi:type="dcterms:W3CDTF">2006-08-16T00:00:00Z</dcterms:created>
  <dcterms:modified xsi:type="dcterms:W3CDTF">2024-07-22T16:56:16Z</dcterms:modified>
  <dc:identifier>DAGLsNok48s</dc:identifier>
</cp:coreProperties>
</file>