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67" r:id="rId3"/>
    <p:sldId id="259" r:id="rId4"/>
    <p:sldId id="268" r:id="rId5"/>
    <p:sldId id="271" r:id="rId6"/>
    <p:sldId id="280" r:id="rId7"/>
    <p:sldId id="260" r:id="rId8"/>
    <p:sldId id="257" r:id="rId9"/>
    <p:sldId id="269" r:id="rId10"/>
    <p:sldId id="270" r:id="rId11"/>
    <p:sldId id="272" r:id="rId12"/>
    <p:sldId id="262" r:id="rId13"/>
    <p:sldId id="264" r:id="rId14"/>
    <p:sldId id="263" r:id="rId15"/>
    <p:sldId id="273" r:id="rId16"/>
    <p:sldId id="265"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69" d="100"/>
          <a:sy n="69" d="100"/>
        </p:scale>
        <p:origin x="74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95F7F-6603-4A76-8F28-87CD9CB8E9A8}" type="datetimeFigureOut">
              <a:rPr lang="en-US" smtClean="0"/>
              <a:t>7/22/2018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0F4C6-B874-44D5-BEEA-F291170E926B}" type="slidenum">
              <a:rPr lang="en-US" smtClean="0"/>
              <a:t>‹#›</a:t>
            </a:fld>
            <a:endParaRPr lang="en-US"/>
          </a:p>
        </p:txBody>
      </p:sp>
    </p:spTree>
    <p:extLst>
      <p:ext uri="{BB962C8B-B14F-4D97-AF65-F5344CB8AC3E}">
        <p14:creationId xmlns:p14="http://schemas.microsoft.com/office/powerpoint/2010/main" val="113852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30F4C6-B874-44D5-BEEA-F291170E926B}" type="slidenum">
              <a:rPr lang="en-US" smtClean="0"/>
              <a:t>8</a:t>
            </a:fld>
            <a:endParaRPr lang="en-US"/>
          </a:p>
        </p:txBody>
      </p:sp>
    </p:spTree>
    <p:extLst>
      <p:ext uri="{BB962C8B-B14F-4D97-AF65-F5344CB8AC3E}">
        <p14:creationId xmlns:p14="http://schemas.microsoft.com/office/powerpoint/2010/main" val="54055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0B678C-EF37-41C8-A7B3-353412D8D0FC}" type="datetimeFigureOut">
              <a:rPr lang="en-US" smtClean="0"/>
              <a:t>7/22/2018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E2947F6-EDBC-4E0C-A91C-72898C6ADFE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6396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B678C-EF37-41C8-A7B3-353412D8D0FC}"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947F6-EDBC-4E0C-A91C-72898C6ADFE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76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B678C-EF37-41C8-A7B3-353412D8D0FC}"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947F6-EDBC-4E0C-A91C-72898C6ADFE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54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B678C-EF37-41C8-A7B3-353412D8D0FC}"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947F6-EDBC-4E0C-A91C-72898C6ADFE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26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0B678C-EF37-41C8-A7B3-353412D8D0FC}"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2947F6-EDBC-4E0C-A91C-72898C6ADFE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89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0B678C-EF37-41C8-A7B3-353412D8D0FC}"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947F6-EDBC-4E0C-A91C-72898C6ADFE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081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0B678C-EF37-41C8-A7B3-353412D8D0FC}"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2947F6-EDBC-4E0C-A91C-72898C6ADFE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362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0B678C-EF37-41C8-A7B3-353412D8D0FC}"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2947F6-EDBC-4E0C-A91C-72898C6ADFE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3122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B678C-EF37-41C8-A7B3-353412D8D0FC}"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2947F6-EDBC-4E0C-A91C-72898C6ADFEA}" type="slidenum">
              <a:rPr lang="en-US" smtClean="0"/>
              <a:t>‹#›</a:t>
            </a:fld>
            <a:endParaRPr lang="en-US"/>
          </a:p>
        </p:txBody>
      </p:sp>
    </p:spTree>
    <p:extLst>
      <p:ext uri="{BB962C8B-B14F-4D97-AF65-F5344CB8AC3E}">
        <p14:creationId xmlns:p14="http://schemas.microsoft.com/office/powerpoint/2010/main" val="115022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0B678C-EF37-41C8-A7B3-353412D8D0FC}"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2947F6-EDBC-4E0C-A91C-72898C6ADFE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542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A0B678C-EF37-41C8-A7B3-353412D8D0FC}" type="datetimeFigureOut">
              <a:rPr lang="en-US" smtClean="0"/>
              <a:t>7/22/2018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E2947F6-EDBC-4E0C-A91C-72898C6ADFE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843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A0B678C-EF37-41C8-A7B3-353412D8D0FC}" type="datetimeFigureOut">
              <a:rPr lang="en-US" smtClean="0"/>
              <a:t>7/22/2018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2947F6-EDBC-4E0C-A91C-72898C6ADFE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51069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670" y="2802044"/>
            <a:ext cx="9144000" cy="656378"/>
          </a:xfrm>
        </p:spPr>
        <p:txBody>
          <a:bodyPr>
            <a:normAutofit/>
          </a:bodyPr>
          <a:lstStyle/>
          <a:p>
            <a:pPr algn="ctr"/>
            <a:r>
              <a:rPr lang="en-US" sz="3200" cap="none" dirty="0">
                <a:solidFill>
                  <a:srgbClr val="FF0000"/>
                </a:solidFill>
                <a:latin typeface="Times New Roman" panose="02020603050405020304" pitchFamily="18" charset="0"/>
                <a:cs typeface="Times New Roman" panose="02020603050405020304" pitchFamily="18" charset="0"/>
              </a:rPr>
              <a:t>Smart wallet</a:t>
            </a:r>
          </a:p>
        </p:txBody>
      </p:sp>
      <p:pic>
        <p:nvPicPr>
          <p:cNvPr id="4" name="Picture 3">
            <a:extLst>
              <a:ext uri="{FF2B5EF4-FFF2-40B4-BE49-F238E27FC236}">
                <a16:creationId xmlns:a16="http://schemas.microsoft.com/office/drawing/2014/main" id="{5D05684B-442B-4936-8F0D-AB7ED7B95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3542" y="277603"/>
            <a:ext cx="1556256" cy="1348830"/>
          </a:xfrm>
          <a:prstGeom prst="rect">
            <a:avLst/>
          </a:prstGeom>
        </p:spPr>
      </p:pic>
      <p:pic>
        <p:nvPicPr>
          <p:cNvPr id="6" name="Picture 5">
            <a:extLst>
              <a:ext uri="{FF2B5EF4-FFF2-40B4-BE49-F238E27FC236}">
                <a16:creationId xmlns:a16="http://schemas.microsoft.com/office/drawing/2014/main" id="{3EC4780C-B826-4AF3-A66F-823899FCA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52" y="2802044"/>
            <a:ext cx="1473356" cy="1348830"/>
          </a:xfrm>
          <a:prstGeom prst="rect">
            <a:avLst/>
          </a:prstGeom>
        </p:spPr>
      </p:pic>
      <p:pic>
        <p:nvPicPr>
          <p:cNvPr id="8" name="Picture 7">
            <a:extLst>
              <a:ext uri="{FF2B5EF4-FFF2-40B4-BE49-F238E27FC236}">
                <a16:creationId xmlns:a16="http://schemas.microsoft.com/office/drawing/2014/main" id="{88D00105-663C-49BB-8F53-FD953E8D2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542" y="4079762"/>
            <a:ext cx="1556256" cy="1556256"/>
          </a:xfrm>
          <a:prstGeom prst="rect">
            <a:avLst/>
          </a:prstGeom>
        </p:spPr>
      </p:pic>
      <p:pic>
        <p:nvPicPr>
          <p:cNvPr id="10" name="Picture 9">
            <a:extLst>
              <a:ext uri="{FF2B5EF4-FFF2-40B4-BE49-F238E27FC236}">
                <a16:creationId xmlns:a16="http://schemas.microsoft.com/office/drawing/2014/main" id="{CCEF5958-E6C1-41F4-A652-B0BBCE6421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35" y="418378"/>
            <a:ext cx="1502265" cy="1348830"/>
          </a:xfrm>
          <a:prstGeom prst="rect">
            <a:avLst/>
          </a:prstGeom>
        </p:spPr>
      </p:pic>
      <p:pic>
        <p:nvPicPr>
          <p:cNvPr id="12" name="Picture 11">
            <a:extLst>
              <a:ext uri="{FF2B5EF4-FFF2-40B4-BE49-F238E27FC236}">
                <a16:creationId xmlns:a16="http://schemas.microsoft.com/office/drawing/2014/main" id="{55EA2517-D7CD-4F03-A17A-290BC1AD23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9319" y="394485"/>
            <a:ext cx="1741123" cy="1348830"/>
          </a:xfrm>
          <a:prstGeom prst="rect">
            <a:avLst/>
          </a:prstGeom>
        </p:spPr>
      </p:pic>
      <p:pic>
        <p:nvPicPr>
          <p:cNvPr id="14" name="Picture 13">
            <a:extLst>
              <a:ext uri="{FF2B5EF4-FFF2-40B4-BE49-F238E27FC236}">
                <a16:creationId xmlns:a16="http://schemas.microsoft.com/office/drawing/2014/main" id="{DE49507C-828B-4431-8F3E-DACC4C5F96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2871" y="4150874"/>
            <a:ext cx="1257494" cy="1499652"/>
          </a:xfrm>
          <a:prstGeom prst="rect">
            <a:avLst/>
          </a:prstGeom>
        </p:spPr>
      </p:pic>
      <p:sp>
        <p:nvSpPr>
          <p:cNvPr id="15" name="TextBox 14">
            <a:extLst>
              <a:ext uri="{FF2B5EF4-FFF2-40B4-BE49-F238E27FC236}">
                <a16:creationId xmlns:a16="http://schemas.microsoft.com/office/drawing/2014/main" id="{F4EDCF58-CD7A-4252-B8EC-0F926C588D90}"/>
              </a:ext>
            </a:extLst>
          </p:cNvPr>
          <p:cNvSpPr txBox="1"/>
          <p:nvPr/>
        </p:nvSpPr>
        <p:spPr>
          <a:xfrm>
            <a:off x="4304385" y="2349664"/>
            <a:ext cx="3927423"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TECH BEES</a:t>
            </a:r>
          </a:p>
        </p:txBody>
      </p:sp>
      <p:sp>
        <p:nvSpPr>
          <p:cNvPr id="16" name="TextBox 15">
            <a:extLst>
              <a:ext uri="{FF2B5EF4-FFF2-40B4-BE49-F238E27FC236}">
                <a16:creationId xmlns:a16="http://schemas.microsoft.com/office/drawing/2014/main" id="{30AAAD5D-E045-4EF5-ADEA-0707F5E327D2}"/>
              </a:ext>
            </a:extLst>
          </p:cNvPr>
          <p:cNvSpPr txBox="1"/>
          <p:nvPr/>
        </p:nvSpPr>
        <p:spPr>
          <a:xfrm>
            <a:off x="6830228" y="3910802"/>
            <a:ext cx="2803161" cy="1600438"/>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By,</a:t>
            </a:r>
          </a:p>
          <a:p>
            <a:r>
              <a:rPr lang="en-IN" sz="2000" dirty="0">
                <a:latin typeface="Times New Roman" panose="02020603050405020304" pitchFamily="18" charset="0"/>
                <a:cs typeface="Times New Roman" panose="02020603050405020304" pitchFamily="18" charset="0"/>
              </a:rPr>
              <a:t>RANJIT V S</a:t>
            </a:r>
          </a:p>
          <a:p>
            <a:r>
              <a:rPr lang="en-IN" sz="2000" dirty="0">
                <a:latin typeface="Times New Roman" panose="02020603050405020304" pitchFamily="18" charset="0"/>
                <a:cs typeface="Times New Roman" panose="02020603050405020304" pitchFamily="18" charset="0"/>
              </a:rPr>
              <a:t>SAI BHARATHWAJ S</a:t>
            </a:r>
          </a:p>
          <a:p>
            <a:r>
              <a:rPr lang="en-IN" sz="2000" dirty="0">
                <a:latin typeface="Times New Roman" panose="02020603050405020304" pitchFamily="18" charset="0"/>
                <a:cs typeface="Times New Roman" panose="02020603050405020304" pitchFamily="18" charset="0"/>
              </a:rPr>
              <a:t>MOHAMED AADHIL M</a:t>
            </a:r>
          </a:p>
        </p:txBody>
      </p:sp>
      <p:pic>
        <p:nvPicPr>
          <p:cNvPr id="18" name="Picture 17" descr="A circuit board&#10;&#10;Description generated with high confidence">
            <a:extLst>
              <a:ext uri="{FF2B5EF4-FFF2-40B4-BE49-F238E27FC236}">
                <a16:creationId xmlns:a16="http://schemas.microsoft.com/office/drawing/2014/main" id="{8F44D1E3-A1AE-4F0E-8804-CEAE42AA86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65859" y="394485"/>
            <a:ext cx="1502265" cy="1348830"/>
          </a:xfrm>
          <a:prstGeom prst="rect">
            <a:avLst/>
          </a:prstGeom>
        </p:spPr>
      </p:pic>
    </p:spTree>
    <p:extLst>
      <p:ext uri="{BB962C8B-B14F-4D97-AF65-F5344CB8AC3E}">
        <p14:creationId xmlns:p14="http://schemas.microsoft.com/office/powerpoint/2010/main" val="162156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DIGITAL DISPLAY</a:t>
            </a:r>
          </a:p>
        </p:txBody>
      </p:sp>
      <p:sp>
        <p:nvSpPr>
          <p:cNvPr id="3" name="Content Placeholder 2"/>
          <p:cNvSpPr>
            <a:spLocks noGrp="1"/>
          </p:cNvSpPr>
          <p:nvPr>
            <p:ph idx="1"/>
          </p:nvPr>
        </p:nvSpPr>
        <p:spPr>
          <a:xfrm>
            <a:off x="1451579" y="2015733"/>
            <a:ext cx="9603275" cy="2391376"/>
          </a:xfrm>
        </p:spPr>
        <p:txBody>
          <a:bodyPr>
            <a:noAutofit/>
          </a:bodyPr>
          <a:lstStyle/>
          <a:p>
            <a:pPr algn="just">
              <a:spcBef>
                <a:spcPts val="0"/>
              </a:spcBef>
            </a:pPr>
            <a:r>
              <a:rPr lang="en-US" sz="2800" dirty="0">
                <a:latin typeface="Times New Roman" panose="02020603050405020304" pitchFamily="18" charset="0"/>
                <a:cs typeface="Times New Roman" panose="02020603050405020304" pitchFamily="18" charset="0"/>
              </a:rPr>
              <a:t>The Smart Wallet displays digital clock,date,temperature &amp; humidity.</a:t>
            </a:r>
          </a:p>
          <a:p>
            <a:pPr algn="just">
              <a:spcBef>
                <a:spcPts val="0"/>
              </a:spcBef>
            </a:pPr>
            <a:r>
              <a:rPr lang="en-US" sz="2800" dirty="0">
                <a:latin typeface="Times New Roman" panose="02020603050405020304" pitchFamily="18" charset="0"/>
                <a:cs typeface="Times New Roman" panose="02020603050405020304" pitchFamily="18" charset="0"/>
              </a:rPr>
              <a:t>The main advantage over the integrating these sensors is, we could get a real time temperature sensing with accuracy.</a:t>
            </a:r>
          </a:p>
          <a:p>
            <a:pPr algn="just">
              <a:spcBef>
                <a:spcPts val="0"/>
              </a:spcBef>
            </a:pPr>
            <a:r>
              <a:rPr lang="en-US" sz="2800" dirty="0">
                <a:latin typeface="Times New Roman" panose="02020603050405020304" pitchFamily="18" charset="0"/>
                <a:cs typeface="Times New Roman" panose="02020603050405020304" pitchFamily="18" charset="0"/>
              </a:rPr>
              <a:t>An 8X2 display unit is embedded in the wallet that is ideal to display the above mentioned parameters.</a:t>
            </a:r>
          </a:p>
          <a:p>
            <a:pPr algn="just">
              <a:spcBef>
                <a:spcPts val="0"/>
              </a:spcBef>
            </a:pPr>
            <a:endParaRPr lang="en-US" sz="2800" dirty="0">
              <a:latin typeface="Times New Roman" panose="02020603050405020304" pitchFamily="18" charset="0"/>
              <a:cs typeface="Times New Roman" panose="02020603050405020304" pitchFamily="18" charset="0"/>
            </a:endParaRPr>
          </a:p>
          <a:p>
            <a:pPr algn="just">
              <a:spcBef>
                <a:spcPts val="0"/>
              </a:spcBef>
            </a:pPr>
            <a:endParaRPr lang="en-US" sz="2800" dirty="0">
              <a:latin typeface="Times New Roman" panose="02020603050405020304" pitchFamily="18" charset="0"/>
              <a:cs typeface="Times New Roman" panose="02020603050405020304" pitchFamily="18" charset="0"/>
            </a:endParaRPr>
          </a:p>
        </p:txBody>
      </p:sp>
      <p:pic>
        <p:nvPicPr>
          <p:cNvPr id="5" name="Picture 4" descr="A close up of a clock&#10;&#10;Description generated with very high confidence">
            <a:extLst>
              <a:ext uri="{FF2B5EF4-FFF2-40B4-BE49-F238E27FC236}">
                <a16:creationId xmlns:a16="http://schemas.microsoft.com/office/drawing/2014/main" id="{EAA52E36-5CD4-4936-B05C-AFEFA18CF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492" y="4657131"/>
            <a:ext cx="2330939" cy="1396350"/>
          </a:xfrm>
          <a:prstGeom prst="rect">
            <a:avLst/>
          </a:prstGeom>
        </p:spPr>
      </p:pic>
    </p:spTree>
    <p:extLst>
      <p:ext uri="{BB962C8B-B14F-4D97-AF65-F5344CB8AC3E}">
        <p14:creationId xmlns:p14="http://schemas.microsoft.com/office/powerpoint/2010/main" val="320098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2FA7AD0A-1871-4DF8-9235-F49D0513B9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B04CFB-FAE5-47DD-9B3E-4E9BA7A89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AA2913A-07B4-41E1-8F1C-8ACDF879F271}"/>
              </a:ext>
            </a:extLst>
          </p:cNvPr>
          <p:cNvSpPr>
            <a:spLocks noGrp="1"/>
          </p:cNvSpPr>
          <p:nvPr>
            <p:ph type="title"/>
          </p:nvPr>
        </p:nvSpPr>
        <p:spPr>
          <a:xfrm>
            <a:off x="343796" y="1466631"/>
            <a:ext cx="3483220" cy="1868760"/>
          </a:xfrm>
        </p:spPr>
        <p:txBody>
          <a:bodyPr vert="horz" lIns="91440" tIns="45720" rIns="91440" bIns="0" rtlCol="0" anchor="b">
            <a:normAutofit/>
          </a:bodyPr>
          <a:lstStyle/>
          <a:p>
            <a:pPr algn="ctr"/>
            <a:r>
              <a:rPr lang="en-US" sz="3600" dirty="0">
                <a:latin typeface="Times New Roman" panose="02020603050405020304" pitchFamily="18" charset="0"/>
                <a:cs typeface="Times New Roman" panose="02020603050405020304" pitchFamily="18" charset="0"/>
              </a:rPr>
              <a:t>Live temperature </a:t>
            </a:r>
          </a:p>
        </p:txBody>
      </p:sp>
      <p:cxnSp>
        <p:nvCxnSpPr>
          <p:cNvPr id="22" name="Straight Connector 21">
            <a:extLst>
              <a:ext uri="{FF2B5EF4-FFF2-40B4-BE49-F238E27FC236}">
                <a16:creationId xmlns:a16="http://schemas.microsoft.com/office/drawing/2014/main" id="{EE68D41B-9286-479F-9AB7-678C8E348D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E8ACF89C-CFC3-4D68-B3C4-2BEFB7BBE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5" name="Rectangle 24">
              <a:extLst>
                <a:ext uri="{FF2B5EF4-FFF2-40B4-BE49-F238E27FC236}">
                  <a16:creationId xmlns:a16="http://schemas.microsoft.com/office/drawing/2014/main" id="{3B770B7D-3C5C-4682-8DF0-20783592F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893E11-7EC1-4EB6-A2A8-0B693F8FE5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622F7FD7-8884-4FD5-95AB-0B5C6033A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lipart&#10;&#10;Description generated with very high confidence">
            <a:extLst>
              <a:ext uri="{FF2B5EF4-FFF2-40B4-BE49-F238E27FC236}">
                <a16:creationId xmlns:a16="http://schemas.microsoft.com/office/drawing/2014/main" id="{8D9AA098-AA3E-478D-A950-045B3D825B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6747" y="1116345"/>
            <a:ext cx="3866172" cy="3866172"/>
          </a:xfrm>
          <a:prstGeom prst="rect">
            <a:avLst/>
          </a:prstGeom>
        </p:spPr>
      </p:pic>
      <p:pic>
        <p:nvPicPr>
          <p:cNvPr id="30" name="Picture 29">
            <a:extLst>
              <a:ext uri="{FF2B5EF4-FFF2-40B4-BE49-F238E27FC236}">
                <a16:creationId xmlns:a16="http://schemas.microsoft.com/office/drawing/2014/main" id="{16EFE474-4FE0-4E8F-8F09-5ED2C9E76A8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CF8B8C81-54DC-4AF5-B682-3A2C70A6B5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56F7EAF-44FB-4245-82CC-02AAFC2FEC68}"/>
              </a:ext>
            </a:extLst>
          </p:cNvPr>
          <p:cNvSpPr txBox="1"/>
          <p:nvPr/>
        </p:nvSpPr>
        <p:spPr>
          <a:xfrm>
            <a:off x="449705" y="4072447"/>
            <a:ext cx="3210907" cy="120032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Wallets is also used to display the live temperature.</a:t>
            </a:r>
          </a:p>
        </p:txBody>
      </p:sp>
    </p:spTree>
    <p:extLst>
      <p:ext uri="{BB962C8B-B14F-4D97-AF65-F5344CB8AC3E}">
        <p14:creationId xmlns:p14="http://schemas.microsoft.com/office/powerpoint/2010/main" val="233744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pPr algn="ctr"/>
            <a:r>
              <a:rPr lang="en-US" sz="3600" cap="none" dirty="0">
                <a:latin typeface="Times New Roman" panose="02020603050405020304" pitchFamily="18" charset="0"/>
                <a:cs typeface="Times New Roman" panose="02020603050405020304" pitchFamily="18" charset="0"/>
              </a:rPr>
              <a:t>Range alarm system</a:t>
            </a:r>
          </a:p>
        </p:txBody>
      </p:sp>
      <p:sp>
        <p:nvSpPr>
          <p:cNvPr id="3" name="Content Placeholder 2"/>
          <p:cNvSpPr>
            <a:spLocks noGrp="1"/>
          </p:cNvSpPr>
          <p:nvPr>
            <p:ph idx="1"/>
          </p:nvPr>
        </p:nvSpPr>
        <p:spPr>
          <a:xfrm>
            <a:off x="1137146" y="1853754"/>
            <a:ext cx="6510217" cy="4199727"/>
          </a:xfrm>
        </p:spPr>
        <p:txBody>
          <a:bodyPr>
            <a:noAutofit/>
          </a:bodyPr>
          <a:lstStyle/>
          <a:p>
            <a:pPr algn="just">
              <a:lnSpc>
                <a:spcPct val="110000"/>
              </a:lnSpc>
              <a:spcBef>
                <a:spcPts val="0"/>
              </a:spcBef>
            </a:pPr>
            <a:r>
              <a:rPr lang="en-IN" dirty="0">
                <a:latin typeface="Times New Roman" panose="02020603050405020304" pitchFamily="18" charset="0"/>
                <a:cs typeface="Times New Roman" panose="02020603050405020304" pitchFamily="18" charset="0"/>
              </a:rPr>
              <a:t>The Wallet includes a sensor circuit i.e. when the wallet is out of range ( say 20m) an alarm is triggered in the mobile application.</a:t>
            </a:r>
          </a:p>
          <a:p>
            <a:pPr algn="just">
              <a:lnSpc>
                <a:spcPct val="110000"/>
              </a:lnSpc>
              <a:spcBef>
                <a:spcPts val="0"/>
              </a:spcBef>
            </a:pPr>
            <a:r>
              <a:rPr lang="en-IN" dirty="0">
                <a:latin typeface="Times New Roman" panose="02020603050405020304" pitchFamily="18" charset="0"/>
                <a:cs typeface="Times New Roman" panose="02020603050405020304" pitchFamily="18" charset="0"/>
              </a:rPr>
              <a:t>Proximity sensors are used to detect the wallet with a specified range from the user.</a:t>
            </a:r>
          </a:p>
          <a:p>
            <a:pPr algn="just">
              <a:lnSpc>
                <a:spcPct val="110000"/>
              </a:lnSpc>
              <a:spcBef>
                <a:spcPts val="0"/>
              </a:spcBef>
            </a:pPr>
            <a:r>
              <a:rPr lang="en-IN" dirty="0">
                <a:latin typeface="Times New Roman" panose="02020603050405020304" pitchFamily="18" charset="0"/>
                <a:cs typeface="Times New Roman" panose="02020603050405020304" pitchFamily="18" charset="0"/>
              </a:rPr>
              <a:t>In case of </a:t>
            </a:r>
            <a:r>
              <a:rPr lang="en-IN" b="1" dirty="0">
                <a:latin typeface="Times New Roman" panose="02020603050405020304" pitchFamily="18" charset="0"/>
                <a:cs typeface="Times New Roman" panose="02020603050405020304" pitchFamily="18" charset="0"/>
              </a:rPr>
              <a:t>capacitive</a:t>
            </a:r>
            <a:r>
              <a:rPr lang="en-IN" dirty="0">
                <a:latin typeface="Times New Roman" panose="02020603050405020304" pitchFamily="18" charset="0"/>
                <a:cs typeface="Times New Roman" panose="02020603050405020304" pitchFamily="18" charset="0"/>
              </a:rPr>
              <a:t> proximity sensors, it is used to detect a plastic target while in the case of </a:t>
            </a:r>
            <a:r>
              <a:rPr lang="en-IN" b="1" dirty="0">
                <a:latin typeface="Times New Roman" panose="02020603050405020304" pitchFamily="18" charset="0"/>
                <a:cs typeface="Times New Roman" panose="02020603050405020304" pitchFamily="18" charset="0"/>
              </a:rPr>
              <a:t>inductive</a:t>
            </a:r>
            <a:r>
              <a:rPr lang="en-IN" dirty="0">
                <a:latin typeface="Times New Roman" panose="02020603050405020304" pitchFamily="18" charset="0"/>
                <a:cs typeface="Times New Roman" panose="02020603050405020304" pitchFamily="18" charset="0"/>
              </a:rPr>
              <a:t> sensors it detects a metal target. Maximum distance that the proximity sensors can detect is the Range (R).</a:t>
            </a:r>
          </a:p>
          <a:p>
            <a:pPr algn="just">
              <a:lnSpc>
                <a:spcPct val="110000"/>
              </a:lnSpc>
              <a:spcBef>
                <a:spcPts val="0"/>
              </a:spcBef>
            </a:pPr>
            <a:r>
              <a:rPr lang="en-IN" dirty="0">
                <a:latin typeface="Times New Roman" panose="02020603050405020304" pitchFamily="18" charset="0"/>
                <a:cs typeface="Times New Roman" panose="02020603050405020304" pitchFamily="18" charset="0"/>
              </a:rPr>
              <a:t>As the smart wallet is concerned, it uses an ultrasonic proximity sensor that is capable of detecting an object in a range of 3 – 30m.</a:t>
            </a:r>
            <a:endParaRPr lang="en-US" dirty="0">
              <a:latin typeface="Times New Roman" panose="02020603050405020304" pitchFamily="18" charset="0"/>
              <a:cs typeface="Times New Roman" panose="02020603050405020304" pitchFamily="18" charset="0"/>
            </a:endParaRPr>
          </a:p>
        </p:txBody>
      </p:sp>
      <p:pic>
        <p:nvPicPr>
          <p:cNvPr id="5" name="Picture 4" descr="A drawing of a face&#10;&#10;Description generated with high confidence">
            <a:extLst>
              <a:ext uri="{FF2B5EF4-FFF2-40B4-BE49-F238E27FC236}">
                <a16:creationId xmlns:a16="http://schemas.microsoft.com/office/drawing/2014/main" id="{757235D5-22DA-4586-BC32-0D3B99B50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756" y="2505843"/>
            <a:ext cx="2926098" cy="2470394"/>
          </a:xfrm>
          <a:prstGeom prst="rect">
            <a:avLst/>
          </a:prstGeom>
        </p:spPr>
      </p:pic>
    </p:spTree>
    <p:extLst>
      <p:ext uri="{BB962C8B-B14F-4D97-AF65-F5344CB8AC3E}">
        <p14:creationId xmlns:p14="http://schemas.microsoft.com/office/powerpoint/2010/main" val="2640902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419CA0-BFB4-4390-AB8F-5DBFCA45D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CF4C623-16D7-4722-8EFB-A5B0E3BC077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0" y="804520"/>
            <a:ext cx="5550355" cy="1049235"/>
          </a:xfrm>
        </p:spPr>
        <p:txBody>
          <a:bodyPr>
            <a:normAutofit/>
          </a:bodyPr>
          <a:lstStyle/>
          <a:p>
            <a:pPr algn="ctr"/>
            <a:r>
              <a:rPr lang="en-US" sz="3600" dirty="0">
                <a:latin typeface="Times New Roman" panose="02020603050405020304" pitchFamily="18" charset="0"/>
                <a:cs typeface="Times New Roman" panose="02020603050405020304" pitchFamily="18" charset="0"/>
              </a:rPr>
              <a:t>POWER BANK</a:t>
            </a:r>
          </a:p>
        </p:txBody>
      </p:sp>
      <p:sp>
        <p:nvSpPr>
          <p:cNvPr id="14" name="Rectangle 13">
            <a:extLst>
              <a:ext uri="{FF2B5EF4-FFF2-40B4-BE49-F238E27FC236}">
                <a16:creationId xmlns:a16="http://schemas.microsoft.com/office/drawing/2014/main" id="{596E9C81-ACBE-459E-A7D5-2BB824B68F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noGrp="1"/>
          </p:cNvSpPr>
          <p:nvPr>
            <p:ph idx="1"/>
          </p:nvPr>
        </p:nvSpPr>
        <p:spPr>
          <a:xfrm>
            <a:off x="299804" y="2015732"/>
            <a:ext cx="6702132" cy="5479349"/>
          </a:xfrm>
        </p:spPr>
        <p:txBody>
          <a:bodyPr>
            <a:noAutofit/>
          </a:bodyPr>
          <a:lstStyle/>
          <a:p>
            <a:pPr algn="just">
              <a:lnSpc>
                <a:spcPct val="100000"/>
              </a:lnSpc>
            </a:pPr>
            <a:r>
              <a:rPr lang="en-US" dirty="0">
                <a:latin typeface="Times New Roman" panose="02020603050405020304" pitchFamily="18" charset="0"/>
                <a:cs typeface="Times New Roman" panose="02020603050405020304" pitchFamily="18" charset="0"/>
              </a:rPr>
              <a:t>The Wallet has a built in power bank with a capacity between 2000 and 5000 </a:t>
            </a:r>
            <a:r>
              <a:rPr lang="en-US" dirty="0" err="1">
                <a:latin typeface="Times New Roman" panose="02020603050405020304" pitchFamily="18" charset="0"/>
                <a:cs typeface="Times New Roman" panose="02020603050405020304" pitchFamily="18" charset="0"/>
              </a:rPr>
              <a:t>mah</a:t>
            </a:r>
            <a:r>
              <a:rPr lang="en-US" dirty="0">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The power bank has two charging facilities.</a:t>
            </a:r>
          </a:p>
          <a:p>
            <a:pPr lvl="1" algn="just">
              <a:lnSpc>
                <a:spcPct val="100000"/>
              </a:lnSpc>
            </a:pPr>
            <a:r>
              <a:rPr lang="en-US" sz="2000" dirty="0">
                <a:latin typeface="Times New Roman" panose="02020603050405020304" pitchFamily="18" charset="0"/>
                <a:cs typeface="Times New Roman" panose="02020603050405020304" pitchFamily="18" charset="0"/>
              </a:rPr>
              <a:t>Primary : Wireless Charging ( just placing the wallet on the charging pad )</a:t>
            </a:r>
          </a:p>
          <a:p>
            <a:pPr lvl="1" algn="just">
              <a:lnSpc>
                <a:spcPct val="100000"/>
              </a:lnSpc>
            </a:pPr>
            <a:r>
              <a:rPr lang="en-US" sz="2000" dirty="0">
                <a:latin typeface="Times New Roman" panose="02020603050405020304" pitchFamily="18" charset="0"/>
                <a:cs typeface="Times New Roman" panose="02020603050405020304" pitchFamily="18" charset="0"/>
              </a:rPr>
              <a:t>Secondary : Using Piezo-Electric transducer circuit.</a:t>
            </a:r>
          </a:p>
          <a:p>
            <a:pPr algn="just">
              <a:lnSpc>
                <a:spcPct val="100000"/>
              </a:lnSpc>
            </a:pPr>
            <a:r>
              <a:rPr lang="en-US" dirty="0">
                <a:latin typeface="Times New Roman" panose="02020603050405020304" pitchFamily="18" charset="0"/>
                <a:cs typeface="Times New Roman" panose="02020603050405020304" pitchFamily="18" charset="0"/>
              </a:rPr>
              <a:t>With the power bank and the piezo-electric transducer circuit integrated the smart wallet weighs comparatively low.</a:t>
            </a:r>
          </a:p>
          <a:p>
            <a:pPr algn="just">
              <a:lnSpc>
                <a:spcPct val="100000"/>
              </a:lnSpc>
            </a:pPr>
            <a:r>
              <a:rPr lang="en-IN" dirty="0">
                <a:latin typeface="Times New Roman" panose="02020603050405020304" pitchFamily="18" charset="0"/>
                <a:cs typeface="Times New Roman" panose="02020603050405020304" pitchFamily="18" charset="0"/>
              </a:rPr>
              <a:t>Built-in Power bank fully</a:t>
            </a:r>
            <a:r>
              <a:rPr lang="en-IN" b="1" dirty="0">
                <a:latin typeface="Times New Roman" panose="02020603050405020304" pitchFamily="18" charset="0"/>
                <a:cs typeface="Times New Roman" panose="02020603050405020304" pitchFamily="18" charset="0"/>
              </a:rPr>
              <a:t> charges your smartphone on the go</a:t>
            </a:r>
            <a:r>
              <a:rPr lang="en-IN" dirty="0">
                <a:latin typeface="Times New Roman" panose="02020603050405020304" pitchFamily="18" charset="0"/>
                <a:cs typeface="Times New Roman" panose="02020603050405020304" pitchFamily="18" charset="0"/>
              </a:rPr>
              <a:t>. Works both </a:t>
            </a:r>
            <a:r>
              <a:rPr lang="en-IN" b="1" dirty="0">
                <a:latin typeface="Times New Roman" panose="02020603050405020304" pitchFamily="18" charset="0"/>
                <a:cs typeface="Times New Roman" panose="02020603050405020304" pitchFamily="18" charset="0"/>
              </a:rPr>
              <a:t>wirelessly</a:t>
            </a:r>
            <a:r>
              <a:rPr lang="en-IN" dirty="0">
                <a:latin typeface="Times New Roman" panose="02020603050405020304" pitchFamily="18" charset="0"/>
                <a:cs typeface="Times New Roman" panose="02020603050405020304" pitchFamily="18" charset="0"/>
              </a:rPr>
              <a:t> and with a </a:t>
            </a:r>
            <a:r>
              <a:rPr lang="en-IN" b="1" dirty="0">
                <a:latin typeface="Times New Roman" panose="02020603050405020304" pitchFamily="18" charset="0"/>
                <a:cs typeface="Times New Roman" panose="02020603050405020304" pitchFamily="18" charset="0"/>
              </a:rPr>
              <a:t>cable</a:t>
            </a:r>
            <a:r>
              <a:rPr lang="en-IN" dirty="0">
                <a:latin typeface="Times New Roman" panose="02020603050405020304" pitchFamily="18" charset="0"/>
                <a:cs typeface="Times New Roman" panose="02020603050405020304" pitchFamily="18" charset="0"/>
              </a:rPr>
              <a:t>. Extremely </a:t>
            </a:r>
            <a:r>
              <a:rPr lang="en-IN" b="1" dirty="0">
                <a:latin typeface="Times New Roman" panose="02020603050405020304" pitchFamily="18" charset="0"/>
                <a:cs typeface="Times New Roman" panose="02020603050405020304" pitchFamily="18" charset="0"/>
              </a:rPr>
              <a:t>lightweight</a:t>
            </a:r>
            <a:r>
              <a:rPr lang="en-IN" dirty="0">
                <a:latin typeface="Times New Roman" panose="02020603050405020304" pitchFamily="18" charset="0"/>
                <a:cs typeface="Times New Roman" panose="02020603050405020304" pitchFamily="18" charset="0"/>
              </a:rPr>
              <a:t> and</a:t>
            </a:r>
            <a:r>
              <a:rPr lang="en-IN" b="1" dirty="0">
                <a:latin typeface="Times New Roman" panose="02020603050405020304" pitchFamily="18" charset="0"/>
                <a:cs typeface="Times New Roman" panose="02020603050405020304" pitchFamily="18" charset="0"/>
              </a:rPr>
              <a:t> thin</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CEBDCB18-ABE5-43B0-8B68-89FEDAECB8B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7" name="Rectangle 16">
              <a:extLst>
                <a:ext uri="{FF2B5EF4-FFF2-40B4-BE49-F238E27FC236}">
                  <a16:creationId xmlns:a16="http://schemas.microsoft.com/office/drawing/2014/main" id="{483C65C6-7268-490D-B4A8-927D45FAB6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133D4A5-82E5-43A0-9FF0-81B7AC16CD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3F812E7-BD4C-4567-8906-BAA1638E7C80}"/>
              </a:ext>
            </a:extLst>
          </p:cNvPr>
          <p:cNvPicPr>
            <a:picLocks noChangeAspect="1"/>
          </p:cNvPicPr>
          <p:nvPr/>
        </p:nvPicPr>
        <p:blipFill rotWithShape="1">
          <a:blip r:embed="rId2">
            <a:extLst>
              <a:ext uri="{28A0092B-C50C-407E-A947-70E740481C1C}">
                <a14:useLocalDpi xmlns:a14="http://schemas.microsoft.com/office/drawing/2010/main" val="0"/>
              </a:ext>
            </a:extLst>
          </a:blip>
          <a:srcRect l="15312" r="12288"/>
          <a:stretch/>
        </p:blipFill>
        <p:spPr>
          <a:xfrm>
            <a:off x="8116373" y="1116345"/>
            <a:ext cx="2799103" cy="3866172"/>
          </a:xfrm>
          <a:prstGeom prst="rect">
            <a:avLst/>
          </a:prstGeom>
        </p:spPr>
      </p:pic>
      <p:pic>
        <p:nvPicPr>
          <p:cNvPr id="20" name="Picture 19">
            <a:extLst>
              <a:ext uri="{FF2B5EF4-FFF2-40B4-BE49-F238E27FC236}">
                <a16:creationId xmlns:a16="http://schemas.microsoft.com/office/drawing/2014/main" id="{08EC5C75-E28F-4899-9C2E-39431B82B74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6AAE0A1-60AD-4190-B85D-2DD8148369C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81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0" y="804520"/>
            <a:ext cx="3530157" cy="1049235"/>
          </a:xfrm>
        </p:spPr>
        <p:txBody>
          <a:bodyPr>
            <a:normAutofit/>
          </a:bodyPr>
          <a:lstStyle/>
          <a:p>
            <a:pPr algn="ctr"/>
            <a:r>
              <a:rPr lang="en-US" sz="3600" dirty="0">
                <a:latin typeface="Times New Roman" panose="02020603050405020304" pitchFamily="18" charset="0"/>
                <a:cs typeface="Times New Roman" panose="02020603050405020304" pitchFamily="18" charset="0"/>
              </a:rPr>
              <a:t>Storage</a:t>
            </a:r>
          </a:p>
        </p:txBody>
      </p:sp>
      <p:sp>
        <p:nvSpPr>
          <p:cNvPr id="17" name="Rectangle 16">
            <a:extLst>
              <a:ext uri="{FF2B5EF4-FFF2-40B4-BE49-F238E27FC236}">
                <a16:creationId xmlns:a16="http://schemas.microsoft.com/office/drawing/2014/main"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9" name="Group 18">
            <a:extLst>
              <a:ext uri="{FF2B5EF4-FFF2-40B4-BE49-F238E27FC236}">
                <a16:creationId xmlns:a16="http://schemas.microsoft.com/office/drawing/2014/main"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9" name="Rectangle 19">
              <a:extLst>
                <a:ext uri="{FF2B5EF4-FFF2-40B4-BE49-F238E27FC236}">
                  <a16:creationId xmlns:a16="http://schemas.microsoft.com/office/drawing/2014/main"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B7C6FE7C-780F-462B-B709-9F35EBD47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615" y="1116345"/>
            <a:ext cx="3866172" cy="3866172"/>
          </a:xfrm>
          <a:prstGeom prst="rect">
            <a:avLst/>
          </a:prstGeom>
        </p:spPr>
      </p:pic>
      <p:pic>
        <p:nvPicPr>
          <p:cNvPr id="25" name="Picture 24">
            <a:extLst>
              <a:ext uri="{FF2B5EF4-FFF2-40B4-BE49-F238E27FC236}">
                <a16:creationId xmlns:a16="http://schemas.microsoft.com/office/drawing/2014/main"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device&#10;&#10;Description generated with very high confidence">
            <a:extLst>
              <a:ext uri="{FF2B5EF4-FFF2-40B4-BE49-F238E27FC236}">
                <a16:creationId xmlns:a16="http://schemas.microsoft.com/office/drawing/2014/main" id="{B7C6FE7C-780F-462B-B709-9F35EBD47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4288" y="2984174"/>
            <a:ext cx="2143125" cy="2143125"/>
          </a:xfrm>
        </p:spPr>
      </p:pic>
      <p:sp>
        <p:nvSpPr>
          <p:cNvPr id="6" name="TextBox 5">
            <a:extLst>
              <a:ext uri="{FF2B5EF4-FFF2-40B4-BE49-F238E27FC236}">
                <a16:creationId xmlns:a16="http://schemas.microsoft.com/office/drawing/2014/main" id="{CF13D16B-C240-4AAB-8786-ACCD9F9E7363}"/>
              </a:ext>
            </a:extLst>
          </p:cNvPr>
          <p:cNvSpPr txBox="1"/>
          <p:nvPr/>
        </p:nvSpPr>
        <p:spPr>
          <a:xfrm>
            <a:off x="1063987" y="2784229"/>
            <a:ext cx="3917750" cy="120032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Storage in the wallets is used to avoid carrying the </a:t>
            </a:r>
            <a:r>
              <a:rPr lang="en-IN" sz="2400" dirty="0" err="1">
                <a:latin typeface="Times New Roman" panose="02020603050405020304" pitchFamily="18" charset="0"/>
                <a:cs typeface="Times New Roman" panose="02020603050405020304" pitchFamily="18" charset="0"/>
              </a:rPr>
              <a:t>pendrive</a:t>
            </a:r>
            <a:r>
              <a:rPr lang="en-IN" sz="2400" dirty="0">
                <a:latin typeface="Times New Roman" panose="02020603050405020304" pitchFamily="18" charset="0"/>
                <a:cs typeface="Times New Roman" panose="02020603050405020304" pitchFamily="18" charset="0"/>
              </a:rPr>
              <a:t> with the wallet user.</a:t>
            </a:r>
          </a:p>
        </p:txBody>
      </p:sp>
    </p:spTree>
    <p:extLst>
      <p:ext uri="{BB962C8B-B14F-4D97-AF65-F5344CB8AC3E}">
        <p14:creationId xmlns:p14="http://schemas.microsoft.com/office/powerpoint/2010/main" val="103647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3DA29D6-757A-4F40-8AD3-24F363A34CFB}"/>
              </a:ext>
            </a:extLst>
          </p:cNvPr>
          <p:cNvSpPr>
            <a:spLocks noGrp="1"/>
          </p:cNvSpPr>
          <p:nvPr>
            <p:ph type="title"/>
          </p:nvPr>
        </p:nvSpPr>
        <p:spPr>
          <a:xfrm>
            <a:off x="891358" y="1039549"/>
            <a:ext cx="4487062" cy="1049235"/>
          </a:xfrm>
        </p:spPr>
        <p:txBody>
          <a:bodyPr>
            <a:noAutofit/>
          </a:bodyPr>
          <a:lstStyle/>
          <a:p>
            <a:pPr algn="ctr"/>
            <a:r>
              <a:rPr lang="en-IN" sz="3600" dirty="0">
                <a:latin typeface="Times New Roman" panose="02020603050405020304" pitchFamily="18" charset="0"/>
                <a:cs typeface="Times New Roman" panose="02020603050405020304" pitchFamily="18" charset="0"/>
              </a:rPr>
              <a:t>Indoor tracking </a:t>
            </a:r>
          </a:p>
        </p:txBody>
      </p:sp>
      <p:sp>
        <p:nvSpPr>
          <p:cNvPr id="17" name="Rectangle 16">
            <a:extLst>
              <a:ext uri="{FF2B5EF4-FFF2-40B4-BE49-F238E27FC236}">
                <a16:creationId xmlns:a16="http://schemas.microsoft.com/office/drawing/2014/main"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8489DBE4-F04A-45ED-BAA9-DDE3302C5A1C}"/>
              </a:ext>
            </a:extLst>
          </p:cNvPr>
          <p:cNvSpPr>
            <a:spLocks noGrp="1"/>
          </p:cNvSpPr>
          <p:nvPr>
            <p:ph idx="1"/>
          </p:nvPr>
        </p:nvSpPr>
        <p:spPr>
          <a:xfrm>
            <a:off x="891358" y="2503583"/>
            <a:ext cx="4087049" cy="1850833"/>
          </a:xfrm>
        </p:spPr>
        <p:txBody>
          <a:bodyPr>
            <a:noAutofit/>
          </a:bodyPr>
          <a:lstStyle/>
          <a:p>
            <a:pPr algn="just"/>
            <a:r>
              <a:rPr lang="en-US" sz="2800" dirty="0">
                <a:latin typeface="Times New Roman" panose="02020603050405020304" pitchFamily="18" charset="0"/>
                <a:cs typeface="Times New Roman" panose="02020603050405020304" pitchFamily="18" charset="0"/>
              </a:rPr>
              <a:t>With the help of buzzer, the miss placed wallets can be identified easily.</a:t>
            </a:r>
          </a:p>
        </p:txBody>
      </p:sp>
      <p:grpSp>
        <p:nvGrpSpPr>
          <p:cNvPr id="19" name="Group 18">
            <a:extLst>
              <a:ext uri="{FF2B5EF4-FFF2-40B4-BE49-F238E27FC236}">
                <a16:creationId xmlns:a16="http://schemas.microsoft.com/office/drawing/2014/main"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0" name="Rectangle 19">
              <a:extLst>
                <a:ext uri="{FF2B5EF4-FFF2-40B4-BE49-F238E27FC236}">
                  <a16:creationId xmlns:a16="http://schemas.microsoft.com/office/drawing/2014/main"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FE2E2B34-1CE3-4314-8568-FEDF84EA0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027" y="1116345"/>
            <a:ext cx="4579349" cy="3866172"/>
          </a:xfrm>
          <a:prstGeom prst="rect">
            <a:avLst/>
          </a:prstGeom>
        </p:spPr>
      </p:pic>
      <p:pic>
        <p:nvPicPr>
          <p:cNvPr id="25" name="Picture 24">
            <a:extLst>
              <a:ext uri="{FF2B5EF4-FFF2-40B4-BE49-F238E27FC236}">
                <a16:creationId xmlns:a16="http://schemas.microsoft.com/office/drawing/2014/main"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27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C3D674-3D59-4E93-80CA-0C0A9095E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84B8F8-FDC9-498B-9960-5D7260AFCB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7282" y="1084305"/>
            <a:ext cx="4176511" cy="1049235"/>
          </a:xfrm>
        </p:spPr>
        <p:txBody>
          <a:bodyPr>
            <a:normAutofit/>
          </a:bodyPr>
          <a:lstStyle/>
          <a:p>
            <a:pPr algn="ctr"/>
            <a:r>
              <a:rPr lang="en-US" sz="3600" dirty="0">
                <a:latin typeface="Times New Roman" panose="02020603050405020304" pitchFamily="18" charset="0"/>
                <a:cs typeface="Times New Roman" panose="02020603050405020304" pitchFamily="18" charset="0"/>
              </a:rPr>
              <a:t>QR Display</a:t>
            </a:r>
          </a:p>
        </p:txBody>
      </p:sp>
      <p:sp>
        <p:nvSpPr>
          <p:cNvPr id="17" name="Rectangle 16">
            <a:extLst>
              <a:ext uri="{FF2B5EF4-FFF2-40B4-BE49-F238E27FC236}">
                <a16:creationId xmlns:a16="http://schemas.microsoft.com/office/drawing/2014/main" id="{EF2A81E1-BCBE-426B-8C09-33274E6940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B3586C99-0188-4901-A0B8-D94AF829B4C8}"/>
              </a:ext>
            </a:extLst>
          </p:cNvPr>
          <p:cNvSpPr>
            <a:spLocks noGrp="1"/>
          </p:cNvSpPr>
          <p:nvPr>
            <p:ph idx="1"/>
          </p:nvPr>
        </p:nvSpPr>
        <p:spPr>
          <a:xfrm>
            <a:off x="898660" y="2305927"/>
            <a:ext cx="4960442" cy="3450613"/>
          </a:xfrm>
        </p:spPr>
        <p:txBody>
          <a:bodyPr>
            <a:normAutofit/>
          </a:bodyPr>
          <a:lstStyle/>
          <a:p>
            <a:pPr algn="just"/>
            <a:r>
              <a:rPr lang="en-US" sz="2400" dirty="0">
                <a:latin typeface="Times New Roman" panose="02020603050405020304" pitchFamily="18" charset="0"/>
                <a:cs typeface="Times New Roman" panose="02020603050405020304" pitchFamily="18" charset="0"/>
              </a:rPr>
              <a:t>Smart wallets can also be used as a e-wallets.</a:t>
            </a:r>
          </a:p>
          <a:p>
            <a:pPr algn="just"/>
            <a:r>
              <a:rPr lang="en-US" sz="2400" dirty="0">
                <a:latin typeface="Times New Roman" panose="02020603050405020304" pitchFamily="18" charset="0"/>
                <a:cs typeface="Times New Roman" panose="02020603050405020304" pitchFamily="18" charset="0"/>
              </a:rPr>
              <a:t>QR display in the wallets is used to make payments mobile free.</a:t>
            </a:r>
          </a:p>
        </p:txBody>
      </p:sp>
      <p:pic>
        <p:nvPicPr>
          <p:cNvPr id="8" name="Content Placeholder 4">
            <a:extLst>
              <a:ext uri="{FF2B5EF4-FFF2-40B4-BE49-F238E27FC236}">
                <a16:creationId xmlns:a16="http://schemas.microsoft.com/office/drawing/2014/main" id="{FFBD5746-EFDF-43CD-900B-57B068B12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164188"/>
            <a:ext cx="4960442" cy="3943551"/>
          </a:xfrm>
          <a:prstGeom prst="rect">
            <a:avLst/>
          </a:prstGeom>
        </p:spPr>
      </p:pic>
      <p:pic>
        <p:nvPicPr>
          <p:cNvPr id="19" name="Picture 18">
            <a:extLst>
              <a:ext uri="{FF2B5EF4-FFF2-40B4-BE49-F238E27FC236}">
                <a16:creationId xmlns:a16="http://schemas.microsoft.com/office/drawing/2014/main" id="{39D1DDD4-5BB3-45BA-B9B3-06B62299AD79}"/>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24DAE64-2302-42EA-8239-F2F0775CA5A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73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6BC9F-DE95-4B9A-8E01-4C319CBD8E7D}"/>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Smart wallet Design (Front Flip)</a:t>
            </a:r>
          </a:p>
        </p:txBody>
      </p:sp>
      <p:pic>
        <p:nvPicPr>
          <p:cNvPr id="7" name="Picture 6" descr="A close up of a device&#10;&#10;Description generated with high confidence">
            <a:extLst>
              <a:ext uri="{FF2B5EF4-FFF2-40B4-BE49-F238E27FC236}">
                <a16:creationId xmlns:a16="http://schemas.microsoft.com/office/drawing/2014/main" id="{556CDE77-A224-4E53-A4F1-C539698B9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33" y="1924957"/>
            <a:ext cx="2475048" cy="2050097"/>
          </a:xfrm>
          <a:prstGeom prst="rect">
            <a:avLst/>
          </a:prstGeom>
        </p:spPr>
      </p:pic>
      <p:pic>
        <p:nvPicPr>
          <p:cNvPr id="9" name="Picture 8">
            <a:extLst>
              <a:ext uri="{FF2B5EF4-FFF2-40B4-BE49-F238E27FC236}">
                <a16:creationId xmlns:a16="http://schemas.microsoft.com/office/drawing/2014/main" id="{4FB720F1-E349-40C2-AA1C-A267CEA14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33" y="4046257"/>
            <a:ext cx="2475048" cy="2074353"/>
          </a:xfrm>
          <a:prstGeom prst="rect">
            <a:avLst/>
          </a:prstGeom>
        </p:spPr>
      </p:pic>
      <p:pic>
        <p:nvPicPr>
          <p:cNvPr id="11" name="Picture 10">
            <a:extLst>
              <a:ext uri="{FF2B5EF4-FFF2-40B4-BE49-F238E27FC236}">
                <a16:creationId xmlns:a16="http://schemas.microsoft.com/office/drawing/2014/main" id="{EAA2F762-15FF-417C-96BA-14902BB723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5093" y="2072491"/>
            <a:ext cx="2475047" cy="2043303"/>
          </a:xfrm>
          <a:prstGeom prst="rect">
            <a:avLst/>
          </a:prstGeom>
        </p:spPr>
      </p:pic>
      <p:pic>
        <p:nvPicPr>
          <p:cNvPr id="13" name="Picture 12">
            <a:extLst>
              <a:ext uri="{FF2B5EF4-FFF2-40B4-BE49-F238E27FC236}">
                <a16:creationId xmlns:a16="http://schemas.microsoft.com/office/drawing/2014/main" id="{FEDF373F-273F-469A-9E97-4B3B3CA7ED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5093" y="4115794"/>
            <a:ext cx="2400766" cy="1937687"/>
          </a:xfrm>
          <a:prstGeom prst="rect">
            <a:avLst/>
          </a:prstGeom>
        </p:spPr>
      </p:pic>
      <p:sp>
        <p:nvSpPr>
          <p:cNvPr id="18" name="TextBox 17">
            <a:extLst>
              <a:ext uri="{FF2B5EF4-FFF2-40B4-BE49-F238E27FC236}">
                <a16:creationId xmlns:a16="http://schemas.microsoft.com/office/drawing/2014/main" id="{E4112DBB-A133-4332-85B5-0B620C8D1331}"/>
              </a:ext>
            </a:extLst>
          </p:cNvPr>
          <p:cNvSpPr txBox="1"/>
          <p:nvPr/>
        </p:nvSpPr>
        <p:spPr>
          <a:xfrm>
            <a:off x="1110052" y="3605722"/>
            <a:ext cx="1509010" cy="369332"/>
          </a:xfrm>
          <a:prstGeom prst="rect">
            <a:avLst/>
          </a:prstGeom>
          <a:noFill/>
        </p:spPr>
        <p:txBody>
          <a:bodyPr wrap="square" rtlCol="0">
            <a:spAutoFit/>
          </a:bodyPr>
          <a:lstStyle/>
          <a:p>
            <a:r>
              <a:rPr lang="en-IN" dirty="0">
                <a:solidFill>
                  <a:srgbClr val="FF0000"/>
                </a:solidFill>
              </a:rPr>
              <a:t>TITAN Logo</a:t>
            </a:r>
          </a:p>
        </p:txBody>
      </p:sp>
      <p:sp>
        <p:nvSpPr>
          <p:cNvPr id="19" name="TextBox 18">
            <a:extLst>
              <a:ext uri="{FF2B5EF4-FFF2-40B4-BE49-F238E27FC236}">
                <a16:creationId xmlns:a16="http://schemas.microsoft.com/office/drawing/2014/main" id="{CAB1B2BE-2C22-40CF-B1F6-EB5E816A2DE6}"/>
              </a:ext>
            </a:extLst>
          </p:cNvPr>
          <p:cNvSpPr txBox="1"/>
          <p:nvPr/>
        </p:nvSpPr>
        <p:spPr>
          <a:xfrm>
            <a:off x="951187" y="5822481"/>
            <a:ext cx="1826740" cy="369332"/>
          </a:xfrm>
          <a:prstGeom prst="rect">
            <a:avLst/>
          </a:prstGeom>
          <a:noFill/>
        </p:spPr>
        <p:txBody>
          <a:bodyPr wrap="square" rtlCol="0">
            <a:spAutoFit/>
          </a:bodyPr>
          <a:lstStyle/>
          <a:p>
            <a:pPr algn="ctr"/>
            <a:r>
              <a:rPr lang="en-IN" dirty="0">
                <a:solidFill>
                  <a:srgbClr val="FF0000"/>
                </a:solidFill>
              </a:rPr>
              <a:t>Time and Display</a:t>
            </a:r>
          </a:p>
        </p:txBody>
      </p:sp>
      <p:sp>
        <p:nvSpPr>
          <p:cNvPr id="20" name="TextBox 19">
            <a:extLst>
              <a:ext uri="{FF2B5EF4-FFF2-40B4-BE49-F238E27FC236}">
                <a16:creationId xmlns:a16="http://schemas.microsoft.com/office/drawing/2014/main" id="{57D908B4-9185-4A82-A8D3-E74A859C6925}"/>
              </a:ext>
            </a:extLst>
          </p:cNvPr>
          <p:cNvSpPr txBox="1"/>
          <p:nvPr/>
        </p:nvSpPr>
        <p:spPr>
          <a:xfrm>
            <a:off x="8757534" y="3790388"/>
            <a:ext cx="1509010" cy="369332"/>
          </a:xfrm>
          <a:prstGeom prst="rect">
            <a:avLst/>
          </a:prstGeom>
          <a:noFill/>
        </p:spPr>
        <p:txBody>
          <a:bodyPr wrap="square" rtlCol="0">
            <a:spAutoFit/>
          </a:bodyPr>
          <a:lstStyle/>
          <a:p>
            <a:r>
              <a:rPr lang="en-IN" dirty="0">
                <a:solidFill>
                  <a:srgbClr val="FF0000"/>
                </a:solidFill>
              </a:rPr>
              <a:t>Temperature</a:t>
            </a:r>
          </a:p>
        </p:txBody>
      </p:sp>
      <p:sp>
        <p:nvSpPr>
          <p:cNvPr id="21" name="TextBox 20">
            <a:extLst>
              <a:ext uri="{FF2B5EF4-FFF2-40B4-BE49-F238E27FC236}">
                <a16:creationId xmlns:a16="http://schemas.microsoft.com/office/drawing/2014/main" id="{AD38E41A-09E2-4323-A807-1D7FC28A417E}"/>
              </a:ext>
            </a:extLst>
          </p:cNvPr>
          <p:cNvSpPr txBox="1"/>
          <p:nvPr/>
        </p:nvSpPr>
        <p:spPr>
          <a:xfrm>
            <a:off x="8628111" y="5789765"/>
            <a:ext cx="1509010" cy="369332"/>
          </a:xfrm>
          <a:prstGeom prst="rect">
            <a:avLst/>
          </a:prstGeom>
          <a:noFill/>
        </p:spPr>
        <p:txBody>
          <a:bodyPr wrap="square" rtlCol="0">
            <a:spAutoFit/>
          </a:bodyPr>
          <a:lstStyle/>
          <a:p>
            <a:pPr algn="ctr"/>
            <a:r>
              <a:rPr lang="en-IN" dirty="0">
                <a:solidFill>
                  <a:srgbClr val="FF0000"/>
                </a:solidFill>
              </a:rPr>
              <a:t>Humidity</a:t>
            </a:r>
          </a:p>
        </p:txBody>
      </p:sp>
      <p:sp>
        <p:nvSpPr>
          <p:cNvPr id="23" name="TextBox 22">
            <a:extLst>
              <a:ext uri="{FF2B5EF4-FFF2-40B4-BE49-F238E27FC236}">
                <a16:creationId xmlns:a16="http://schemas.microsoft.com/office/drawing/2014/main" id="{1F1FDA2A-FE6E-4DA7-92A2-434032E32423}"/>
              </a:ext>
            </a:extLst>
          </p:cNvPr>
          <p:cNvSpPr txBox="1"/>
          <p:nvPr/>
        </p:nvSpPr>
        <p:spPr>
          <a:xfrm>
            <a:off x="3714522" y="2950005"/>
            <a:ext cx="3330855" cy="156966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TITAN logo, Digital timing, Temperature, Humidity is displayed in the front flip</a:t>
            </a:r>
          </a:p>
        </p:txBody>
      </p:sp>
    </p:spTree>
    <p:extLst>
      <p:ext uri="{BB962C8B-B14F-4D97-AF65-F5344CB8AC3E}">
        <p14:creationId xmlns:p14="http://schemas.microsoft.com/office/powerpoint/2010/main" val="20755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onitor, sky, appliance, microwave&#10;&#10;Description generated with very high confidence">
            <a:extLst>
              <a:ext uri="{FF2B5EF4-FFF2-40B4-BE49-F238E27FC236}">
                <a16:creationId xmlns:a16="http://schemas.microsoft.com/office/drawing/2014/main" id="{E8B2CADC-C71D-4E32-A7AF-552F62B12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80" y="2289173"/>
            <a:ext cx="3082976" cy="2991267"/>
          </a:xfrm>
          <a:prstGeom prst="rect">
            <a:avLst/>
          </a:prstGeom>
        </p:spPr>
      </p:pic>
      <p:pic>
        <p:nvPicPr>
          <p:cNvPr id="7" name="Picture 6" descr="A close up of a logo&#10;&#10;Description generated with high confidence">
            <a:extLst>
              <a:ext uri="{FF2B5EF4-FFF2-40B4-BE49-F238E27FC236}">
                <a16:creationId xmlns:a16="http://schemas.microsoft.com/office/drawing/2014/main" id="{6B868877-DB71-48C5-9E81-3836E214B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638" y="2246054"/>
            <a:ext cx="3072982" cy="2990850"/>
          </a:xfrm>
          <a:prstGeom prst="rect">
            <a:avLst/>
          </a:prstGeom>
        </p:spPr>
      </p:pic>
      <p:sp>
        <p:nvSpPr>
          <p:cNvPr id="8" name="Title 1">
            <a:extLst>
              <a:ext uri="{FF2B5EF4-FFF2-40B4-BE49-F238E27FC236}">
                <a16:creationId xmlns:a16="http://schemas.microsoft.com/office/drawing/2014/main" id="{26C73C29-6431-4DE3-A929-91A951BF2C54}"/>
              </a:ext>
            </a:extLst>
          </p:cNvPr>
          <p:cNvSpPr>
            <a:spLocks noGrp="1"/>
          </p:cNvSpPr>
          <p:nvPr>
            <p:ph type="title"/>
          </p:nvPr>
        </p:nvSpPr>
        <p:spPr>
          <a:xfrm>
            <a:off x="1451579" y="804519"/>
            <a:ext cx="9603275" cy="1049235"/>
          </a:xfrm>
        </p:spPr>
        <p:txBody>
          <a:bodyPr>
            <a:normAutofit/>
          </a:bodyPr>
          <a:lstStyle/>
          <a:p>
            <a:pPr algn="ctr"/>
            <a:r>
              <a:rPr lang="en-IN" sz="3600" dirty="0">
                <a:latin typeface="Times New Roman" panose="02020603050405020304" pitchFamily="18" charset="0"/>
                <a:cs typeface="Times New Roman" panose="02020603050405020304" pitchFamily="18" charset="0"/>
              </a:rPr>
              <a:t>Smart wallet Design (Back Flip)</a:t>
            </a:r>
          </a:p>
        </p:txBody>
      </p:sp>
      <p:sp>
        <p:nvSpPr>
          <p:cNvPr id="9" name="TextBox 8">
            <a:extLst>
              <a:ext uri="{FF2B5EF4-FFF2-40B4-BE49-F238E27FC236}">
                <a16:creationId xmlns:a16="http://schemas.microsoft.com/office/drawing/2014/main" id="{5721A0D0-AC92-4B63-A69C-384C4617BB16}"/>
              </a:ext>
            </a:extLst>
          </p:cNvPr>
          <p:cNvSpPr txBox="1"/>
          <p:nvPr/>
        </p:nvSpPr>
        <p:spPr>
          <a:xfrm>
            <a:off x="3814997" y="2815310"/>
            <a:ext cx="4572000" cy="1938992"/>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Small graphical display is used to display the QR to send and receive money.</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QR is displayed from the Database. </a:t>
            </a:r>
          </a:p>
        </p:txBody>
      </p:sp>
      <p:sp>
        <p:nvSpPr>
          <p:cNvPr id="12" name="TextBox 11">
            <a:extLst>
              <a:ext uri="{FF2B5EF4-FFF2-40B4-BE49-F238E27FC236}">
                <a16:creationId xmlns:a16="http://schemas.microsoft.com/office/drawing/2014/main" id="{63917B84-28DA-4A49-A6B3-F5A0E4E686E8}"/>
              </a:ext>
            </a:extLst>
          </p:cNvPr>
          <p:cNvSpPr txBox="1"/>
          <p:nvPr/>
        </p:nvSpPr>
        <p:spPr>
          <a:xfrm>
            <a:off x="1423363" y="4867572"/>
            <a:ext cx="1509010" cy="369332"/>
          </a:xfrm>
          <a:prstGeom prst="rect">
            <a:avLst/>
          </a:prstGeom>
          <a:noFill/>
        </p:spPr>
        <p:txBody>
          <a:bodyPr wrap="square" rtlCol="0">
            <a:spAutoFit/>
          </a:bodyPr>
          <a:lstStyle/>
          <a:p>
            <a:pPr algn="ctr"/>
            <a:r>
              <a:rPr lang="en-IN" dirty="0">
                <a:solidFill>
                  <a:srgbClr val="FF0000"/>
                </a:solidFill>
              </a:rPr>
              <a:t>Display</a:t>
            </a:r>
          </a:p>
        </p:txBody>
      </p:sp>
      <p:sp>
        <p:nvSpPr>
          <p:cNvPr id="13" name="TextBox 12">
            <a:extLst>
              <a:ext uri="{FF2B5EF4-FFF2-40B4-BE49-F238E27FC236}">
                <a16:creationId xmlns:a16="http://schemas.microsoft.com/office/drawing/2014/main" id="{58BD5A99-E39C-49E4-97C6-C042256CC2FE}"/>
              </a:ext>
            </a:extLst>
          </p:cNvPr>
          <p:cNvSpPr txBox="1"/>
          <p:nvPr/>
        </p:nvSpPr>
        <p:spPr>
          <a:xfrm>
            <a:off x="9250336" y="4863341"/>
            <a:ext cx="1509010" cy="369332"/>
          </a:xfrm>
          <a:prstGeom prst="rect">
            <a:avLst/>
          </a:prstGeom>
          <a:noFill/>
        </p:spPr>
        <p:txBody>
          <a:bodyPr wrap="square" rtlCol="0">
            <a:spAutoFit/>
          </a:bodyPr>
          <a:lstStyle/>
          <a:p>
            <a:pPr algn="ctr"/>
            <a:r>
              <a:rPr lang="en-IN" dirty="0">
                <a:solidFill>
                  <a:srgbClr val="FF0000"/>
                </a:solidFill>
              </a:rPr>
              <a:t>Display</a:t>
            </a:r>
          </a:p>
        </p:txBody>
      </p:sp>
      <p:sp>
        <p:nvSpPr>
          <p:cNvPr id="14" name="TextBox 13">
            <a:extLst>
              <a:ext uri="{FF2B5EF4-FFF2-40B4-BE49-F238E27FC236}">
                <a16:creationId xmlns:a16="http://schemas.microsoft.com/office/drawing/2014/main" id="{99B48364-D39F-4B74-8128-B92781BE5855}"/>
              </a:ext>
            </a:extLst>
          </p:cNvPr>
          <p:cNvSpPr txBox="1"/>
          <p:nvPr/>
        </p:nvSpPr>
        <p:spPr>
          <a:xfrm>
            <a:off x="1423363" y="2246054"/>
            <a:ext cx="1509010" cy="369332"/>
          </a:xfrm>
          <a:prstGeom prst="rect">
            <a:avLst/>
          </a:prstGeom>
          <a:noFill/>
        </p:spPr>
        <p:txBody>
          <a:bodyPr wrap="square" rtlCol="0">
            <a:spAutoFit/>
          </a:bodyPr>
          <a:lstStyle/>
          <a:p>
            <a:pPr algn="ctr"/>
            <a:r>
              <a:rPr lang="en-IN" dirty="0">
                <a:solidFill>
                  <a:srgbClr val="FF0000"/>
                </a:solidFill>
              </a:rPr>
              <a:t>Back Flip</a:t>
            </a:r>
          </a:p>
        </p:txBody>
      </p:sp>
      <p:sp>
        <p:nvSpPr>
          <p:cNvPr id="15" name="TextBox 14">
            <a:extLst>
              <a:ext uri="{FF2B5EF4-FFF2-40B4-BE49-F238E27FC236}">
                <a16:creationId xmlns:a16="http://schemas.microsoft.com/office/drawing/2014/main" id="{CE0613EC-53D4-4179-95FB-17EF2254AF02}"/>
              </a:ext>
            </a:extLst>
          </p:cNvPr>
          <p:cNvSpPr txBox="1"/>
          <p:nvPr/>
        </p:nvSpPr>
        <p:spPr>
          <a:xfrm>
            <a:off x="9319588" y="2240155"/>
            <a:ext cx="1509010" cy="369332"/>
          </a:xfrm>
          <a:prstGeom prst="rect">
            <a:avLst/>
          </a:prstGeom>
          <a:noFill/>
        </p:spPr>
        <p:txBody>
          <a:bodyPr wrap="square" rtlCol="0">
            <a:spAutoFit/>
          </a:bodyPr>
          <a:lstStyle/>
          <a:p>
            <a:pPr algn="ctr"/>
            <a:r>
              <a:rPr lang="en-IN" dirty="0">
                <a:solidFill>
                  <a:srgbClr val="FF0000"/>
                </a:solidFill>
              </a:rPr>
              <a:t>Back Flip</a:t>
            </a:r>
          </a:p>
        </p:txBody>
      </p:sp>
    </p:spTree>
    <p:extLst>
      <p:ext uri="{BB962C8B-B14F-4D97-AF65-F5344CB8AC3E}">
        <p14:creationId xmlns:p14="http://schemas.microsoft.com/office/powerpoint/2010/main" val="355120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189E8800-BAE8-4BDB-B144-74B74E34CEDA}"/>
              </a:ext>
            </a:extLst>
          </p:cNvPr>
          <p:cNvSpPr txBox="1">
            <a:spLocks/>
          </p:cNvSpPr>
          <p:nvPr/>
        </p:nvSpPr>
        <p:spPr>
          <a:xfrm>
            <a:off x="134911" y="1474969"/>
            <a:ext cx="3724965" cy="1868760"/>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spcAft>
                <a:spcPts val="600"/>
              </a:spcAft>
            </a:pPr>
            <a:r>
              <a:rPr lang="en-US" dirty="0">
                <a:latin typeface="Times New Roman" panose="02020603050405020304" pitchFamily="18" charset="0"/>
                <a:cs typeface="Times New Roman" panose="02020603050405020304" pitchFamily="18" charset="0"/>
              </a:rPr>
              <a:t>Smart wallet Design </a:t>
            </a:r>
          </a:p>
          <a:p>
            <a:pPr algn="ctr">
              <a:spcAft>
                <a:spcPts val="600"/>
              </a:spcAft>
            </a:pPr>
            <a:r>
              <a:rPr lang="en-US" dirty="0">
                <a:latin typeface="Times New Roman" panose="02020603050405020304" pitchFamily="18" charset="0"/>
                <a:cs typeface="Times New Roman" panose="02020603050405020304" pitchFamily="18" charset="0"/>
              </a:rPr>
              <a:t>(Interior hardware )</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logo&#10;&#10;Description generated with high confidence">
            <a:extLst>
              <a:ext uri="{FF2B5EF4-FFF2-40B4-BE49-F238E27FC236}">
                <a16:creationId xmlns:a16="http://schemas.microsoft.com/office/drawing/2014/main" id="{61A5EF18-C96B-44C5-A9A7-3FB7080D935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45543" b="24606"/>
          <a:stretch/>
        </p:blipFill>
        <p:spPr>
          <a:xfrm>
            <a:off x="5872988" y="1116345"/>
            <a:ext cx="3773690" cy="3866172"/>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11463D2-D6B7-417D-B566-1BC8716C49BF}"/>
              </a:ext>
            </a:extLst>
          </p:cNvPr>
          <p:cNvSpPr txBox="1"/>
          <p:nvPr/>
        </p:nvSpPr>
        <p:spPr>
          <a:xfrm>
            <a:off x="7909005" y="3168441"/>
            <a:ext cx="1509010" cy="369332"/>
          </a:xfrm>
          <a:prstGeom prst="rect">
            <a:avLst/>
          </a:prstGeom>
          <a:noFill/>
        </p:spPr>
        <p:txBody>
          <a:bodyPr wrap="square" rtlCol="0">
            <a:spAutoFit/>
          </a:bodyPr>
          <a:lstStyle/>
          <a:p>
            <a:pPr algn="ctr"/>
            <a:r>
              <a:rPr lang="en-IN" dirty="0">
                <a:solidFill>
                  <a:srgbClr val="FF0000"/>
                </a:solidFill>
              </a:rPr>
              <a:t>Battery</a:t>
            </a:r>
          </a:p>
        </p:txBody>
      </p:sp>
      <p:sp>
        <p:nvSpPr>
          <p:cNvPr id="22" name="TextBox 21">
            <a:extLst>
              <a:ext uri="{FF2B5EF4-FFF2-40B4-BE49-F238E27FC236}">
                <a16:creationId xmlns:a16="http://schemas.microsoft.com/office/drawing/2014/main" id="{6D0451FD-4F73-46B5-AE2A-DCE42A47BD0B}"/>
              </a:ext>
            </a:extLst>
          </p:cNvPr>
          <p:cNvSpPr txBox="1"/>
          <p:nvPr/>
        </p:nvSpPr>
        <p:spPr>
          <a:xfrm>
            <a:off x="7367150" y="1708274"/>
            <a:ext cx="1509010" cy="369332"/>
          </a:xfrm>
          <a:prstGeom prst="rect">
            <a:avLst/>
          </a:prstGeom>
          <a:noFill/>
        </p:spPr>
        <p:txBody>
          <a:bodyPr wrap="square" rtlCol="0">
            <a:spAutoFit/>
          </a:bodyPr>
          <a:lstStyle/>
          <a:p>
            <a:pPr algn="ctr"/>
            <a:r>
              <a:rPr lang="en-IN" dirty="0">
                <a:solidFill>
                  <a:srgbClr val="FF0000"/>
                </a:solidFill>
              </a:rPr>
              <a:t>Storage</a:t>
            </a:r>
          </a:p>
        </p:txBody>
      </p:sp>
      <p:sp>
        <p:nvSpPr>
          <p:cNvPr id="24" name="TextBox 23">
            <a:extLst>
              <a:ext uri="{FF2B5EF4-FFF2-40B4-BE49-F238E27FC236}">
                <a16:creationId xmlns:a16="http://schemas.microsoft.com/office/drawing/2014/main" id="{D049A166-8737-49EB-A58F-A8CCB24E2DF8}"/>
              </a:ext>
            </a:extLst>
          </p:cNvPr>
          <p:cNvSpPr txBox="1"/>
          <p:nvPr/>
        </p:nvSpPr>
        <p:spPr>
          <a:xfrm>
            <a:off x="9276141" y="1823380"/>
            <a:ext cx="1509010" cy="646331"/>
          </a:xfrm>
          <a:prstGeom prst="rect">
            <a:avLst/>
          </a:prstGeom>
          <a:noFill/>
        </p:spPr>
        <p:txBody>
          <a:bodyPr wrap="square" rtlCol="0">
            <a:spAutoFit/>
          </a:bodyPr>
          <a:lstStyle/>
          <a:p>
            <a:pPr algn="ctr"/>
            <a:r>
              <a:rPr lang="en-IN" dirty="0">
                <a:solidFill>
                  <a:srgbClr val="FF0000"/>
                </a:solidFill>
              </a:rPr>
              <a:t>Power Bank Output</a:t>
            </a:r>
          </a:p>
        </p:txBody>
      </p:sp>
      <p:sp>
        <p:nvSpPr>
          <p:cNvPr id="28" name="TextBox 27">
            <a:extLst>
              <a:ext uri="{FF2B5EF4-FFF2-40B4-BE49-F238E27FC236}">
                <a16:creationId xmlns:a16="http://schemas.microsoft.com/office/drawing/2014/main" id="{6D4FAF28-378F-4F01-AD0F-EDF856E8AD72}"/>
              </a:ext>
            </a:extLst>
          </p:cNvPr>
          <p:cNvSpPr txBox="1"/>
          <p:nvPr/>
        </p:nvSpPr>
        <p:spPr>
          <a:xfrm>
            <a:off x="7383315" y="4632431"/>
            <a:ext cx="2263363" cy="646331"/>
          </a:xfrm>
          <a:prstGeom prst="rect">
            <a:avLst/>
          </a:prstGeom>
          <a:noFill/>
        </p:spPr>
        <p:txBody>
          <a:bodyPr wrap="square" rtlCol="0">
            <a:spAutoFit/>
          </a:bodyPr>
          <a:lstStyle/>
          <a:p>
            <a:pPr algn="ctr"/>
            <a:r>
              <a:rPr lang="en-IN" dirty="0">
                <a:solidFill>
                  <a:srgbClr val="FF0000"/>
                </a:solidFill>
              </a:rPr>
              <a:t>Wireless Charging Device</a:t>
            </a:r>
          </a:p>
        </p:txBody>
      </p:sp>
      <p:sp>
        <p:nvSpPr>
          <p:cNvPr id="30" name="TextBox 29">
            <a:extLst>
              <a:ext uri="{FF2B5EF4-FFF2-40B4-BE49-F238E27FC236}">
                <a16:creationId xmlns:a16="http://schemas.microsoft.com/office/drawing/2014/main" id="{A1F86C95-05EC-4923-880C-2F4F06B902FE}"/>
              </a:ext>
            </a:extLst>
          </p:cNvPr>
          <p:cNvSpPr txBox="1"/>
          <p:nvPr/>
        </p:nvSpPr>
        <p:spPr>
          <a:xfrm>
            <a:off x="6617334" y="2499839"/>
            <a:ext cx="1139253" cy="369332"/>
          </a:xfrm>
          <a:prstGeom prst="rect">
            <a:avLst/>
          </a:prstGeom>
          <a:noFill/>
        </p:spPr>
        <p:txBody>
          <a:bodyPr wrap="square" rtlCol="0">
            <a:spAutoFit/>
          </a:bodyPr>
          <a:lstStyle/>
          <a:p>
            <a:pPr algn="ctr"/>
            <a:r>
              <a:rPr lang="en-IN" dirty="0">
                <a:solidFill>
                  <a:srgbClr val="FF0000"/>
                </a:solidFill>
              </a:rPr>
              <a:t>Processor</a:t>
            </a:r>
          </a:p>
        </p:txBody>
      </p:sp>
      <p:sp>
        <p:nvSpPr>
          <p:cNvPr id="32" name="TextBox 31">
            <a:extLst>
              <a:ext uri="{FF2B5EF4-FFF2-40B4-BE49-F238E27FC236}">
                <a16:creationId xmlns:a16="http://schemas.microsoft.com/office/drawing/2014/main" id="{545159D4-89A9-495C-9ADF-264A799E9DCA}"/>
              </a:ext>
            </a:extLst>
          </p:cNvPr>
          <p:cNvSpPr txBox="1"/>
          <p:nvPr/>
        </p:nvSpPr>
        <p:spPr>
          <a:xfrm>
            <a:off x="5981811" y="1540710"/>
            <a:ext cx="1509010" cy="646331"/>
          </a:xfrm>
          <a:prstGeom prst="rect">
            <a:avLst/>
          </a:prstGeom>
          <a:noFill/>
        </p:spPr>
        <p:txBody>
          <a:bodyPr wrap="square" rtlCol="0">
            <a:spAutoFit/>
          </a:bodyPr>
          <a:lstStyle/>
          <a:p>
            <a:pPr algn="ctr"/>
            <a:r>
              <a:rPr lang="en-IN" dirty="0">
                <a:solidFill>
                  <a:srgbClr val="FF0000"/>
                </a:solidFill>
              </a:rPr>
              <a:t>Front Flip Inner side </a:t>
            </a:r>
          </a:p>
        </p:txBody>
      </p:sp>
      <p:sp>
        <p:nvSpPr>
          <p:cNvPr id="34" name="TextBox 33">
            <a:extLst>
              <a:ext uri="{FF2B5EF4-FFF2-40B4-BE49-F238E27FC236}">
                <a16:creationId xmlns:a16="http://schemas.microsoft.com/office/drawing/2014/main" id="{0AF889D3-CA59-42A5-BA53-6A950E5FF6FB}"/>
              </a:ext>
            </a:extLst>
          </p:cNvPr>
          <p:cNvSpPr txBox="1"/>
          <p:nvPr/>
        </p:nvSpPr>
        <p:spPr>
          <a:xfrm>
            <a:off x="9113270" y="2918125"/>
            <a:ext cx="1509010" cy="646331"/>
          </a:xfrm>
          <a:prstGeom prst="rect">
            <a:avLst/>
          </a:prstGeom>
          <a:noFill/>
        </p:spPr>
        <p:txBody>
          <a:bodyPr wrap="square" rtlCol="0">
            <a:spAutoFit/>
          </a:bodyPr>
          <a:lstStyle/>
          <a:p>
            <a:pPr algn="ctr"/>
            <a:r>
              <a:rPr lang="en-IN" dirty="0">
                <a:solidFill>
                  <a:srgbClr val="FF0000"/>
                </a:solidFill>
              </a:rPr>
              <a:t>Back Flip Inner Side</a:t>
            </a:r>
          </a:p>
        </p:txBody>
      </p:sp>
    </p:spTree>
    <p:extLst>
      <p:ext uri="{BB962C8B-B14F-4D97-AF65-F5344CB8AC3E}">
        <p14:creationId xmlns:p14="http://schemas.microsoft.com/office/powerpoint/2010/main" val="302762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cap="none" dirty="0">
                <a:latin typeface="Times New Roman" panose="02020603050405020304" pitchFamily="18" charset="0"/>
                <a:cs typeface="Times New Roman" panose="02020603050405020304" pitchFamily="18" charset="0"/>
              </a:rPr>
              <a:t>What is a smart wallet?</a:t>
            </a:r>
          </a:p>
        </p:txBody>
      </p:sp>
      <p:sp>
        <p:nvSpPr>
          <p:cNvPr id="3" name="Content Placeholder 2"/>
          <p:cNvSpPr>
            <a:spLocks noGrp="1"/>
          </p:cNvSpPr>
          <p:nvPr>
            <p:ph idx="1"/>
          </p:nvPr>
        </p:nvSpPr>
        <p:spPr/>
        <p:txBody>
          <a:bodyPr>
            <a:normAutofit fontScale="85000" lnSpcReduction="20000"/>
          </a:bodyPr>
          <a:lstStyle/>
          <a:p>
            <a:r>
              <a:rPr lang="en-IN" sz="3600" dirty="0">
                <a:latin typeface="Times New Roman" panose="02020603050405020304" pitchFamily="18" charset="0"/>
                <a:cs typeface="Times New Roman" panose="02020603050405020304" pitchFamily="18" charset="0"/>
              </a:rPr>
              <a:t>SMART WALLET = WALLET + BEYOND </a:t>
            </a:r>
          </a:p>
          <a:p>
            <a:r>
              <a:rPr lang="en-IN" sz="3600" dirty="0">
                <a:latin typeface="Times New Roman" panose="02020603050405020304" pitchFamily="18" charset="0"/>
                <a:cs typeface="Times New Roman" panose="02020603050405020304" pitchFamily="18" charset="0"/>
              </a:rPr>
              <a:t>A smart wallet that connects to your smartphone, so that you never lose your wallet or phone again! It's not just a wallet, but much more.</a:t>
            </a:r>
          </a:p>
          <a:p>
            <a:r>
              <a:rPr lang="en-IN" sz="3600" dirty="0">
                <a:latin typeface="Times New Roman" panose="02020603050405020304" pitchFamily="18" charset="0"/>
                <a:cs typeface="Times New Roman" panose="02020603050405020304" pitchFamily="18" charset="0"/>
              </a:rPr>
              <a:t> Smart Wallet is a compact sized wallet that is been integrated with small electronic components.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499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82FE-21AB-46F0-8255-219321C12924}"/>
              </a:ext>
            </a:extLst>
          </p:cNvPr>
          <p:cNvSpPr>
            <a:spLocks noGrp="1"/>
          </p:cNvSpPr>
          <p:nvPr>
            <p:ph type="title"/>
          </p:nvPr>
        </p:nvSpPr>
        <p:spPr/>
        <p:txBody>
          <a:bodyPr>
            <a:normAutofit/>
          </a:bodyPr>
          <a:lstStyle/>
          <a:p>
            <a:pPr algn="ctr"/>
            <a:r>
              <a:rPr lang="en-IN" sz="3600" cap="none" dirty="0">
                <a:latin typeface="Times New Roman" panose="02020603050405020304" pitchFamily="18" charset="0"/>
                <a:cs typeface="Times New Roman" panose="02020603050405020304" pitchFamily="18" charset="0"/>
              </a:rPr>
              <a:t>Wireless charger</a:t>
            </a:r>
          </a:p>
        </p:txBody>
      </p:sp>
      <p:pic>
        <p:nvPicPr>
          <p:cNvPr id="5" name="Content Placeholder 4" descr="A close up of a logo&#10;&#10;Description generated with high confidence">
            <a:extLst>
              <a:ext uri="{FF2B5EF4-FFF2-40B4-BE49-F238E27FC236}">
                <a16:creationId xmlns:a16="http://schemas.microsoft.com/office/drawing/2014/main" id="{A353E24F-F261-4510-90F4-08F7093635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00" r="58416"/>
          <a:stretch/>
        </p:blipFill>
        <p:spPr>
          <a:xfrm>
            <a:off x="8409482" y="2353457"/>
            <a:ext cx="2645372" cy="3262208"/>
          </a:xfrm>
        </p:spPr>
      </p:pic>
      <p:sp>
        <p:nvSpPr>
          <p:cNvPr id="9" name="TextBox 8">
            <a:extLst>
              <a:ext uri="{FF2B5EF4-FFF2-40B4-BE49-F238E27FC236}">
                <a16:creationId xmlns:a16="http://schemas.microsoft.com/office/drawing/2014/main" id="{BCAF0C1A-5F03-41E1-9EAD-721E386C5CAF}"/>
              </a:ext>
            </a:extLst>
          </p:cNvPr>
          <p:cNvSpPr txBox="1"/>
          <p:nvPr/>
        </p:nvSpPr>
        <p:spPr>
          <a:xfrm>
            <a:off x="1796140" y="3110798"/>
            <a:ext cx="4457076" cy="1200329"/>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The charging of the wallet is done in wireless mode. It has been prototyped as Tesla Coil.</a:t>
            </a:r>
          </a:p>
        </p:txBody>
      </p:sp>
      <p:sp>
        <p:nvSpPr>
          <p:cNvPr id="10" name="TextBox 9">
            <a:extLst>
              <a:ext uri="{FF2B5EF4-FFF2-40B4-BE49-F238E27FC236}">
                <a16:creationId xmlns:a16="http://schemas.microsoft.com/office/drawing/2014/main" id="{A769CC30-B58C-4CD5-B85A-51AF00B9D0DA}"/>
              </a:ext>
            </a:extLst>
          </p:cNvPr>
          <p:cNvSpPr txBox="1"/>
          <p:nvPr/>
        </p:nvSpPr>
        <p:spPr>
          <a:xfrm>
            <a:off x="9033679" y="5003197"/>
            <a:ext cx="1863778" cy="369332"/>
          </a:xfrm>
          <a:prstGeom prst="rect">
            <a:avLst/>
          </a:prstGeom>
          <a:noFill/>
        </p:spPr>
        <p:txBody>
          <a:bodyPr wrap="square" rtlCol="0">
            <a:spAutoFit/>
          </a:bodyPr>
          <a:lstStyle/>
          <a:p>
            <a:pPr algn="ctr"/>
            <a:r>
              <a:rPr lang="en-IN" dirty="0">
                <a:solidFill>
                  <a:srgbClr val="FF0000"/>
                </a:solidFill>
              </a:rPr>
              <a:t>Wireless Charger</a:t>
            </a:r>
          </a:p>
        </p:txBody>
      </p:sp>
    </p:spTree>
    <p:extLst>
      <p:ext uri="{BB962C8B-B14F-4D97-AF65-F5344CB8AC3E}">
        <p14:creationId xmlns:p14="http://schemas.microsoft.com/office/powerpoint/2010/main" val="175299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A6DD-2D1A-48E4-8597-AC82C5192557}"/>
              </a:ext>
            </a:extLst>
          </p:cNvPr>
          <p:cNvSpPr>
            <a:spLocks noGrp="1"/>
          </p:cNvSpPr>
          <p:nvPr>
            <p:ph type="title"/>
          </p:nvPr>
        </p:nvSpPr>
        <p:spPr/>
        <p:txBody>
          <a:bodyPr>
            <a:normAutofit/>
          </a:bodyPr>
          <a:lstStyle/>
          <a:p>
            <a:pPr algn="ctr"/>
            <a:r>
              <a:rPr lang="en-IN" sz="3600" cap="none" dirty="0">
                <a:latin typeface="Times New Roman" panose="02020603050405020304" pitchFamily="18" charset="0"/>
                <a:cs typeface="Times New Roman" panose="02020603050405020304" pitchFamily="18" charset="0"/>
              </a:rPr>
              <a:t>Prototype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24324" y="1487604"/>
            <a:ext cx="5275060" cy="532014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1926" y="1510145"/>
            <a:ext cx="5915892" cy="5275061"/>
          </a:xfrm>
          <a:prstGeom prst="rect">
            <a:avLst/>
          </a:prstGeom>
        </p:spPr>
      </p:pic>
    </p:spTree>
    <p:extLst>
      <p:ext uri="{BB962C8B-B14F-4D97-AF65-F5344CB8AC3E}">
        <p14:creationId xmlns:p14="http://schemas.microsoft.com/office/powerpoint/2010/main" val="19421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623F48-F9A0-4EAF-99D1-BFC67916D0AB}"/>
              </a:ext>
            </a:extLst>
          </p:cNvPr>
          <p:cNvSpPr txBox="1">
            <a:spLocks/>
          </p:cNvSpPr>
          <p:nvPr/>
        </p:nvSpPr>
        <p:spPr>
          <a:xfrm>
            <a:off x="1294362" y="2904382"/>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IN" sz="3600" cap="none"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122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2259"/>
            <a:ext cx="10515600" cy="1191490"/>
          </a:xfrm>
        </p:spPr>
        <p:txBody>
          <a:bodyPr/>
          <a:lstStyle/>
          <a:p>
            <a:pPr algn="ctr"/>
            <a:r>
              <a:rPr lang="en-US" cap="none"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64892" y="1768837"/>
            <a:ext cx="11617377" cy="4227228"/>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	It can display digital date,time,temperature &amp; humidity. It can be used a small power backup for emergency cases and it is used to avoid carrying a power bank. It displays a QR code used exclusively for e-payments if the smartphones are dead and in case of its absence. The wallet has an inbuilt buzzer system used to locate it in case of misplacement. It can be used as a portable storage device to prevent carrying separate storage devices. The battery in the wallet powers the electronic components in it and  can also be used as a power backup. *The wallet’s battery can be recharged with a wireless charger, so that the wallet need not be connected to a charger.*The wallet’s battery can be charged via piezo electric transducer ( Generates an </a:t>
            </a:r>
            <a:r>
              <a:rPr lang="en-IN" sz="2400" dirty="0" err="1">
                <a:latin typeface="Times New Roman" panose="02020603050405020304" pitchFamily="18" charset="0"/>
                <a:cs typeface="Times New Roman" panose="02020603050405020304" pitchFamily="18" charset="0"/>
              </a:rPr>
              <a:t>emf</a:t>
            </a:r>
            <a:r>
              <a:rPr lang="en-IN" sz="2400" dirty="0">
                <a:latin typeface="Times New Roman" panose="02020603050405020304" pitchFamily="18" charset="0"/>
                <a:cs typeface="Times New Roman" panose="02020603050405020304" pitchFamily="18" charset="0"/>
              </a:rPr>
              <a:t> based on pressure ) built in with it. The battery level can be monitored in the mobile application.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31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cap="none" dirty="0">
                <a:latin typeface="Times New Roman" panose="02020603050405020304" pitchFamily="18" charset="0"/>
                <a:cs typeface="Times New Roman" panose="02020603050405020304" pitchFamily="18" charset="0"/>
              </a:rPr>
              <a:t>Features diagram</a:t>
            </a:r>
          </a:p>
        </p:txBody>
      </p:sp>
      <p:pic>
        <p:nvPicPr>
          <p:cNvPr id="5" name="Content Placeholder 4">
            <a:extLst>
              <a:ext uri="{FF2B5EF4-FFF2-40B4-BE49-F238E27FC236}">
                <a16:creationId xmlns:a16="http://schemas.microsoft.com/office/drawing/2014/main" id="{456C31DF-4CF4-4D7F-830F-8BA6230A9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382" y="1853754"/>
            <a:ext cx="9084039" cy="4037356"/>
          </a:xfrm>
        </p:spPr>
      </p:pic>
      <p:sp>
        <p:nvSpPr>
          <p:cNvPr id="6" name="TextBox 5">
            <a:extLst>
              <a:ext uri="{FF2B5EF4-FFF2-40B4-BE49-F238E27FC236}">
                <a16:creationId xmlns:a16="http://schemas.microsoft.com/office/drawing/2014/main" id="{DD340E1F-D311-4F46-BEB7-41D2EBEFAB6A}"/>
              </a:ext>
            </a:extLst>
          </p:cNvPr>
          <p:cNvSpPr txBox="1"/>
          <p:nvPr/>
        </p:nvSpPr>
        <p:spPr>
          <a:xfrm>
            <a:off x="2788169" y="2902989"/>
            <a:ext cx="1334125"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Tracking</a:t>
            </a:r>
          </a:p>
        </p:txBody>
      </p:sp>
      <p:sp>
        <p:nvSpPr>
          <p:cNvPr id="7" name="TextBox 6">
            <a:extLst>
              <a:ext uri="{FF2B5EF4-FFF2-40B4-BE49-F238E27FC236}">
                <a16:creationId xmlns:a16="http://schemas.microsoft.com/office/drawing/2014/main" id="{CA0D8F94-FC14-4930-9522-1B9BC4504773}"/>
              </a:ext>
            </a:extLst>
          </p:cNvPr>
          <p:cNvSpPr txBox="1"/>
          <p:nvPr/>
        </p:nvSpPr>
        <p:spPr>
          <a:xfrm>
            <a:off x="1514003" y="4397049"/>
            <a:ext cx="1334125"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QR Display</a:t>
            </a:r>
          </a:p>
        </p:txBody>
      </p:sp>
      <p:sp>
        <p:nvSpPr>
          <p:cNvPr id="8" name="TextBox 7">
            <a:extLst>
              <a:ext uri="{FF2B5EF4-FFF2-40B4-BE49-F238E27FC236}">
                <a16:creationId xmlns:a16="http://schemas.microsoft.com/office/drawing/2014/main" id="{6428E9A5-A6CC-4B07-8930-D659B659E7F2}"/>
              </a:ext>
            </a:extLst>
          </p:cNvPr>
          <p:cNvSpPr txBox="1"/>
          <p:nvPr/>
        </p:nvSpPr>
        <p:spPr>
          <a:xfrm>
            <a:off x="2181065" y="5492450"/>
            <a:ext cx="1334125" cy="646331"/>
          </a:xfrm>
          <a:prstGeom prst="rect">
            <a:avLst/>
          </a:prstGeom>
          <a:noFill/>
        </p:spPr>
        <p:txBody>
          <a:bodyPr wrap="square" rtlCol="0">
            <a:spAutoFit/>
          </a:bodyPr>
          <a:lstStyle/>
          <a:p>
            <a:pPr algn="ctr"/>
            <a:r>
              <a:rPr lang="en-IN" dirty="0">
                <a:solidFill>
                  <a:srgbClr val="FF0000"/>
                </a:solidFill>
                <a:latin typeface="Times New Roman" panose="02020603050405020304" pitchFamily="18" charset="0"/>
                <a:cs typeface="Times New Roman" panose="02020603050405020304" pitchFamily="18" charset="0"/>
              </a:rPr>
              <a:t>Wallet Finder</a:t>
            </a:r>
          </a:p>
        </p:txBody>
      </p:sp>
      <p:sp>
        <p:nvSpPr>
          <p:cNvPr id="9" name="TextBox 8">
            <a:extLst>
              <a:ext uri="{FF2B5EF4-FFF2-40B4-BE49-F238E27FC236}">
                <a16:creationId xmlns:a16="http://schemas.microsoft.com/office/drawing/2014/main" id="{3B9BC7B2-7EEA-4C73-9DA6-14324EF0C581}"/>
              </a:ext>
            </a:extLst>
          </p:cNvPr>
          <p:cNvSpPr txBox="1"/>
          <p:nvPr/>
        </p:nvSpPr>
        <p:spPr>
          <a:xfrm>
            <a:off x="5174103" y="1792924"/>
            <a:ext cx="1334125" cy="369332"/>
          </a:xfrm>
          <a:prstGeom prst="rect">
            <a:avLst/>
          </a:prstGeom>
          <a:noFill/>
        </p:spPr>
        <p:txBody>
          <a:bodyPr wrap="square" rtlCol="0">
            <a:spAutoFit/>
          </a:bodyPr>
          <a:lstStyle/>
          <a:p>
            <a:pPr algn="ctr"/>
            <a:r>
              <a:rPr lang="en-IN" dirty="0">
                <a:solidFill>
                  <a:srgbClr val="FF0000"/>
                </a:solidFill>
                <a:latin typeface="Times New Roman" panose="02020603050405020304" pitchFamily="18" charset="0"/>
                <a:cs typeface="Times New Roman" panose="02020603050405020304" pitchFamily="18" charset="0"/>
              </a:rPr>
              <a:t>Storage</a:t>
            </a:r>
          </a:p>
        </p:txBody>
      </p:sp>
      <p:sp>
        <p:nvSpPr>
          <p:cNvPr id="10" name="TextBox 9">
            <a:extLst>
              <a:ext uri="{FF2B5EF4-FFF2-40B4-BE49-F238E27FC236}">
                <a16:creationId xmlns:a16="http://schemas.microsoft.com/office/drawing/2014/main" id="{54CA8368-1FF7-4FD4-9DCD-E66D74F39608}"/>
              </a:ext>
            </a:extLst>
          </p:cNvPr>
          <p:cNvSpPr txBox="1"/>
          <p:nvPr/>
        </p:nvSpPr>
        <p:spPr>
          <a:xfrm>
            <a:off x="7225259" y="1839090"/>
            <a:ext cx="1721173" cy="646331"/>
          </a:xfrm>
          <a:prstGeom prst="rect">
            <a:avLst/>
          </a:prstGeom>
          <a:noFill/>
        </p:spPr>
        <p:txBody>
          <a:bodyPr wrap="square" rtlCol="0">
            <a:spAutoFit/>
          </a:bodyPr>
          <a:lstStyle/>
          <a:p>
            <a:pPr algn="ctr"/>
            <a:r>
              <a:rPr lang="en-IN" dirty="0">
                <a:solidFill>
                  <a:srgbClr val="FF0000"/>
                </a:solidFill>
                <a:latin typeface="Times New Roman" panose="02020603050405020304" pitchFamily="18" charset="0"/>
                <a:cs typeface="Times New Roman" panose="02020603050405020304" pitchFamily="18" charset="0"/>
              </a:rPr>
              <a:t>Bluetooth Communication</a:t>
            </a:r>
          </a:p>
        </p:txBody>
      </p:sp>
      <p:sp>
        <p:nvSpPr>
          <p:cNvPr id="11" name="TextBox 10">
            <a:extLst>
              <a:ext uri="{FF2B5EF4-FFF2-40B4-BE49-F238E27FC236}">
                <a16:creationId xmlns:a16="http://schemas.microsoft.com/office/drawing/2014/main" id="{5184AFF7-D117-491A-91F7-650E7F3CD0C2}"/>
              </a:ext>
            </a:extLst>
          </p:cNvPr>
          <p:cNvSpPr txBox="1"/>
          <p:nvPr/>
        </p:nvSpPr>
        <p:spPr>
          <a:xfrm>
            <a:off x="9343872" y="4581715"/>
            <a:ext cx="1334125"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Mobile App</a:t>
            </a:r>
          </a:p>
        </p:txBody>
      </p:sp>
      <p:sp>
        <p:nvSpPr>
          <p:cNvPr id="12" name="TextBox 11">
            <a:extLst>
              <a:ext uri="{FF2B5EF4-FFF2-40B4-BE49-F238E27FC236}">
                <a16:creationId xmlns:a16="http://schemas.microsoft.com/office/drawing/2014/main" id="{C71876BA-2BD7-4C04-A941-2A9E23F3390E}"/>
              </a:ext>
            </a:extLst>
          </p:cNvPr>
          <p:cNvSpPr txBox="1"/>
          <p:nvPr/>
        </p:nvSpPr>
        <p:spPr>
          <a:xfrm>
            <a:off x="3712383" y="5567944"/>
            <a:ext cx="1334125" cy="646331"/>
          </a:xfrm>
          <a:prstGeom prst="rect">
            <a:avLst/>
          </a:prstGeom>
          <a:noFill/>
        </p:spPr>
        <p:txBody>
          <a:bodyPr wrap="square" rtlCol="0">
            <a:spAutoFit/>
          </a:bodyPr>
          <a:lstStyle/>
          <a:p>
            <a:pPr algn="ctr"/>
            <a:r>
              <a:rPr lang="en-IN" dirty="0">
                <a:solidFill>
                  <a:srgbClr val="FF0000"/>
                </a:solidFill>
                <a:latin typeface="Times New Roman" panose="02020603050405020304" pitchFamily="18" charset="0"/>
                <a:cs typeface="Times New Roman" panose="02020603050405020304" pitchFamily="18" charset="0"/>
              </a:rPr>
              <a:t>Digital Timing</a:t>
            </a:r>
          </a:p>
        </p:txBody>
      </p:sp>
      <p:sp>
        <p:nvSpPr>
          <p:cNvPr id="13" name="TextBox 12">
            <a:extLst>
              <a:ext uri="{FF2B5EF4-FFF2-40B4-BE49-F238E27FC236}">
                <a16:creationId xmlns:a16="http://schemas.microsoft.com/office/drawing/2014/main" id="{48901064-CF0E-4094-B272-889A684D97AE}"/>
              </a:ext>
            </a:extLst>
          </p:cNvPr>
          <p:cNvSpPr txBox="1"/>
          <p:nvPr/>
        </p:nvSpPr>
        <p:spPr>
          <a:xfrm>
            <a:off x="5046508" y="5383278"/>
            <a:ext cx="1354203" cy="369332"/>
          </a:xfrm>
          <a:prstGeom prst="rect">
            <a:avLst/>
          </a:prstGeom>
          <a:noFill/>
        </p:spPr>
        <p:txBody>
          <a:bodyPr wrap="square" rtlCol="0">
            <a:spAutoFit/>
          </a:bodyPr>
          <a:lstStyle/>
          <a:p>
            <a:pPr algn="ctr"/>
            <a:r>
              <a:rPr lang="en-IN" dirty="0">
                <a:solidFill>
                  <a:srgbClr val="FF0000"/>
                </a:solidFill>
                <a:latin typeface="Times New Roman" panose="02020603050405020304" pitchFamily="18" charset="0"/>
                <a:cs typeface="Times New Roman" panose="02020603050405020304" pitchFamily="18" charset="0"/>
              </a:rPr>
              <a:t>Temperature</a:t>
            </a:r>
          </a:p>
        </p:txBody>
      </p:sp>
      <p:sp>
        <p:nvSpPr>
          <p:cNvPr id="14" name="TextBox 13">
            <a:extLst>
              <a:ext uri="{FF2B5EF4-FFF2-40B4-BE49-F238E27FC236}">
                <a16:creationId xmlns:a16="http://schemas.microsoft.com/office/drawing/2014/main" id="{E32CFE77-F622-4E95-B606-63B4BEB2C4ED}"/>
              </a:ext>
            </a:extLst>
          </p:cNvPr>
          <p:cNvSpPr txBox="1"/>
          <p:nvPr/>
        </p:nvSpPr>
        <p:spPr>
          <a:xfrm>
            <a:off x="6059500" y="4417094"/>
            <a:ext cx="1334125"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Power Bank</a:t>
            </a:r>
          </a:p>
        </p:txBody>
      </p:sp>
      <p:pic>
        <p:nvPicPr>
          <p:cNvPr id="16" name="Picture 15" descr="A circuit board&#10;&#10;Description generated with high confidence">
            <a:extLst>
              <a:ext uri="{FF2B5EF4-FFF2-40B4-BE49-F238E27FC236}">
                <a16:creationId xmlns:a16="http://schemas.microsoft.com/office/drawing/2014/main" id="{DE961E5C-51C6-4668-9C05-F700FB7742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2294" y="1911638"/>
            <a:ext cx="848280" cy="686938"/>
          </a:xfrm>
          <a:prstGeom prst="rect">
            <a:avLst/>
          </a:prstGeom>
          <a:solidFill>
            <a:srgbClr val="00B0F0"/>
          </a:solidFill>
        </p:spPr>
      </p:pic>
      <p:cxnSp>
        <p:nvCxnSpPr>
          <p:cNvPr id="20" name="Straight Connector 19">
            <a:extLst>
              <a:ext uri="{FF2B5EF4-FFF2-40B4-BE49-F238E27FC236}">
                <a16:creationId xmlns:a16="http://schemas.microsoft.com/office/drawing/2014/main" id="{E88C591B-47BC-4BCE-9CC7-A4A3661BA85D}"/>
              </a:ext>
            </a:extLst>
          </p:cNvPr>
          <p:cNvCxnSpPr>
            <a:cxnSpLocks/>
          </p:cNvCxnSpPr>
          <p:nvPr/>
        </p:nvCxnSpPr>
        <p:spPr>
          <a:xfrm flipV="1">
            <a:off x="4379445" y="2656460"/>
            <a:ext cx="166989" cy="61586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93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8A10-4DA4-4F7D-AED4-26D7FECD3D89}"/>
              </a:ext>
            </a:extLst>
          </p:cNvPr>
          <p:cNvSpPr>
            <a:spLocks noGrp="1"/>
          </p:cNvSpPr>
          <p:nvPr>
            <p:ph type="title"/>
          </p:nvPr>
        </p:nvSpPr>
        <p:spPr/>
        <p:txBody>
          <a:bodyPr/>
          <a:lstStyle/>
          <a:p>
            <a:pPr algn="ctr"/>
            <a:r>
              <a:rPr lang="en-IN" cap="none" dirty="0">
                <a:latin typeface="Times New Roman" panose="02020603050405020304" pitchFamily="18" charset="0"/>
                <a:cs typeface="Times New Roman" panose="02020603050405020304" pitchFamily="18" charset="0"/>
              </a:rPr>
              <a:t>Security (Face Recognition)</a:t>
            </a:r>
          </a:p>
        </p:txBody>
      </p:sp>
      <p:sp>
        <p:nvSpPr>
          <p:cNvPr id="3" name="Content Placeholder 2">
            <a:extLst>
              <a:ext uri="{FF2B5EF4-FFF2-40B4-BE49-F238E27FC236}">
                <a16:creationId xmlns:a16="http://schemas.microsoft.com/office/drawing/2014/main" id="{5293586E-A640-43CF-B690-1EE37E8FB476}"/>
              </a:ext>
            </a:extLst>
          </p:cNvPr>
          <p:cNvSpPr>
            <a:spLocks noGrp="1"/>
          </p:cNvSpPr>
          <p:nvPr>
            <p:ph idx="1"/>
          </p:nvPr>
        </p:nvSpPr>
        <p:spPr>
          <a:xfrm>
            <a:off x="1451579" y="4719434"/>
            <a:ext cx="9603275" cy="3450613"/>
          </a:xfrm>
        </p:spPr>
        <p:txBody>
          <a:bodyPr/>
          <a:lstStyle/>
          <a:p>
            <a:r>
              <a:rPr lang="en-IN" dirty="0"/>
              <a:t>In built camera in the wallet is used for facial recognition for high security purpose, by interfacing Arduino with </a:t>
            </a:r>
            <a:r>
              <a:rPr lang="en-IN" dirty="0" err="1"/>
              <a:t>MatLab</a:t>
            </a:r>
            <a:r>
              <a:rPr lang="en-IN" dirty="0"/>
              <a:t> tool.</a:t>
            </a:r>
          </a:p>
          <a:p>
            <a:r>
              <a:rPr lang="en-IN" dirty="0"/>
              <a:t>Face recognition is for biometric identification to access security in wallet.</a:t>
            </a:r>
          </a:p>
        </p:txBody>
      </p:sp>
      <p:pic>
        <p:nvPicPr>
          <p:cNvPr id="5" name="Picture 4" descr="A picture containing indoor, clothing, man, wall&#10;&#10;Description generated with high confidence">
            <a:extLst>
              <a:ext uri="{FF2B5EF4-FFF2-40B4-BE49-F238E27FC236}">
                <a16:creationId xmlns:a16="http://schemas.microsoft.com/office/drawing/2014/main" id="{47E1F2BA-7E34-4605-83D0-A131A224C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251" y="2203281"/>
            <a:ext cx="3639955" cy="2129150"/>
          </a:xfrm>
          <a:prstGeom prst="rect">
            <a:avLst/>
          </a:prstGeom>
        </p:spPr>
      </p:pic>
      <p:pic>
        <p:nvPicPr>
          <p:cNvPr id="7" name="Picture 6" descr="A circuit board&#10;&#10;Description generated with high confidence">
            <a:extLst>
              <a:ext uri="{FF2B5EF4-FFF2-40B4-BE49-F238E27FC236}">
                <a16:creationId xmlns:a16="http://schemas.microsoft.com/office/drawing/2014/main" id="{60C8DEDD-DA87-4202-914C-EB778C249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905" y="2231196"/>
            <a:ext cx="2657475" cy="2073320"/>
          </a:xfrm>
          <a:prstGeom prst="rect">
            <a:avLst/>
          </a:prstGeom>
        </p:spPr>
      </p:pic>
    </p:spTree>
    <p:extLst>
      <p:ext uri="{BB962C8B-B14F-4D97-AF65-F5344CB8AC3E}">
        <p14:creationId xmlns:p14="http://schemas.microsoft.com/office/powerpoint/2010/main" val="137749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A869E1-F851-4A52-92F5-77E592B76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B083AD55-8296-44BD-8E14-DD2DDBC351B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2BF46B26-15FC-4C5A-94FA-AE9ED64B5C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2F6065-5345-44BD-B66E-5487CCD7A9B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EF77632-1A0C-4B9F-829B-226E68A78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DCFC27-6BCE-42B6-8372-070EA07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E6293116-4728-4581-BD69-DFE8218913AB}"/>
              </a:ext>
            </a:extLst>
          </p:cNvPr>
          <p:cNvSpPr txBox="1">
            <a:spLocks/>
          </p:cNvSpPr>
          <p:nvPr/>
        </p:nvSpPr>
        <p:spPr>
          <a:xfrm>
            <a:off x="1776424" y="4460798"/>
            <a:ext cx="8637073" cy="55806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spcAft>
                <a:spcPts val="600"/>
              </a:spcAft>
            </a:pPr>
            <a:r>
              <a:rPr lang="en-US" sz="3600" cap="none" dirty="0">
                <a:latin typeface="Times New Roman" panose="02020603050405020304" pitchFamily="18" charset="0"/>
                <a:cs typeface="Times New Roman" panose="02020603050405020304" pitchFamily="18" charset="0"/>
              </a:rPr>
              <a:t>Face recognition using MATLAB</a:t>
            </a:r>
          </a:p>
        </p:txBody>
      </p:sp>
      <p:pic>
        <p:nvPicPr>
          <p:cNvPr id="6" name="Content Placeholder 5" descr="A screenshot of a computer&#10;&#10;Description generated with very high confidence">
            <a:extLst>
              <a:ext uri="{FF2B5EF4-FFF2-40B4-BE49-F238E27FC236}">
                <a16:creationId xmlns:a16="http://schemas.microsoft.com/office/drawing/2014/main" id="{47EDCF58-E9F7-43F8-8F4A-91167851873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88277" y="729586"/>
            <a:ext cx="5225298" cy="2855111"/>
          </a:xfrm>
          <a:prstGeom prst="rect">
            <a:avLst/>
          </a:prstGeom>
        </p:spPr>
      </p:pic>
      <p:pic>
        <p:nvPicPr>
          <p:cNvPr id="8" name="Picture 7" descr="A screenshot of a computer screen&#10;&#10;Description generated with very high confidence">
            <a:extLst>
              <a:ext uri="{FF2B5EF4-FFF2-40B4-BE49-F238E27FC236}">
                <a16:creationId xmlns:a16="http://schemas.microsoft.com/office/drawing/2014/main" id="{73989726-8F9B-4E82-A5E8-E275E8180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1060" y="729586"/>
            <a:ext cx="5232663" cy="2855111"/>
          </a:xfrm>
          <a:prstGeom prst="rect">
            <a:avLst/>
          </a:prstGeom>
        </p:spPr>
      </p:pic>
      <p:cxnSp>
        <p:nvCxnSpPr>
          <p:cNvPr id="25" name="Straight Connector 24">
            <a:extLst>
              <a:ext uri="{FF2B5EF4-FFF2-40B4-BE49-F238E27FC236}">
                <a16:creationId xmlns:a16="http://schemas.microsoft.com/office/drawing/2014/main" id="{96A4B1E0-284C-4A01-8141-A24D2B8EE09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F82046CE-87C5-4670-A404-6AB453F5A92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A224BAD7-5931-4CA6-BB58-0CBCFCFA65A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78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cap="none" dirty="0">
                <a:latin typeface="Times New Roman" panose="02020603050405020304" pitchFamily="18" charset="0"/>
                <a:cs typeface="Times New Roman" panose="02020603050405020304" pitchFamily="18" charset="0"/>
              </a:rPr>
              <a:t>Wireless charging</a:t>
            </a:r>
          </a:p>
        </p:txBody>
      </p:sp>
      <p:pic>
        <p:nvPicPr>
          <p:cNvPr id="4" name="Content Placeholder 3"/>
          <p:cNvPicPr>
            <a:picLocks noGrp="1" noChangeAspect="1"/>
          </p:cNvPicPr>
          <p:nvPr>
            <p:ph sz="half" idx="1"/>
          </p:nvPr>
        </p:nvPicPr>
        <p:blipFill>
          <a:blip r:embed="rId2"/>
          <a:stretch>
            <a:fillRect/>
          </a:stretch>
        </p:blipFill>
        <p:spPr>
          <a:xfrm>
            <a:off x="8859187" y="2203554"/>
            <a:ext cx="2978561" cy="3505861"/>
          </a:xfrm>
          <a:prstGeom prst="rect">
            <a:avLst/>
          </a:prstGeom>
        </p:spPr>
      </p:pic>
      <p:sp>
        <p:nvSpPr>
          <p:cNvPr id="5" name="Content Placeholder 4"/>
          <p:cNvSpPr>
            <a:spLocks noGrp="1"/>
          </p:cNvSpPr>
          <p:nvPr>
            <p:ph sz="half" idx="2"/>
          </p:nvPr>
        </p:nvSpPr>
        <p:spPr>
          <a:xfrm>
            <a:off x="1020921" y="1895728"/>
            <a:ext cx="7349836" cy="4177787"/>
          </a:xfrm>
        </p:spPr>
        <p:txBody>
          <a:bodyPr>
            <a:normAutofit/>
          </a:bodyPr>
          <a:lstStyle/>
          <a:p>
            <a:pPr algn="just"/>
            <a:r>
              <a:rPr lang="en-IN" dirty="0">
                <a:latin typeface="Times New Roman" panose="02020603050405020304" pitchFamily="18" charset="0"/>
                <a:cs typeface="Times New Roman" panose="02020603050405020304" pitchFamily="18" charset="0"/>
              </a:rPr>
              <a:t>The Smart Wallet uses wireless battery charging technology to avoid plugging in charger.</a:t>
            </a:r>
          </a:p>
          <a:p>
            <a:pPr algn="just"/>
            <a:r>
              <a:rPr lang="en-IN" dirty="0">
                <a:latin typeface="Times New Roman" panose="02020603050405020304" pitchFamily="18" charset="0"/>
                <a:cs typeface="Times New Roman" panose="02020603050405020304" pitchFamily="18" charset="0"/>
              </a:rPr>
              <a:t>To provide comfort and feasibility to the product the wireless charging technology has been introduced. </a:t>
            </a:r>
          </a:p>
          <a:p>
            <a:pPr algn="just"/>
            <a:r>
              <a:rPr lang="en-IN" dirty="0">
                <a:latin typeface="Times New Roman" panose="02020603050405020304" pitchFamily="18" charset="0"/>
                <a:cs typeface="Times New Roman" panose="02020603050405020304" pitchFamily="18" charset="0"/>
              </a:rPr>
              <a:t>The Smart Wallet can just be placed on a charging pad to charge the battery in it. The super charging technique helps to charge the battery on a faster rate, as well as long lasting.</a:t>
            </a:r>
          </a:p>
          <a:p>
            <a:pPr algn="just"/>
            <a:r>
              <a:rPr lang="en-IN" dirty="0">
                <a:latin typeface="Times New Roman" panose="02020603050405020304" pitchFamily="18" charset="0"/>
                <a:cs typeface="Times New Roman" panose="02020603050405020304" pitchFamily="18" charset="0"/>
              </a:rPr>
              <a:t> This Smart Wallet is smart in its action, compact in size, low cost with many technologies embedded in and useful in consumer’s point of view.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10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560" y="3632276"/>
            <a:ext cx="5056911" cy="13606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560" y="2008682"/>
            <a:ext cx="5182295" cy="153240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6420" y="2008681"/>
            <a:ext cx="6570020" cy="2984294"/>
          </a:xfrm>
          <a:prstGeom prst="rect">
            <a:avLst/>
          </a:prstGeom>
        </p:spPr>
      </p:pic>
      <p:sp>
        <p:nvSpPr>
          <p:cNvPr id="6" name="TextBox 5">
            <a:extLst>
              <a:ext uri="{FF2B5EF4-FFF2-40B4-BE49-F238E27FC236}">
                <a16:creationId xmlns:a16="http://schemas.microsoft.com/office/drawing/2014/main" id="{482BF90D-9538-4573-84F1-B274A5C6AD52}"/>
              </a:ext>
            </a:extLst>
          </p:cNvPr>
          <p:cNvSpPr txBox="1"/>
          <p:nvPr/>
        </p:nvSpPr>
        <p:spPr>
          <a:xfrm>
            <a:off x="1978701" y="5084165"/>
            <a:ext cx="8754256"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Piezo Electric Charging is interfaced with the wallet to charge the batter from the human body. </a:t>
            </a:r>
          </a:p>
        </p:txBody>
      </p:sp>
      <p:sp>
        <p:nvSpPr>
          <p:cNvPr id="10" name="Title 1">
            <a:extLst>
              <a:ext uri="{FF2B5EF4-FFF2-40B4-BE49-F238E27FC236}">
                <a16:creationId xmlns:a16="http://schemas.microsoft.com/office/drawing/2014/main" id="{C6C19071-D52D-4B0A-B9DB-41EC36035661}"/>
              </a:ext>
            </a:extLst>
          </p:cNvPr>
          <p:cNvSpPr>
            <a:spLocks noGrp="1"/>
          </p:cNvSpPr>
          <p:nvPr>
            <p:ph type="title"/>
          </p:nvPr>
        </p:nvSpPr>
        <p:spPr>
          <a:xfrm>
            <a:off x="811286" y="493198"/>
            <a:ext cx="10827327" cy="1136073"/>
          </a:xfrm>
        </p:spPr>
        <p:txBody>
          <a:bodyPr>
            <a:normAutofit/>
          </a:bodyPr>
          <a:lstStyle/>
          <a:p>
            <a:pPr algn="ctr"/>
            <a:r>
              <a:rPr lang="en-US" sz="3600" cap="none" dirty="0">
                <a:latin typeface="Times New Roman" panose="02020603050405020304" pitchFamily="18" charset="0"/>
                <a:cs typeface="Times New Roman" panose="02020603050405020304" pitchFamily="18" charset="0"/>
              </a:rPr>
              <a:t>    Piezo Electrical Charging from applied pressure on the wallet  (Diagram)</a:t>
            </a:r>
          </a:p>
        </p:txBody>
      </p:sp>
    </p:spTree>
    <p:extLst>
      <p:ext uri="{BB962C8B-B14F-4D97-AF65-F5344CB8AC3E}">
        <p14:creationId xmlns:p14="http://schemas.microsoft.com/office/powerpoint/2010/main" val="331672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813" y="1843789"/>
            <a:ext cx="11353800" cy="4279693"/>
          </a:xfrm>
        </p:spPr>
        <p:txBody>
          <a:bodyPr>
            <a:noAutofit/>
          </a:bodyPr>
          <a:lstStyle/>
          <a:p>
            <a:pPr algn="just">
              <a:spcBef>
                <a:spcPts val="0"/>
              </a:spcBef>
            </a:pPr>
            <a:r>
              <a:rPr lang="en-IN" sz="2200" dirty="0">
                <a:latin typeface="Times New Roman" panose="02020603050405020304" pitchFamily="18" charset="0"/>
                <a:cs typeface="Times New Roman" panose="02020603050405020304" pitchFamily="18" charset="0"/>
              </a:rPr>
              <a:t>Piezoelectricity, also called the piezoelectric effect, is the ability of certain materials to generate an AC (alternating current) voltage when subjected to mechanical stress or vibration, or to vibrate when subjected to an AC voltage, or both. The most common piezoelectric material is quartz. </a:t>
            </a:r>
          </a:p>
          <a:p>
            <a:pPr algn="just">
              <a:spcBef>
                <a:spcPts val="0"/>
              </a:spcBef>
            </a:pPr>
            <a:r>
              <a:rPr lang="en-IN" sz="2200" dirty="0">
                <a:latin typeface="Times New Roman" panose="02020603050405020304" pitchFamily="18" charset="0"/>
                <a:cs typeface="Times New Roman" panose="02020603050405020304" pitchFamily="18" charset="0"/>
              </a:rPr>
              <a:t>Output voltage of piezoelectric crystal can be calculated by using formula :</a:t>
            </a:r>
          </a:p>
          <a:p>
            <a:pPr marL="0" indent="0" algn="just">
              <a:buNone/>
            </a:pPr>
            <a:r>
              <a:rPr lang="en-IN" sz="2200" dirty="0">
                <a:latin typeface="Times New Roman" panose="02020603050405020304" pitchFamily="18" charset="0"/>
                <a:cs typeface="Times New Roman" panose="02020603050405020304" pitchFamily="18" charset="0"/>
              </a:rPr>
              <a:t>		                          V = P×g× t</a:t>
            </a:r>
          </a:p>
          <a:p>
            <a:pPr marL="0" indent="0" algn="just">
              <a:buNone/>
            </a:pPr>
            <a:r>
              <a:rPr lang="en-IN" sz="2200" dirty="0">
                <a:latin typeface="Times New Roman" panose="02020603050405020304" pitchFamily="18" charset="0"/>
                <a:cs typeface="Times New Roman" panose="02020603050405020304" pitchFamily="18" charset="0"/>
              </a:rPr>
              <a:t>    where,</a:t>
            </a:r>
          </a:p>
          <a:p>
            <a:pPr marL="0" indent="0" algn="just">
              <a:lnSpc>
                <a:spcPct val="100000"/>
              </a:lnSpc>
              <a:spcBef>
                <a:spcPts val="0"/>
              </a:spcBef>
              <a:buNone/>
            </a:pPr>
            <a:r>
              <a:rPr lang="en-IN" sz="2200" dirty="0">
                <a:latin typeface="Times New Roman" panose="02020603050405020304" pitchFamily="18" charset="0"/>
                <a:cs typeface="Times New Roman" panose="02020603050405020304" pitchFamily="18" charset="0"/>
              </a:rPr>
              <a:t>		 P is the pressure applied in N/(</a:t>
            </a:r>
            <a:r>
              <a:rPr lang="en-IN" sz="2200" dirty="0" err="1">
                <a:latin typeface="Times New Roman" panose="02020603050405020304" pitchFamily="18" charset="0"/>
                <a:cs typeface="Times New Roman" panose="02020603050405020304" pitchFamily="18" charset="0"/>
              </a:rPr>
              <a:t>sq.m</a:t>
            </a:r>
            <a:r>
              <a:rPr lang="en-IN" sz="22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IN" sz="2200" dirty="0">
                <a:latin typeface="Times New Roman" panose="02020603050405020304" pitchFamily="18" charset="0"/>
                <a:cs typeface="Times New Roman" panose="02020603050405020304" pitchFamily="18" charset="0"/>
              </a:rPr>
              <a:t>		 g is the sensitivity of the material</a:t>
            </a:r>
          </a:p>
          <a:p>
            <a:pPr marL="0" indent="0" algn="just">
              <a:lnSpc>
                <a:spcPct val="100000"/>
              </a:lnSpc>
              <a:spcBef>
                <a:spcPts val="0"/>
              </a:spcBef>
              <a:buNone/>
            </a:pPr>
            <a:r>
              <a:rPr lang="en-IN" sz="2200" dirty="0">
                <a:latin typeface="Times New Roman" panose="02020603050405020304" pitchFamily="18" charset="0"/>
                <a:cs typeface="Times New Roman" panose="02020603050405020304" pitchFamily="18" charset="0"/>
              </a:rPr>
              <a:t>		 t is the thickness of the material</a:t>
            </a:r>
          </a:p>
          <a:p>
            <a:pPr marL="0" indent="0" algn="just">
              <a:lnSpc>
                <a:spcPct val="100000"/>
              </a:lnSpc>
              <a:spcBef>
                <a:spcPts val="0"/>
              </a:spcBef>
              <a:buNone/>
            </a:pPr>
            <a:r>
              <a:rPr lang="en-IN" sz="2200" dirty="0">
                <a:latin typeface="Times New Roman" panose="02020603050405020304" pitchFamily="18" charset="0"/>
                <a:cs typeface="Times New Roman" panose="02020603050405020304" pitchFamily="18" charset="0"/>
              </a:rPr>
              <a:t>		 V is output voltage</a:t>
            </a:r>
          </a:p>
          <a:p>
            <a:pPr marL="0" indent="0" algn="just">
              <a:lnSpc>
                <a:spcPct val="100000"/>
              </a:lnSpc>
              <a:spcBef>
                <a:spcPts val="0"/>
              </a:spcBef>
              <a:buNone/>
            </a:pP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68067E5-EDEF-4470-B653-1F9758F21C10}"/>
              </a:ext>
            </a:extLst>
          </p:cNvPr>
          <p:cNvSpPr>
            <a:spLocks noGrp="1"/>
          </p:cNvSpPr>
          <p:nvPr>
            <p:ph type="title"/>
          </p:nvPr>
        </p:nvSpPr>
        <p:spPr>
          <a:xfrm>
            <a:off x="811286" y="493198"/>
            <a:ext cx="10827327" cy="1136073"/>
          </a:xfrm>
        </p:spPr>
        <p:txBody>
          <a:bodyPr>
            <a:normAutofit/>
          </a:bodyPr>
          <a:lstStyle/>
          <a:p>
            <a:pPr algn="ctr"/>
            <a:r>
              <a:rPr lang="en-US" sz="3600" cap="none" dirty="0">
                <a:latin typeface="Times New Roman" panose="02020603050405020304" pitchFamily="18" charset="0"/>
                <a:cs typeface="Times New Roman" panose="02020603050405020304" pitchFamily="18" charset="0"/>
              </a:rPr>
              <a:t>    Piezo Electrical Charging from applied pressure on the wallet  (Cont..)</a:t>
            </a:r>
          </a:p>
        </p:txBody>
      </p:sp>
    </p:spTree>
    <p:extLst>
      <p:ext uri="{BB962C8B-B14F-4D97-AF65-F5344CB8AC3E}">
        <p14:creationId xmlns:p14="http://schemas.microsoft.com/office/powerpoint/2010/main" val="31865327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653</Words>
  <Application>Microsoft Office PowerPoint</Application>
  <PresentationFormat>Widescreen</PresentationFormat>
  <Paragraphs>96</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Times New Roman</vt:lpstr>
      <vt:lpstr>Gallery</vt:lpstr>
      <vt:lpstr>Smart wallet</vt:lpstr>
      <vt:lpstr>What is a smart wallet?</vt:lpstr>
      <vt:lpstr>Abstract</vt:lpstr>
      <vt:lpstr>Features diagram</vt:lpstr>
      <vt:lpstr>Security (Face Recognition)</vt:lpstr>
      <vt:lpstr>PowerPoint Presentation</vt:lpstr>
      <vt:lpstr>Wireless charging</vt:lpstr>
      <vt:lpstr>    Piezo Electrical Charging from applied pressure on the wallet  (Diagram)</vt:lpstr>
      <vt:lpstr>    Piezo Electrical Charging from applied pressure on the wallet  (Cont..)</vt:lpstr>
      <vt:lpstr>DIGITAL DISPLAY</vt:lpstr>
      <vt:lpstr>Live temperature </vt:lpstr>
      <vt:lpstr>Range alarm system</vt:lpstr>
      <vt:lpstr>POWER BANK</vt:lpstr>
      <vt:lpstr>Storage</vt:lpstr>
      <vt:lpstr>Indoor tracking </vt:lpstr>
      <vt:lpstr>QR Display</vt:lpstr>
      <vt:lpstr>Smart wallet Design (Front Flip)</vt:lpstr>
      <vt:lpstr>Smart wallet Design (Back Flip)</vt:lpstr>
      <vt:lpstr>PowerPoint Presentation</vt:lpstr>
      <vt:lpstr>Wireless charger</vt:lpstr>
      <vt:lpstr>Prototype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wallet</dc:title>
  <dc:creator>Ranjit V S</dc:creator>
  <cp:lastModifiedBy>sai Bharathwaj</cp:lastModifiedBy>
  <cp:revision>5</cp:revision>
  <dcterms:created xsi:type="dcterms:W3CDTF">2018-07-22T04:57:17Z</dcterms:created>
  <dcterms:modified xsi:type="dcterms:W3CDTF">2018-07-22T05:04:20Z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