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7" r:id="rId12"/>
    <p:sldId id="265" r:id="rId13"/>
    <p:sldId id="27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28" userDrawn="1">
          <p15:clr>
            <a:srgbClr val="A4A3A4"/>
          </p15:clr>
        </p15:guide>
        <p15:guide id="2" pos="21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28"/>
        <p:guide pos="215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New\AppData\Local\Microsoft\Windows\INetCache\IE\NSD9O2NK\Ranjith_excel%5b1%5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New\AppData\Local\Microsoft\Windows\INetCache\IE\NSD9O2NK\Ranjith_excel%5b1%5d.xlsx" TargetMode="External" /></Relationships>
</file>

<file path=ppt/charts/_rels/chart3.xml.rels><?xml version="1.0" encoding="UTF-8" standalone="yes"?>
<Relationships xmlns="http://schemas.openxmlformats.org/package/2006/relationships"><Relationship Id="rId3" Type="http://schemas.openxmlformats.org/officeDocument/2006/relationships/oleObject" Target="file:///C:\Users\New\AppData\Local\Microsoft\Windows\INetCache\IE\NSD9O2NK\Ranjith_excel%5b1%5d.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[Ranjith_excel(1).xlsx]ANALYSIS!PivotTable1</c:name>
    <c:fmtId val="-1"/>
  </c:pivotSource>
  <c:chart>
    <c:title>
      <c:tx>
        <c:rich>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r>
              <a:t>DEPARTMENT SALARY ANALYSIS</a:t>
            </a:r>
          </a:p>
        </c:rich>
      </c:tx>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'[Ranjith_excel(1).xlsx]ANALYSIS'!$B$1</c:f>
              <c:strCache>
                <c:ptCount val="1"/>
                <c:pt idx="0">
                  <c:v>Total</c:v>
                </c:pt>
              </c:strCache>
            </c:strRef>
          </c:tx>
          <c:spPr>
            <a:solidFill>
              <a:schemeClr val="accent1"/>
            </a:solidFill>
            <a:ln>
              <a:noFill/>
            </a:ln>
            <a:effectLst/>
          </c:spPr>
          <c:invertIfNegative val="0"/>
          <c:cat>
            <c:strRef>
              <c:f>'[Ranjith_excel(1).xlsx]ANALYSIS'!$A$2:$A$5</c:f>
              <c:strCache>
                <c:ptCount val="3"/>
                <c:pt idx="0">
                  <c:v>Human Resource</c:v>
                </c:pt>
                <c:pt idx="1">
                  <c:v>Product</c:v>
                </c:pt>
                <c:pt idx="2">
                  <c:v>(blank)</c:v>
                </c:pt>
              </c:strCache>
            </c:strRef>
          </c:cat>
          <c:val>
            <c:numRef>
              <c:f>'[Ranjith_excel(1).xlsx]ANALYSIS'!$B$2:$B$5</c:f>
              <c:numCache>
                <c:formatCode>General</c:formatCode>
                <c:ptCount val="3"/>
                <c:pt idx="0">
                  <c:v>150500</c:v>
                </c:pt>
                <c:pt idx="1">
                  <c:v>3180000</c:v>
                </c:pt>
              </c:numCache>
            </c:numRef>
          </c:val>
          <c:extLst>
            <c:ext xmlns:c16="http://schemas.microsoft.com/office/drawing/2014/chart" uri="{C3380CC4-5D6E-409C-BE32-E72D297353CC}">
              <c16:uniqueId val="{00000000-BF6A-D740-89FE-2A0773472CD6}"/>
            </c:ext>
          </c:extLst>
        </c:ser>
        <c:dLbls>
          <c:showLegendKey val="0"/>
          <c:showVal val="0"/>
          <c:showCatName val="0"/>
          <c:showSerName val="0"/>
          <c:showPercent val="0"/>
          <c:showBubbleSize val="0"/>
        </c:dLbls>
        <c:gapWidth val="246"/>
        <c:overlap val="-28"/>
        <c:axId val="1399369424"/>
        <c:axId val="1399367024"/>
      </c:barChart>
      <c:catAx>
        <c:axId val="1399369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399367024"/>
        <c:crosses val="autoZero"/>
        <c:auto val="1"/>
        <c:lblAlgn val="ctr"/>
        <c:lblOffset val="100"/>
        <c:noMultiLvlLbl val="0"/>
      </c:catAx>
      <c:valAx>
        <c:axId val="1399367024"/>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399369424"/>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r>
              <a:t>PERCENTAGE ANALYSIS</a:t>
            </a:r>
          </a:p>
        </c:rich>
      </c:tx>
      <c:overlay val="0"/>
      <c:spPr>
        <a:noFill/>
        <a:ln>
          <a:noFill/>
        </a:ln>
        <a:effectLst/>
      </c:sp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9.2207385681451801E-2"/>
          <c:y val="0.224674103237096"/>
          <c:w val="0.81388888888888899"/>
          <c:h val="0.57479476523767903"/>
        </c:manualLayout>
      </c:layout>
      <c:pie3DChart>
        <c:varyColors val="1"/>
        <c:ser>
          <c:idx val="0"/>
          <c:order val="0"/>
          <c:spPr>
            <a:scene3d>
              <a:camera prst="orthographicFront"/>
              <a:lightRig rig="threePt" dir="t"/>
            </a:scene3d>
            <a:sp3d contourW="9525"/>
          </c:spPr>
          <c:dPt>
            <c:idx val="0"/>
            <c:bubble3D val="0"/>
            <c:spPr>
              <a:gradFill>
                <a:gsLst>
                  <a:gs pos="0">
                    <a:srgbClr val="E30000"/>
                  </a:gs>
                  <a:gs pos="100000">
                    <a:srgbClr val="760303"/>
                  </a:gs>
                </a:gsLst>
                <a:lin ang="5400000" scaled="0"/>
              </a:gradFill>
              <a:ln>
                <a:solidFill>
                  <a:schemeClr val="bg1"/>
                </a:solidFill>
              </a:ln>
              <a:effectLst/>
            </c:spPr>
          </c:dPt>
          <c:dPt>
            <c:idx val="1"/>
            <c:bubble3D val="0"/>
            <c:spPr>
              <a:solidFill>
                <a:schemeClr val="accent2"/>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'[Ranjith_excel(1).xlsx]ANALYSIS'!$A$10:$A$11</c:f>
              <c:strCache>
                <c:ptCount val="2"/>
                <c:pt idx="0">
                  <c:v>Human Resource</c:v>
                </c:pt>
                <c:pt idx="1">
                  <c:v>Product</c:v>
                </c:pt>
              </c:strCache>
            </c:strRef>
          </c:cat>
          <c:val>
            <c:numRef>
              <c:f>'[Ranjith_excel(1).xlsx]ANALYSIS'!$B$10:$B$11</c:f>
              <c:numCache>
                <c:formatCode>0.0</c:formatCode>
                <c:ptCount val="2"/>
                <c:pt idx="0">
                  <c:v>4.5188410148626303</c:v>
                </c:pt>
                <c:pt idx="1">
                  <c:v>95.481158985137398</c:v>
                </c:pt>
              </c:numCache>
            </c:numRef>
          </c:val>
          <c:extLst>
            <c:ext xmlns:c16="http://schemas.microsoft.com/office/drawing/2014/chart" uri="{C3380CC4-5D6E-409C-BE32-E72D297353CC}">
              <c16:uniqueId val="{00000000-3A16-FD48-A4E2-AFC55C8AA92A}"/>
            </c:ext>
          </c:extLst>
        </c:ser>
        <c:dLbls>
          <c:showLegendKey val="0"/>
          <c:showVal val="1"/>
          <c:showCatName val="0"/>
          <c:showSerName val="0"/>
          <c:showPercent val="0"/>
          <c:showBubbleSize val="0"/>
          <c:showLeaderLines val="1"/>
        </c:dLbls>
      </c:pie3DChart>
      <c:spPr>
        <a:noFill/>
        <a:ln>
          <a:noFill/>
        </a:ln>
        <a:effectLst/>
      </c:spPr>
    </c:plotArea>
    <c:legend>
      <c:legendPos val="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lang="en-US"/>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[Ranjith_excel(1).xlsx]ANALYSIS!PivotTable9</c:name>
    <c:fmtId val="-1"/>
  </c:pivotSource>
  <c:chart>
    <c:title>
      <c:tx>
        <c:rich>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r>
              <a:t>EMPLOYEE JOB TITLE ANALYSIS</a:t>
            </a:r>
          </a:p>
        </c:rich>
      </c:tx>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'[Ranjith_excel(1).xlsx]ANALYSIS'!$B$18:$B$19</c:f>
              <c:strCache>
                <c:ptCount val="1"/>
                <c:pt idx="0">
                  <c:v>Designer</c:v>
                </c:pt>
              </c:strCache>
            </c:strRef>
          </c:tx>
          <c:spPr>
            <a:solidFill>
              <a:schemeClr val="accent1"/>
            </a:solidFill>
            <a:ln>
              <a:noFill/>
            </a:ln>
            <a:effectLst/>
          </c:spPr>
          <c:invertIfNegative val="0"/>
          <c:cat>
            <c:strRef>
              <c:f>'[Ranjith_excel(1).xlsx]ANALYSIS'!$A$20:$A$23</c:f>
              <c:strCache>
                <c:ptCount val="3"/>
                <c:pt idx="0">
                  <c:v>Human Resource</c:v>
                </c:pt>
                <c:pt idx="1">
                  <c:v>Product</c:v>
                </c:pt>
                <c:pt idx="2">
                  <c:v>(blank)</c:v>
                </c:pt>
              </c:strCache>
            </c:strRef>
          </c:cat>
          <c:val>
            <c:numRef>
              <c:f>'[Ranjith_excel(1).xlsx]ANALYSIS'!$B$20:$B$23</c:f>
              <c:numCache>
                <c:formatCode>General</c:formatCode>
                <c:ptCount val="3"/>
                <c:pt idx="0">
                  <c:v>1</c:v>
                </c:pt>
                <c:pt idx="1">
                  <c:v>14</c:v>
                </c:pt>
              </c:numCache>
            </c:numRef>
          </c:val>
          <c:extLst>
            <c:ext xmlns:c16="http://schemas.microsoft.com/office/drawing/2014/chart" uri="{C3380CC4-5D6E-409C-BE32-E72D297353CC}">
              <c16:uniqueId val="{00000000-8B1B-4447-B5A1-22717B650ADC}"/>
            </c:ext>
          </c:extLst>
        </c:ser>
        <c:ser>
          <c:idx val="1"/>
          <c:order val="1"/>
          <c:tx>
            <c:strRef>
              <c:f>'[Ranjith_excel(1).xlsx]ANALYSIS'!$C$18:$C$19</c:f>
              <c:strCache>
                <c:ptCount val="1"/>
                <c:pt idx="0">
                  <c:v>DevOps Engineer</c:v>
                </c:pt>
              </c:strCache>
            </c:strRef>
          </c:tx>
          <c:spPr>
            <a:solidFill>
              <a:schemeClr val="accent2"/>
            </a:solidFill>
            <a:ln>
              <a:noFill/>
            </a:ln>
            <a:effectLst/>
          </c:spPr>
          <c:invertIfNegative val="0"/>
          <c:cat>
            <c:strRef>
              <c:f>'[Ranjith_excel(1).xlsx]ANALYSIS'!$A$20:$A$23</c:f>
              <c:strCache>
                <c:ptCount val="3"/>
                <c:pt idx="0">
                  <c:v>Human Resource</c:v>
                </c:pt>
                <c:pt idx="1">
                  <c:v>Product</c:v>
                </c:pt>
                <c:pt idx="2">
                  <c:v>(blank)</c:v>
                </c:pt>
              </c:strCache>
            </c:strRef>
          </c:cat>
          <c:val>
            <c:numRef>
              <c:f>'[Ranjith_excel(1).xlsx]ANALYSIS'!$C$20:$C$23</c:f>
              <c:numCache>
                <c:formatCode>General</c:formatCode>
                <c:ptCount val="3"/>
                <c:pt idx="0">
                  <c:v>1</c:v>
                </c:pt>
                <c:pt idx="1">
                  <c:v>35</c:v>
                </c:pt>
              </c:numCache>
            </c:numRef>
          </c:val>
          <c:extLst>
            <c:ext xmlns:c16="http://schemas.microsoft.com/office/drawing/2014/chart" uri="{C3380CC4-5D6E-409C-BE32-E72D297353CC}">
              <c16:uniqueId val="{00000001-8B1B-4447-B5A1-22717B650ADC}"/>
            </c:ext>
          </c:extLst>
        </c:ser>
        <c:ser>
          <c:idx val="2"/>
          <c:order val="2"/>
          <c:tx>
            <c:strRef>
              <c:f>'[Ranjith_excel(1).xlsx]ANALYSIS'!$D$18:$D$19</c:f>
              <c:strCache>
                <c:ptCount val="1"/>
                <c:pt idx="0">
                  <c:v>HR Manager</c:v>
                </c:pt>
              </c:strCache>
            </c:strRef>
          </c:tx>
          <c:spPr>
            <a:solidFill>
              <a:schemeClr val="accent3"/>
            </a:solidFill>
            <a:ln>
              <a:noFill/>
            </a:ln>
            <a:effectLst/>
          </c:spPr>
          <c:invertIfNegative val="0"/>
          <c:cat>
            <c:strRef>
              <c:f>'[Ranjith_excel(1).xlsx]ANALYSIS'!$A$20:$A$23</c:f>
              <c:strCache>
                <c:ptCount val="3"/>
                <c:pt idx="0">
                  <c:v>Human Resource</c:v>
                </c:pt>
                <c:pt idx="1">
                  <c:v>Product</c:v>
                </c:pt>
                <c:pt idx="2">
                  <c:v>(blank)</c:v>
                </c:pt>
              </c:strCache>
            </c:strRef>
          </c:cat>
          <c:val>
            <c:numRef>
              <c:f>'[Ranjith_excel(1).xlsx]ANALYSIS'!$D$20:$D$23</c:f>
              <c:numCache>
                <c:formatCode>General</c:formatCode>
                <c:ptCount val="3"/>
                <c:pt idx="0">
                  <c:v>10</c:v>
                </c:pt>
              </c:numCache>
            </c:numRef>
          </c:val>
          <c:extLst>
            <c:ext xmlns:c16="http://schemas.microsoft.com/office/drawing/2014/chart" uri="{C3380CC4-5D6E-409C-BE32-E72D297353CC}">
              <c16:uniqueId val="{00000002-8B1B-4447-B5A1-22717B650ADC}"/>
            </c:ext>
          </c:extLst>
        </c:ser>
        <c:ser>
          <c:idx val="3"/>
          <c:order val="3"/>
          <c:tx>
            <c:strRef>
              <c:f>'[Ranjith_excel(1).xlsx]ANALYSIS'!$E$18:$E$19</c:f>
              <c:strCache>
                <c:ptCount val="1"/>
                <c:pt idx="0">
                  <c:v>Machine Learning Engineer</c:v>
                </c:pt>
              </c:strCache>
            </c:strRef>
          </c:tx>
          <c:spPr>
            <a:solidFill>
              <a:schemeClr val="accent4"/>
            </a:solidFill>
            <a:ln>
              <a:noFill/>
            </a:ln>
            <a:effectLst/>
          </c:spPr>
          <c:invertIfNegative val="0"/>
          <c:cat>
            <c:strRef>
              <c:f>'[Ranjith_excel(1).xlsx]ANALYSIS'!$A$20:$A$23</c:f>
              <c:strCache>
                <c:ptCount val="3"/>
                <c:pt idx="0">
                  <c:v>Human Resource</c:v>
                </c:pt>
                <c:pt idx="1">
                  <c:v>Product</c:v>
                </c:pt>
                <c:pt idx="2">
                  <c:v>(blank)</c:v>
                </c:pt>
              </c:strCache>
            </c:strRef>
          </c:cat>
          <c:val>
            <c:numRef>
              <c:f>'[Ranjith_excel(1).xlsx]ANALYSIS'!$E$20:$E$23</c:f>
              <c:numCache>
                <c:formatCode>General</c:formatCode>
                <c:ptCount val="3"/>
                <c:pt idx="1">
                  <c:v>24</c:v>
                </c:pt>
              </c:numCache>
            </c:numRef>
          </c:val>
          <c:extLst>
            <c:ext xmlns:c16="http://schemas.microsoft.com/office/drawing/2014/chart" uri="{C3380CC4-5D6E-409C-BE32-E72D297353CC}">
              <c16:uniqueId val="{00000003-8B1B-4447-B5A1-22717B650ADC}"/>
            </c:ext>
          </c:extLst>
        </c:ser>
        <c:ser>
          <c:idx val="4"/>
          <c:order val="4"/>
          <c:tx>
            <c:strRef>
              <c:f>'[Ranjith_excel(1).xlsx]ANALYSIS'!$F$18:$F$19</c:f>
              <c:strCache>
                <c:ptCount val="1"/>
                <c:pt idx="0">
                  <c:v>Mobile Developer</c:v>
                </c:pt>
              </c:strCache>
            </c:strRef>
          </c:tx>
          <c:spPr>
            <a:solidFill>
              <a:schemeClr val="accent5"/>
            </a:solidFill>
            <a:ln>
              <a:noFill/>
            </a:ln>
            <a:effectLst/>
          </c:spPr>
          <c:invertIfNegative val="0"/>
          <c:cat>
            <c:strRef>
              <c:f>'[Ranjith_excel(1).xlsx]ANALYSIS'!$A$20:$A$23</c:f>
              <c:strCache>
                <c:ptCount val="3"/>
                <c:pt idx="0">
                  <c:v>Human Resource</c:v>
                </c:pt>
                <c:pt idx="1">
                  <c:v>Product</c:v>
                </c:pt>
                <c:pt idx="2">
                  <c:v>(blank)</c:v>
                </c:pt>
              </c:strCache>
            </c:strRef>
          </c:cat>
          <c:val>
            <c:numRef>
              <c:f>'[Ranjith_excel(1).xlsx]ANALYSIS'!$F$20:$F$23</c:f>
              <c:numCache>
                <c:formatCode>General</c:formatCode>
                <c:ptCount val="3"/>
                <c:pt idx="0">
                  <c:v>1</c:v>
                </c:pt>
                <c:pt idx="1">
                  <c:v>89</c:v>
                </c:pt>
              </c:numCache>
            </c:numRef>
          </c:val>
          <c:extLst>
            <c:ext xmlns:c16="http://schemas.microsoft.com/office/drawing/2014/chart" uri="{C3380CC4-5D6E-409C-BE32-E72D297353CC}">
              <c16:uniqueId val="{00000004-8B1B-4447-B5A1-22717B650ADC}"/>
            </c:ext>
          </c:extLst>
        </c:ser>
        <c:ser>
          <c:idx val="5"/>
          <c:order val="5"/>
          <c:tx>
            <c:strRef>
              <c:f>'[Ranjith_excel(1).xlsx]ANALYSIS'!$G$18:$G$19</c:f>
              <c:strCache>
                <c:ptCount val="1"/>
                <c:pt idx="0">
                  <c:v>Project Manager</c:v>
                </c:pt>
              </c:strCache>
            </c:strRef>
          </c:tx>
          <c:spPr>
            <a:solidFill>
              <a:schemeClr val="accent6"/>
            </a:solidFill>
            <a:ln>
              <a:noFill/>
            </a:ln>
            <a:effectLst/>
          </c:spPr>
          <c:invertIfNegative val="0"/>
          <c:cat>
            <c:strRef>
              <c:f>'[Ranjith_excel(1).xlsx]ANALYSIS'!$A$20:$A$23</c:f>
              <c:strCache>
                <c:ptCount val="3"/>
                <c:pt idx="0">
                  <c:v>Human Resource</c:v>
                </c:pt>
                <c:pt idx="1">
                  <c:v>Product</c:v>
                </c:pt>
                <c:pt idx="2">
                  <c:v>(blank)</c:v>
                </c:pt>
              </c:strCache>
            </c:strRef>
          </c:cat>
          <c:val>
            <c:numRef>
              <c:f>'[Ranjith_excel(1).xlsx]ANALYSIS'!$G$20:$G$23</c:f>
              <c:numCache>
                <c:formatCode>General</c:formatCode>
                <c:ptCount val="3"/>
                <c:pt idx="1">
                  <c:v>5</c:v>
                </c:pt>
              </c:numCache>
            </c:numRef>
          </c:val>
          <c:extLst>
            <c:ext xmlns:c16="http://schemas.microsoft.com/office/drawing/2014/chart" uri="{C3380CC4-5D6E-409C-BE32-E72D297353CC}">
              <c16:uniqueId val="{00000005-8B1B-4447-B5A1-22717B650ADC}"/>
            </c:ext>
          </c:extLst>
        </c:ser>
        <c:ser>
          <c:idx val="6"/>
          <c:order val="6"/>
          <c:tx>
            <c:strRef>
              <c:f>'[Ranjith_excel(1).xlsx]ANALYSIS'!$H$18:$H$19</c:f>
              <c:strCache>
                <c:ptCount val="1"/>
                <c:pt idx="0">
                  <c:v>Tester</c:v>
                </c:pt>
              </c:strCache>
            </c:strRef>
          </c:tx>
          <c:spPr>
            <a:solidFill>
              <a:schemeClr val="accent1">
                <a:lumMod val="60000"/>
              </a:schemeClr>
            </a:solidFill>
            <a:ln>
              <a:noFill/>
            </a:ln>
            <a:effectLst/>
          </c:spPr>
          <c:invertIfNegative val="0"/>
          <c:cat>
            <c:strRef>
              <c:f>'[Ranjith_excel(1).xlsx]ANALYSIS'!$A$20:$A$23</c:f>
              <c:strCache>
                <c:ptCount val="3"/>
                <c:pt idx="0">
                  <c:v>Human Resource</c:v>
                </c:pt>
                <c:pt idx="1">
                  <c:v>Product</c:v>
                </c:pt>
                <c:pt idx="2">
                  <c:v>(blank)</c:v>
                </c:pt>
              </c:strCache>
            </c:strRef>
          </c:cat>
          <c:val>
            <c:numRef>
              <c:f>'[Ranjith_excel(1).xlsx]ANALYSIS'!$H$20:$H$23</c:f>
              <c:numCache>
                <c:formatCode>General</c:formatCode>
                <c:ptCount val="3"/>
                <c:pt idx="1">
                  <c:v>20</c:v>
                </c:pt>
              </c:numCache>
            </c:numRef>
          </c:val>
          <c:extLst>
            <c:ext xmlns:c16="http://schemas.microsoft.com/office/drawing/2014/chart" uri="{C3380CC4-5D6E-409C-BE32-E72D297353CC}">
              <c16:uniqueId val="{00000006-8B1B-4447-B5A1-22717B650ADC}"/>
            </c:ext>
          </c:extLst>
        </c:ser>
        <c:ser>
          <c:idx val="7"/>
          <c:order val="7"/>
          <c:tx>
            <c:strRef>
              <c:f>'[Ranjith_excel(1).xlsx]ANALYSIS'!$I$18:$I$19</c:f>
              <c:strCache>
                <c:ptCount val="1"/>
                <c:pt idx="0">
                  <c:v>Web Developer</c:v>
                </c:pt>
              </c:strCache>
            </c:strRef>
          </c:tx>
          <c:spPr>
            <a:solidFill>
              <a:schemeClr val="accent2">
                <a:lumMod val="60000"/>
              </a:schemeClr>
            </a:solidFill>
            <a:ln>
              <a:noFill/>
            </a:ln>
            <a:effectLst/>
          </c:spPr>
          <c:invertIfNegative val="0"/>
          <c:cat>
            <c:strRef>
              <c:f>'[Ranjith_excel(1).xlsx]ANALYSIS'!$A$20:$A$23</c:f>
              <c:strCache>
                <c:ptCount val="3"/>
                <c:pt idx="0">
                  <c:v>Human Resource</c:v>
                </c:pt>
                <c:pt idx="1">
                  <c:v>Product</c:v>
                </c:pt>
                <c:pt idx="2">
                  <c:v>(blank)</c:v>
                </c:pt>
              </c:strCache>
            </c:strRef>
          </c:cat>
          <c:val>
            <c:numRef>
              <c:f>'[Ranjith_excel(1).xlsx]ANALYSIS'!$I$20:$I$23</c:f>
              <c:numCache>
                <c:formatCode>General</c:formatCode>
                <c:ptCount val="3"/>
                <c:pt idx="0">
                  <c:v>1</c:v>
                </c:pt>
                <c:pt idx="1">
                  <c:v>119</c:v>
                </c:pt>
              </c:numCache>
            </c:numRef>
          </c:val>
          <c:extLst>
            <c:ext xmlns:c16="http://schemas.microsoft.com/office/drawing/2014/chart" uri="{C3380CC4-5D6E-409C-BE32-E72D297353CC}">
              <c16:uniqueId val="{00000007-8B1B-4447-B5A1-22717B650ADC}"/>
            </c:ext>
          </c:extLst>
        </c:ser>
        <c:ser>
          <c:idx val="8"/>
          <c:order val="8"/>
          <c:tx>
            <c:strRef>
              <c:f>'[Ranjith_excel(1).xlsx]ANALYSIS'!$J$18:$J$19</c:f>
              <c:strCache>
                <c:ptCount val="1"/>
                <c:pt idx="0">
                  <c:v>(blank)</c:v>
                </c:pt>
              </c:strCache>
            </c:strRef>
          </c:tx>
          <c:spPr>
            <a:solidFill>
              <a:schemeClr val="accent3">
                <a:lumMod val="60000"/>
              </a:schemeClr>
            </a:solidFill>
            <a:ln>
              <a:noFill/>
            </a:ln>
            <a:effectLst/>
          </c:spPr>
          <c:invertIfNegative val="0"/>
          <c:cat>
            <c:strRef>
              <c:f>'[Ranjith_excel(1).xlsx]ANALYSIS'!$A$20:$A$23</c:f>
              <c:strCache>
                <c:ptCount val="3"/>
                <c:pt idx="0">
                  <c:v>Human Resource</c:v>
                </c:pt>
                <c:pt idx="1">
                  <c:v>Product</c:v>
                </c:pt>
                <c:pt idx="2">
                  <c:v>(blank)</c:v>
                </c:pt>
              </c:strCache>
            </c:strRef>
          </c:cat>
          <c:val>
            <c:numRef>
              <c:f>'[Ranjith_excel(1).xlsx]ANALYSIS'!$J$20:$J$23</c:f>
              <c:numCache>
                <c:formatCode>General</c:formatCode>
                <c:ptCount val="3"/>
              </c:numCache>
            </c:numRef>
          </c:val>
          <c:extLst>
            <c:ext xmlns:c16="http://schemas.microsoft.com/office/drawing/2014/chart" uri="{C3380CC4-5D6E-409C-BE32-E72D297353CC}">
              <c16:uniqueId val="{00000008-8B1B-4447-B5A1-22717B650ADC}"/>
            </c:ext>
          </c:extLst>
        </c:ser>
        <c:dLbls>
          <c:showLegendKey val="0"/>
          <c:showVal val="0"/>
          <c:showCatName val="0"/>
          <c:showSerName val="0"/>
          <c:showPercent val="0"/>
          <c:showBubbleSize val="0"/>
        </c:dLbls>
        <c:gapWidth val="246"/>
        <c:overlap val="-28"/>
        <c:axId val="1312273664"/>
        <c:axId val="1312274144"/>
      </c:barChart>
      <c:catAx>
        <c:axId val="1312273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312274144"/>
        <c:crosses val="autoZero"/>
        <c:auto val="1"/>
        <c:lblAlgn val="ctr"/>
        <c:lblOffset val="100"/>
        <c:noMultiLvlLbl val="0"/>
      </c:catAx>
      <c:valAx>
        <c:axId val="1312274144"/>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312273664"/>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8.png" /><Relationship Id="rId1" Type="http://schemas.openxmlformats.org/officeDocument/2006/relationships/slideLayout" Target="../slideLayouts/slideLayout4.xml" /><Relationship Id="rId4" Type="http://schemas.openxmlformats.org/officeDocument/2006/relationships/chart" Target="../charts/chart2.xml" /></Relationships>
</file>

<file path=ppt/slides/_rels/slide13.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b="1"/>
              <a:t>STUDENT NAME:</a:t>
            </a:r>
            <a:r>
              <a:rPr lang="en-GB" altLang="en-US" sz="2400" b="1"/>
              <a:t> </a:t>
            </a:r>
            <a:r>
              <a:rPr lang="en-GB" altLang="en-US" sz="2400"/>
              <a:t>M RANJITH</a:t>
            </a:r>
            <a:endParaRPr lang="en-US" sz="2400" b="1" dirty="0"/>
          </a:p>
          <a:p>
            <a:r>
              <a:rPr lang="en-US" sz="2400" b="1" dirty="0"/>
              <a:t>REGISTER NO:</a:t>
            </a:r>
            <a:r>
              <a:rPr lang="en-GB" altLang="en-US" sz="2400" b="1" dirty="0"/>
              <a:t> </a:t>
            </a:r>
            <a:r>
              <a:rPr lang="en-GB" altLang="en-US" sz="2400" dirty="0"/>
              <a:t>2213211036050L</a:t>
            </a:r>
            <a:endParaRPr lang="en-US" sz="2400" b="1" dirty="0"/>
          </a:p>
          <a:p>
            <a:r>
              <a:rPr lang="en-US" sz="2400" b="1" dirty="0"/>
              <a:t>DEPARTMENT:</a:t>
            </a:r>
            <a:r>
              <a:rPr lang="en-GB" altLang="en-US" sz="2400" dirty="0"/>
              <a:t> BACHELOR OF COMMERCE(GENERAL)</a:t>
            </a:r>
            <a:endParaRPr lang="en-US" sz="2400" b="1" dirty="0"/>
          </a:p>
          <a:p>
            <a:r>
              <a:rPr lang="en-US" sz="2400" b="1" dirty="0"/>
              <a:t>COLLEGE</a:t>
            </a:r>
            <a:r>
              <a:rPr lang="en-GB" altLang="en-US" sz="2400" b="1" dirty="0"/>
              <a:t>: </a:t>
            </a:r>
            <a:r>
              <a:rPr lang="en-GB" altLang="en-US" sz="2400" dirty="0"/>
              <a:t>PRESIDENCY COLLEGE(AUTONOMOUS),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2" name="Text Box 1"/>
          <p:cNvSpPr txBox="1"/>
          <p:nvPr/>
        </p:nvSpPr>
        <p:spPr>
          <a:xfrm>
            <a:off x="739775" y="1143000"/>
            <a:ext cx="8200390" cy="5429250"/>
          </a:xfrm>
          <a:prstGeom prst="rect">
            <a:avLst/>
          </a:prstGeom>
          <a:noFill/>
        </p:spPr>
        <p:txBody>
          <a:bodyPr wrap="square" rtlCol="0">
            <a:noAutofit/>
          </a:bodyPr>
          <a:lstStyle/>
          <a:p>
            <a:pPr indent="0" algn="just">
              <a:buNone/>
            </a:pPr>
            <a:endParaRPr lang="en-US" sz="2600" b="1"/>
          </a:p>
          <a:p>
            <a:pPr marL="457200" indent="-457200" algn="l">
              <a:buFont typeface="Wingdings" panose="05000000000000000000" charset="0"/>
              <a:buChar char="Ø"/>
            </a:pPr>
            <a:r>
              <a:rPr lang="en-US" sz="2600" b="1"/>
              <a:t>Data Collection:</a:t>
            </a:r>
            <a:r>
              <a:rPr lang="en-US" sz="2600"/>
              <a:t> Gather employee data (demographics, salaries, roles).</a:t>
            </a:r>
          </a:p>
          <a:p>
            <a:pPr marL="457200" indent="-457200" algn="l">
              <a:buFont typeface="Wingdings" panose="05000000000000000000" charset="0"/>
              <a:buChar char="Ø"/>
            </a:pPr>
            <a:endParaRPr lang="en-US" sz="2600"/>
          </a:p>
          <a:p>
            <a:pPr marL="457200" indent="-457200" algn="l">
              <a:buFont typeface="Wingdings" panose="05000000000000000000" charset="0"/>
              <a:buChar char="Ø"/>
            </a:pPr>
            <a:r>
              <a:rPr lang="en-US" sz="2600" b="1"/>
              <a:t>Descriptive Analysis:</a:t>
            </a:r>
            <a:r>
              <a:rPr lang="en-US" sz="2600"/>
              <a:t> Summarize current salary distributions using statistics and visualizations.</a:t>
            </a:r>
          </a:p>
          <a:p>
            <a:pPr marL="457200" indent="-457200" algn="l">
              <a:buFont typeface="Wingdings" panose="05000000000000000000" charset="0"/>
              <a:buChar char="Ø"/>
            </a:pPr>
            <a:endParaRPr lang="en-US" sz="2600"/>
          </a:p>
          <a:p>
            <a:pPr marL="457200" indent="-457200" algn="l">
              <a:buFont typeface="Wingdings" panose="05000000000000000000" charset="0"/>
              <a:buChar char="Ø"/>
            </a:pPr>
            <a:r>
              <a:rPr lang="en-US" sz="2600" b="1"/>
              <a:t>Comparative Analysis:</a:t>
            </a:r>
            <a:r>
              <a:rPr lang="en-US" sz="2600"/>
              <a:t> Compare salaries across departments and roles to spot disparities.</a:t>
            </a:r>
          </a:p>
          <a:p>
            <a:pPr indent="0" algn="just">
              <a:buNone/>
            </a:pPr>
            <a:endParaRPr lang="en-US" sz="2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322705"/>
            <a:ext cx="76200" cy="318770"/>
          </a:xfrm>
        </p:spPr>
        <p:txBody>
          <a:bodyPr>
            <a:noAutofit/>
          </a:bodyPr>
          <a:lstStyle/>
          <a:p>
            <a:br>
              <a:rPr lang="en-GB" altLang="en-US"/>
            </a:br>
            <a:endParaRPr lang="en-GB" altLang="en-US"/>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6" name="Text Box 5"/>
          <p:cNvSpPr txBox="1"/>
          <p:nvPr/>
        </p:nvSpPr>
        <p:spPr>
          <a:xfrm>
            <a:off x="838200" y="1663700"/>
            <a:ext cx="8432800" cy="3692525"/>
          </a:xfrm>
          <a:prstGeom prst="rect">
            <a:avLst/>
          </a:prstGeom>
          <a:noFill/>
        </p:spPr>
        <p:txBody>
          <a:bodyPr wrap="square" rtlCol="0">
            <a:spAutoFit/>
          </a:bodyPr>
          <a:lstStyle/>
          <a:p>
            <a:pPr marL="342900" indent="-342900" algn="l">
              <a:buFont typeface="Wingdings" panose="05000000000000000000" charset="0"/>
              <a:buChar char="Ø"/>
            </a:pPr>
            <a:r>
              <a:rPr lang="en-US" sz="2600" b="1">
                <a:sym typeface="+mn-ea"/>
              </a:rPr>
              <a:t>Prescriptive Analysis:</a:t>
            </a:r>
            <a:r>
              <a:rPr lang="en-US" sz="2600">
                <a:sym typeface="+mn-ea"/>
              </a:rPr>
              <a:t> Provide actionable</a:t>
            </a:r>
            <a:r>
              <a:rPr lang="en-GB" altLang="en-US" sz="2600">
                <a:sym typeface="+mn-ea"/>
              </a:rPr>
              <a:t> </a:t>
            </a:r>
            <a:r>
              <a:rPr lang="en-US" sz="2600">
                <a:sym typeface="+mn-ea"/>
              </a:rPr>
              <a:t>recommendations for salary adjustments.</a:t>
            </a:r>
            <a:endParaRPr lang="en-US" sz="2600"/>
          </a:p>
          <a:p>
            <a:pPr marL="342900" indent="-342900" algn="l">
              <a:buFont typeface="Wingdings" panose="05000000000000000000" charset="0"/>
              <a:buChar char="Ø"/>
            </a:pPr>
            <a:endParaRPr lang="en-US" sz="2600"/>
          </a:p>
          <a:p>
            <a:pPr marL="342900" indent="-342900" algn="l">
              <a:buFont typeface="Wingdings" panose="05000000000000000000" charset="0"/>
              <a:buChar char="Ø"/>
            </a:pPr>
            <a:r>
              <a:rPr lang="en-US" sz="2600" b="1">
                <a:sym typeface="+mn-ea"/>
              </a:rPr>
              <a:t>Reporting:</a:t>
            </a:r>
            <a:r>
              <a:rPr lang="en-US" sz="2600">
                <a:sym typeface="+mn-ea"/>
              </a:rPr>
              <a:t> Present insights via PowerPoint, dashboards, and detailed reports.</a:t>
            </a:r>
            <a:endParaRPr lang="en-US" sz="2600"/>
          </a:p>
          <a:p>
            <a:pPr marL="342900" indent="-342900" algn="l">
              <a:buFont typeface="Wingdings" panose="05000000000000000000" charset="0"/>
              <a:buChar char="Ø"/>
            </a:pPr>
            <a:endParaRPr lang="en-US" sz="2600"/>
          </a:p>
          <a:p>
            <a:pPr marL="342900" indent="-342900" algn="l">
              <a:buFont typeface="Wingdings" panose="05000000000000000000" charset="0"/>
              <a:buChar char="Ø"/>
            </a:pPr>
            <a:r>
              <a:rPr lang="en-US" sz="2600" b="1">
                <a:sym typeface="+mn-ea"/>
              </a:rPr>
              <a:t>Implementation &amp; Monitoring</a:t>
            </a:r>
            <a:r>
              <a:rPr lang="en-US" sz="2600">
                <a:sym typeface="+mn-ea"/>
              </a:rPr>
              <a:t>: Apply recommendations and track impact over time.</a:t>
            </a:r>
            <a:endParaRPr lang="en-US" sz="2600"/>
          </a:p>
          <a:p>
            <a:pPr marL="342900" indent="-342900" algn="l">
              <a:buFont typeface="Wingdings" panose="05000000000000000000" charset="0"/>
              <a:buChar char="Ø"/>
            </a:pPr>
            <a:endParaRPr lang="en-US" sz="2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graphicFrame>
        <p:nvGraphicFramePr>
          <p:cNvPr id="8" name="Chart 7"/>
          <p:cNvGraphicFramePr/>
          <p:nvPr/>
        </p:nvGraphicFramePr>
        <p:xfrm>
          <a:off x="914400" y="1447800"/>
          <a:ext cx="5525135" cy="28962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nvGraphicFramePr>
        <p:xfrm>
          <a:off x="4648200" y="3983355"/>
          <a:ext cx="5533390" cy="287464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GB" altLang="en-US"/>
              <a:t>RESULTS</a:t>
            </a:r>
          </a:p>
        </p:txBody>
      </p:sp>
      <p:graphicFrame>
        <p:nvGraphicFramePr>
          <p:cNvPr id="5" name="Chart 4"/>
          <p:cNvGraphicFramePr/>
          <p:nvPr/>
        </p:nvGraphicFramePr>
        <p:xfrm>
          <a:off x="1318895" y="1404620"/>
          <a:ext cx="8190865" cy="450405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233170" y="1628775"/>
            <a:ext cx="8214360" cy="3477895"/>
          </a:xfrm>
          <a:prstGeom prst="rect">
            <a:avLst/>
          </a:prstGeom>
          <a:noFill/>
        </p:spPr>
        <p:txBody>
          <a:bodyPr wrap="square" rtlCol="0">
            <a:noAutofit/>
          </a:bodyPr>
          <a:lstStyle/>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a:t>The employee salary analysis shows that while salaries are generally competitive, there are some disparities, particularly in gender pay and performance-based compensation. </a:t>
            </a:r>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a:t>Addressing these gaps, reviewing salary structures regularly, and ensuring fair pay practices will enhance employee satisfaction and retention, fostering a more equitable work environment.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753235"/>
          </a:xfrm>
          <a:prstGeom prst="rect">
            <a:avLst/>
          </a:prstGeom>
          <a:noFill/>
        </p:spPr>
        <p:txBody>
          <a:bodyPr wrap="square" rtlCol="0">
            <a:spAutoFit/>
          </a:bodyPr>
          <a:lstStyle/>
          <a:p>
            <a:pPr algn="ctr"/>
            <a:r>
              <a:rPr lang="en-US" sz="5400" b="1" dirty="0">
                <a:solidFill>
                  <a:srgbClr val="0F0F0F"/>
                </a:solidFill>
                <a:latin typeface="Times New Roman" panose="02020603050405020304" pitchFamily="18" charset="0"/>
                <a:cs typeface="Times New Roman" panose="02020603050405020304" pitchFamily="18" charset="0"/>
              </a:rPr>
              <a:t>Employee </a:t>
            </a:r>
            <a:r>
              <a:rPr lang="en-GB" altLang="en-US" sz="5400" b="1" dirty="0">
                <a:solidFill>
                  <a:srgbClr val="0F0F0F"/>
                </a:solidFill>
                <a:latin typeface="Times New Roman" panose="02020603050405020304" pitchFamily="18" charset="0"/>
                <a:cs typeface="Times New Roman" panose="02020603050405020304" pitchFamily="18" charset="0"/>
              </a:rPr>
              <a:t>Salary</a:t>
            </a:r>
            <a:r>
              <a:rPr lang="en-US" sz="5400" b="1" dirty="0">
                <a:solidFill>
                  <a:srgbClr val="0F0F0F"/>
                </a:solidFill>
                <a:latin typeface="Times New Roman" panose="02020603050405020304" pitchFamily="18" charset="0"/>
                <a:cs typeface="Times New Roman" panose="02020603050405020304" pitchFamily="18" charset="0"/>
              </a:rPr>
              <a:t> Analysis using Excel</a:t>
            </a:r>
            <a:endParaRPr lang="en-IN" sz="54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 Box 10"/>
          <p:cNvSpPr txBox="1"/>
          <p:nvPr/>
        </p:nvSpPr>
        <p:spPr>
          <a:xfrm>
            <a:off x="1295400" y="2133600"/>
            <a:ext cx="6689725" cy="3199765"/>
          </a:xfrm>
          <a:prstGeom prst="rect">
            <a:avLst/>
          </a:prstGeom>
          <a:noFill/>
        </p:spPr>
        <p:txBody>
          <a:bodyPr wrap="square" rtlCol="0">
            <a:spAutoFit/>
          </a:bodyPr>
          <a:lstStyle/>
          <a:p>
            <a:endParaRPr lang="en-GB" altLang="en-US" sz="2400"/>
          </a:p>
          <a:p>
            <a:r>
              <a:rPr lang="en-GB" altLang="en-US" sz="2600"/>
              <a:t>Analyze salary disparities aross departments, considering gender, experience and job roles.</a:t>
            </a:r>
          </a:p>
          <a:p>
            <a:pPr lvl="0"/>
            <a:endParaRPr lang="en-GB" altLang="en-US" sz="2400"/>
          </a:p>
          <a:p>
            <a:endParaRPr lang="en-GB" altLang="en-US" sz="2400"/>
          </a:p>
          <a:p>
            <a:pPr algn="l"/>
            <a:r>
              <a:rPr lang="en-GB" altLang="en-US" sz="2600"/>
              <a:t>Evaluate salary distribution among     departments to ensure alignment with organizational needs.</a:t>
            </a:r>
          </a:p>
        </p:txBody>
      </p:sp>
      <p:sp>
        <p:nvSpPr>
          <p:cNvPr id="15" name="Oval 14"/>
          <p:cNvSpPr/>
          <p:nvPr/>
        </p:nvSpPr>
        <p:spPr>
          <a:xfrm>
            <a:off x="1143000" y="4114800"/>
            <a:ext cx="152400" cy="15240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8" name="Text Box 17"/>
          <p:cNvSpPr txBox="1"/>
          <p:nvPr/>
        </p:nvSpPr>
        <p:spPr>
          <a:xfrm>
            <a:off x="924560" y="2614295"/>
            <a:ext cx="4064000" cy="368300"/>
          </a:xfrm>
          <a:prstGeom prst="rect">
            <a:avLst/>
          </a:prstGeom>
          <a:noFill/>
        </p:spPr>
        <p:txBody>
          <a:bodyPr wrap="square" rtlCol="0">
            <a:spAutoFit/>
          </a:bodyPr>
          <a:lstStyle/>
          <a:p>
            <a:endParaRPr lang="en-US"/>
          </a:p>
        </p:txBody>
      </p:sp>
      <p:sp>
        <p:nvSpPr>
          <p:cNvPr id="21" name="Oval 20"/>
          <p:cNvSpPr/>
          <p:nvPr/>
        </p:nvSpPr>
        <p:spPr>
          <a:xfrm>
            <a:off x="1143000" y="2671445"/>
            <a:ext cx="152400" cy="15240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1752600"/>
            <a:ext cx="7924800" cy="1198880"/>
          </a:xfrm>
          <a:prstGeom prst="rect">
            <a:avLst/>
          </a:prstGeom>
          <a:noFill/>
        </p:spPr>
        <p:txBody>
          <a:bodyPr wrap="square" rtlCol="0">
            <a:spAutoFit/>
          </a:bodyPr>
          <a:lstStyle/>
          <a:p>
            <a:pPr algn="l">
              <a:buFont typeface="Arial" panose="020B0604020202020204" pitchFamily="34" charset="0"/>
              <a:buChar char="•"/>
            </a:pPr>
            <a:r>
              <a:rPr lang="en-GB" altLang="en-US" sz="2400" b="0"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The "Employee Salary Analysis Using Excel" project aims to explore and analyze the salary data of employees within an organization</a:t>
            </a:r>
            <a:endParaRPr lang="en-IN" sz="2400" dirty="0">
              <a:latin typeface="Times New Roman" panose="02020603050405020304" pitchFamily="18" charset="0"/>
              <a:cs typeface="Times New Roman" panose="02020603050405020304" pitchFamily="18" charset="0"/>
            </a:endParaRPr>
          </a:p>
        </p:txBody>
      </p:sp>
      <p:sp>
        <p:nvSpPr>
          <p:cNvPr id="12" name="Text Box 11"/>
          <p:cNvSpPr txBox="1"/>
          <p:nvPr/>
        </p:nvSpPr>
        <p:spPr>
          <a:xfrm>
            <a:off x="1066800" y="3200400"/>
            <a:ext cx="7642860" cy="1198880"/>
          </a:xfrm>
          <a:prstGeom prst="rect">
            <a:avLst/>
          </a:prstGeom>
          <a:noFill/>
        </p:spPr>
        <p:txBody>
          <a:bodyPr wrap="square" rtlCol="0">
            <a:spAutoFit/>
          </a:bodyPr>
          <a:lstStyle/>
          <a:p>
            <a:pPr algn="l">
              <a:buFont typeface="Arial" panose="020B0604020202020204" pitchFamily="34" charset="0"/>
              <a:buChar char="•"/>
            </a:pPr>
            <a:r>
              <a:rPr lang="en-GB" altLang="en-US" sz="2400" dirty="0">
                <a:solidFill>
                  <a:srgbClr val="0D0D0D"/>
                </a:solidFill>
                <a:effectLst/>
                <a:latin typeface="Times New Roman" panose="02020603050405020304" pitchFamily="18" charset="0"/>
                <a:cs typeface="Times New Roman" panose="02020603050405020304" pitchFamily="18" charset="0"/>
                <a:sym typeface="+mn-ea"/>
              </a:rPr>
              <a:t> </a:t>
            </a:r>
            <a:r>
              <a:rPr lang="en-US" sz="2400" dirty="0">
                <a:solidFill>
                  <a:srgbClr val="0D0D0D"/>
                </a:solidFill>
                <a:effectLst/>
                <a:latin typeface="Times New Roman" panose="02020603050405020304" pitchFamily="18" charset="0"/>
                <a:cs typeface="Times New Roman" panose="02020603050405020304" pitchFamily="18" charset="0"/>
                <a:sym typeface="+mn-ea"/>
              </a:rPr>
              <a:t>This analysis provides insights into how salaries are distributed across various departments, job titles, and experience levels.</a:t>
            </a:r>
            <a:endParaRPr lang="en-US" sz="2400"/>
          </a:p>
        </p:txBody>
      </p:sp>
      <p:sp>
        <p:nvSpPr>
          <p:cNvPr id="13" name="Text Box 12"/>
          <p:cNvSpPr txBox="1"/>
          <p:nvPr/>
        </p:nvSpPr>
        <p:spPr>
          <a:xfrm>
            <a:off x="1066800" y="4724400"/>
            <a:ext cx="7872095" cy="1568450"/>
          </a:xfrm>
          <a:prstGeom prst="rect">
            <a:avLst/>
          </a:prstGeom>
          <a:noFill/>
        </p:spPr>
        <p:txBody>
          <a:bodyPr wrap="square" rtlCol="0">
            <a:spAutoFit/>
          </a:bodyPr>
          <a:lstStyle/>
          <a:p>
            <a:pPr algn="l">
              <a:buFont typeface="Arial" panose="020B0604020202020204" pitchFamily="34" charset="0"/>
              <a:buChar char="•"/>
            </a:pPr>
            <a:r>
              <a:rPr lang="en-GB" altLang="en-US" sz="2400" dirty="0">
                <a:solidFill>
                  <a:srgbClr val="0D0D0D"/>
                </a:solidFill>
                <a:effectLst/>
                <a:latin typeface="Times New Roman" panose="02020603050405020304" pitchFamily="18" charset="0"/>
                <a:cs typeface="Times New Roman" panose="02020603050405020304" pitchFamily="18" charset="0"/>
                <a:sym typeface="+mn-ea"/>
              </a:rPr>
              <a:t> </a:t>
            </a:r>
            <a:r>
              <a:rPr lang="en-US" sz="2400" dirty="0">
                <a:solidFill>
                  <a:srgbClr val="0D0D0D"/>
                </a:solidFill>
                <a:effectLst/>
                <a:latin typeface="Times New Roman" panose="02020603050405020304" pitchFamily="18" charset="0"/>
                <a:cs typeface="Times New Roman" panose="02020603050405020304" pitchFamily="18" charset="0"/>
                <a:sym typeface="+mn-ea"/>
              </a:rPr>
              <a:t>By leveraging Excel’s powerful data analysis tools, we seek to identify any disparities or trends in salary allocation, understand the factors influencing salary levels, and ensure equitable compensation practices.</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762000" y="1673225"/>
            <a:ext cx="7049770" cy="4799965"/>
          </a:xfrm>
          <a:prstGeom prst="rect">
            <a:avLst/>
          </a:prstGeom>
          <a:noFill/>
        </p:spPr>
        <p:txBody>
          <a:bodyPr wrap="square" rtlCol="0">
            <a:spAutoFit/>
          </a:bodyPr>
          <a:lstStyle/>
          <a:p>
            <a:r>
              <a:rPr lang="en-US" b="1"/>
              <a:t>Human Resources (HR) Department:</a:t>
            </a:r>
            <a:endParaRPr lang="en-US"/>
          </a:p>
          <a:p>
            <a:endParaRPr lang="en-US"/>
          </a:p>
          <a:p>
            <a:r>
              <a:rPr lang="en-US"/>
              <a:t>HR professionals will utilize the analysis to evaluate and optimize salary structures, ensuring equity and market competitiveness across the organization.</a:t>
            </a:r>
          </a:p>
          <a:p>
            <a:endParaRPr lang="en-US"/>
          </a:p>
          <a:p>
            <a:r>
              <a:rPr lang="en-US" b="1"/>
              <a:t>Senior Management and Executives:</a:t>
            </a:r>
          </a:p>
          <a:p>
            <a:endParaRPr lang="en-US" b="1"/>
          </a:p>
          <a:p>
            <a:r>
              <a:rPr lang="en-US"/>
              <a:t>Executives can leverage the insights to inform strategic decisions related to budgeting, resource allocation, and compensation policies, thereby aligning payroll expenses with organizational goals.</a:t>
            </a:r>
          </a:p>
          <a:p>
            <a:endParaRPr lang="en-US"/>
          </a:p>
          <a:p>
            <a:r>
              <a:rPr lang="en-US" b="1"/>
              <a:t>Finance Department:</a:t>
            </a:r>
            <a:endParaRPr lang="en-US"/>
          </a:p>
          <a:p>
            <a:endParaRPr lang="en-US"/>
          </a:p>
          <a:p>
            <a:r>
              <a:rPr lang="en-US"/>
              <a:t>The finance team will use the analysis to manage payroll expenditures, integrate findings into broader financial forecasts, and ensure efficient allocation of financial resources.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588010" y="1600200"/>
            <a:ext cx="8946515" cy="1630045"/>
          </a:xfrm>
          <a:prstGeom prst="rect">
            <a:avLst/>
          </a:prstGeom>
          <a:noFill/>
        </p:spPr>
        <p:txBody>
          <a:bodyPr wrap="square" rtlCol="0">
            <a:noAutofit/>
          </a:bodyPr>
          <a:lstStyle/>
          <a:p>
            <a:pPr algn="just"/>
            <a:r>
              <a:rPr lang="en-US" sz="2000"/>
              <a:t>Our solution is the employees' salaries analysis that is conducted through Excel. It looks at the salary data of departments and different roles systematically in order to point out the areas that need to be addressed to give accurate suggestions that the enterprise should follow like the best way the managers treat their employees is to give them equal treatment, and the best method of budgeting according to the data</a:t>
            </a:r>
            <a:r>
              <a:rPr lang="en-GB" altLang="en-US" sz="2000"/>
              <a:t>.</a:t>
            </a:r>
          </a:p>
        </p:txBody>
      </p:sp>
      <p:sp>
        <p:nvSpPr>
          <p:cNvPr id="10" name="Text Box 9"/>
          <p:cNvSpPr txBox="1"/>
          <p:nvPr/>
        </p:nvSpPr>
        <p:spPr>
          <a:xfrm>
            <a:off x="565150" y="3505200"/>
            <a:ext cx="8443595" cy="3465830"/>
          </a:xfrm>
          <a:prstGeom prst="rect">
            <a:avLst/>
          </a:prstGeom>
          <a:noFill/>
        </p:spPr>
        <p:txBody>
          <a:bodyPr wrap="square" rtlCol="0">
            <a:noAutofit/>
          </a:bodyPr>
          <a:lstStyle/>
          <a:p>
            <a:r>
              <a:rPr lang="en-US" sz="2000" b="1"/>
              <a:t>Value Proposition:</a:t>
            </a:r>
          </a:p>
          <a:p>
            <a:endParaRPr lang="en-US" sz="2000"/>
          </a:p>
          <a:p>
            <a:pPr marL="457200" indent="-457200">
              <a:buFont typeface="Wingdings" panose="05000000000000000000" charset="0"/>
              <a:buChar char="v"/>
            </a:pPr>
            <a:r>
              <a:rPr lang="en-US" sz="2000" b="1"/>
              <a:t>Data-Driven Insights:</a:t>
            </a:r>
            <a:r>
              <a:rPr lang="en-US" sz="2000"/>
              <a:t> The analysis offers a deep dive into salary structures, providing actionable insights that can guide strategic decisions regarding compensation and resource allocation.</a:t>
            </a:r>
          </a:p>
          <a:p>
            <a:pPr marL="457200" indent="-457200">
              <a:buFont typeface="Wingdings" panose="05000000000000000000" charset="0"/>
              <a:buChar char="v"/>
            </a:pPr>
            <a:endParaRPr lang="en-US" sz="2000"/>
          </a:p>
          <a:p>
            <a:pPr marL="457200" indent="-457200">
              <a:buFont typeface="Wingdings" panose="05000000000000000000" charset="0"/>
              <a:buChar char="v"/>
            </a:pPr>
            <a:r>
              <a:rPr lang="en-US" sz="2000" b="1"/>
              <a:t>Improved Equity</a:t>
            </a:r>
            <a:r>
              <a:rPr lang="en-US" sz="2000"/>
              <a:t>: By identifying salary disparities across departments and roles, the solution enables HR and management to address potential inequities, fostering a more transparent and fair compensation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838200" y="1600200"/>
            <a:ext cx="7449185" cy="4892675"/>
          </a:xfrm>
          <a:prstGeom prst="rect">
            <a:avLst/>
          </a:prstGeom>
          <a:noFill/>
        </p:spPr>
        <p:txBody>
          <a:bodyPr wrap="square" rtlCol="0">
            <a:spAutoFit/>
          </a:bodyPr>
          <a:lstStyle/>
          <a:p>
            <a:pPr marL="342900" indent="-342900">
              <a:buFont typeface="Arial" panose="020B0604020202020204" pitchFamily="34" charset="0"/>
              <a:buChar char="•"/>
            </a:pPr>
            <a:r>
              <a:rPr lang="en-US" sz="2400" b="1"/>
              <a:t>Overview:</a:t>
            </a:r>
            <a:r>
              <a:rPr lang="en-US" sz="2400"/>
              <a:t> The dataset contains 320 employee records with 9 attributes.</a:t>
            </a:r>
          </a:p>
          <a:p>
            <a:pPr marL="342900" indent="-342900">
              <a:buFont typeface="Arial" panose="020B0604020202020204" pitchFamily="34" charset="0"/>
              <a:buChar char="•"/>
            </a:pPr>
            <a:endParaRPr lang="en-US" sz="2400" b="1"/>
          </a:p>
          <a:p>
            <a:pPr marL="342900" indent="-342900">
              <a:buFont typeface="Arial" panose="020B0604020202020204" pitchFamily="34" charset="0"/>
              <a:buChar char="•"/>
            </a:pPr>
            <a:r>
              <a:rPr lang="en-US" sz="2400" b="1"/>
              <a:t>Attributes:</a:t>
            </a:r>
            <a:r>
              <a:rPr lang="en-US" sz="2400"/>
              <a:t> First Name, Last Name, Email, Phone, Gender, Department, Job Title, Years of Experience, Salary.</a:t>
            </a:r>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b="1"/>
              <a:t>Data Types:</a:t>
            </a:r>
            <a:r>
              <a:rPr lang="en-US" sz="2400"/>
              <a:t> Mix of categorical (e.g., Gender, Department) and numerical (e.g., Years of Experience, Salary).</a:t>
            </a:r>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b="1"/>
              <a:t>Data Quality:</a:t>
            </a:r>
            <a:r>
              <a:rPr lang="en-US" sz="2400"/>
              <a:t> No missing values; all data is clean and well-structured.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739775" y="1600200"/>
            <a:ext cx="8611235" cy="4399915"/>
          </a:xfrm>
          <a:prstGeom prst="rect">
            <a:avLst/>
          </a:prstGeom>
          <a:noFill/>
        </p:spPr>
        <p:txBody>
          <a:bodyPr wrap="square" rtlCol="0">
            <a:spAutoFit/>
          </a:bodyPr>
          <a:lstStyle/>
          <a:p>
            <a:pPr marL="342900" indent="-342900">
              <a:buFont typeface="Wingdings" panose="05000000000000000000" charset="0"/>
              <a:buChar char="q"/>
            </a:pPr>
            <a:r>
              <a:rPr lang="en-US" sz="2000" b="1"/>
              <a:t>Comprehensive Analysis:</a:t>
            </a:r>
            <a:r>
              <a:rPr lang="en-US" sz="2000"/>
              <a:t> We didn't just stop at average salaries; our analysis explores department-wise, role-specific, and experience-based salary trends. This holistic view provides a well-rounded understanding of salary dynamics within the organization.</a:t>
            </a:r>
          </a:p>
          <a:p>
            <a:pPr marL="342900" indent="-342900">
              <a:buFont typeface="Wingdings" panose="05000000000000000000" charset="0"/>
              <a:buChar char="q"/>
            </a:pPr>
            <a:endParaRPr lang="en-US" sz="2000"/>
          </a:p>
          <a:p>
            <a:pPr marL="342900" indent="-342900">
              <a:buFont typeface="Wingdings" panose="05000000000000000000" charset="0"/>
              <a:buChar char="q"/>
            </a:pPr>
            <a:r>
              <a:rPr lang="en-US" sz="2000" b="1"/>
              <a:t>Data-Driven Decision Making:</a:t>
            </a:r>
            <a:r>
              <a:rPr lang="en-US" sz="2000"/>
              <a:t> Through detailed visualizations and pivot tables, our analysis offers actionable insights. For example, we've identified key departments where salary adjustments could significantly impact employee retention and satisfaction.</a:t>
            </a:r>
          </a:p>
          <a:p>
            <a:pPr marL="342900" indent="-342900">
              <a:buFont typeface="Wingdings" panose="05000000000000000000" charset="0"/>
              <a:buChar char="q"/>
            </a:pPr>
            <a:endParaRPr lang="en-US" sz="2000"/>
          </a:p>
          <a:p>
            <a:pPr marL="342900" indent="-342900">
              <a:buFont typeface="Wingdings" panose="05000000000000000000" charset="0"/>
              <a:buChar char="q"/>
            </a:pPr>
            <a:r>
              <a:rPr lang="en-US" sz="2000" b="1"/>
              <a:t>Uncovering Disparities</a:t>
            </a:r>
            <a:r>
              <a:rPr lang="en-US" sz="2000"/>
              <a:t>: One of the standout aspects of our solution is identifying any potential discrepancies in salary distribution across different demographics, such as gender or department. This allows us to address and mitigate any pay gaps, ensuring fairness and equality.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4714</Words>
  <Application>Microsoft Office PowerPoint</Application>
  <PresentationFormat>Widescreen</PresentationFormat>
  <Paragraphs>136</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 </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 Ranjith</cp:lastModifiedBy>
  <cp:revision>18</cp:revision>
  <dcterms:created xsi:type="dcterms:W3CDTF">2024-03-29T15:07:00Z</dcterms:created>
  <dcterms:modified xsi:type="dcterms:W3CDTF">2024-09-06T16:18:25Z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2024-03-29T22:00:00Z</vt:filetime>
  </property>
  <property fmtid="{D5CDD505-2E9C-101B-9397-08002B2CF9AE}" pid="4" name="ICV">
    <vt:lpwstr>35BE553A18D6420192BFC2FFE7A96B54_12</vt:lpwstr>
  </property>
  <property fmtid="{D5CDD505-2E9C-101B-9397-08002B2CF9AE}" pid="5" name="KSOProductBuildVer">
    <vt:lpwstr>1033-12.2.0.17562</vt:lpwstr>
  </property>
</Properties>
</file>