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0"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CFDF40-AA00-4BB0-A51B-F48B70C0EF9F}">
          <p14:sldIdLst>
            <p14:sldId id="261"/>
          </p14:sldIdLst>
        </p14:section>
        <p14:section name="Untitled Section" id="{CB0B9687-DD87-4AEB-85DF-8F2C08F5277F}">
          <p14:sldIdLst>
            <p14:sldId id="260"/>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6:28:05.271"/>
    </inkml:context>
    <inkml:brush xml:id="br0">
      <inkml:brushProperty name="width" value="0.05" units="cm"/>
      <inkml:brushProperty name="height" value="0.05" units="cm"/>
      <inkml:brushProperty name="color" value="#333333"/>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6:24:03.241"/>
    </inkml:context>
    <inkml:brush xml:id="br0">
      <inkml:brushProperty name="width" value="0.05" units="cm"/>
      <inkml:brushProperty name="height" value="0.05" units="cm"/>
      <inkml:brushProperty name="color" value="#333333"/>
      <inkml:brushProperty name="ignorePressure" value="1"/>
    </inkml:brush>
  </inkml:definitions>
  <inkml:trace contextRef="#ctx0" brushRef="#br0">1 0,'0'5769,"0"-5760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6:24:43.266"/>
    </inkml:context>
    <inkml:brush xml:id="br0">
      <inkml:brushProperty name="width" value="0.05" units="cm"/>
      <inkml:brushProperty name="height" value="0.05" units="cm"/>
      <inkml:brushProperty name="color" value="#333333"/>
      <inkml:brushProperty name="ignorePressure" value="1"/>
    </inkml:brush>
  </inkml:definitions>
  <inkml:trace contextRef="#ctx0" brushRef="#br0">1 0,'13065'0,"-13046"0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C23A9-2741-49CD-A973-8F608D70AB83}"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7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23A9-2741-49CD-A973-8F608D70AB83}"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415019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23A9-2741-49CD-A973-8F608D70AB83}"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204641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23A9-2741-49CD-A973-8F608D70AB83}"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236387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23A9-2741-49CD-A973-8F608D70AB83}"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42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C23A9-2741-49CD-A973-8F608D70AB83}"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344053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C23A9-2741-49CD-A973-8F608D70AB83}"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127719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C23A9-2741-49CD-A973-8F608D70AB83}"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300606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AC23A9-2741-49CD-A973-8F608D70AB83}" type="datetimeFigureOut">
              <a:rPr lang="en-IN" smtClean="0"/>
              <a:t>27-02-2022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373402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AC23A9-2741-49CD-A973-8F608D70AB83}" type="datetimeFigureOut">
              <a:rPr lang="en-IN" smtClean="0"/>
              <a:t>27-02-2022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22937F-16B0-4C80-B43B-0E4A80CDDF74}" type="slidenum">
              <a:rPr lang="en-IN" smtClean="0"/>
              <a:t>‹#›</a:t>
            </a:fld>
            <a:endParaRPr lang="en-IN"/>
          </a:p>
        </p:txBody>
      </p:sp>
    </p:spTree>
    <p:extLst>
      <p:ext uri="{BB962C8B-B14F-4D97-AF65-F5344CB8AC3E}">
        <p14:creationId xmlns:p14="http://schemas.microsoft.com/office/powerpoint/2010/main" val="208119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C23A9-2741-49CD-A973-8F608D70AB83}"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32548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AC23A9-2741-49CD-A973-8F608D70AB83}" type="datetimeFigureOut">
              <a:rPr lang="en-IN" smtClean="0"/>
              <a:t>27-02-2022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22937F-16B0-4C80-B43B-0E4A80CDDF7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1437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A50443F-F3BB-4DFC-A8C0-B49DD11D04C9}"/>
                  </a:ext>
                </a:extLst>
              </p14:cNvPr>
              <p14:cNvContentPartPr/>
              <p14:nvPr/>
            </p14:nvContentPartPr>
            <p14:xfrm>
              <a:off x="2948988" y="1918531"/>
              <a:ext cx="360" cy="360"/>
            </p14:xfrm>
          </p:contentPart>
        </mc:Choice>
        <mc:Fallback xmlns="">
          <p:pic>
            <p:nvPicPr>
              <p:cNvPr id="2" name="Ink 1">
                <a:extLst>
                  <a:ext uri="{FF2B5EF4-FFF2-40B4-BE49-F238E27FC236}">
                    <a16:creationId xmlns:a16="http://schemas.microsoft.com/office/drawing/2014/main" id="{6A50443F-F3BB-4DFC-A8C0-B49DD11D04C9}"/>
                  </a:ext>
                </a:extLst>
              </p:cNvPr>
              <p:cNvPicPr/>
              <p:nvPr/>
            </p:nvPicPr>
            <p:blipFill>
              <a:blip r:embed="rId3"/>
              <a:stretch>
                <a:fillRect/>
              </a:stretch>
            </p:blipFill>
            <p:spPr>
              <a:xfrm>
                <a:off x="2940348" y="1909531"/>
                <a:ext cx="18000" cy="18000"/>
              </a:xfrm>
              <a:prstGeom prst="rect">
                <a:avLst/>
              </a:prstGeom>
            </p:spPr>
          </p:pic>
        </mc:Fallback>
      </mc:AlternateContent>
      <p:pic>
        <p:nvPicPr>
          <p:cNvPr id="4" name="Picture 3">
            <a:extLst>
              <a:ext uri="{FF2B5EF4-FFF2-40B4-BE49-F238E27FC236}">
                <a16:creationId xmlns:a16="http://schemas.microsoft.com/office/drawing/2014/main" id="{C8F5AE87-AFAF-41B5-8F73-CEBED72A58B5}"/>
              </a:ext>
            </a:extLst>
          </p:cNvPr>
          <p:cNvPicPr>
            <a:picLocks noChangeAspect="1"/>
          </p:cNvPicPr>
          <p:nvPr/>
        </p:nvPicPr>
        <p:blipFill rotWithShape="1">
          <a:blip r:embed="rId4">
            <a:extLst>
              <a:ext uri="{28A0092B-C50C-407E-A947-70E740481C1C}">
                <a14:useLocalDpi xmlns:a14="http://schemas.microsoft.com/office/drawing/2010/main" val="0"/>
              </a:ext>
            </a:extLst>
          </a:blip>
          <a:srcRect l="30665" t="8837" r="20746" b="9483"/>
          <a:stretch/>
        </p:blipFill>
        <p:spPr>
          <a:xfrm>
            <a:off x="7458667" y="374208"/>
            <a:ext cx="4440332" cy="5601590"/>
          </a:xfrm>
          <a:prstGeom prst="rect">
            <a:avLst/>
          </a:prstGeom>
        </p:spPr>
      </p:pic>
      <p:sp>
        <p:nvSpPr>
          <p:cNvPr id="7" name="Text Placeholder 12">
            <a:extLst>
              <a:ext uri="{FF2B5EF4-FFF2-40B4-BE49-F238E27FC236}">
                <a16:creationId xmlns:a16="http://schemas.microsoft.com/office/drawing/2014/main" id="{F490938C-1A62-4535-AE34-A953740F6357}"/>
              </a:ext>
            </a:extLst>
          </p:cNvPr>
          <p:cNvSpPr txBox="1">
            <a:spLocks/>
          </p:cNvSpPr>
          <p:nvPr/>
        </p:nvSpPr>
        <p:spPr>
          <a:xfrm>
            <a:off x="618185" y="374208"/>
            <a:ext cx="6568225" cy="560159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BUSSINESS DATA MANAGEMENT - CAPSTONE PROJECT</a:t>
            </a:r>
          </a:p>
          <a:p>
            <a:pPr marL="0" indent="0">
              <a:buNone/>
            </a:pPr>
            <a:r>
              <a:rPr lang="en-US" sz="1800" b="1" i="1" dirty="0"/>
              <a:t> </a:t>
            </a:r>
          </a:p>
          <a:p>
            <a:pPr marL="0" indent="0">
              <a:buNone/>
            </a:pPr>
            <a:r>
              <a:rPr lang="en-US" sz="1800" b="1" i="1" dirty="0"/>
              <a:t> </a:t>
            </a:r>
            <a:r>
              <a:rPr lang="en-US" sz="1800" b="1" i="1" dirty="0">
                <a:solidFill>
                  <a:schemeClr val="bg1">
                    <a:lumMod val="65000"/>
                  </a:schemeClr>
                </a:solidFill>
              </a:rPr>
              <a:t>APK BANU HOTEL</a:t>
            </a:r>
            <a:r>
              <a:rPr lang="en-US" sz="1800" b="1" dirty="0">
                <a:solidFill>
                  <a:schemeClr val="bg1">
                    <a:lumMod val="65000"/>
                  </a:schemeClr>
                </a:solidFill>
              </a:rPr>
              <a:t>, </a:t>
            </a:r>
            <a:r>
              <a:rPr lang="en-US" sz="1800" b="1" dirty="0" err="1">
                <a:solidFill>
                  <a:schemeClr val="bg1">
                    <a:lumMod val="65000"/>
                  </a:schemeClr>
                </a:solidFill>
              </a:rPr>
              <a:t>Aruppukottai</a:t>
            </a:r>
            <a:r>
              <a:rPr lang="en-US" sz="1800" b="1" dirty="0">
                <a:solidFill>
                  <a:schemeClr val="bg1">
                    <a:lumMod val="65000"/>
                  </a:schemeClr>
                </a:solidFill>
              </a:rPr>
              <a:t>, Tamil Nadu</a:t>
            </a:r>
            <a:r>
              <a:rPr lang="en-US" sz="1800" b="1" dirty="0"/>
              <a:t>. </a:t>
            </a:r>
            <a:endParaRPr lang="en-US" sz="1600" b="1" dirty="0"/>
          </a:p>
          <a:p>
            <a:pPr>
              <a:buFont typeface="Wingdings" panose="05000000000000000000" pitchFamily="2" charset="2"/>
              <a:buChar char="v"/>
            </a:pPr>
            <a:r>
              <a:rPr lang="en-US" sz="1800" b="1" dirty="0"/>
              <a:t>BACKGROUND:</a:t>
            </a:r>
          </a:p>
          <a:p>
            <a:r>
              <a:rPr lang="en-US" sz="1800" dirty="0"/>
              <a:t>Hotel is present in a locality where competition is bit high, but has a different concept in terms of items served.</a:t>
            </a:r>
          </a:p>
          <a:p>
            <a:r>
              <a:rPr lang="en-US" sz="1800" dirty="0"/>
              <a:t>Hotel mainly covers family customers which has an A/C room in addition of normal rooms.</a:t>
            </a:r>
          </a:p>
          <a:p>
            <a:pPr>
              <a:buFont typeface="Wingdings" panose="05000000000000000000" pitchFamily="2" charset="2"/>
              <a:buChar char="v"/>
            </a:pPr>
            <a:r>
              <a:rPr lang="en-US" sz="1800" b="1" dirty="0"/>
              <a:t>DATA COLLECTED:</a:t>
            </a:r>
          </a:p>
          <a:p>
            <a:pPr marL="0" indent="0">
              <a:buNone/>
            </a:pPr>
            <a:r>
              <a:rPr lang="en-US" sz="1800" dirty="0"/>
              <a:t>I collected my data through a phone call, where the data was not in a format to draw inferences about the business.</a:t>
            </a:r>
          </a:p>
          <a:p>
            <a:pPr marL="0" indent="0">
              <a:buNone/>
            </a:pPr>
            <a:r>
              <a:rPr lang="en-US" sz="1800" dirty="0"/>
              <a:t>Data provided to me was of September 2020, a month with some restriction due to covid crisis.</a:t>
            </a:r>
          </a:p>
          <a:p>
            <a:pPr marL="0" indent="0">
              <a:buNone/>
            </a:pPr>
            <a:r>
              <a:rPr lang="en-US" sz="1800" dirty="0"/>
              <a:t>Data has a total of 8 columns [ BU, SKU, Item, Date, Day, SP, Sales, Revenue ].</a:t>
            </a:r>
            <a:endParaRPr lang="en-IN" sz="1800" dirty="0"/>
          </a:p>
          <a:p>
            <a:endParaRPr lang="en-US" sz="1800" b="1" dirty="0"/>
          </a:p>
          <a:p>
            <a:endParaRPr lang="en-US" sz="1800" dirty="0"/>
          </a:p>
          <a:p>
            <a:pPr marL="0" indent="0">
              <a:buNone/>
            </a:pPr>
            <a:endParaRPr lang="en-US" sz="1800" dirty="0"/>
          </a:p>
          <a:p>
            <a:endParaRPr lang="en-IN" sz="1800" dirty="0"/>
          </a:p>
          <a:p>
            <a:endParaRPr lang="en-IN" sz="1800" dirty="0"/>
          </a:p>
          <a:p>
            <a:pPr marL="0" indent="0">
              <a:buNone/>
            </a:pPr>
            <a:endParaRPr lang="en-IN" sz="1800" dirty="0"/>
          </a:p>
          <a:p>
            <a:endParaRPr lang="en-IN" sz="1600" dirty="0"/>
          </a:p>
        </p:txBody>
      </p:sp>
    </p:spTree>
    <p:extLst>
      <p:ext uri="{BB962C8B-B14F-4D97-AF65-F5344CB8AC3E}">
        <p14:creationId xmlns:p14="http://schemas.microsoft.com/office/powerpoint/2010/main" val="239015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CEDB566D-3423-4F5C-8B6C-5C0ABB1C9351}"/>
              </a:ext>
            </a:extLst>
          </p:cNvPr>
          <p:cNvSpPr txBox="1">
            <a:spLocks/>
          </p:cNvSpPr>
          <p:nvPr/>
        </p:nvSpPr>
        <p:spPr>
          <a:xfrm>
            <a:off x="6761378" y="237784"/>
            <a:ext cx="4937760" cy="593119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b="1" dirty="0"/>
              <a:t>ANALYSIS:</a:t>
            </a:r>
          </a:p>
          <a:p>
            <a:pPr marL="0" indent="0">
              <a:buNone/>
            </a:pPr>
            <a:r>
              <a:rPr lang="en-US" sz="1800" b="1" dirty="0"/>
              <a:t>Revenue pareto analysis-</a:t>
            </a:r>
          </a:p>
          <a:p>
            <a:r>
              <a:rPr lang="en-US" sz="1800" dirty="0"/>
              <a:t>42% of items are giving a 80% of total revenue.</a:t>
            </a:r>
            <a:endParaRPr lang="en-US" sz="1800" b="1" dirty="0"/>
          </a:p>
          <a:p>
            <a:r>
              <a:rPr lang="en-IN" sz="1800" dirty="0"/>
              <a:t>Pareto Principle is </a:t>
            </a:r>
            <a:r>
              <a:rPr lang="en-IN" sz="1800" b="1" dirty="0"/>
              <a:t>NOT OBEYED</a:t>
            </a:r>
            <a:r>
              <a:rPr lang="en-IN" sz="1800" dirty="0"/>
              <a:t>.</a:t>
            </a:r>
            <a:endParaRPr lang="en-US" sz="1800" b="1" dirty="0"/>
          </a:p>
          <a:p>
            <a:pPr marL="0" indent="0">
              <a:buNone/>
            </a:pPr>
            <a:r>
              <a:rPr lang="en-US" sz="1800" b="1" dirty="0"/>
              <a:t>Sales pareto analysis-</a:t>
            </a:r>
          </a:p>
          <a:p>
            <a:r>
              <a:rPr lang="en-IN" sz="1800" dirty="0"/>
              <a:t>16% of items are giving 80% of total volume.</a:t>
            </a:r>
          </a:p>
          <a:p>
            <a:r>
              <a:rPr lang="en-IN" sz="1800" dirty="0"/>
              <a:t>Pareto Principle is</a:t>
            </a:r>
            <a:r>
              <a:rPr lang="en-IN" sz="1800" b="1" dirty="0"/>
              <a:t> OBEYED</a:t>
            </a:r>
            <a:r>
              <a:rPr lang="en-IN" sz="1800" dirty="0"/>
              <a:t>.</a:t>
            </a:r>
          </a:p>
          <a:p>
            <a:endParaRPr lang="en-US" sz="1800" b="1" dirty="0"/>
          </a:p>
          <a:p>
            <a:pPr>
              <a:buFont typeface="Wingdings" panose="05000000000000000000" pitchFamily="2" charset="2"/>
              <a:buChar char="v"/>
            </a:pPr>
            <a:r>
              <a:rPr lang="en-US" b="1" dirty="0"/>
              <a:t>RECOMMENDATIONS:</a:t>
            </a:r>
          </a:p>
          <a:p>
            <a:r>
              <a:rPr lang="en-US" sz="1800" dirty="0"/>
              <a:t>Can increase the selling price of SKUs which has high sales.</a:t>
            </a:r>
          </a:p>
          <a:p>
            <a:endParaRPr lang="en-US" sz="1800" dirty="0"/>
          </a:p>
          <a:p>
            <a:pPr marL="0" indent="0">
              <a:buNone/>
            </a:pPr>
            <a:endParaRPr lang="en-US" sz="1800" dirty="0"/>
          </a:p>
          <a:p>
            <a:endParaRPr lang="en-IN" sz="1800" dirty="0"/>
          </a:p>
          <a:p>
            <a:endParaRPr lang="en-IN" sz="1800" dirty="0"/>
          </a:p>
          <a:p>
            <a:pPr marL="0" indent="0">
              <a:buNone/>
            </a:pPr>
            <a:endParaRPr lang="en-IN" sz="1800" dirty="0"/>
          </a:p>
          <a:p>
            <a:endParaRPr lang="en-IN" sz="1600" dirty="0"/>
          </a:p>
        </p:txBody>
      </p:sp>
      <p:pic>
        <p:nvPicPr>
          <p:cNvPr id="6" name="Picture 5">
            <a:extLst>
              <a:ext uri="{FF2B5EF4-FFF2-40B4-BE49-F238E27FC236}">
                <a16:creationId xmlns:a16="http://schemas.microsoft.com/office/drawing/2014/main" id="{AF8BAB77-C97F-4074-9068-1CCC26F4BE32}"/>
              </a:ext>
            </a:extLst>
          </p:cNvPr>
          <p:cNvPicPr>
            <a:picLocks noChangeAspect="1"/>
          </p:cNvPicPr>
          <p:nvPr/>
        </p:nvPicPr>
        <p:blipFill>
          <a:blip r:embed="rId2"/>
          <a:stretch>
            <a:fillRect/>
          </a:stretch>
        </p:blipFill>
        <p:spPr>
          <a:xfrm>
            <a:off x="975045" y="162588"/>
            <a:ext cx="5120955" cy="3040793"/>
          </a:xfrm>
          <a:prstGeom prst="rect">
            <a:avLst/>
          </a:prstGeom>
        </p:spPr>
      </p:pic>
      <p:pic>
        <p:nvPicPr>
          <p:cNvPr id="8" name="Picture 7">
            <a:extLst>
              <a:ext uri="{FF2B5EF4-FFF2-40B4-BE49-F238E27FC236}">
                <a16:creationId xmlns:a16="http://schemas.microsoft.com/office/drawing/2014/main" id="{0B7E8B9F-025C-4454-92FF-01F2F722978C}"/>
              </a:ext>
            </a:extLst>
          </p:cNvPr>
          <p:cNvPicPr>
            <a:picLocks noChangeAspect="1"/>
          </p:cNvPicPr>
          <p:nvPr/>
        </p:nvPicPr>
        <p:blipFill>
          <a:blip r:embed="rId3"/>
          <a:stretch>
            <a:fillRect/>
          </a:stretch>
        </p:blipFill>
        <p:spPr>
          <a:xfrm>
            <a:off x="975045" y="3278578"/>
            <a:ext cx="5120955" cy="3040793"/>
          </a:xfrm>
          <a:prstGeom prst="rect">
            <a:avLst/>
          </a:prstGeom>
        </p:spPr>
      </p:pic>
    </p:spTree>
    <p:extLst>
      <p:ext uri="{BB962C8B-B14F-4D97-AF65-F5344CB8AC3E}">
        <p14:creationId xmlns:p14="http://schemas.microsoft.com/office/powerpoint/2010/main" val="314178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6627A-9851-4E23-92A3-8732A1905DD9}"/>
              </a:ext>
            </a:extLst>
          </p:cNvPr>
          <p:cNvPicPr>
            <a:picLocks noChangeAspect="1"/>
          </p:cNvPicPr>
          <p:nvPr/>
        </p:nvPicPr>
        <p:blipFill>
          <a:blip r:embed="rId2"/>
          <a:stretch>
            <a:fillRect/>
          </a:stretch>
        </p:blipFill>
        <p:spPr>
          <a:xfrm>
            <a:off x="854443" y="299657"/>
            <a:ext cx="4584589" cy="2755631"/>
          </a:xfrm>
          <a:prstGeom prst="rect">
            <a:avLst/>
          </a:prstGeom>
        </p:spPr>
      </p:pic>
      <p:pic>
        <p:nvPicPr>
          <p:cNvPr id="5" name="Picture 4">
            <a:extLst>
              <a:ext uri="{FF2B5EF4-FFF2-40B4-BE49-F238E27FC236}">
                <a16:creationId xmlns:a16="http://schemas.microsoft.com/office/drawing/2014/main" id="{6E87A5B9-974D-4538-AB18-5E97487ACCCB}"/>
              </a:ext>
            </a:extLst>
          </p:cNvPr>
          <p:cNvPicPr>
            <a:picLocks noChangeAspect="1"/>
          </p:cNvPicPr>
          <p:nvPr/>
        </p:nvPicPr>
        <p:blipFill>
          <a:blip r:embed="rId3"/>
          <a:stretch>
            <a:fillRect/>
          </a:stretch>
        </p:blipFill>
        <p:spPr>
          <a:xfrm>
            <a:off x="6752968" y="299657"/>
            <a:ext cx="4584589" cy="2755631"/>
          </a:xfrm>
          <a:prstGeom prst="rect">
            <a:avLst/>
          </a:prstGeom>
        </p:spPr>
      </p:pic>
      <p:pic>
        <p:nvPicPr>
          <p:cNvPr id="6" name="Picture 5">
            <a:extLst>
              <a:ext uri="{FF2B5EF4-FFF2-40B4-BE49-F238E27FC236}">
                <a16:creationId xmlns:a16="http://schemas.microsoft.com/office/drawing/2014/main" id="{A0268CB3-4E1C-4E84-9BA1-86D14B31F035}"/>
              </a:ext>
            </a:extLst>
          </p:cNvPr>
          <p:cNvPicPr>
            <a:picLocks noChangeAspect="1"/>
          </p:cNvPicPr>
          <p:nvPr/>
        </p:nvPicPr>
        <p:blipFill>
          <a:blip r:embed="rId4"/>
          <a:stretch>
            <a:fillRect/>
          </a:stretch>
        </p:blipFill>
        <p:spPr>
          <a:xfrm>
            <a:off x="854442" y="3380704"/>
            <a:ext cx="4584589" cy="2755631"/>
          </a:xfrm>
          <a:prstGeom prst="rect">
            <a:avLst/>
          </a:prstGeom>
        </p:spPr>
      </p:pic>
      <p:sp>
        <p:nvSpPr>
          <p:cNvPr id="7" name="Text Placeholder 12">
            <a:extLst>
              <a:ext uri="{FF2B5EF4-FFF2-40B4-BE49-F238E27FC236}">
                <a16:creationId xmlns:a16="http://schemas.microsoft.com/office/drawing/2014/main" id="{CC6035C7-FD74-40EC-915F-5954D8EFA0CD}"/>
              </a:ext>
            </a:extLst>
          </p:cNvPr>
          <p:cNvSpPr txBox="1">
            <a:spLocks/>
          </p:cNvSpPr>
          <p:nvPr/>
        </p:nvSpPr>
        <p:spPr>
          <a:xfrm>
            <a:off x="5851302" y="3380704"/>
            <a:ext cx="5594728" cy="2801852"/>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b="1" dirty="0"/>
              <a:t>ANALYSIS:</a:t>
            </a:r>
          </a:p>
          <a:p>
            <a:r>
              <a:rPr lang="en-US" sz="1800" b="1" dirty="0"/>
              <a:t>Date wise revenue : </a:t>
            </a:r>
            <a:r>
              <a:rPr lang="en-US" sz="1800" dirty="0"/>
              <a:t>Revenue started decreasing at mid September 2020 because of covid restrictions.</a:t>
            </a:r>
          </a:p>
          <a:p>
            <a:r>
              <a:rPr lang="en-US" sz="1800" b="1" dirty="0"/>
              <a:t>Day wise revenue : </a:t>
            </a:r>
            <a:r>
              <a:rPr lang="en-US" sz="1800" dirty="0"/>
              <a:t>Revenue in weekends are less than revenue at weekdays.</a:t>
            </a:r>
            <a:endParaRPr lang="en-US" sz="1600" b="1" dirty="0"/>
          </a:p>
          <a:p>
            <a:pPr>
              <a:buFont typeface="Wingdings" panose="05000000000000000000" pitchFamily="2" charset="2"/>
              <a:buChar char="v"/>
            </a:pPr>
            <a:r>
              <a:rPr lang="en-US" b="1" dirty="0"/>
              <a:t>RECOMMENDATIONS:</a:t>
            </a:r>
          </a:p>
          <a:p>
            <a:r>
              <a:rPr lang="en-US" sz="1800" dirty="0"/>
              <a:t>Food parcels could be provided with some sort of discounts and special offers.</a:t>
            </a:r>
          </a:p>
          <a:p>
            <a:endParaRPr lang="en-US" sz="1800" dirty="0"/>
          </a:p>
          <a:p>
            <a:pPr marL="0" indent="0">
              <a:buNone/>
            </a:pPr>
            <a:endParaRPr lang="en-US" sz="1800" dirty="0"/>
          </a:p>
          <a:p>
            <a:endParaRPr lang="en-IN" sz="1800" dirty="0"/>
          </a:p>
          <a:p>
            <a:endParaRPr lang="en-IN" sz="1800" dirty="0"/>
          </a:p>
          <a:p>
            <a:pPr marL="0" indent="0">
              <a:buNone/>
            </a:pPr>
            <a:endParaRPr lang="en-IN" sz="1800" dirty="0"/>
          </a:p>
          <a:p>
            <a:endParaRPr lang="en-IN" sz="1600" dirty="0"/>
          </a:p>
        </p:txBody>
      </p:sp>
    </p:spTree>
    <p:extLst>
      <p:ext uri="{BB962C8B-B14F-4D97-AF65-F5344CB8AC3E}">
        <p14:creationId xmlns:p14="http://schemas.microsoft.com/office/powerpoint/2010/main" val="19738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8EA1EE-A575-4DD3-897C-18D0586E8752}"/>
              </a:ext>
            </a:extLst>
          </p:cNvPr>
          <p:cNvPicPr>
            <a:picLocks noChangeAspect="1"/>
          </p:cNvPicPr>
          <p:nvPr/>
        </p:nvPicPr>
        <p:blipFill>
          <a:blip r:embed="rId2"/>
          <a:stretch>
            <a:fillRect/>
          </a:stretch>
        </p:blipFill>
        <p:spPr>
          <a:xfrm>
            <a:off x="207453" y="90137"/>
            <a:ext cx="5885500" cy="3000793"/>
          </a:xfrm>
          <a:prstGeom prst="rect">
            <a:avLst/>
          </a:prstGeom>
        </p:spPr>
      </p:pic>
      <p:pic>
        <p:nvPicPr>
          <p:cNvPr id="3" name="Picture 2">
            <a:extLst>
              <a:ext uri="{FF2B5EF4-FFF2-40B4-BE49-F238E27FC236}">
                <a16:creationId xmlns:a16="http://schemas.microsoft.com/office/drawing/2014/main" id="{F3AEF883-AE2E-4263-BAD1-2854771C500D}"/>
              </a:ext>
            </a:extLst>
          </p:cNvPr>
          <p:cNvPicPr>
            <a:picLocks noChangeAspect="1"/>
          </p:cNvPicPr>
          <p:nvPr/>
        </p:nvPicPr>
        <p:blipFill>
          <a:blip r:embed="rId3"/>
          <a:stretch>
            <a:fillRect/>
          </a:stretch>
        </p:blipFill>
        <p:spPr>
          <a:xfrm>
            <a:off x="210500" y="3203381"/>
            <a:ext cx="5882453" cy="3000793"/>
          </a:xfrm>
          <a:prstGeom prst="rect">
            <a:avLst/>
          </a:prstGeom>
        </p:spPr>
      </p:pic>
      <p:sp>
        <p:nvSpPr>
          <p:cNvPr id="4" name="Text Placeholder 12">
            <a:extLst>
              <a:ext uri="{FF2B5EF4-FFF2-40B4-BE49-F238E27FC236}">
                <a16:creationId xmlns:a16="http://schemas.microsoft.com/office/drawing/2014/main" id="{778A3245-5D6E-452A-AA08-AC5DC41D98E4}"/>
              </a:ext>
            </a:extLst>
          </p:cNvPr>
          <p:cNvSpPr txBox="1">
            <a:spLocks/>
          </p:cNvSpPr>
          <p:nvPr/>
        </p:nvSpPr>
        <p:spPr>
          <a:xfrm>
            <a:off x="6465195" y="224905"/>
            <a:ext cx="5233944" cy="593119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b="1" dirty="0"/>
              <a:t>ANALYSIS:</a:t>
            </a:r>
          </a:p>
          <a:p>
            <a:r>
              <a:rPr lang="en-US" sz="1800" dirty="0"/>
              <a:t>With a total of 7-BUs distributed into 50-SKUs Revenue of each BU is plotted in a bar graph.</a:t>
            </a:r>
          </a:p>
          <a:p>
            <a:r>
              <a:rPr lang="en-US" sz="1800" dirty="0"/>
              <a:t>Among these 7-BUs only 3-BUs contribute more in terms of revenue [ with varying number of SKUs ].</a:t>
            </a:r>
          </a:p>
          <a:p>
            <a:r>
              <a:rPr lang="en-US" sz="1800" dirty="0"/>
              <a:t>However, BU-Parotta with only 8-SKUs contributes a lot in revenue.</a:t>
            </a:r>
          </a:p>
          <a:p>
            <a:r>
              <a:rPr lang="en-US" sz="1800" dirty="0"/>
              <a:t>So, I took BU-Parotta and used scatter plot to analyze its volume and revenue.</a:t>
            </a:r>
          </a:p>
          <a:p>
            <a:r>
              <a:rPr lang="en-US" sz="1800" dirty="0"/>
              <a:t>After removing an outlier we could see that only 2-SKUs have high revenue with high volume.</a:t>
            </a:r>
          </a:p>
          <a:p>
            <a:endParaRPr lang="en-US" sz="1800" dirty="0"/>
          </a:p>
          <a:p>
            <a:pPr>
              <a:buFont typeface="Wingdings" panose="05000000000000000000" pitchFamily="2" charset="2"/>
              <a:buChar char="v"/>
            </a:pPr>
            <a:r>
              <a:rPr lang="en-US" b="1" dirty="0"/>
              <a:t>RECOMMENDATIONS:</a:t>
            </a:r>
          </a:p>
          <a:p>
            <a:r>
              <a:rPr lang="en-US" sz="1800" dirty="0"/>
              <a:t>Should ensure that the customers know what are all the dishes made using parotta are available in the hotel. So, customers can try new dishes, Which increases both sales and revenue.</a:t>
            </a:r>
          </a:p>
          <a:p>
            <a:pPr marL="0" indent="0">
              <a:buNone/>
            </a:pPr>
            <a:endParaRPr lang="en-US" sz="1800" dirty="0"/>
          </a:p>
          <a:p>
            <a:endParaRPr lang="en-IN" sz="1800" dirty="0"/>
          </a:p>
          <a:p>
            <a:endParaRPr lang="en-IN" sz="1800" dirty="0"/>
          </a:p>
          <a:p>
            <a:pPr marL="0" indent="0">
              <a:buNone/>
            </a:pPr>
            <a:endParaRPr lang="en-IN" sz="1800" dirty="0"/>
          </a:p>
          <a:p>
            <a:endParaRPr lang="en-IN" sz="1600" dirty="0"/>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D67947C-AAA7-4BD8-8F77-66AF6D03F6C8}"/>
                  </a:ext>
                </a:extLst>
              </p14:cNvPr>
              <p14:cNvContentPartPr/>
              <p14:nvPr/>
            </p14:nvContentPartPr>
            <p14:xfrm>
              <a:off x="3404388" y="3760291"/>
              <a:ext cx="360" cy="2080440"/>
            </p14:xfrm>
          </p:contentPart>
        </mc:Choice>
        <mc:Fallback xmlns="">
          <p:pic>
            <p:nvPicPr>
              <p:cNvPr id="11" name="Ink 10">
                <a:extLst>
                  <a:ext uri="{FF2B5EF4-FFF2-40B4-BE49-F238E27FC236}">
                    <a16:creationId xmlns:a16="http://schemas.microsoft.com/office/drawing/2014/main" id="{9D67947C-AAA7-4BD8-8F77-66AF6D03F6C8}"/>
                  </a:ext>
                </a:extLst>
              </p:cNvPr>
              <p:cNvPicPr/>
              <p:nvPr/>
            </p:nvPicPr>
            <p:blipFill>
              <a:blip r:embed="rId5"/>
              <a:stretch>
                <a:fillRect/>
              </a:stretch>
            </p:blipFill>
            <p:spPr>
              <a:xfrm>
                <a:off x="3395748" y="3751291"/>
                <a:ext cx="18000" cy="2098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EC5653F-1C71-42D1-A7D7-7891D2088040}"/>
                  </a:ext>
                </a:extLst>
              </p14:cNvPr>
              <p14:cNvContentPartPr/>
              <p14:nvPr/>
            </p14:nvContentPartPr>
            <p14:xfrm>
              <a:off x="1004268" y="4795291"/>
              <a:ext cx="4710600" cy="360"/>
            </p14:xfrm>
          </p:contentPart>
        </mc:Choice>
        <mc:Fallback xmlns="">
          <p:pic>
            <p:nvPicPr>
              <p:cNvPr id="12" name="Ink 11">
                <a:extLst>
                  <a:ext uri="{FF2B5EF4-FFF2-40B4-BE49-F238E27FC236}">
                    <a16:creationId xmlns:a16="http://schemas.microsoft.com/office/drawing/2014/main" id="{4EC5653F-1C71-42D1-A7D7-7891D2088040}"/>
                  </a:ext>
                </a:extLst>
              </p:cNvPr>
              <p:cNvPicPr/>
              <p:nvPr/>
            </p:nvPicPr>
            <p:blipFill>
              <a:blip r:embed="rId7"/>
              <a:stretch>
                <a:fillRect/>
              </a:stretch>
            </p:blipFill>
            <p:spPr>
              <a:xfrm>
                <a:off x="995628" y="4786291"/>
                <a:ext cx="4728240" cy="18000"/>
              </a:xfrm>
              <a:prstGeom prst="rect">
                <a:avLst/>
              </a:prstGeom>
            </p:spPr>
          </p:pic>
        </mc:Fallback>
      </mc:AlternateContent>
    </p:spTree>
    <p:extLst>
      <p:ext uri="{BB962C8B-B14F-4D97-AF65-F5344CB8AC3E}">
        <p14:creationId xmlns:p14="http://schemas.microsoft.com/office/powerpoint/2010/main" val="9872165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195</TotalTime>
  <Words>357</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Wingdings</vt:lpstr>
      <vt:lpstr>Retrospect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Ranjith J S</dc:creator>
  <cp:lastModifiedBy>Ranjith J S</cp:lastModifiedBy>
  <cp:revision>8</cp:revision>
  <dcterms:created xsi:type="dcterms:W3CDTF">2022-02-24T09:13:36Z</dcterms:created>
  <dcterms:modified xsi:type="dcterms:W3CDTF">2022-02-27T12:58:34Z</dcterms:modified>
</cp:coreProperties>
</file>