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aleway"/>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0673b5f1e7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0673b5f1e7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0673b5f1e7_3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0673b5f1e7_3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0673b5f1e7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0673b5f1e7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0673b5f1e7_3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0673b5f1e7_3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0673b5f1e7_3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0673b5f1e7_3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0673b5f1e7_3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0673b5f1e7_3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0673b5f1e7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0673b5f1e7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0673b5f1e7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0673b5f1e7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0673b5f1e7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0673b5f1e7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0673b5f1e7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0673b5f1e7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0673b5f1e7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0673b5f1e7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0673b5f1e7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0673b5f1e7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0673b5f1e7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0673b5f1e7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0673b5f1e7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0673b5f1e7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0673b5f1e7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0673b5f1e7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0673b5f1e7_3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0673b5f1e7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10" name="Shape 10"/>
        <p:cNvGrpSpPr/>
        <p:nvPr/>
      </p:nvGrpSpPr>
      <p:grpSpPr>
        <a:xfrm>
          <a:off x="0" y="0"/>
          <a:ext cx="0" cy="0"/>
          <a:chOff x="0" y="0"/>
          <a:chExt cx="0" cy="0"/>
        </a:xfrm>
      </p:grpSpPr>
      <p:sp>
        <p:nvSpPr>
          <p:cNvPr id="11" name="Google Shape;11;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 name="Google Shape;12;p2"/>
          <p:cNvGrpSpPr/>
          <p:nvPr/>
        </p:nvGrpSpPr>
        <p:grpSpPr>
          <a:xfrm>
            <a:off x="830392" y="1191256"/>
            <a:ext cx="745763" cy="45826"/>
            <a:chOff x="4580561" y="2589004"/>
            <a:chExt cx="1064464" cy="25200"/>
          </a:xfrm>
        </p:grpSpPr>
        <p:sp>
          <p:nvSpPr>
            <p:cNvPr id="13" name="Google Shape;13;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 name="Google Shape;15;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6" name="Google Shape;16;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7" name="Google Shape;17;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4" name="Shape 74"/>
        <p:cNvGrpSpPr/>
        <p:nvPr/>
      </p:nvGrpSpPr>
      <p:grpSpPr>
        <a:xfrm>
          <a:off x="0" y="0"/>
          <a:ext cx="0" cy="0"/>
          <a:chOff x="0" y="0"/>
          <a:chExt cx="0" cy="0"/>
        </a:xfrm>
      </p:grpSpPr>
      <p:grpSp>
        <p:nvGrpSpPr>
          <p:cNvPr id="75" name="Google Shape;75;p11"/>
          <p:cNvGrpSpPr/>
          <p:nvPr/>
        </p:nvGrpSpPr>
        <p:grpSpPr>
          <a:xfrm>
            <a:off x="830392" y="4169130"/>
            <a:ext cx="745763" cy="45826"/>
            <a:chOff x="4580561" y="2589004"/>
            <a:chExt cx="1064464" cy="25200"/>
          </a:xfrm>
        </p:grpSpPr>
        <p:sp>
          <p:nvSpPr>
            <p:cNvPr id="76" name="Google Shape;76;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 name="Google Shape;78;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9" name="Google Shape;79;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80" name="Google Shape;80;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1" name="Shape 81"/>
        <p:cNvGrpSpPr/>
        <p:nvPr/>
      </p:nvGrpSpPr>
      <p:grpSpPr>
        <a:xfrm>
          <a:off x="0" y="0"/>
          <a:ext cx="0" cy="0"/>
          <a:chOff x="0" y="0"/>
          <a:chExt cx="0" cy="0"/>
        </a:xfrm>
      </p:grpSpPr>
      <p:sp>
        <p:nvSpPr>
          <p:cNvPr id="82" name="Google Shape;82;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8" name="Shape 18"/>
        <p:cNvGrpSpPr/>
        <p:nvPr/>
      </p:nvGrpSpPr>
      <p:grpSpPr>
        <a:xfrm>
          <a:off x="0" y="0"/>
          <a:ext cx="0" cy="0"/>
          <a:chOff x="0" y="0"/>
          <a:chExt cx="0" cy="0"/>
        </a:xfrm>
      </p:grpSpPr>
      <p:grpSp>
        <p:nvGrpSpPr>
          <p:cNvPr id="19" name="Google Shape;19;p3"/>
          <p:cNvGrpSpPr/>
          <p:nvPr/>
        </p:nvGrpSpPr>
        <p:grpSpPr>
          <a:xfrm>
            <a:off x="830392" y="1191256"/>
            <a:ext cx="745763" cy="45826"/>
            <a:chOff x="4580561" y="2589004"/>
            <a:chExt cx="1064464" cy="25200"/>
          </a:xfrm>
        </p:grpSpPr>
        <p:sp>
          <p:nvSpPr>
            <p:cNvPr id="20" name="Google Shape;20;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 name="Google Shape;22;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3" name="Google Shape;23;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sp>
        <p:nvSpPr>
          <p:cNvPr id="25" name="Google Shape;25;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 name="Google Shape;26;p4"/>
          <p:cNvGrpSpPr/>
          <p:nvPr/>
        </p:nvGrpSpPr>
        <p:grpSpPr>
          <a:xfrm>
            <a:off x="830392" y="1191256"/>
            <a:ext cx="745763" cy="45826"/>
            <a:chOff x="4580561" y="2589004"/>
            <a:chExt cx="1064464" cy="25200"/>
          </a:xfrm>
        </p:grpSpPr>
        <p:sp>
          <p:nvSpPr>
            <p:cNvPr id="27" name="Google Shape;27;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 name="Google Shape;29;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0" name="Google Shape;30;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2" name="Shape 32"/>
        <p:cNvGrpSpPr/>
        <p:nvPr/>
      </p:nvGrpSpPr>
      <p:grpSpPr>
        <a:xfrm>
          <a:off x="0" y="0"/>
          <a:ext cx="0" cy="0"/>
          <a:chOff x="0" y="0"/>
          <a:chExt cx="0" cy="0"/>
        </a:xfrm>
      </p:grpSpPr>
      <p:sp>
        <p:nvSpPr>
          <p:cNvPr id="33" name="Google Shape;33;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 name="Google Shape;34;p5"/>
          <p:cNvGrpSpPr/>
          <p:nvPr/>
        </p:nvGrpSpPr>
        <p:grpSpPr>
          <a:xfrm>
            <a:off x="830392" y="1191256"/>
            <a:ext cx="745763" cy="45826"/>
            <a:chOff x="4580561" y="2589004"/>
            <a:chExt cx="1064464" cy="25200"/>
          </a:xfrm>
        </p:grpSpPr>
        <p:sp>
          <p:nvSpPr>
            <p:cNvPr id="35" name="Google Shape;35;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 name="Google Shape;37;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8" name="Google Shape;38;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0" name="Google Shape;40;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1" name="Shape 41"/>
        <p:cNvGrpSpPr/>
        <p:nvPr/>
      </p:nvGrpSpPr>
      <p:grpSpPr>
        <a:xfrm>
          <a:off x="0" y="0"/>
          <a:ext cx="0" cy="0"/>
          <a:chOff x="0" y="0"/>
          <a:chExt cx="0" cy="0"/>
        </a:xfrm>
      </p:grpSpPr>
      <p:sp>
        <p:nvSpPr>
          <p:cNvPr id="42" name="Google Shape;42;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 name="Google Shape;43;p6"/>
          <p:cNvGrpSpPr/>
          <p:nvPr/>
        </p:nvGrpSpPr>
        <p:grpSpPr>
          <a:xfrm>
            <a:off x="830392" y="1191256"/>
            <a:ext cx="745763" cy="45826"/>
            <a:chOff x="4580561" y="2589004"/>
            <a:chExt cx="1064464" cy="25200"/>
          </a:xfrm>
        </p:grpSpPr>
        <p:sp>
          <p:nvSpPr>
            <p:cNvPr id="44" name="Google Shape;44;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7" name="Google Shape;47;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8" name="Shape 48"/>
        <p:cNvGrpSpPr/>
        <p:nvPr/>
      </p:nvGrpSpPr>
      <p:grpSpPr>
        <a:xfrm>
          <a:off x="0" y="0"/>
          <a:ext cx="0" cy="0"/>
          <a:chOff x="0" y="0"/>
          <a:chExt cx="0" cy="0"/>
        </a:xfrm>
      </p:grpSpPr>
      <p:sp>
        <p:nvSpPr>
          <p:cNvPr id="49" name="Google Shape;49;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 name="Google Shape;50;p7"/>
          <p:cNvGrpSpPr/>
          <p:nvPr/>
        </p:nvGrpSpPr>
        <p:grpSpPr>
          <a:xfrm>
            <a:off x="830392" y="1191256"/>
            <a:ext cx="745763" cy="45826"/>
            <a:chOff x="4580561" y="2589004"/>
            <a:chExt cx="1064464" cy="25200"/>
          </a:xfrm>
        </p:grpSpPr>
        <p:sp>
          <p:nvSpPr>
            <p:cNvPr id="51" name="Google Shape;51;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 name="Google Shape;53;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4" name="Google Shape;54;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6" name="Shape 56"/>
        <p:cNvGrpSpPr/>
        <p:nvPr/>
      </p:nvGrpSpPr>
      <p:grpSpPr>
        <a:xfrm>
          <a:off x="0" y="0"/>
          <a:ext cx="0" cy="0"/>
          <a:chOff x="0" y="0"/>
          <a:chExt cx="0" cy="0"/>
        </a:xfrm>
      </p:grpSpPr>
      <p:grpSp>
        <p:nvGrpSpPr>
          <p:cNvPr id="57" name="Google Shape;57;p8"/>
          <p:cNvGrpSpPr/>
          <p:nvPr/>
        </p:nvGrpSpPr>
        <p:grpSpPr>
          <a:xfrm>
            <a:off x="830392" y="4169130"/>
            <a:ext cx="745763" cy="45826"/>
            <a:chOff x="4580561" y="2589004"/>
            <a:chExt cx="1064464" cy="25200"/>
          </a:xfrm>
        </p:grpSpPr>
        <p:sp>
          <p:nvSpPr>
            <p:cNvPr id="58" name="Google Shape;58;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1" name="Google Shape;61;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2" name="Shape 62"/>
        <p:cNvGrpSpPr/>
        <p:nvPr/>
      </p:nvGrpSpPr>
      <p:grpSpPr>
        <a:xfrm>
          <a:off x="0" y="0"/>
          <a:ext cx="0" cy="0"/>
          <a:chOff x="0" y="0"/>
          <a:chExt cx="0" cy="0"/>
        </a:xfrm>
      </p:grpSpPr>
      <p:sp>
        <p:nvSpPr>
          <p:cNvPr id="63" name="Google Shape;63;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 name="Google Shape;64;p9"/>
          <p:cNvGrpSpPr/>
          <p:nvPr/>
        </p:nvGrpSpPr>
        <p:grpSpPr>
          <a:xfrm>
            <a:off x="830392" y="1191256"/>
            <a:ext cx="745763" cy="45826"/>
            <a:chOff x="4580561" y="2589004"/>
            <a:chExt cx="1064464" cy="25200"/>
          </a:xfrm>
        </p:grpSpPr>
        <p:sp>
          <p:nvSpPr>
            <p:cNvPr id="65" name="Google Shape;65;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8" name="Google Shape;68;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9" name="Google Shape;69;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0" name="Google Shape;70;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1" name="Shape 71"/>
        <p:cNvGrpSpPr/>
        <p:nvPr/>
      </p:nvGrpSpPr>
      <p:grpSpPr>
        <a:xfrm>
          <a:off x="0" y="0"/>
          <a:ext cx="0" cy="0"/>
          <a:chOff x="0" y="0"/>
          <a:chExt cx="0" cy="0"/>
        </a:xfrm>
      </p:grpSpPr>
      <p:sp>
        <p:nvSpPr>
          <p:cNvPr id="72" name="Google Shape;72;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3" name="Google Shape;73;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p:nvPr/>
        </p:nvSpPr>
        <p:spPr>
          <a:xfrm>
            <a:off x="10450" y="507500"/>
            <a:ext cx="9144000" cy="457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case study on Software Testing Methods and Tools </a:t>
            </a:r>
            <a:endParaRPr/>
          </a:p>
        </p:txBody>
      </p:sp>
      <p:sp>
        <p:nvSpPr>
          <p:cNvPr id="88" name="Google Shape;88;p13"/>
          <p:cNvSpPr txBox="1"/>
          <p:nvPr>
            <p:ph idx="4294967295" type="title"/>
          </p:nvPr>
        </p:nvSpPr>
        <p:spPr>
          <a:xfrm>
            <a:off x="392375" y="2930900"/>
            <a:ext cx="2867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Member names:</a:t>
            </a:r>
            <a:endParaRPr/>
          </a:p>
        </p:txBody>
      </p:sp>
      <p:sp>
        <p:nvSpPr>
          <p:cNvPr id="89" name="Google Shape;89;p13"/>
          <p:cNvSpPr txBox="1"/>
          <p:nvPr>
            <p:ph idx="4294967295" type="body"/>
          </p:nvPr>
        </p:nvSpPr>
        <p:spPr>
          <a:xfrm>
            <a:off x="3304775" y="3277375"/>
            <a:ext cx="3871800" cy="170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Đinh Bảo Duy - ITITIU19107</a:t>
            </a:r>
            <a:endParaRPr/>
          </a:p>
          <a:p>
            <a:pPr indent="0" lvl="0" marL="0" rtl="0" algn="l">
              <a:spcBef>
                <a:spcPts val="1200"/>
              </a:spcBef>
              <a:spcAft>
                <a:spcPts val="0"/>
              </a:spcAft>
              <a:buNone/>
            </a:pPr>
            <a:r>
              <a:rPr lang="en"/>
              <a:t>Trần Văn Tiến - ITITIU19218</a:t>
            </a:r>
            <a:endParaRPr/>
          </a:p>
          <a:p>
            <a:pPr indent="0" lvl="0" marL="0" rtl="0" algn="l">
              <a:spcBef>
                <a:spcPts val="1200"/>
              </a:spcBef>
              <a:spcAft>
                <a:spcPts val="0"/>
              </a:spcAft>
              <a:buNone/>
            </a:pPr>
            <a:r>
              <a:rPr lang="en"/>
              <a:t>Tống Quốc Thắng - ITITIU19209</a:t>
            </a:r>
            <a:endParaRPr/>
          </a:p>
          <a:p>
            <a:pPr indent="0" lvl="0" marL="0" rtl="0" algn="l">
              <a:spcBef>
                <a:spcPts val="1200"/>
              </a:spcBef>
              <a:spcAft>
                <a:spcPts val="1200"/>
              </a:spcAft>
              <a:buNone/>
            </a:pPr>
            <a:r>
              <a:rPr lang="en"/>
              <a:t>Nguyễn Văn Đạt -ITITIU19100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Pre-requisites for testing</a:t>
            </a:r>
            <a:endParaRPr/>
          </a:p>
        </p:txBody>
      </p:sp>
      <p:sp>
        <p:nvSpPr>
          <p:cNvPr id="146" name="Google Shape;146;p22"/>
          <p:cNvSpPr txBox="1"/>
          <p:nvPr>
            <p:ph idx="1" type="body"/>
          </p:nvPr>
        </p:nvSpPr>
        <p:spPr>
          <a:xfrm>
            <a:off x="0" y="1698025"/>
            <a:ext cx="4515600" cy="344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section presents and discusses about the interview responses of respondents towards the questions regarding pre-requisites for software testing.</a:t>
            </a:r>
            <a:endParaRPr/>
          </a:p>
          <a:p>
            <a:pPr indent="0" lvl="0" marL="0" rtl="0" algn="l">
              <a:spcBef>
                <a:spcPts val="1200"/>
              </a:spcBef>
              <a:spcAft>
                <a:spcPts val="1200"/>
              </a:spcAft>
              <a:buNone/>
            </a:pPr>
            <a:r>
              <a:rPr lang="en"/>
              <a:t> Figure 4 presents the mapping of responses made by interviewees, all the responses are aggregated to represent the response of the project team that they belong to. There were 9 different pre-requisites for software testing identified from the interview responses, these pre-requisites are presented as vertical axis in figure 4 and the horizontal axis represents the 8 project-teams.</a:t>
            </a:r>
            <a:endParaRPr/>
          </a:p>
        </p:txBody>
      </p:sp>
      <p:pic>
        <p:nvPicPr>
          <p:cNvPr id="147" name="Google Shape;147;p22"/>
          <p:cNvPicPr preferRelativeResize="0"/>
          <p:nvPr/>
        </p:nvPicPr>
        <p:blipFill>
          <a:blip r:embed="rId3">
            <a:alphaModFix/>
          </a:blip>
          <a:stretch>
            <a:fillRect/>
          </a:stretch>
        </p:blipFill>
        <p:spPr>
          <a:xfrm>
            <a:off x="4572000" y="1621825"/>
            <a:ext cx="4562700" cy="3250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 cases</a:t>
            </a:r>
            <a:endParaRPr/>
          </a:p>
        </p:txBody>
      </p:sp>
      <p:sp>
        <p:nvSpPr>
          <p:cNvPr id="153" name="Google Shape;153;p23"/>
          <p:cNvSpPr txBox="1"/>
          <p:nvPr>
            <p:ph idx="1" type="body"/>
          </p:nvPr>
        </p:nvSpPr>
        <p:spPr>
          <a:xfrm>
            <a:off x="0" y="1265625"/>
            <a:ext cx="3828900" cy="387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section presents the summary of responses made by interview respondents towards the questions regarding test case selection criteria.</a:t>
            </a:r>
            <a:endParaRPr/>
          </a:p>
          <a:p>
            <a:pPr indent="0" lvl="0" marL="0" rtl="0" algn="l">
              <a:spcBef>
                <a:spcPts val="1200"/>
              </a:spcBef>
              <a:spcAft>
                <a:spcPts val="0"/>
              </a:spcAft>
              <a:buNone/>
            </a:pPr>
            <a:r>
              <a:rPr lang="en"/>
              <a:t> Figure 5 shows the response of different project teams towards test case derivation methods. </a:t>
            </a:r>
            <a:endParaRPr/>
          </a:p>
          <a:p>
            <a:pPr indent="0" lvl="0" marL="0" rtl="0" algn="l">
              <a:spcBef>
                <a:spcPts val="1200"/>
              </a:spcBef>
              <a:spcAft>
                <a:spcPts val="0"/>
              </a:spcAft>
              <a:buNone/>
            </a:pPr>
            <a:r>
              <a:rPr lang="en"/>
              <a:t>There were 6 different test case derivation methods identified from the interviews, mentioned on the vertical axis of the graph presented in figure 5.</a:t>
            </a:r>
            <a:endParaRPr/>
          </a:p>
          <a:p>
            <a:pPr indent="0" lvl="0" marL="0" rtl="0" algn="l">
              <a:spcBef>
                <a:spcPts val="1200"/>
              </a:spcBef>
              <a:spcAft>
                <a:spcPts val="1200"/>
              </a:spcAft>
              <a:buNone/>
            </a:pPr>
            <a:r>
              <a:rPr lang="en"/>
              <a:t> Horizontal axis of the graph represents the 8 different project teams in this case study. </a:t>
            </a:r>
            <a:endParaRPr/>
          </a:p>
        </p:txBody>
      </p:sp>
      <p:pic>
        <p:nvPicPr>
          <p:cNvPr id="154" name="Google Shape;154;p23"/>
          <p:cNvPicPr preferRelativeResize="0"/>
          <p:nvPr/>
        </p:nvPicPr>
        <p:blipFill>
          <a:blip r:embed="rId3">
            <a:alphaModFix/>
          </a:blip>
          <a:stretch>
            <a:fillRect/>
          </a:stretch>
        </p:blipFill>
        <p:spPr>
          <a:xfrm>
            <a:off x="3828900" y="2388738"/>
            <a:ext cx="5314950" cy="2505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Stopping criteria</a:t>
            </a:r>
            <a:endParaRPr/>
          </a:p>
        </p:txBody>
      </p:sp>
      <p:sp>
        <p:nvSpPr>
          <p:cNvPr id="160" name="Google Shape;160;p24"/>
          <p:cNvSpPr txBox="1"/>
          <p:nvPr>
            <p:ph idx="1" type="body"/>
          </p:nvPr>
        </p:nvSpPr>
        <p:spPr>
          <a:xfrm>
            <a:off x="1585525" y="502300"/>
            <a:ext cx="7558500" cy="1431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This section discusses the results of the interview questions concerned with stopping criteria employed by teams to conclude their software testing. Figure 6 shows the responses of the persons belonging to different projects towards stopping criteria for software testing. There were 5 stopping criteria identified from the interview responses, these criteria are mentioned on the right side of the graph, and the bars represent the aggregated response of the interview respondents belonging to a specific project team.</a:t>
            </a:r>
            <a:endParaRPr/>
          </a:p>
        </p:txBody>
      </p:sp>
      <p:pic>
        <p:nvPicPr>
          <p:cNvPr id="161" name="Google Shape;161;p24"/>
          <p:cNvPicPr preferRelativeResize="0"/>
          <p:nvPr/>
        </p:nvPicPr>
        <p:blipFill>
          <a:blip r:embed="rId3">
            <a:alphaModFix/>
          </a:blip>
          <a:stretch>
            <a:fillRect/>
          </a:stretch>
        </p:blipFill>
        <p:spPr>
          <a:xfrm>
            <a:off x="4507800" y="1933306"/>
            <a:ext cx="4572026" cy="3036693"/>
          </a:xfrm>
          <a:prstGeom prst="rect">
            <a:avLst/>
          </a:prstGeom>
          <a:noFill/>
          <a:ln>
            <a:noFill/>
          </a:ln>
        </p:spPr>
      </p:pic>
      <p:sp>
        <p:nvSpPr>
          <p:cNvPr id="162" name="Google Shape;162;p24"/>
          <p:cNvSpPr txBox="1"/>
          <p:nvPr/>
        </p:nvSpPr>
        <p:spPr>
          <a:xfrm>
            <a:off x="185475" y="2090225"/>
            <a:ext cx="37524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The most popular trend for stopping criteria for testing was completion of mandatory pre-defined activities such as: </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lang="en">
                <a:latin typeface="Lato"/>
                <a:ea typeface="Lato"/>
                <a:cs typeface="Lato"/>
                <a:sym typeface="Lato"/>
              </a:rPr>
              <a:t>Execution of all the test cases or test scripts.</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lang="en">
                <a:latin typeface="Lato"/>
                <a:ea typeface="Lato"/>
                <a:cs typeface="Lato"/>
                <a:sym typeface="Lato"/>
              </a:rPr>
              <a:t>Activities mentioned in verification plan.</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lang="en">
                <a:latin typeface="Lato"/>
                <a:ea typeface="Lato"/>
                <a:cs typeface="Lato"/>
                <a:sym typeface="Lato"/>
              </a:rPr>
              <a:t>Documentation of reports and results.</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lang="en">
                <a:latin typeface="Lato"/>
                <a:ea typeface="Lato"/>
                <a:cs typeface="Lato"/>
                <a:sym typeface="Lato"/>
              </a:rPr>
              <a:t>Completion of planned sessions (in case of teams with session based test management).</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 </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Software testing metrics</a:t>
            </a:r>
            <a:endParaRPr/>
          </a:p>
        </p:txBody>
      </p:sp>
      <p:sp>
        <p:nvSpPr>
          <p:cNvPr id="168" name="Google Shape;168;p25"/>
          <p:cNvSpPr txBox="1"/>
          <p:nvPr>
            <p:ph idx="1" type="body"/>
          </p:nvPr>
        </p:nvSpPr>
        <p:spPr>
          <a:xfrm>
            <a:off x="0" y="2135925"/>
            <a:ext cx="91440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There was relatively less response received towards questions regarding software testing metrics, and on few occasions some of the interviewees found the questions regarding software testing metrics ambiguous (but explanations of questions were provided on those occasions). This suggests that usage of metrics is not very common. </a:t>
            </a:r>
            <a:endParaRPr/>
          </a:p>
          <a:p>
            <a:pPr indent="0" lvl="0" marL="0" rtl="0" algn="l">
              <a:spcBef>
                <a:spcPts val="1200"/>
              </a:spcBef>
              <a:spcAft>
                <a:spcPts val="1200"/>
              </a:spcAft>
              <a:buNone/>
            </a:pPr>
            <a:r>
              <a:rPr lang="en"/>
              <a:t>Figure 7 shows preference of different project-teams towards employment of metrics in software testing. Both usage and non-usage of metrics received equal response (50% each). However this data co-relates to the data in “Stopping Criteria”, by comparing the data in both sections we can see that the project-teams that were employing software testing metrics also had more sophisticated stopping criteria for software testing.</a:t>
            </a:r>
            <a:endParaRPr/>
          </a:p>
        </p:txBody>
      </p:sp>
      <p:pic>
        <p:nvPicPr>
          <p:cNvPr id="169" name="Google Shape;169;p25"/>
          <p:cNvPicPr preferRelativeResize="0"/>
          <p:nvPr/>
        </p:nvPicPr>
        <p:blipFill>
          <a:blip r:embed="rId3">
            <a:alphaModFix/>
          </a:blip>
          <a:stretch>
            <a:fillRect/>
          </a:stretch>
        </p:blipFill>
        <p:spPr>
          <a:xfrm>
            <a:off x="4714863" y="535188"/>
            <a:ext cx="4429125" cy="1571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0" y="599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Formal Methods</a:t>
            </a:r>
            <a:endParaRPr/>
          </a:p>
        </p:txBody>
      </p:sp>
      <p:sp>
        <p:nvSpPr>
          <p:cNvPr id="175" name="Google Shape;175;p26"/>
          <p:cNvSpPr txBox="1"/>
          <p:nvPr>
            <p:ph idx="1" type="body"/>
          </p:nvPr>
        </p:nvSpPr>
        <p:spPr>
          <a:xfrm>
            <a:off x="0" y="1272750"/>
            <a:ext cx="9144000" cy="1017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None of the projects reported any concrete usage of formal methods or specifications, and often interviewees found the questions regarding formal methods a bit ambiguous. These results were surprising considering the amount of research being done on formal methods.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7"/>
          <p:cNvSpPr txBox="1"/>
          <p:nvPr>
            <p:ph type="title"/>
          </p:nvPr>
        </p:nvSpPr>
        <p:spPr>
          <a:xfrm>
            <a:off x="0" y="0"/>
            <a:ext cx="9144000" cy="955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Impressions and expected improvements on methodologies employed</a:t>
            </a:r>
            <a:endParaRPr/>
          </a:p>
        </p:txBody>
      </p:sp>
      <p:sp>
        <p:nvSpPr>
          <p:cNvPr id="181" name="Google Shape;181;p27"/>
          <p:cNvSpPr txBox="1"/>
          <p:nvPr>
            <p:ph idx="1" type="body"/>
          </p:nvPr>
        </p:nvSpPr>
        <p:spPr>
          <a:xfrm>
            <a:off x="0" y="1336950"/>
            <a:ext cx="9144000" cy="64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Two other respondents had similar views, but in terms of code reviews.</a:t>
            </a:r>
            <a:endParaRPr/>
          </a:p>
        </p:txBody>
      </p:sp>
      <p:sp>
        <p:nvSpPr>
          <p:cNvPr id="182" name="Google Shape;182;p27"/>
          <p:cNvSpPr txBox="1"/>
          <p:nvPr/>
        </p:nvSpPr>
        <p:spPr>
          <a:xfrm>
            <a:off x="0" y="1790600"/>
            <a:ext cx="42303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The following are the points mentioned by individual respondents as positives in their practices: </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lang="en">
                <a:latin typeface="Lato"/>
                <a:ea typeface="Lato"/>
                <a:cs typeface="Lato"/>
                <a:sym typeface="Lato"/>
              </a:rPr>
              <a:t>Exploratory testing and session based test management .</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lang="en">
                <a:latin typeface="Lato"/>
                <a:ea typeface="Lato"/>
                <a:cs typeface="Lato"/>
                <a:sym typeface="Lato"/>
              </a:rPr>
              <a:t>Short iterations.</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lang="en">
                <a:latin typeface="Lato"/>
                <a:ea typeface="Lato"/>
                <a:cs typeface="Lato"/>
                <a:sym typeface="Lato"/>
              </a:rPr>
              <a:t>Unit testing.</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lang="en">
                <a:latin typeface="Lato"/>
                <a:ea typeface="Lato"/>
                <a:cs typeface="Lato"/>
                <a:sym typeface="Lato"/>
              </a:rPr>
              <a:t>Informal code reviews Page 22 of 46.</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lang="en">
                <a:latin typeface="Lato"/>
                <a:ea typeface="Lato"/>
                <a:cs typeface="Lato"/>
                <a:sym typeface="Lato"/>
              </a:rPr>
              <a:t>Usage of test-management tools.</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lang="en">
                <a:latin typeface="Lato"/>
                <a:ea typeface="Lato"/>
                <a:cs typeface="Lato"/>
                <a:sym typeface="Lato"/>
              </a:rPr>
              <a:t>Well planned and structured approach.</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lang="en">
                <a:latin typeface="Lato"/>
                <a:ea typeface="Lato"/>
                <a:cs typeface="Lato"/>
                <a:sym typeface="Lato"/>
              </a:rPr>
              <a:t>Good testing environment.</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lang="en">
                <a:latin typeface="Lato"/>
                <a:ea typeface="Lato"/>
                <a:cs typeface="Lato"/>
                <a:sym typeface="Lato"/>
              </a:rPr>
              <a:t>Modifiability of the testing system to cover new changes in system.</a:t>
            </a:r>
            <a:endParaRPr>
              <a:latin typeface="Lato"/>
              <a:ea typeface="Lato"/>
              <a:cs typeface="Lato"/>
              <a:sym typeface="Lato"/>
            </a:endParaRPr>
          </a:p>
        </p:txBody>
      </p:sp>
      <p:sp>
        <p:nvSpPr>
          <p:cNvPr id="183" name="Google Shape;183;p27"/>
          <p:cNvSpPr txBox="1"/>
          <p:nvPr/>
        </p:nvSpPr>
        <p:spPr>
          <a:xfrm>
            <a:off x="4230350" y="1790600"/>
            <a:ext cx="48582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The following are the points mentioned by individual respondents as expected improvements in testing practices:</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lang="en">
                <a:latin typeface="Lato"/>
                <a:ea typeface="Lato"/>
                <a:cs typeface="Lato"/>
                <a:sym typeface="Lato"/>
              </a:rPr>
              <a:t>Introduction of better documentation, such that old test cases can be accessed.</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lang="en">
                <a:latin typeface="Lato"/>
                <a:ea typeface="Lato"/>
                <a:cs typeface="Lato"/>
                <a:sym typeface="Lato"/>
              </a:rPr>
              <a:t>Emphasis on the testability of the system during development.</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lang="en">
                <a:latin typeface="Lato"/>
                <a:ea typeface="Lato"/>
                <a:cs typeface="Lato"/>
                <a:sym typeface="Lato"/>
              </a:rPr>
              <a:t>Providing better definition of different activities to be performed during different types of testing phases.</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lang="en">
                <a:latin typeface="Lato"/>
                <a:ea typeface="Lato"/>
                <a:cs typeface="Lato"/>
                <a:sym typeface="Lato"/>
              </a:rPr>
              <a:t>Improvement in project planning with emphasis on testing phase. </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lang="en">
                <a:latin typeface="Lato"/>
                <a:ea typeface="Lato"/>
                <a:cs typeface="Lato"/>
                <a:sym typeface="Lato"/>
              </a:rPr>
              <a:t>More emphasis on unit testing </a:t>
            </a:r>
            <a:endParaRPr>
              <a:latin typeface="Lato"/>
              <a:ea typeface="Lato"/>
              <a:cs typeface="Lato"/>
              <a:sym typeface="Lato"/>
            </a:endParaRPr>
          </a:p>
          <a:p>
            <a:pPr indent="-317500" lvl="0" marL="457200" rtl="0" algn="l">
              <a:spcBef>
                <a:spcPts val="0"/>
              </a:spcBef>
              <a:spcAft>
                <a:spcPts val="0"/>
              </a:spcAft>
              <a:buSzPts val="1400"/>
              <a:buFont typeface="Lato"/>
              <a:buAutoNum type="arabicPeriod"/>
            </a:pPr>
            <a:r>
              <a:rPr lang="en">
                <a:latin typeface="Lato"/>
                <a:ea typeface="Lato"/>
                <a:cs typeface="Lato"/>
                <a:sym typeface="Lato"/>
              </a:rPr>
              <a:t>Allocation of more resources on testing.</a:t>
            </a:r>
            <a:endParaRPr>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Software </a:t>
            </a:r>
            <a:r>
              <a:rPr lang="en"/>
              <a:t>testing</a:t>
            </a:r>
            <a:r>
              <a:rPr lang="en"/>
              <a:t> tools:</a:t>
            </a:r>
            <a:endParaRPr/>
          </a:p>
        </p:txBody>
      </p:sp>
      <p:sp>
        <p:nvSpPr>
          <p:cNvPr id="189" name="Google Shape;189;p2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77500" lnSpcReduction="20000"/>
          </a:bodyPr>
          <a:lstStyle/>
          <a:p>
            <a:pPr indent="-331946" lvl="0" marL="457200" rtl="0" algn="l">
              <a:spcBef>
                <a:spcPts val="0"/>
              </a:spcBef>
              <a:spcAft>
                <a:spcPts val="0"/>
              </a:spcAft>
              <a:buClr>
                <a:srgbClr val="202124"/>
              </a:buClr>
              <a:buSzPct val="100000"/>
              <a:buFont typeface="Times New Roman"/>
              <a:buChar char="❏"/>
            </a:pPr>
            <a:r>
              <a:rPr lang="en" sz="2100">
                <a:solidFill>
                  <a:srgbClr val="202124"/>
                </a:solidFill>
                <a:highlight>
                  <a:srgbClr val="F8F9FA"/>
                </a:highlight>
                <a:latin typeface="Times New Roman"/>
                <a:ea typeface="Times New Roman"/>
                <a:cs typeface="Times New Roman"/>
                <a:sym typeface="Times New Roman"/>
              </a:rPr>
              <a:t>software testing tools and also provides some discussion of observed trends . help tools are discussed, then the requirements for any specialized tools and the interviewee's impressions about the tools they are using are presented, and the barriers encountered to achieve more automation is disc</a:t>
            </a:r>
            <a:r>
              <a:rPr lang="en" sz="2100">
                <a:solidFill>
                  <a:srgbClr val="202124"/>
                </a:solidFill>
                <a:highlight>
                  <a:srgbClr val="F8F9FA"/>
                </a:highlight>
                <a:latin typeface="Times New Roman"/>
                <a:ea typeface="Times New Roman"/>
                <a:cs typeface="Times New Roman"/>
                <a:sym typeface="Times New Roman"/>
              </a:rPr>
              <a:t>ussed.</a:t>
            </a:r>
            <a:endParaRPr sz="2100">
              <a:solidFill>
                <a:srgbClr val="202124"/>
              </a:solidFill>
              <a:highlight>
                <a:srgbClr val="F8F9FA"/>
              </a:highlight>
              <a:latin typeface="Times New Roman"/>
              <a:ea typeface="Times New Roman"/>
              <a:cs typeface="Times New Roman"/>
              <a:sym typeface="Times New Roman"/>
            </a:endParaRPr>
          </a:p>
          <a:p>
            <a:pPr indent="-331946" lvl="0" marL="457200" rtl="0" algn="l">
              <a:spcBef>
                <a:spcPts val="0"/>
              </a:spcBef>
              <a:spcAft>
                <a:spcPts val="0"/>
              </a:spcAft>
              <a:buClr>
                <a:srgbClr val="202124"/>
              </a:buClr>
              <a:buSzPct val="100000"/>
              <a:buFont typeface="Times New Roman"/>
              <a:buChar char="❏"/>
            </a:pPr>
            <a:r>
              <a:rPr lang="en" sz="2100">
                <a:solidFill>
                  <a:srgbClr val="202124"/>
                </a:solidFill>
                <a:highlight>
                  <a:srgbClr val="F8F9FA"/>
                </a:highlight>
                <a:latin typeface="Times New Roman"/>
                <a:ea typeface="Times New Roman"/>
                <a:cs typeface="Times New Roman"/>
                <a:sym typeface="Times New Roman"/>
              </a:rPr>
              <a:t>Tools employed for this research were: Cockos Reaper (recording interviews), Google Docs (for scheduling interviews) and Nvivo 9 (qualitative data analysis of collected data).</a:t>
            </a:r>
            <a:endParaRPr sz="2100">
              <a:solidFill>
                <a:srgbClr val="202124"/>
              </a:solidFill>
              <a:highlight>
                <a:srgbClr val="F8F9FA"/>
              </a:highlight>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9"/>
          <p:cNvSpPr txBox="1"/>
          <p:nvPr>
            <p:ph type="title"/>
          </p:nvPr>
        </p:nvSpPr>
        <p:spPr>
          <a:xfrm rot="-522158">
            <a:off x="3541052" y="1876399"/>
            <a:ext cx="3451942" cy="753869"/>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40">
                <a:latin typeface="Comic Sans MS"/>
                <a:ea typeface="Comic Sans MS"/>
                <a:cs typeface="Comic Sans MS"/>
                <a:sym typeface="Comic Sans MS"/>
              </a:rPr>
              <a:t>T</a:t>
            </a:r>
            <a:r>
              <a:rPr lang="en" sz="3040">
                <a:latin typeface="Comic Sans MS"/>
                <a:ea typeface="Comic Sans MS"/>
                <a:cs typeface="Comic Sans MS"/>
                <a:sym typeface="Comic Sans MS"/>
              </a:rPr>
              <a:t>hank you </a:t>
            </a:r>
            <a:endParaRPr sz="3040">
              <a:latin typeface="Comic Sans MS"/>
              <a:ea typeface="Comic Sans MS"/>
              <a:cs typeface="Comic Sans MS"/>
              <a:sym typeface="Comic Sans MS"/>
            </a:endParaRPr>
          </a:p>
        </p:txBody>
      </p:sp>
      <p:sp>
        <p:nvSpPr>
          <p:cNvPr id="195" name="Google Shape;195;p29"/>
          <p:cNvSpPr txBox="1"/>
          <p:nvPr>
            <p:ph type="title"/>
          </p:nvPr>
        </p:nvSpPr>
        <p:spPr>
          <a:xfrm rot="-508849">
            <a:off x="3082815" y="2653379"/>
            <a:ext cx="4117221" cy="535346"/>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00">
                <a:latin typeface="Comic Sans MS"/>
                <a:ea typeface="Comic Sans MS"/>
                <a:cs typeface="Comic Sans MS"/>
                <a:sym typeface="Comic Sans MS"/>
              </a:rPr>
              <a:t>f</a:t>
            </a:r>
            <a:r>
              <a:rPr lang="en" sz="3000">
                <a:latin typeface="Comic Sans MS"/>
                <a:ea typeface="Comic Sans MS"/>
                <a:cs typeface="Comic Sans MS"/>
                <a:sym typeface="Comic Sans MS"/>
              </a:rPr>
              <a:t>or </a:t>
            </a:r>
            <a:r>
              <a:rPr lang="en" sz="3000">
                <a:latin typeface="Comic Sans MS"/>
                <a:ea typeface="Comic Sans MS"/>
                <a:cs typeface="Comic Sans MS"/>
                <a:sym typeface="Comic Sans MS"/>
              </a:rPr>
              <a:t>your watching !</a:t>
            </a:r>
            <a:endParaRPr sz="3000">
              <a:latin typeface="Comic Sans MS"/>
              <a:ea typeface="Comic Sans MS"/>
              <a:cs typeface="Comic Sans MS"/>
              <a:sym typeface="Comic Sans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7276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Methodology: </a:t>
            </a:r>
            <a:endParaRPr/>
          </a:p>
        </p:txBody>
      </p:sp>
      <p:sp>
        <p:nvSpPr>
          <p:cNvPr id="95" name="Google Shape;95;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t>
            </a:r>
            <a:r>
              <a:rPr lang="en"/>
              <a:t>This thesis addresses the above mentioned research objectives and questions by performing an interpretive case study</a:t>
            </a:r>
            <a:endParaRPr/>
          </a:p>
          <a:p>
            <a:pPr indent="0" lvl="0" marL="0" rtl="0" algn="l">
              <a:spcBef>
                <a:spcPts val="1200"/>
              </a:spcBef>
              <a:spcAft>
                <a:spcPts val="0"/>
              </a:spcAft>
              <a:buNone/>
            </a:pPr>
            <a:r>
              <a:rPr lang="en"/>
              <a:t>-</a:t>
            </a:r>
            <a:r>
              <a:rPr lang="en"/>
              <a:t>Qualitative methods are selected to conduct this study, because they provide much richer data for analysis and concept formation.</a:t>
            </a:r>
            <a:endParaRPr/>
          </a:p>
          <a:p>
            <a:pPr indent="0" lvl="0" marL="0" rtl="0" algn="l">
              <a:spcBef>
                <a:spcPts val="1200"/>
              </a:spcBef>
              <a:spcAft>
                <a:spcPts val="1200"/>
              </a:spcAft>
              <a:buNone/>
            </a:pPr>
            <a:r>
              <a:rPr lang="en"/>
              <a:t>-Two different roles (outside observer, involved researcher) adopted by researchers during case studies. For this research a role of “involved researcher” was taken, as it allows to gain deeper insight of the research subject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6092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Methodology: </a:t>
            </a:r>
            <a:endParaRPr/>
          </a:p>
        </p:txBody>
      </p:sp>
      <p:sp>
        <p:nvSpPr>
          <p:cNvPr id="101" name="Google Shape;101;p15"/>
          <p:cNvSpPr txBox="1"/>
          <p:nvPr>
            <p:ph idx="1" type="body"/>
          </p:nvPr>
        </p:nvSpPr>
        <p:spPr>
          <a:xfrm>
            <a:off x="727650" y="1797650"/>
            <a:ext cx="8086500" cy="293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The overall strategy for this research study was:</a:t>
            </a:r>
            <a:endParaRPr/>
          </a:p>
          <a:p>
            <a:pPr indent="0" lvl="0" marL="0" rtl="0" algn="l">
              <a:spcBef>
                <a:spcPts val="1200"/>
              </a:spcBef>
              <a:spcAft>
                <a:spcPts val="0"/>
              </a:spcAft>
              <a:buNone/>
            </a:pPr>
            <a:r>
              <a:rPr lang="en"/>
              <a:t>1) To identify the scope of research by performing systematic literature review.</a:t>
            </a:r>
            <a:endParaRPr/>
          </a:p>
          <a:p>
            <a:pPr indent="0" lvl="0" marL="0" rtl="0" algn="l">
              <a:spcBef>
                <a:spcPts val="1200"/>
              </a:spcBef>
              <a:spcAft>
                <a:spcPts val="0"/>
              </a:spcAft>
              <a:buNone/>
            </a:pPr>
            <a:r>
              <a:rPr lang="en"/>
              <a:t>2) Collecting data via systematic literature review and semi-standardized interviews.</a:t>
            </a:r>
            <a:endParaRPr/>
          </a:p>
          <a:p>
            <a:pPr indent="0" lvl="0" marL="0" rtl="0" algn="l">
              <a:spcBef>
                <a:spcPts val="1200"/>
              </a:spcBef>
              <a:spcAft>
                <a:spcPts val="0"/>
              </a:spcAft>
              <a:buNone/>
            </a:pPr>
            <a:r>
              <a:rPr lang="en"/>
              <a:t>3) Analysis of the collected data based on grounded theory</a:t>
            </a:r>
            <a:endParaRPr/>
          </a:p>
          <a:p>
            <a:pPr indent="0" lvl="0" marL="0" rtl="0" algn="l">
              <a:spcBef>
                <a:spcPts val="1200"/>
              </a:spcBef>
              <a:spcAft>
                <a:spcPts val="1200"/>
              </a:spcAft>
              <a:buNone/>
            </a:pPr>
            <a:r>
              <a:rPr lang="en"/>
              <a:t>-&gt; During the analysis phase open coding was performed on the data collected from interviews and literature review. The inductive approach was followed to categorize different sources and patterns emerging from the data.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Methodology:</a:t>
            </a:r>
            <a:endParaRPr/>
          </a:p>
        </p:txBody>
      </p:sp>
      <p:sp>
        <p:nvSpPr>
          <p:cNvPr id="107" name="Google Shape;107;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interviews were designed as a semi-standardized interviews, because it will help in keeping the focus of interview towards the  main  theme of interview and still provide the flexibility to adapt the interview to the situations where there is a possibility to gain new insights.</a:t>
            </a:r>
            <a:endParaRPr/>
          </a:p>
          <a:p>
            <a:pPr indent="0" lvl="0" marL="0" rtl="0" algn="l">
              <a:spcBef>
                <a:spcPts val="1200"/>
              </a:spcBef>
              <a:spcAft>
                <a:spcPts val="0"/>
              </a:spcAft>
              <a:buNone/>
            </a:pPr>
            <a:r>
              <a:rPr lang="en"/>
              <a:t>The interview respondents were assured about their confidentiality.</a:t>
            </a:r>
            <a:endParaRPr/>
          </a:p>
          <a:p>
            <a:pPr indent="0" lvl="0" marL="0" rtl="0" algn="l">
              <a:spcBef>
                <a:spcPts val="1200"/>
              </a:spcBef>
              <a:spcAft>
                <a:spcPts val="1200"/>
              </a:spcAft>
              <a:buNone/>
            </a:pPr>
            <a:r>
              <a:rPr lang="en"/>
              <a:t>The questions were framed in such a way that while conducting the interview it was possible to shift between questions belonging to different themes seamlessly.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a:t>
            </a:r>
            <a:r>
              <a:rPr lang="en"/>
              <a:t> Methodology:</a:t>
            </a:r>
            <a:endParaRPr/>
          </a:p>
        </p:txBody>
      </p:sp>
      <p:sp>
        <p:nvSpPr>
          <p:cNvPr id="113" name="Google Shape;113;p17"/>
          <p:cNvSpPr txBox="1"/>
          <p:nvPr>
            <p:ph idx="1" type="body"/>
          </p:nvPr>
        </p:nvSpPr>
        <p:spPr>
          <a:xfrm>
            <a:off x="729450" y="1724375"/>
            <a:ext cx="7589100" cy="341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Purposive sampling technique was employed for selecting interview samples and persons involved in software testing activities were contacted to participate in the interviews.</a:t>
            </a:r>
            <a:endParaRPr/>
          </a:p>
          <a:p>
            <a:pPr indent="0" lvl="0" marL="0" rtl="0" algn="l">
              <a:spcBef>
                <a:spcPts val="1200"/>
              </a:spcBef>
              <a:spcAft>
                <a:spcPts val="0"/>
              </a:spcAft>
              <a:buNone/>
            </a:pPr>
            <a:r>
              <a:rPr lang="en"/>
              <a:t>During the interview sessions notes were taken, and all the interviews were recorded (interviewee’s permission was taken before recording the interview session), and later the interview recording was transcribed according  to </a:t>
            </a:r>
            <a:r>
              <a:rPr lang="en"/>
              <a:t>systemic</a:t>
            </a:r>
            <a:r>
              <a:rPr lang="en"/>
              <a:t> filling  systems.</a:t>
            </a:r>
            <a:endParaRPr/>
          </a:p>
          <a:p>
            <a:pPr indent="0" lvl="0" marL="0" rtl="0" algn="l">
              <a:spcBef>
                <a:spcPts val="1200"/>
              </a:spcBef>
              <a:spcAft>
                <a:spcPts val="0"/>
              </a:spcAft>
              <a:buNone/>
            </a:pPr>
            <a:r>
              <a:rPr lang="en"/>
              <a:t>The analysis of the interview data was done in the following way:  </a:t>
            </a:r>
            <a:endParaRPr/>
          </a:p>
          <a:p>
            <a:pPr indent="0" lvl="0" marL="0" rtl="0" algn="l">
              <a:spcBef>
                <a:spcPts val="1200"/>
              </a:spcBef>
              <a:spcAft>
                <a:spcPts val="0"/>
              </a:spcAft>
              <a:buNone/>
            </a:pPr>
            <a:r>
              <a:rPr lang="en"/>
              <a:t>1) Referring the interview notes and transcripts; </a:t>
            </a:r>
            <a:endParaRPr/>
          </a:p>
          <a:p>
            <a:pPr indent="0" lvl="0" marL="0" rtl="0" algn="l">
              <a:spcBef>
                <a:spcPts val="1200"/>
              </a:spcBef>
              <a:spcAft>
                <a:spcPts val="0"/>
              </a:spcAft>
              <a:buNone/>
            </a:pPr>
            <a:r>
              <a:rPr lang="en"/>
              <a:t>2) Identification  of  certain  keywords  which  were  frequently  appearing; </a:t>
            </a:r>
            <a:endParaRPr/>
          </a:p>
          <a:p>
            <a:pPr indent="0" lvl="0" marL="0" rtl="0" algn="l">
              <a:spcBef>
                <a:spcPts val="1200"/>
              </a:spcBef>
              <a:spcAft>
                <a:spcPts val="0"/>
              </a:spcAft>
              <a:buNone/>
            </a:pPr>
            <a:r>
              <a:rPr lang="en"/>
              <a:t>3)  Dividing the  interview responses in terms of categories;</a:t>
            </a:r>
            <a:endParaRPr/>
          </a:p>
          <a:p>
            <a:pPr indent="0" lvl="0" marL="0" rtl="0" algn="l">
              <a:spcBef>
                <a:spcPts val="1200"/>
              </a:spcBef>
              <a:spcAft>
                <a:spcPts val="1200"/>
              </a:spcAft>
              <a:buNone/>
            </a:pPr>
            <a:r>
              <a:rPr lang="en"/>
              <a:t>4) Observing patterns.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Software testing methodology:</a:t>
            </a:r>
            <a:endParaRPr/>
          </a:p>
        </p:txBody>
      </p:sp>
      <p:sp>
        <p:nvSpPr>
          <p:cNvPr id="119" name="Google Shape;119;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section presents the extent of adoption of software testing practices in the various projects that were involved in this case study and also discusses the possible factors affecting the adoption of these factor practices.</a:t>
            </a:r>
            <a:endParaRPr/>
          </a:p>
          <a:p>
            <a:pPr indent="0" lvl="0" marL="457200" rtl="0" algn="l">
              <a:spcBef>
                <a:spcPts val="1200"/>
              </a:spcBef>
              <a:spcAft>
                <a:spcPts val="1200"/>
              </a:spcAft>
              <a:buNone/>
            </a:pPr>
            <a:r>
              <a:rPr lang="en"/>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and practices  </a:t>
            </a:r>
            <a:endParaRPr/>
          </a:p>
        </p:txBody>
      </p:sp>
      <p:sp>
        <p:nvSpPr>
          <p:cNvPr id="125" name="Google Shape;125;p19"/>
          <p:cNvSpPr txBox="1"/>
          <p:nvPr>
            <p:ph idx="1" type="body"/>
          </p:nvPr>
        </p:nvSpPr>
        <p:spPr>
          <a:xfrm>
            <a:off x="0" y="1258475"/>
            <a:ext cx="3424200" cy="388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graph shown in figure 1 represents the response of the interview respondents, type of project vs. software testing approach.</a:t>
            </a:r>
            <a:endParaRPr/>
          </a:p>
          <a:p>
            <a:pPr indent="-311150" lvl="0" marL="457200" rtl="0" algn="l">
              <a:spcBef>
                <a:spcPts val="1200"/>
              </a:spcBef>
              <a:spcAft>
                <a:spcPts val="0"/>
              </a:spcAft>
              <a:buSzPts val="1300"/>
              <a:buChar char="●"/>
            </a:pPr>
            <a:r>
              <a:rPr lang="en"/>
              <a:t> x- Axis of the graph represents methodologies employed .</a:t>
            </a:r>
            <a:endParaRPr/>
          </a:p>
          <a:p>
            <a:pPr indent="-311150" lvl="0" marL="457200" rtl="0" algn="l">
              <a:spcBef>
                <a:spcPts val="0"/>
              </a:spcBef>
              <a:spcAft>
                <a:spcPts val="0"/>
              </a:spcAft>
              <a:buSzPts val="1300"/>
              <a:buChar char="●"/>
            </a:pPr>
            <a:r>
              <a:rPr lang="en"/>
              <a:t> z-axis represents the type of projects. </a:t>
            </a:r>
            <a:endParaRPr/>
          </a:p>
          <a:p>
            <a:pPr indent="-311150" lvl="0" marL="457200" rtl="0" algn="l">
              <a:spcBef>
                <a:spcPts val="0"/>
              </a:spcBef>
              <a:spcAft>
                <a:spcPts val="0"/>
              </a:spcAft>
              <a:buSzPts val="1300"/>
              <a:buChar char="●"/>
            </a:pPr>
            <a:r>
              <a:rPr lang="en"/>
              <a:t>y-axis shows the number of responses.</a:t>
            </a:r>
            <a:endParaRPr/>
          </a:p>
        </p:txBody>
      </p:sp>
      <p:pic>
        <p:nvPicPr>
          <p:cNvPr id="126" name="Google Shape;126;p19"/>
          <p:cNvPicPr preferRelativeResize="0"/>
          <p:nvPr/>
        </p:nvPicPr>
        <p:blipFill>
          <a:blip r:embed="rId3">
            <a:alphaModFix/>
          </a:blip>
          <a:stretch>
            <a:fillRect/>
          </a:stretch>
        </p:blipFill>
        <p:spPr>
          <a:xfrm>
            <a:off x="3533763" y="2131400"/>
            <a:ext cx="5610225" cy="2876550"/>
          </a:xfrm>
          <a:prstGeom prst="rect">
            <a:avLst/>
          </a:prstGeom>
          <a:noFill/>
          <a:ln>
            <a:noFill/>
          </a:ln>
        </p:spPr>
      </p:pic>
      <p:sp>
        <p:nvSpPr>
          <p:cNvPr id="127" name="Google Shape;127;p19"/>
          <p:cNvSpPr txBox="1"/>
          <p:nvPr/>
        </p:nvSpPr>
        <p:spPr>
          <a:xfrm>
            <a:off x="3624000" y="1406800"/>
            <a:ext cx="5186400" cy="6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300">
                <a:solidFill>
                  <a:schemeClr val="accent1"/>
                </a:solidFill>
                <a:latin typeface="Lato"/>
                <a:ea typeface="Lato"/>
                <a:cs typeface="Lato"/>
                <a:sym typeface="Lato"/>
              </a:rPr>
              <a:t>This section presents the interview response for the questions concerned with software testing methods and practices.  </a:t>
            </a:r>
            <a:endParaRPr sz="1300">
              <a:solidFill>
                <a:schemeClr val="accen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idx="1" type="body"/>
          </p:nvPr>
        </p:nvSpPr>
        <p:spPr>
          <a:xfrm>
            <a:off x="0" y="1241650"/>
            <a:ext cx="9272400" cy="677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graph shown in figure 2 represents the popularity of the different testing methods and techniques among the various project teams in VTEC. </a:t>
            </a:r>
            <a:endParaRPr/>
          </a:p>
        </p:txBody>
      </p:sp>
      <p:pic>
        <p:nvPicPr>
          <p:cNvPr id="133" name="Google Shape;133;p20"/>
          <p:cNvPicPr preferRelativeResize="0"/>
          <p:nvPr/>
        </p:nvPicPr>
        <p:blipFill>
          <a:blip r:embed="rId3">
            <a:alphaModFix/>
          </a:blip>
          <a:stretch>
            <a:fillRect/>
          </a:stretch>
        </p:blipFill>
        <p:spPr>
          <a:xfrm>
            <a:off x="2307475" y="1790925"/>
            <a:ext cx="6800850" cy="3181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 planning activities  </a:t>
            </a:r>
            <a:endParaRPr/>
          </a:p>
        </p:txBody>
      </p:sp>
      <p:sp>
        <p:nvSpPr>
          <p:cNvPr id="139" name="Google Shape;139;p21"/>
          <p:cNvSpPr txBox="1"/>
          <p:nvPr>
            <p:ph idx="1" type="body"/>
          </p:nvPr>
        </p:nvSpPr>
        <p:spPr>
          <a:xfrm>
            <a:off x="80275" y="1315550"/>
            <a:ext cx="9063600" cy="208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section presents the interview response related to the questions regarding test planning activities.</a:t>
            </a:r>
            <a:endParaRPr/>
          </a:p>
          <a:p>
            <a:pPr indent="0" lvl="0" marL="0" rtl="0" algn="l">
              <a:spcBef>
                <a:spcPts val="1200"/>
              </a:spcBef>
              <a:spcAft>
                <a:spcPts val="1200"/>
              </a:spcAft>
              <a:buNone/>
            </a:pPr>
            <a:r>
              <a:rPr lang="en"/>
              <a:t> Figure 3 presents the data collected from interviews regarding test planning. Horizontal - axis of the graph shows the different project teams, and their responses are plotted against vertical-axis which represents the planning strategy.</a:t>
            </a:r>
            <a:endParaRPr/>
          </a:p>
        </p:txBody>
      </p:sp>
      <p:pic>
        <p:nvPicPr>
          <p:cNvPr id="140" name="Google Shape;140;p21"/>
          <p:cNvPicPr preferRelativeResize="0"/>
          <p:nvPr/>
        </p:nvPicPr>
        <p:blipFill>
          <a:blip r:embed="rId3">
            <a:alphaModFix/>
          </a:blip>
          <a:stretch>
            <a:fillRect/>
          </a:stretch>
        </p:blipFill>
        <p:spPr>
          <a:xfrm>
            <a:off x="3969825" y="2611025"/>
            <a:ext cx="5131250" cy="2361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