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466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10/4/2025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10/4/2025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10/4/2025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4343399" cy="2643980"/>
          </a:xfrm>
        </p:spPr>
        <p:txBody>
          <a:bodyPr>
            <a:normAutofit/>
          </a:bodyPr>
          <a:lstStyle/>
          <a:p>
            <a:r>
              <a:rPr lang="en-US" sz="4800" dirty="0"/>
              <a:t>Profiling Report — Automotive Defect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411" y="4572000"/>
            <a:ext cx="4098175" cy="685800"/>
          </a:xfrm>
        </p:spPr>
        <p:txBody>
          <a:bodyPr/>
          <a:lstStyle/>
          <a:p>
            <a:r>
              <a:rPr lang="en-US" dirty="0" err="1" smtClean="0"/>
              <a:t>Ranjith_S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8600" y="2133600"/>
            <a:ext cx="7239000" cy="147732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small (fixable).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4 → drop safely.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inconsistency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needs cleanup.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columns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skew &amp; outliers → require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Date range valid (July–Sept 2025).</a:t>
            </a:r>
          </a:p>
        </p:txBody>
      </p:sp>
    </p:spTree>
    <p:extLst>
      <p:ext uri="{BB962C8B-B14F-4D97-AF65-F5344CB8AC3E}">
        <p14:creationId xmlns:p14="http://schemas.microsoft.com/office/powerpoint/2010/main" val="7454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Plan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462382"/>
            <a:ext cx="6858000" cy="3477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4 duplicate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 missing values: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Material →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median grouped by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labels ("Warp", remove trailing spaces).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outliers: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ReworkHours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IQR-based cap.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outliers &gt;200 → drop/investigate.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unnecessary columns 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LotNo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final dataset as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defect_data_clean.csv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2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Summary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8600" y="2546708"/>
            <a:ext cx="8915400" cy="258532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duplicate rows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 (11 missing → 2.1%)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 (“Warp”)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 (20 missing → 3.9%)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grouped by DefectType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 (20 missing → 3.9%)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 (“ABS”)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outliers: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 capped at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3204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(IQR).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 capped at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 sec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ReworkHours capped at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 hrs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774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</a:t>
            </a:r>
            <a:r>
              <a:rPr lang="en-US" dirty="0" err="1"/>
              <a:t>vs</a:t>
            </a:r>
            <a:r>
              <a:rPr lang="en-US" dirty="0"/>
              <a:t> After Snapshot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38300" y="6400800"/>
            <a:ext cx="89154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800" dirty="0"/>
              <a:t>“Dataset reduced 510 → </a:t>
            </a:r>
            <a:r>
              <a:rPr lang="en-US" sz="1800" dirty="0" smtClean="0"/>
              <a:t>505 </a:t>
            </a:r>
            <a:r>
              <a:rPr lang="en-US" sz="1800" dirty="0"/>
              <a:t>rows, missing values &amp; outliers fixed.”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84601"/>
            <a:ext cx="3890162" cy="7003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6800" y="1688068"/>
            <a:ext cx="98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16053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52" y="2047946"/>
            <a:ext cx="3010161" cy="739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002796"/>
            <a:ext cx="4346698" cy="3232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200" y="2950299"/>
            <a:ext cx="283488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Deliverable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4400" y="2514600"/>
            <a:ext cx="8539517" cy="181588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cleaned file: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defect_data_clean_v1.csv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SQL, Excel pivots, Power BI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columns: 15 → after dropping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LotNo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 check passed → no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162747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SQL\ ANALYSIS (</a:t>
            </a:r>
            <a:r>
              <a:rPr lang="en-US" dirty="0"/>
              <a:t>Data </a:t>
            </a:r>
            <a:r>
              <a:rPr lang="en-US" dirty="0" smtClean="0"/>
              <a:t>Schema)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81348"/>
            <a:ext cx="8534400" cy="4112640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096000"/>
            <a:ext cx="5867400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that all columns were imported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column names and data types.</a:t>
            </a:r>
          </a:p>
        </p:txBody>
      </p:sp>
    </p:spTree>
    <p:extLst>
      <p:ext uri="{BB962C8B-B14F-4D97-AF65-F5344CB8AC3E}">
        <p14:creationId xmlns:p14="http://schemas.microsoft.com/office/powerpoint/2010/main" val="86965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SQL\ ANALYSIS (</a:t>
            </a:r>
            <a:r>
              <a:rPr lang="en-US" b="1" dirty="0"/>
              <a:t>Row + Sample Data </a:t>
            </a:r>
            <a:r>
              <a:rPr lang="en-US" b="1" dirty="0" smtClean="0"/>
              <a:t>Check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5399756" cy="304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610264"/>
            <a:ext cx="6260306" cy="3548809"/>
          </a:xfrm>
          <a:prstGeom prst="rect">
            <a:avLst/>
          </a:prstGeom>
        </p:spPr>
      </p:pic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2528" y="5562600"/>
            <a:ext cx="11229421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total records =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505 rows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(matches cleaned dataset after Python).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preview confirms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columns loaded correctly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PartName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Supplier,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column misalignment or missing fields during import.</a:t>
            </a:r>
          </a:p>
        </p:txBody>
      </p:sp>
    </p:spTree>
    <p:extLst>
      <p:ext uri="{BB962C8B-B14F-4D97-AF65-F5344CB8AC3E}">
        <p14:creationId xmlns:p14="http://schemas.microsoft.com/office/powerpoint/2010/main" val="164437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SQL\ ANALYSIS (</a:t>
            </a:r>
            <a:r>
              <a:rPr lang="en-US" dirty="0"/>
              <a:t>Missing Values Check)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6820"/>
            <a:ext cx="7848600" cy="3605965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400" y="5244344"/>
            <a:ext cx="10439400" cy="116955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Material,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ReworkHours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missing/null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CASE WHEN … IS NULL OR =''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logic to detect missing data.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 0 missing values in all critical columns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 that cleaning process in Python was effective before importing into 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ensures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risk of NULL values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affecting aggregations (SUM, AVG) or joins in queries.</a:t>
            </a:r>
          </a:p>
        </p:txBody>
      </p:sp>
    </p:spTree>
    <p:extLst>
      <p:ext uri="{BB962C8B-B14F-4D97-AF65-F5344CB8AC3E}">
        <p14:creationId xmlns:p14="http://schemas.microsoft.com/office/powerpoint/2010/main" val="282169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SQL\ ANALYSIS </a:t>
            </a:r>
            <a:r>
              <a:rPr lang="en-US" dirty="0" smtClean="0"/>
              <a:t>( </a:t>
            </a:r>
            <a:r>
              <a:rPr lang="en-US" dirty="0"/>
              <a:t>Duplicate Check Results)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6" y="1568494"/>
            <a:ext cx="5014474" cy="214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71" y="1576281"/>
            <a:ext cx="2394858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47" y="4800600"/>
            <a:ext cx="7335568" cy="175260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7924800" y="2412087"/>
            <a:ext cx="3962400" cy="338554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exact duplicate rows detected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DefectID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PartID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+ 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DefectIDs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observed (e.g., D10068, D10124).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Exact duplicates → likely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entry/system issue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Repeating IDs with different details → possible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conflicting 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Decision: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Drop 6 exact duplicates → prevents double counting.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Keep 505 → 499 valid rows remain.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SQL\ ANALYSIS </a:t>
            </a:r>
            <a:r>
              <a:rPr lang="en-US" dirty="0" smtClean="0"/>
              <a:t>(Duplicate </a:t>
            </a:r>
            <a:r>
              <a:rPr lang="en-US" dirty="0"/>
              <a:t>Check Results)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07232"/>
            <a:ext cx="5867400" cy="3344319"/>
          </a:xfrm>
          <a:prstGeom prst="rect">
            <a:avLst/>
          </a:prstGeom>
        </p:spPr>
      </p:pic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76800" y="5404991"/>
            <a:ext cx="6477000" cy="107721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Dropped 6 duplicate rows (505 → 499).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cleaned dataset has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499 rows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stored as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defect_data_clean_v1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defect_data_backup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still holds original 505 rows.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36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4267200"/>
            <a:ext cx="5334000" cy="198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000" dirty="0"/>
              <a:t>Total Rows = 510, Columns = 16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Date </a:t>
            </a:r>
            <a:r>
              <a:rPr lang="en-US" sz="2000" dirty="0"/>
              <a:t>Range = 2025-07-01 to 2025-09-28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Dataset </a:t>
            </a:r>
            <a:r>
              <a:rPr lang="en-US" sz="2000" dirty="0"/>
              <a:t>Purpose = Automotive defects log (part defects, costs, suppliers).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10733917" cy="2259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114800"/>
            <a:ext cx="3103682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029200"/>
            <a:ext cx="5006774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SQL\ ANALYSIS </a:t>
            </a:r>
            <a:r>
              <a:rPr lang="en-US" dirty="0" smtClean="0"/>
              <a:t>(Defect </a:t>
            </a:r>
            <a:r>
              <a:rPr lang="en-US" dirty="0"/>
              <a:t>Frequency by Type)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2600" y="1828800"/>
            <a:ext cx="6477000" cy="4376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Warp defects =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160 (≈32%)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— highest among all defect types.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Sink Mark =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81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and Surface Scratch =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are the next common issues.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Together, the top 3 defect types contribute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&gt;70%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of total defects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Defect distribution is highly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skewed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— a few categories dominate.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Pattern reflects the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Pareto principle (80/20 rule)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where small set of issues cause most rework.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Indicates 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process weakness or design tolerance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issues mainly in Warp &amp; Sink Mark parts.</a:t>
            </a:r>
          </a:p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Decision / Action: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Focus quality improvement on Warp and Sink Mark first for maximum ROI.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Share these results with production &amp; supplier quality teams to reduce rework hours.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Track monthly reduction trend to confirm improvement impact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500677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4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SQL\ ANALYSIS </a:t>
            </a:r>
            <a:r>
              <a:rPr lang="en-US" sz="3200" dirty="0" smtClean="0"/>
              <a:t>(</a:t>
            </a:r>
            <a:r>
              <a:rPr lang="en-US" sz="3200" b="1" dirty="0"/>
              <a:t>Average Cost Impact per Defect </a:t>
            </a:r>
            <a:r>
              <a:rPr lang="en-US" sz="3200" b="1" dirty="0" smtClean="0"/>
              <a:t>Type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2600" y="1692215"/>
            <a:ext cx="6477000" cy="489826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Findings:</a:t>
            </a:r>
            <a:endParaRPr lang="en-US" sz="1050" dirty="0"/>
          </a:p>
          <a:p>
            <a:r>
              <a:rPr lang="en-US" sz="1050" b="1" dirty="0"/>
              <a:t>Burn Mark</a:t>
            </a:r>
            <a:r>
              <a:rPr lang="en-US" sz="1050" dirty="0"/>
              <a:t> is the </a:t>
            </a:r>
            <a:r>
              <a:rPr lang="en-US" sz="1050" b="1" dirty="0"/>
              <a:t>costliest defect type</a:t>
            </a:r>
            <a:r>
              <a:rPr lang="en-US" sz="1050" dirty="0"/>
              <a:t> on average (~₹1290/defect).</a:t>
            </a:r>
          </a:p>
          <a:p>
            <a:r>
              <a:rPr lang="en-US" sz="1050" b="1" dirty="0"/>
              <a:t>Dimensional Deviation</a:t>
            </a:r>
            <a:r>
              <a:rPr lang="en-US" sz="1050" dirty="0"/>
              <a:t> and </a:t>
            </a:r>
            <a:r>
              <a:rPr lang="en-US" sz="1050" b="1" dirty="0"/>
              <a:t>Short Shot</a:t>
            </a:r>
            <a:r>
              <a:rPr lang="en-US" sz="1050" dirty="0"/>
              <a:t> also show very high average costs (&gt;₹900).</a:t>
            </a:r>
          </a:p>
          <a:p>
            <a:r>
              <a:rPr lang="en-US" sz="1050" b="1" dirty="0"/>
              <a:t>Warp</a:t>
            </a:r>
            <a:r>
              <a:rPr lang="en-US" sz="1050" dirty="0"/>
              <a:t> and </a:t>
            </a:r>
            <a:r>
              <a:rPr lang="en-US" sz="1050" b="1" dirty="0"/>
              <a:t>Sink Mark</a:t>
            </a:r>
            <a:r>
              <a:rPr lang="en-US" sz="1050" dirty="0"/>
              <a:t> are frequent defects (seen earlier) but have slightly lower average cost (~₹895–₹910).</a:t>
            </a:r>
          </a:p>
          <a:p>
            <a:r>
              <a:rPr lang="en-US" sz="1050" b="1" dirty="0"/>
              <a:t>Knit Line</a:t>
            </a:r>
            <a:r>
              <a:rPr lang="en-US" sz="1050" dirty="0"/>
              <a:t> is the </a:t>
            </a:r>
            <a:r>
              <a:rPr lang="en-US" sz="1050" b="1" dirty="0"/>
              <a:t>least costly defect</a:t>
            </a:r>
            <a:r>
              <a:rPr lang="en-US" sz="1050" dirty="0"/>
              <a:t> on average (~₹709).</a:t>
            </a:r>
          </a:p>
          <a:p>
            <a:r>
              <a:rPr lang="en-US" sz="1050" b="1" dirty="0"/>
              <a:t>Interpretation:</a:t>
            </a:r>
            <a:endParaRPr lang="en-US" sz="1050" dirty="0"/>
          </a:p>
          <a:p>
            <a:r>
              <a:rPr lang="en-US" sz="1050" dirty="0"/>
              <a:t>Some </a:t>
            </a:r>
            <a:r>
              <a:rPr lang="en-US" sz="1050" b="1" dirty="0"/>
              <a:t>rare defects (Burn Mark, Dimensional Deviation)</a:t>
            </a:r>
            <a:r>
              <a:rPr lang="en-US" sz="1050" dirty="0"/>
              <a:t> are highly expensive when they occur.</a:t>
            </a:r>
          </a:p>
          <a:p>
            <a:r>
              <a:rPr lang="en-US" sz="1050" dirty="0"/>
              <a:t>Common but cheaper defects (Warp, Sink Mark) still add up due to frequency.</a:t>
            </a:r>
          </a:p>
          <a:p>
            <a:r>
              <a:rPr lang="en-US" sz="1050" dirty="0"/>
              <a:t>Highlights the need to </a:t>
            </a:r>
            <a:r>
              <a:rPr lang="en-US" sz="1050" b="1" dirty="0"/>
              <a:t>attack both high-cost and high-frequency defects</a:t>
            </a:r>
            <a:r>
              <a:rPr lang="en-US" sz="1050" dirty="0"/>
              <a:t> differently.</a:t>
            </a:r>
          </a:p>
          <a:p>
            <a:r>
              <a:rPr lang="en-US" sz="1050" b="1" dirty="0"/>
              <a:t>Decision:</a:t>
            </a:r>
            <a:endParaRPr lang="en-US" sz="1050" dirty="0"/>
          </a:p>
          <a:p>
            <a:r>
              <a:rPr lang="en-US" sz="1050" dirty="0"/>
              <a:t>Focus </a:t>
            </a:r>
            <a:r>
              <a:rPr lang="en-US" sz="1050" b="1" dirty="0"/>
              <a:t>engineering resources</a:t>
            </a:r>
            <a:r>
              <a:rPr lang="en-US" sz="1050" dirty="0"/>
              <a:t> on Burn Mark &amp; Dimensional Deviation for cost savings.</a:t>
            </a:r>
          </a:p>
          <a:p>
            <a:r>
              <a:rPr lang="en-US" sz="1050" dirty="0"/>
              <a:t>Monitor </a:t>
            </a:r>
            <a:r>
              <a:rPr lang="en-US" sz="1050" b="1" dirty="0"/>
              <a:t>Warp &amp; Sink Mark</a:t>
            </a:r>
            <a:r>
              <a:rPr lang="en-US" sz="1050" dirty="0"/>
              <a:t> with higher frequency checks since they drive volume.</a:t>
            </a:r>
          </a:p>
          <a:p>
            <a:r>
              <a:rPr lang="en-US" sz="1050" dirty="0"/>
              <a:t>Build a </a:t>
            </a:r>
            <a:r>
              <a:rPr lang="en-US" sz="1050" b="1" dirty="0"/>
              <a:t>defect-cost matrix</a:t>
            </a:r>
            <a:r>
              <a:rPr lang="en-US" sz="1050" dirty="0"/>
              <a:t> (Frequency vs. Cost) to prioritize corrective actions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48824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SQL\ ANALYSIS (Which suppliers are contributing the highest number of defects?)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2600" y="1764923"/>
            <a:ext cx="6477000" cy="47528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Findings:</a:t>
            </a:r>
            <a:endParaRPr lang="en-US" sz="1050" dirty="0"/>
          </a:p>
          <a:p>
            <a:r>
              <a:rPr lang="en-US" sz="1050" dirty="0"/>
              <a:t>Supplier D has the highest defect count (</a:t>
            </a:r>
            <a:r>
              <a:rPr lang="en-US" sz="1050" b="1" dirty="0"/>
              <a:t>137 defects</a:t>
            </a:r>
            <a:r>
              <a:rPr lang="en-US" sz="1050" dirty="0"/>
              <a:t>).</a:t>
            </a:r>
          </a:p>
          <a:p>
            <a:r>
              <a:rPr lang="en-US" sz="1050" dirty="0"/>
              <a:t>Supplier C (123), Supplier A (120), and Supplier B (119) are also high contributors.</a:t>
            </a:r>
          </a:p>
          <a:p>
            <a:r>
              <a:rPr lang="en-US" sz="1050" dirty="0"/>
              <a:t>Defects are fairly evenly distributed among top 4 suppliers.</a:t>
            </a:r>
          </a:p>
          <a:p>
            <a:r>
              <a:rPr lang="en-US" sz="1050" b="1" dirty="0"/>
              <a:t>Interpretation:</a:t>
            </a:r>
            <a:endParaRPr lang="en-US" sz="1050" dirty="0"/>
          </a:p>
          <a:p>
            <a:r>
              <a:rPr lang="en-US" sz="1050" dirty="0"/>
              <a:t>No single supplier dominates; issue is spread across multiple vendors.</a:t>
            </a:r>
          </a:p>
          <a:p>
            <a:r>
              <a:rPr lang="en-US" sz="1050" dirty="0"/>
              <a:t>Supplier D requires immediate attention, but Supplier A–C also need review.</a:t>
            </a:r>
          </a:p>
          <a:p>
            <a:r>
              <a:rPr lang="en-US" sz="1050" dirty="0"/>
              <a:t>Consistent defect levels indicate systemic supplier quality gaps.</a:t>
            </a:r>
          </a:p>
          <a:p>
            <a:r>
              <a:rPr lang="en-US" sz="1050" b="1" dirty="0"/>
              <a:t>Decision:</a:t>
            </a:r>
            <a:endParaRPr lang="en-US" sz="1050" dirty="0"/>
          </a:p>
          <a:p>
            <a:r>
              <a:rPr lang="en-US" sz="1050" dirty="0"/>
              <a:t>Launch supplier quality audits starting with Supplier D.</a:t>
            </a:r>
          </a:p>
          <a:p>
            <a:r>
              <a:rPr lang="en-US" sz="1050" dirty="0"/>
              <a:t>Develop supplier performance scorecards to track defect reduction.</a:t>
            </a:r>
          </a:p>
          <a:p>
            <a:r>
              <a:rPr lang="en-US" sz="1050" dirty="0"/>
              <a:t>Engage top 4 suppliers in joint root cause analysis and improvement programs.</a:t>
            </a:r>
          </a:p>
          <a:p>
            <a:endParaRPr lang="en-US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28158"/>
            <a:ext cx="456665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9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(Monthly Defect Trend (Defect Count by Month)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62600" y="1953047"/>
            <a:ext cx="6477000" cy="43765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/>
              <a:t>Findings:</a:t>
            </a:r>
            <a:endParaRPr lang="en-US" sz="1050" dirty="0"/>
          </a:p>
          <a:p>
            <a:r>
              <a:rPr lang="en-US" sz="1050" dirty="0"/>
              <a:t>Defect counts vary by month: </a:t>
            </a:r>
            <a:r>
              <a:rPr lang="en-US" sz="1050" b="1" dirty="0"/>
              <a:t>July (173), August (191), September (135)</a:t>
            </a:r>
            <a:r>
              <a:rPr lang="en-US" sz="1050" dirty="0"/>
              <a:t>.</a:t>
            </a:r>
          </a:p>
          <a:p>
            <a:r>
              <a:rPr lang="en-US" sz="1050" b="1" dirty="0"/>
              <a:t>August shows peak defects (191)</a:t>
            </a:r>
            <a:r>
              <a:rPr lang="en-US" sz="1050" dirty="0"/>
              <a:t> → potential process/seasonal issue.</a:t>
            </a:r>
          </a:p>
          <a:p>
            <a:r>
              <a:rPr lang="en-US" sz="1050" dirty="0"/>
              <a:t>Decline observed in September (135), but still significant volume.</a:t>
            </a:r>
          </a:p>
          <a:p>
            <a:r>
              <a:rPr lang="en-US" sz="1050" b="1" dirty="0"/>
              <a:t>Interpretation:</a:t>
            </a:r>
            <a:endParaRPr lang="en-US" sz="1050" dirty="0"/>
          </a:p>
          <a:p>
            <a:r>
              <a:rPr lang="en-US" sz="1050" dirty="0"/>
              <a:t>Defects are not constant → process stability issue.</a:t>
            </a:r>
          </a:p>
          <a:p>
            <a:r>
              <a:rPr lang="en-US" sz="1050" dirty="0"/>
              <a:t>Peak in August could be linked to </a:t>
            </a:r>
            <a:r>
              <a:rPr lang="en-US" sz="1050" b="1" dirty="0"/>
              <a:t>high production load or supplier/material variability</a:t>
            </a:r>
            <a:r>
              <a:rPr lang="en-US" sz="1050" dirty="0"/>
              <a:t>.</a:t>
            </a:r>
          </a:p>
          <a:p>
            <a:r>
              <a:rPr lang="en-US" sz="1050" dirty="0"/>
              <a:t>Trend monitoring is needed monthly to catch spikes early.</a:t>
            </a:r>
          </a:p>
          <a:p>
            <a:r>
              <a:rPr lang="en-US" sz="1050" b="1" dirty="0"/>
              <a:t>Decision / Action:</a:t>
            </a:r>
            <a:endParaRPr lang="en-US" sz="1050" dirty="0"/>
          </a:p>
          <a:p>
            <a:r>
              <a:rPr lang="en-US" sz="1050" dirty="0"/>
              <a:t>Conduct </a:t>
            </a:r>
            <a:r>
              <a:rPr lang="en-US" sz="1050" b="1" dirty="0"/>
              <a:t>root-cause analysis</a:t>
            </a:r>
            <a:r>
              <a:rPr lang="en-US" sz="1050" dirty="0"/>
              <a:t> for August spike.</a:t>
            </a:r>
          </a:p>
          <a:p>
            <a:r>
              <a:rPr lang="en-US" sz="1050" dirty="0"/>
              <a:t>Set up </a:t>
            </a:r>
            <a:r>
              <a:rPr lang="en-US" sz="1050" b="1" dirty="0"/>
              <a:t>monthly defect monitoring dashboard</a:t>
            </a:r>
            <a:r>
              <a:rPr lang="en-US" sz="1050" dirty="0"/>
              <a:t> (Power BI/Excel).</a:t>
            </a:r>
          </a:p>
          <a:p>
            <a:r>
              <a:rPr lang="en-US" sz="1050" dirty="0"/>
              <a:t>Escalate findings to production team for preventive action</a:t>
            </a:r>
            <a:r>
              <a:rPr lang="en-US" sz="1050" dirty="0" smtClean="0"/>
              <a:t>.</a:t>
            </a:r>
            <a:endParaRPr lang="en-US"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4240478" cy="2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(Top 3 High-Impact Defects (by cost))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05400" y="2006326"/>
            <a:ext cx="6934200" cy="369331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Findings: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Warp contributes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highest total cost impact (₹143K+)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Sink Mark is second (₹73K+).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Surface Scratch follows (₹50K+).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These 3 defect types account for the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majority of cost losses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High-cost impact does not always mean highest frequency — it shows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severity of financial loss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Decision: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Prioritize root-cause analysis and corrective action on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Warp, Sink Mark, and Surface Scratch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Allocate resources (quality checks, supplier audits) to reduce these 3 defects first for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maximum ROI</a:t>
            </a:r>
            <a:r>
              <a:rPr lang="en-US" sz="1050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752600"/>
            <a:ext cx="446351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</a:t>
            </a:r>
            <a:r>
              <a:rPr lang="en-US" sz="3200" dirty="0" smtClean="0"/>
              <a:t>(</a:t>
            </a:r>
            <a:r>
              <a:rPr lang="en-US" sz="3200" b="1" dirty="0"/>
              <a:t>Supplier-wise Total Cost </a:t>
            </a:r>
            <a:r>
              <a:rPr lang="en-US" sz="3200" b="1" dirty="0" smtClean="0"/>
              <a:t>Impact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05400" y="1852820"/>
            <a:ext cx="6705600" cy="409078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has the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highest cost impact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at ~122,008 INR.</a:t>
            </a:r>
          </a:p>
          <a:p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SupplierB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follows closely (~119,636 INR).</a:t>
            </a:r>
          </a:p>
          <a:p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SupplierA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SupplierC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show lower but still significant contributions (~104k and ~101k INR).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Interpretation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High total cost from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SupplierD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SupplierB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suggests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quality or process inefficiency issues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Even though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SupplierC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had fewer defects earlier, the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 per defect might be higher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Decision</a:t>
            </a:r>
          </a:p>
          <a:p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Engage with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SupplierD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SupplierB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→ targeted quality review.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root cause analysis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 on high-cost defects by supplier.</a:t>
            </a:r>
          </a:p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Use as input for 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supplier scorecard / negotiations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905000"/>
            <a:ext cx="4162426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8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(Monthly Cost Impact Trend)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05400" y="1828800"/>
            <a:ext cx="6705600" cy="439504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July defect cost impact: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149,688 INR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August defect cost impact: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167,245 INR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(highest)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September defect cost impact: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129,767 INR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(decline observed)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Defect cost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peaked in August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possibly due to higher production or severe defect types.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September shows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improvement / lower costs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meaning corrective actions might be working.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Investigate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process/production changes in August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→ find root cause of cost surge.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Continue September corrective measures → ensure consistency.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monthly cost trends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regularly to identify future spikes early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4529991" cy="23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</a:t>
            </a:r>
            <a:r>
              <a:rPr lang="en-US" sz="3200" dirty="0" smtClean="0"/>
              <a:t>(</a:t>
            </a:r>
            <a:r>
              <a:rPr lang="en-US" sz="3200" dirty="0"/>
              <a:t>Defect Distribution by Severity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57800" y="1789584"/>
            <a:ext cx="6705600" cy="439504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Findings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Most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defects are Minor (311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defects are significant at 149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Critical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defects are relatively low (39), but these often have the highest business impact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Interpretation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share of Minor defects → indicates common but low-risk issues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Major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Critical defects (188 total) need closer monitoring as they may cause rework, delays, or safety concerns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  <a:r>
              <a:rPr lang="en-U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Prioritize Critical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defects first for root-cause analysis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up regular review of Major defect trends to avoid escalation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Track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Minor defects in bulk and resolve through process standardization.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4285859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2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(Cost Impact by Severity)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81600" y="1752600"/>
            <a:ext cx="6781800" cy="469018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Findings:</a:t>
            </a:r>
            <a:endParaRPr lang="en-US" sz="1200" dirty="0"/>
          </a:p>
          <a:p>
            <a:r>
              <a:rPr lang="en-US" sz="1200" dirty="0"/>
              <a:t>Major defects are the most costly → ₹238,303 total impact.</a:t>
            </a:r>
          </a:p>
          <a:p>
            <a:r>
              <a:rPr lang="en-US" sz="1200" dirty="0"/>
              <a:t>Critical defects, though fewer in number, still cause ₹122,089 in cost.</a:t>
            </a:r>
          </a:p>
          <a:p>
            <a:r>
              <a:rPr lang="en-US" sz="1200" dirty="0"/>
              <a:t>Minor defects are high in count but relatively lower cost (₹86,310).</a:t>
            </a:r>
          </a:p>
          <a:p>
            <a:r>
              <a:rPr lang="en-US" sz="1200" b="1" dirty="0"/>
              <a:t>Interpretation:</a:t>
            </a:r>
            <a:endParaRPr lang="en-US" sz="1200" dirty="0"/>
          </a:p>
          <a:p>
            <a:r>
              <a:rPr lang="en-US" sz="1200" dirty="0"/>
              <a:t>High cost is not always linked to frequency — </a:t>
            </a:r>
            <a:r>
              <a:rPr lang="en-US" sz="1200" b="1" dirty="0"/>
              <a:t>severity drives disproportionate impact</a:t>
            </a:r>
            <a:r>
              <a:rPr lang="en-US" sz="1200" dirty="0"/>
              <a:t>.</a:t>
            </a:r>
          </a:p>
          <a:p>
            <a:r>
              <a:rPr lang="en-US" sz="1200" dirty="0"/>
              <a:t>Major issues must be prioritized for cost savings.</a:t>
            </a:r>
          </a:p>
          <a:p>
            <a:r>
              <a:rPr lang="en-US" sz="1200" dirty="0"/>
              <a:t>Critical issues, while fewer, represent serious risks (quality/safety).</a:t>
            </a:r>
          </a:p>
          <a:p>
            <a:r>
              <a:rPr lang="en-US" sz="1200" b="1" dirty="0"/>
              <a:t>Decision:</a:t>
            </a:r>
            <a:endParaRPr lang="en-US" sz="1200" dirty="0"/>
          </a:p>
          <a:p>
            <a:r>
              <a:rPr lang="en-US" sz="1200" dirty="0"/>
              <a:t>Allocate more resources to prevent &amp; fix </a:t>
            </a:r>
            <a:r>
              <a:rPr lang="en-US" sz="1200" b="1" dirty="0"/>
              <a:t>Major defects</a:t>
            </a:r>
            <a:r>
              <a:rPr lang="en-US" sz="1200" dirty="0"/>
              <a:t> (biggest cost burden).</a:t>
            </a:r>
          </a:p>
          <a:p>
            <a:r>
              <a:rPr lang="en-US" sz="1200" dirty="0"/>
              <a:t>Develop a </a:t>
            </a:r>
            <a:r>
              <a:rPr lang="en-US" sz="1200" b="1" dirty="0"/>
              <a:t>special escalation process</a:t>
            </a:r>
            <a:r>
              <a:rPr lang="en-US" sz="1200" dirty="0"/>
              <a:t> for Critical defects (to avoid risk and future liability).</a:t>
            </a:r>
          </a:p>
          <a:p>
            <a:r>
              <a:rPr lang="en-US" sz="1200" dirty="0"/>
              <a:t>Continue monitoring Minor defects but with lower resource allocation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89584"/>
            <a:ext cx="4617213" cy="23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7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(Defects by Shift)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81600" y="1701649"/>
            <a:ext cx="6781800" cy="479208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/>
              <a:t>Findings</a:t>
            </a:r>
          </a:p>
          <a:p>
            <a:r>
              <a:rPr lang="en-US" sz="1200" dirty="0"/>
              <a:t>Day shift has the </a:t>
            </a:r>
            <a:r>
              <a:rPr lang="en-US" sz="1200" b="1" dirty="0" smtClean="0"/>
              <a:t>highest </a:t>
            </a:r>
            <a:r>
              <a:rPr lang="en-US" sz="1200" b="1" dirty="0"/>
              <a:t>defects (310)</a:t>
            </a:r>
            <a:r>
              <a:rPr lang="en-US" sz="1200" dirty="0"/>
              <a:t>.</a:t>
            </a:r>
          </a:p>
          <a:p>
            <a:r>
              <a:rPr lang="en-US" sz="1200" dirty="0"/>
              <a:t>Swing shift shows moderate defects (</a:t>
            </a:r>
            <a:r>
              <a:rPr lang="en-US" sz="1200" b="1" dirty="0"/>
              <a:t>114</a:t>
            </a:r>
            <a:r>
              <a:rPr lang="en-US" sz="1200" dirty="0"/>
              <a:t>).</a:t>
            </a:r>
          </a:p>
          <a:p>
            <a:r>
              <a:rPr lang="en-US" sz="1200" dirty="0"/>
              <a:t>Night shift has the </a:t>
            </a:r>
            <a:r>
              <a:rPr lang="en-US" sz="1200" b="1" dirty="0"/>
              <a:t>lowest defects (75)</a:t>
            </a:r>
            <a:r>
              <a:rPr lang="en-US" sz="1200" dirty="0"/>
              <a:t>.</a:t>
            </a:r>
          </a:p>
          <a:p>
            <a:r>
              <a:rPr lang="en-US" sz="1200" b="1" dirty="0"/>
              <a:t>Interpretation</a:t>
            </a:r>
          </a:p>
          <a:p>
            <a:r>
              <a:rPr lang="en-US" sz="1200" dirty="0"/>
              <a:t>Higher day shift defects may be due to </a:t>
            </a:r>
            <a:r>
              <a:rPr lang="en-US" sz="1200" b="1" dirty="0"/>
              <a:t>higher production volume</a:t>
            </a:r>
            <a:r>
              <a:rPr lang="en-US" sz="1200" dirty="0"/>
              <a:t> during the day.</a:t>
            </a:r>
          </a:p>
          <a:p>
            <a:r>
              <a:rPr lang="en-US" sz="1200" dirty="0"/>
              <a:t>Swing shift defects could indicate </a:t>
            </a:r>
            <a:r>
              <a:rPr lang="en-US" sz="1200" b="1" dirty="0"/>
              <a:t>transition/hand-over issues</a:t>
            </a:r>
            <a:r>
              <a:rPr lang="en-US" sz="1200" dirty="0"/>
              <a:t>.</a:t>
            </a:r>
          </a:p>
          <a:p>
            <a:r>
              <a:rPr lang="en-US" sz="1200" dirty="0"/>
              <a:t>Night shift may benefit from </a:t>
            </a:r>
            <a:r>
              <a:rPr lang="en-US" sz="1200" b="1" dirty="0"/>
              <a:t>slower pace or fewer production runs</a:t>
            </a:r>
            <a:r>
              <a:rPr lang="en-US" sz="1200" dirty="0"/>
              <a:t>, leading to fewer defects.</a:t>
            </a:r>
          </a:p>
          <a:p>
            <a:r>
              <a:rPr lang="en-US" sz="1200" b="1" dirty="0"/>
              <a:t>Decision</a:t>
            </a:r>
          </a:p>
          <a:p>
            <a:r>
              <a:rPr lang="en-US" sz="1200" dirty="0"/>
              <a:t>Investigate </a:t>
            </a:r>
            <a:r>
              <a:rPr lang="en-US" sz="1200" b="1" dirty="0"/>
              <a:t>why Day shift has higher defects</a:t>
            </a:r>
            <a:r>
              <a:rPr lang="en-US" sz="1200" dirty="0"/>
              <a:t> → check workload, operator fatigue, or machine usage.</a:t>
            </a:r>
          </a:p>
          <a:p>
            <a:r>
              <a:rPr lang="en-US" sz="1200" dirty="0"/>
              <a:t>Standardize </a:t>
            </a:r>
            <a:r>
              <a:rPr lang="en-US" sz="1200" b="1" dirty="0"/>
              <a:t>shift-to-shift process handovers</a:t>
            </a:r>
            <a:r>
              <a:rPr lang="en-US" sz="1200" dirty="0"/>
              <a:t>.</a:t>
            </a:r>
          </a:p>
          <a:p>
            <a:r>
              <a:rPr lang="en-US" sz="1200" dirty="0"/>
              <a:t>Balance production scheduling across shifts to reduce concentration of defects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4357241" cy="264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1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28800"/>
            <a:ext cx="2362200" cy="36273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952961"/>
            <a:ext cx="2362200" cy="3503188"/>
          </a:xfrm>
          <a:prstGeom prst="rect">
            <a:avLst/>
          </a:prstGeom>
        </p:spPr>
      </p:pic>
      <p:sp>
        <p:nvSpPr>
          <p:cNvPr id="11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096000" y="3505200"/>
            <a:ext cx="5715000" cy="147732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DefectType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11 missing (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2.1%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Fill with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20 missing (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3.9%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Fill with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grouped by DefectType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20 missing (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3.9%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Fill with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All other columns → No missing values.</a:t>
            </a:r>
          </a:p>
        </p:txBody>
      </p:sp>
    </p:spTree>
    <p:extLst>
      <p:ext uri="{BB962C8B-B14F-4D97-AF65-F5344CB8AC3E}">
        <p14:creationId xmlns:p14="http://schemas.microsoft.com/office/powerpoint/2010/main" val="37897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SQL\ </a:t>
            </a:r>
            <a:r>
              <a:rPr lang="en-US" sz="3200" dirty="0"/>
              <a:t>ANALYSIS (Final Summary – SQL Analysis Insights)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3298" y="1981200"/>
            <a:ext cx="10134600" cy="2308324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Warp defects &amp; Supplier 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top contributors to quality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August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the highest defect count and cost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severity defects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drive the largest costs;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defects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carry high risk despite lower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 shift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significantly higher defects → indicates production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cost 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highlights Supplier D &amp; B as urgent focus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Improvements should target high-cost defects, key suppliers, and shift-level process balancing.</a:t>
            </a:r>
          </a:p>
        </p:txBody>
      </p:sp>
    </p:spTree>
    <p:extLst>
      <p:ext uri="{BB962C8B-B14F-4D97-AF65-F5344CB8AC3E}">
        <p14:creationId xmlns:p14="http://schemas.microsoft.com/office/powerpoint/2010/main" val="12298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Excel </a:t>
            </a:r>
            <a:r>
              <a:rPr lang="en-US" sz="3200" dirty="0"/>
              <a:t>Pivot </a:t>
            </a:r>
            <a:r>
              <a:rPr lang="en-US" sz="3200" dirty="0" smtClean="0"/>
              <a:t>Insights (</a:t>
            </a:r>
            <a:r>
              <a:rPr lang="en-US" sz="3200" dirty="0"/>
              <a:t>Supplier </a:t>
            </a:r>
            <a:r>
              <a:rPr lang="en-US" sz="3200" dirty="0" err="1"/>
              <a:t>vs</a:t>
            </a:r>
            <a:r>
              <a:rPr lang="en-US" sz="3200" dirty="0"/>
              <a:t> Defect Type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096000"/>
            <a:ext cx="101346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/>
              <a:t>Supplier D has most defects (137), Warp dominates (32%).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57521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Excel </a:t>
            </a:r>
            <a:r>
              <a:rPr lang="en-US" sz="3200" dirty="0"/>
              <a:t>Pivot </a:t>
            </a:r>
            <a:r>
              <a:rPr lang="en-US" sz="3200" dirty="0" smtClean="0"/>
              <a:t>Insights (</a:t>
            </a:r>
            <a:r>
              <a:rPr lang="en-US" sz="3200" dirty="0"/>
              <a:t>Monthly Cost Trend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096000"/>
            <a:ext cx="101346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/>
              <a:t>August shows peak cost ₹167K, decline in September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057399"/>
            <a:ext cx="6195570" cy="37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Excel Pivot Insights (</a:t>
            </a:r>
            <a:r>
              <a:rPr lang="en-US" sz="3200" dirty="0"/>
              <a:t>Cost Impact by Severity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6139934"/>
            <a:ext cx="7924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/>
              <a:t>Major defects = biggest financial burden (₹238K, ~53%).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6" y="1828800"/>
            <a:ext cx="717634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2800" dirty="0"/>
              <a:t>Dashboard Overview (Automotive Defect Dashboard (Jul–Sep 2025</a:t>
            </a:r>
            <a:r>
              <a:rPr lang="en-US" sz="2800" dirty="0" smtClean="0"/>
              <a:t>))</a:t>
            </a:r>
            <a:endParaRPr lang="en-US" sz="2800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610600" y="3599371"/>
            <a:ext cx="3429000" cy="175432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/>
              <a:t>Interactive Power BI dashboard built using cleaned defect dataset</a:t>
            </a:r>
            <a:r>
              <a:rPr lang="en-US" sz="1800" dirty="0" smtClean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dirty="0" smtClean="0"/>
              <a:t>Shows </a:t>
            </a:r>
            <a:r>
              <a:rPr lang="en-US" sz="1800" dirty="0"/>
              <a:t>defect frequency, supplier cost impact, and monthly trend.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36762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9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2800" dirty="0"/>
              <a:t>Key Insights(Key Insights from Dashboard)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638335"/>
            <a:ext cx="6934200" cy="120032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Warp defects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highest (~160 cases) → main rework cause.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the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cost impact (~₹122 K)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cost impact ≈ ₹446 K (Jul–Sep 2025)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trend ↓ Aug → Sep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quality improvement visible.</a:t>
            </a:r>
          </a:p>
        </p:txBody>
      </p:sp>
    </p:spTree>
    <p:extLst>
      <p:ext uri="{BB962C8B-B14F-4D97-AF65-F5344CB8AC3E}">
        <p14:creationId xmlns:p14="http://schemas.microsoft.com/office/powerpoint/2010/main" val="9845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117348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Recommendations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514600"/>
            <a:ext cx="8915400" cy="1938992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corrective actions on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Warp &amp; Sink Mark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with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process audits and mold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current inspection plan—trend shows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reduction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dashboard for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supplier review meetings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991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78" y="1828800"/>
            <a:ext cx="11727180" cy="2057400"/>
          </a:xfrm>
          <a:prstGeom prst="rect">
            <a:avLst/>
          </a:prstGeom>
        </p:spPr>
      </p:pic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0" y="5129897"/>
            <a:ext cx="7315200" cy="646331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exact duplicate rows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will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conflicting duplicates → no manual resolution needed.</a:t>
            </a:r>
          </a:p>
        </p:txBody>
      </p:sp>
    </p:spTree>
    <p:extLst>
      <p:ext uri="{BB962C8B-B14F-4D97-AF65-F5344CB8AC3E}">
        <p14:creationId xmlns:p14="http://schemas.microsoft.com/office/powerpoint/2010/main" val="229591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6629400" cy="3200400"/>
          </a:xfrm>
          <a:prstGeom prst="rect">
            <a:avLst/>
          </a:prstGeom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0" y="5451901"/>
            <a:ext cx="4648200" cy="83099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Issue: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"Warp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(extra space) and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"Warping"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Action: Standardize to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"Warp"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&amp; Severity → clean (no typos).</a:t>
            </a:r>
          </a:p>
        </p:txBody>
      </p:sp>
    </p:spTree>
    <p:extLst>
      <p:ext uri="{BB962C8B-B14F-4D97-AF65-F5344CB8AC3E}">
        <p14:creationId xmlns:p14="http://schemas.microsoft.com/office/powerpoint/2010/main" val="9665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Summary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119384" cy="2901873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81400" y="5257800"/>
            <a:ext cx="8305800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Median = ~255, Max = ~6000 → highly skewed.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CycleTime_s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Normal ~20–40 sec, outliers &gt;200 sec → machine error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ReworkHours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Median = 2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extreme values &gt;20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long-tail rework.</a:t>
            </a:r>
          </a:p>
        </p:txBody>
      </p:sp>
    </p:spTree>
    <p:extLst>
      <p:ext uri="{BB962C8B-B14F-4D97-AF65-F5344CB8AC3E}">
        <p14:creationId xmlns:p14="http://schemas.microsoft.com/office/powerpoint/2010/main" val="6836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Visualization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00600" y="5839599"/>
            <a:ext cx="7162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CostImpactINR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heavy right tail → treat using IQR (cap or drop).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18771"/>
            <a:ext cx="4402915" cy="2929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828800"/>
            <a:ext cx="4343400" cy="29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0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Visualization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00600" y="5839599"/>
            <a:ext cx="7162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CycleTime_s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spikes &gt;200 → drop or investigate separately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3600"/>
            <a:ext cx="4937091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133600"/>
            <a:ext cx="4724882" cy="320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9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Visualization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00600" y="5839599"/>
            <a:ext cx="7162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ReworkHours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tail beyond 20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hrs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Winsorize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or cap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52565"/>
            <a:ext cx="5359793" cy="34296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00" y="2004982"/>
            <a:ext cx="4778200" cy="33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1251</TotalTime>
  <Words>2244</Words>
  <Application>Microsoft Office PowerPoint</Application>
  <PresentationFormat>Widescreen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 Unicode MS</vt:lpstr>
      <vt:lpstr>Arial</vt:lpstr>
      <vt:lpstr>Franklin Gothic Medium</vt:lpstr>
      <vt:lpstr>Medical Design 16x9</vt:lpstr>
      <vt:lpstr>Profiling Report — Automotive Defect Dataset</vt:lpstr>
      <vt:lpstr>Dataset Overview</vt:lpstr>
      <vt:lpstr>Missing Values</vt:lpstr>
      <vt:lpstr>Duplicates</vt:lpstr>
      <vt:lpstr>Category Quality</vt:lpstr>
      <vt:lpstr>Numeric Summary</vt:lpstr>
      <vt:lpstr>Outlier Visualization</vt:lpstr>
      <vt:lpstr>Outlier Visualization</vt:lpstr>
      <vt:lpstr>Outlier Visualization</vt:lpstr>
      <vt:lpstr>Key Findings</vt:lpstr>
      <vt:lpstr>Cleaning Plan</vt:lpstr>
      <vt:lpstr>Data Cleaning Summary</vt:lpstr>
      <vt:lpstr>Before vs After Snapshot</vt:lpstr>
      <vt:lpstr>Final Deliverable</vt:lpstr>
      <vt:lpstr>SQL\ ANALYSIS (Data Schema)</vt:lpstr>
      <vt:lpstr>SQL\ ANALYSIS (Row + Sample Data Check)</vt:lpstr>
      <vt:lpstr>SQL\ ANALYSIS (Missing Values Check)</vt:lpstr>
      <vt:lpstr>SQL\ ANALYSIS ( Duplicate Check Results)</vt:lpstr>
      <vt:lpstr>SQL\ ANALYSIS (Duplicate Check Results)</vt:lpstr>
      <vt:lpstr>SQL\ ANALYSIS (Defect Frequency by Type)</vt:lpstr>
      <vt:lpstr>SQL\ ANALYSIS (Average Cost Impact per Defect Type)</vt:lpstr>
      <vt:lpstr>SQL\ ANALYSIS (Which suppliers are contributing the highest number of defects?)</vt:lpstr>
      <vt:lpstr>SQL\ ANALYSIS (Monthly Defect Trend (Defect Count by Month)</vt:lpstr>
      <vt:lpstr>SQL\ ANALYSIS (Top 3 High-Impact Defects (by cost))</vt:lpstr>
      <vt:lpstr>SQL\ ANALYSIS (Supplier-wise Total Cost Impact)</vt:lpstr>
      <vt:lpstr>SQL\ ANALYSIS (Monthly Cost Impact Trend)</vt:lpstr>
      <vt:lpstr>SQL\ ANALYSIS (Defect Distribution by Severity)</vt:lpstr>
      <vt:lpstr>SQL\ ANALYSIS (Cost Impact by Severity)</vt:lpstr>
      <vt:lpstr>SQL\ ANALYSIS (Defects by Shift)</vt:lpstr>
      <vt:lpstr>SQL\ ANALYSIS (Final Summary – SQL Analysis Insights)</vt:lpstr>
      <vt:lpstr>Excel Pivot Insights (Supplier vs Defect Type)</vt:lpstr>
      <vt:lpstr>Excel Pivot Insights (Monthly Cost Trend)</vt:lpstr>
      <vt:lpstr>Excel Pivot Insights (Cost Impact by Severity)</vt:lpstr>
      <vt:lpstr>Dashboard Overview (Automotive Defect Dashboard (Jul–Sep 2025))</vt:lpstr>
      <vt:lpstr>Key Insights(Key Insights from Dashboard)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Report — Automotive Defect Dataset</dc:title>
  <dc:creator>Lenovo</dc:creator>
  <cp:lastModifiedBy>Lenovo</cp:lastModifiedBy>
  <cp:revision>80</cp:revision>
  <dcterms:created xsi:type="dcterms:W3CDTF">2025-10-03T05:49:42Z</dcterms:created>
  <dcterms:modified xsi:type="dcterms:W3CDTF">2025-10-04T12:13:52Z</dcterms:modified>
</cp:coreProperties>
</file>