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8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1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6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6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6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2809-4E7D-4813-9A87-EC5635AB0A82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1E0E6-F669-4691-BD76-13844E702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82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536" y="491706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Cycle Time </a:t>
            </a:r>
            <a:r>
              <a:rPr lang="en-US" sz="2800" dirty="0" err="1" smtClean="0"/>
              <a:t>vs</a:t>
            </a:r>
            <a:r>
              <a:rPr lang="en-US" sz="2800" dirty="0" smtClean="0"/>
              <a:t> Cost Analysis — Data Profiling Report (Pre-Cleaning)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4733"/>
            <a:ext cx="9181382" cy="4822166"/>
          </a:xfrm>
        </p:spPr>
        <p:txBody>
          <a:bodyPr/>
          <a:lstStyle/>
          <a:p>
            <a:r>
              <a:rPr lang="en-US" dirty="0" smtClean="0"/>
              <a:t>RANJITH 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5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Outlier Intensity &amp; Business Rule Validation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7" y="1239764"/>
            <a:ext cx="4982041" cy="8700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11" y="2385293"/>
            <a:ext cx="6210822" cy="902427"/>
          </a:xfrm>
          <a:prstGeom prst="rect">
            <a:avLst/>
          </a:prstGeom>
        </p:spPr>
      </p:pic>
      <p:sp>
        <p:nvSpPr>
          <p:cNvPr id="8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92920" y="3987579"/>
            <a:ext cx="808684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Kurtosis &gt; 30 → very heavy tails (outliers dominate).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Invalid cost = 3 (negative values → data entry error).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 valid (≥ 0 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+ Action: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 invalid cost entries, winsorize extreme values.</a:t>
            </a:r>
          </a:p>
        </p:txBody>
      </p:sp>
    </p:spTree>
    <p:extLst>
      <p:ext uri="{BB962C8B-B14F-4D97-AF65-F5344CB8AC3E}">
        <p14:creationId xmlns:p14="http://schemas.microsoft.com/office/powerpoint/2010/main" val="406050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52" y="975589"/>
            <a:ext cx="4856820" cy="3906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Profiling Summary Overview (Before Cleaning)</a:t>
            </a:r>
            <a:endParaRPr lang="en-US" sz="28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80272" y="3585113"/>
            <a:ext cx="6611728" cy="2961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 smtClean="0"/>
          </a:p>
          <a:p>
            <a:pPr lvl="1" algn="l"/>
            <a:r>
              <a:rPr lang="en-US" dirty="0" smtClean="0"/>
              <a:t>Total Rows = 300 | Columns = 7.</a:t>
            </a:r>
          </a:p>
          <a:p>
            <a:pPr lvl="1" algn="l"/>
            <a:r>
              <a:rPr lang="en-US" dirty="0" smtClean="0"/>
              <a:t>Missing values ≤ 2%.</a:t>
            </a:r>
          </a:p>
          <a:p>
            <a:pPr lvl="1" algn="l"/>
            <a:r>
              <a:rPr lang="en-US" dirty="0" smtClean="0"/>
              <a:t>Duplicates = 0%.</a:t>
            </a:r>
          </a:p>
          <a:p>
            <a:pPr lvl="1" algn="l"/>
            <a:r>
              <a:rPr lang="en-US" dirty="0" smtClean="0"/>
              <a:t>Outlier ranges detected: Cycle (2 → 1000 s), Cost (–₹100 → ₹1000).</a:t>
            </a:r>
          </a:p>
          <a:p>
            <a:pPr lvl="1" algn="l"/>
            <a:r>
              <a:rPr lang="en-US" i="1" dirty="0" smtClean="0"/>
              <a:t>Interpretation + Action:</a:t>
            </a:r>
            <a:r>
              <a:rPr lang="en-US" dirty="0" smtClean="0"/>
              <a:t> Dataset ready for structured cleaning (Phase 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25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Missing &amp; Invalid Value Treatment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2899" y="4846028"/>
            <a:ext cx="779992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Material: 6 missing → filled with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 (POM)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CycleTime_s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 missing → filled with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(33.2 s)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CostPerUnitINR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3 negative records → replaced with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₹ 90.79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Post-fix check → 0 missing, 0 invalid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 + Action: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completeness achieved → dataset ready for variance and outlier evaluation.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9" y="1171467"/>
            <a:ext cx="6093124" cy="336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Outlier Detection &amp; Capping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2899" y="4540303"/>
            <a:ext cx="7799926" cy="218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/>
              <a:t>CycleTime_s</a:t>
            </a:r>
            <a:r>
              <a:rPr lang="en-US" sz="1600" dirty="0"/>
              <a:t> → 7 outliers found.</a:t>
            </a:r>
          </a:p>
          <a:p>
            <a:pPr algn="l"/>
            <a:r>
              <a:rPr lang="en-US" sz="1600" dirty="0" err="1"/>
              <a:t>CostPerUnitINR</a:t>
            </a:r>
            <a:r>
              <a:rPr lang="en-US" sz="1600" dirty="0"/>
              <a:t> → 3 outliers found.</a:t>
            </a:r>
          </a:p>
          <a:p>
            <a:pPr algn="l"/>
            <a:r>
              <a:rPr lang="en-US" sz="1600" dirty="0"/>
              <a:t>Applied </a:t>
            </a:r>
            <a:r>
              <a:rPr lang="en-US" sz="1600" b="1" dirty="0"/>
              <a:t>5th–95th percentile capping</a:t>
            </a:r>
            <a:r>
              <a:rPr lang="en-US" sz="1600" dirty="0"/>
              <a:t> to preserve trends but limit distortion.</a:t>
            </a:r>
          </a:p>
          <a:p>
            <a:pPr algn="l"/>
            <a:r>
              <a:rPr lang="en-US" sz="1600" dirty="0"/>
              <a:t>After capping → </a:t>
            </a:r>
            <a:r>
              <a:rPr lang="en-US" sz="1600" dirty="0" err="1"/>
              <a:t>CycleTime</a:t>
            </a:r>
            <a:r>
              <a:rPr lang="en-US" sz="1600" dirty="0"/>
              <a:t> (24.3 – 43.2 s) | Cost (52.5 – 146.9 ₹).</a:t>
            </a:r>
          </a:p>
          <a:p>
            <a:pPr algn="l"/>
            <a:r>
              <a:rPr lang="en-US" sz="1600" b="1" dirty="0"/>
              <a:t>Interpretation + Action: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Extreme values trimmed → stable distributions for accurate trend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9" y="1106151"/>
            <a:ext cx="6779724" cy="28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8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Correlation Validation (Post-Cleaning)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2899" y="4838332"/>
            <a:ext cx="7799926" cy="15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Correlation (</a:t>
            </a:r>
            <a:r>
              <a:rPr lang="en-US" sz="1600" dirty="0" err="1"/>
              <a:t>CycleTime</a:t>
            </a:r>
            <a:r>
              <a:rPr lang="en-US" sz="1600" dirty="0"/>
              <a:t> ↔ Cost) = </a:t>
            </a:r>
            <a:r>
              <a:rPr lang="en-US" sz="1600" b="1" dirty="0"/>
              <a:t>0.51</a:t>
            </a:r>
            <a:r>
              <a:rPr lang="en-US" sz="1600" dirty="0"/>
              <a:t> → Moderate positive relationship.</a:t>
            </a:r>
          </a:p>
          <a:p>
            <a:pPr algn="l"/>
            <a:r>
              <a:rPr lang="en-US" sz="1600" dirty="0"/>
              <a:t>Before cleaning = 0.02 → Noise and outliers masked trend.</a:t>
            </a:r>
          </a:p>
          <a:p>
            <a:pPr algn="l"/>
            <a:r>
              <a:rPr lang="en-US" sz="1600" dirty="0"/>
              <a:t>After cleaning → Relationship clearly visible.</a:t>
            </a:r>
          </a:p>
          <a:p>
            <a:pPr algn="l"/>
            <a:r>
              <a:rPr lang="en-US" sz="1600" b="1" dirty="0"/>
              <a:t>Interpretation + Action: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Cycle time directly influences unit cost → cleaning restored true process signal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58" y="1034248"/>
            <a:ext cx="4016196" cy="346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36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Conclusion &amp; Next Steps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5864" y="1540798"/>
            <a:ext cx="8034067" cy="381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• All missing, invalid, and outlier values handled successfully.</a:t>
            </a:r>
          </a:p>
          <a:p>
            <a:pPr algn="l"/>
            <a:r>
              <a:rPr lang="en-US" sz="1600" dirty="0"/>
              <a:t>• Dataset verified — 300 rows × 7 columns, 0 duplicates.</a:t>
            </a:r>
          </a:p>
          <a:p>
            <a:pPr algn="l"/>
            <a:r>
              <a:rPr lang="en-US" sz="1600" dirty="0"/>
              <a:t>• Post-cleaning correlation (0.51) confirms cycle time impacts cost/unit.</a:t>
            </a:r>
          </a:p>
          <a:p>
            <a:pPr algn="l"/>
            <a:r>
              <a:rPr lang="en-US" sz="1600" dirty="0"/>
              <a:t>• Clean dataset exported → 02_data_cleaned/cycle_cost_clean.csv.</a:t>
            </a:r>
          </a:p>
          <a:p>
            <a:pPr algn="l"/>
            <a:r>
              <a:rPr lang="en-US" sz="1600" dirty="0"/>
              <a:t>• Next Phase (Day 12): SQL analysis — </a:t>
            </a:r>
            <a:r>
              <a:rPr lang="en-US" sz="1600" dirty="0" err="1"/>
              <a:t>Avg</a:t>
            </a:r>
            <a:r>
              <a:rPr lang="en-US" sz="1600" dirty="0"/>
              <a:t> cost by Material and </a:t>
            </a:r>
            <a:r>
              <a:rPr lang="en-US" sz="1600" dirty="0" err="1"/>
              <a:t>CycleTime</a:t>
            </a:r>
            <a:r>
              <a:rPr lang="en-US" sz="1600" dirty="0"/>
              <a:t> bucket</a:t>
            </a:r>
            <a:r>
              <a:rPr lang="en-US" sz="1600" dirty="0" smtClean="0"/>
              <a:t>.</a:t>
            </a:r>
          </a:p>
          <a:p>
            <a:pPr algn="l"/>
            <a:endParaRPr lang="en-US" sz="1600" dirty="0" smtClean="0"/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Interpretation + Action</a:t>
            </a:r>
            <a:r>
              <a:rPr lang="en-US" sz="1600" dirty="0" smtClean="0"/>
              <a:t>:</a:t>
            </a:r>
          </a:p>
          <a:p>
            <a:pPr algn="l"/>
            <a:r>
              <a:rPr lang="en-US" sz="1600" dirty="0" smtClean="0"/>
              <a:t>Clean</a:t>
            </a:r>
            <a:r>
              <a:rPr lang="en-US" sz="1600" dirty="0"/>
              <a:t>, reliable dataset ready for analytical modeling and cost optimization insights.</a:t>
            </a:r>
          </a:p>
          <a:p>
            <a:pPr algn="l"/>
            <a:endParaRPr lang="en-US" sz="1600" dirty="0"/>
          </a:p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86653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SQL Validation – Post-Import Schema Check</a:t>
            </a:r>
            <a:endParaRPr lang="en-US" sz="28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05246" y="3199840"/>
            <a:ext cx="6823494" cy="3555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/>
              <a:t>• Verified SQL table structure after importing cleaned dataset.</a:t>
            </a:r>
          </a:p>
          <a:p>
            <a:pPr algn="l"/>
            <a:r>
              <a:rPr lang="en-US" sz="1600" dirty="0"/>
              <a:t>• All 7 columns loaded correctly with expected data types:</a:t>
            </a:r>
          </a:p>
          <a:p>
            <a:pPr algn="l"/>
            <a:r>
              <a:rPr lang="en-US" sz="1600" dirty="0"/>
              <a:t>  - TEXT: </a:t>
            </a:r>
            <a:r>
              <a:rPr lang="en-US" sz="1600" dirty="0" err="1"/>
              <a:t>RecordID</a:t>
            </a:r>
            <a:r>
              <a:rPr lang="en-US" sz="1600" dirty="0"/>
              <a:t>, </a:t>
            </a:r>
            <a:r>
              <a:rPr lang="en-US" sz="1600" dirty="0" err="1"/>
              <a:t>PartID</a:t>
            </a:r>
            <a:r>
              <a:rPr lang="en-US" sz="1600" dirty="0"/>
              <a:t>, Date, Material, Supplier</a:t>
            </a:r>
          </a:p>
          <a:p>
            <a:pPr algn="l"/>
            <a:r>
              <a:rPr lang="en-US" sz="1600" dirty="0"/>
              <a:t>  - REAL: </a:t>
            </a:r>
            <a:r>
              <a:rPr lang="en-US" sz="1600" dirty="0" err="1"/>
              <a:t>CycleTime_s</a:t>
            </a:r>
            <a:r>
              <a:rPr lang="en-US" sz="1600" dirty="0"/>
              <a:t>, </a:t>
            </a:r>
            <a:r>
              <a:rPr lang="en-US" sz="1600" dirty="0" err="1"/>
              <a:t>CostPerUnitINR</a:t>
            </a:r>
            <a:endParaRPr lang="en-US" sz="1600" dirty="0"/>
          </a:p>
          <a:p>
            <a:pPr algn="l"/>
            <a:r>
              <a:rPr lang="en-US" sz="1600" dirty="0"/>
              <a:t>• Schema integrity confirmed — matches cleaned CSV from Python.</a:t>
            </a:r>
          </a:p>
          <a:p>
            <a:pPr algn="l"/>
            <a:r>
              <a:rPr lang="en-US" sz="1600" dirty="0"/>
              <a:t>• Dataset ready for SQL-level analysis and aggregation.</a:t>
            </a:r>
          </a:p>
          <a:p>
            <a:pPr algn="l"/>
            <a:r>
              <a:rPr lang="en-US" sz="1600" b="1" dirty="0" smtClean="0"/>
              <a:t>Interpretation </a:t>
            </a:r>
            <a:r>
              <a:rPr lang="en-US" sz="1600" b="1" dirty="0"/>
              <a:t>and Action:</a:t>
            </a:r>
            <a:br>
              <a:rPr lang="en-US" sz="1600" b="1" dirty="0"/>
            </a:b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Post-import validation confirms schema and type consistency </a:t>
            </a:r>
          </a:p>
          <a:p>
            <a:pPr algn="l"/>
            <a:r>
              <a:rPr lang="en-US" sz="1600" dirty="0"/>
              <a:t>between Python-cleaned file and SQL environment. </a:t>
            </a:r>
          </a:p>
          <a:p>
            <a:pPr algn="l"/>
            <a:r>
              <a:rPr lang="en-US" sz="1600" dirty="0"/>
              <a:t>Next step: perform aggregation and correlation analysis using SQL queries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30" y="954513"/>
            <a:ext cx="5561084" cy="217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49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b="1" dirty="0"/>
              <a:t>Material-wise Average Cost and Cycle Time — SQL Aggregation</a:t>
            </a:r>
            <a:endParaRPr lang="en-US" sz="28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6549" y="3323906"/>
            <a:ext cx="4483089" cy="267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 smtClean="0"/>
              <a:t>• </a:t>
            </a:r>
            <a:r>
              <a:rPr lang="en-US" sz="1400" dirty="0"/>
              <a:t>Dataset aggregated by Material using cleaned SQL table (</a:t>
            </a:r>
            <a:r>
              <a:rPr lang="en-US" sz="1400" dirty="0" err="1"/>
              <a:t>cycle_cost_cleaned</a:t>
            </a:r>
            <a:r>
              <a:rPr lang="en-US" sz="1400" dirty="0"/>
              <a:t>).  </a:t>
            </a:r>
          </a:p>
          <a:p>
            <a:pPr algn="l"/>
            <a:r>
              <a:rPr lang="en-US" sz="1400" dirty="0"/>
              <a:t>• Highest </a:t>
            </a:r>
            <a:r>
              <a:rPr lang="en-US" sz="1400" dirty="0" err="1"/>
              <a:t>AvgCost</a:t>
            </a:r>
            <a:r>
              <a:rPr lang="en-US" sz="1400" dirty="0"/>
              <a:t>: POM — ₹137.62 | </a:t>
            </a:r>
            <a:r>
              <a:rPr lang="en-US" sz="1400" dirty="0" err="1"/>
              <a:t>AvgCycleTime</a:t>
            </a:r>
            <a:r>
              <a:rPr lang="en-US" sz="1400" dirty="0"/>
              <a:t> ≈ 37.4 s.  </a:t>
            </a:r>
          </a:p>
          <a:p>
            <a:pPr algn="l"/>
            <a:r>
              <a:rPr lang="en-US" sz="1400" dirty="0"/>
              <a:t>• PC follows with </a:t>
            </a:r>
            <a:r>
              <a:rPr lang="en-US" sz="1400" dirty="0" err="1"/>
              <a:t>AvgCost</a:t>
            </a:r>
            <a:r>
              <a:rPr lang="en-US" sz="1400" dirty="0"/>
              <a:t> ₹100.84 | </a:t>
            </a:r>
            <a:r>
              <a:rPr lang="en-US" sz="1400" dirty="0" err="1"/>
              <a:t>CycleTime</a:t>
            </a:r>
            <a:r>
              <a:rPr lang="en-US" sz="1400" dirty="0"/>
              <a:t> ≈ 33.3 s.  </a:t>
            </a:r>
          </a:p>
          <a:p>
            <a:pPr algn="l"/>
            <a:r>
              <a:rPr lang="en-US" sz="1400" dirty="0"/>
              <a:t>• PC-ABS and ABS show moderate cost/time values.  </a:t>
            </a:r>
          </a:p>
          <a:p>
            <a:pPr algn="l"/>
            <a:r>
              <a:rPr lang="en-US" sz="1400" dirty="0"/>
              <a:t>• PP is the most efficient — lowest cost ₹59.26 and shortest time 31.4 s.  </a:t>
            </a:r>
          </a:p>
          <a:p>
            <a:pPr algn="l"/>
            <a:r>
              <a:rPr lang="en-US" sz="1400" dirty="0"/>
              <a:t>• Record count (50–80 per material) confirms balanced distribution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33" y="859137"/>
            <a:ext cx="7758022" cy="222543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448796" y="3490963"/>
            <a:ext cx="3865729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Interpretation:</a:t>
            </a:r>
          </a:p>
          <a:p>
            <a:pPr algn="l"/>
            <a:r>
              <a:rPr lang="en-US" sz="1200" dirty="0"/>
              <a:t>POM and PC materials drive higher cost and longer cycle time,</a:t>
            </a:r>
          </a:p>
          <a:p>
            <a:pPr algn="l"/>
            <a:r>
              <a:rPr lang="en-US" sz="1200" dirty="0"/>
              <a:t>indicating possible molding inefficiencies or tooling limits.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Action:</a:t>
            </a:r>
          </a:p>
          <a:p>
            <a:pPr algn="l"/>
            <a:r>
              <a:rPr lang="en-US" sz="1200" dirty="0"/>
              <a:t>Optimize cycle parameters and tooling setup for POM and PC parts</a:t>
            </a:r>
          </a:p>
          <a:p>
            <a:pPr algn="l"/>
            <a:r>
              <a:rPr lang="en-US" sz="1200" dirty="0"/>
              <a:t>to reduce per-unit cost and improve throughput.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78079" y="6194229"/>
            <a:ext cx="6074799" cy="663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 smtClean="0"/>
              <a:t>*SQL aggregation confirms cleaned data accuracy and highlights</a:t>
            </a:r>
          </a:p>
          <a:p>
            <a:pPr algn="l"/>
            <a:r>
              <a:rPr lang="en-US" sz="1600" dirty="0" smtClean="0"/>
              <a:t>material-level performance variation.*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102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Cycle-Time Bucket </a:t>
            </a:r>
            <a:r>
              <a:rPr lang="en-US" sz="2800" dirty="0" err="1"/>
              <a:t>vs</a:t>
            </a:r>
            <a:r>
              <a:rPr lang="en-US" sz="2800" dirty="0"/>
              <a:t> Average Cost — SQL Analysis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6549" y="3581925"/>
            <a:ext cx="4483089" cy="215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• Data bucketed into 3 cycle-time ranges (&lt;30 s, 30–40 s, &gt;40 s).  </a:t>
            </a:r>
          </a:p>
          <a:p>
            <a:pPr algn="l"/>
            <a:r>
              <a:rPr lang="en-US" sz="1400" dirty="0"/>
              <a:t>• Average Cost increases consistently with cycle time.  </a:t>
            </a:r>
          </a:p>
          <a:p>
            <a:pPr algn="l"/>
            <a:r>
              <a:rPr lang="en-US" sz="1400" dirty="0"/>
              <a:t>• &lt;30 s → lowest </a:t>
            </a:r>
            <a:r>
              <a:rPr lang="en-US" sz="1400" dirty="0" err="1"/>
              <a:t>AvgCost</a:t>
            </a:r>
            <a:r>
              <a:rPr lang="en-US" sz="1400" dirty="0"/>
              <a:t> ≈ ₹72  |  &gt;40 s → highest </a:t>
            </a:r>
            <a:r>
              <a:rPr lang="en-US" sz="1400" dirty="0" err="1"/>
              <a:t>AvgCost</a:t>
            </a:r>
            <a:r>
              <a:rPr lang="en-US" sz="1400" dirty="0"/>
              <a:t> ≈ ₹119.  </a:t>
            </a:r>
          </a:p>
          <a:p>
            <a:pPr algn="l"/>
            <a:r>
              <a:rPr lang="en-US" sz="1400" dirty="0"/>
              <a:t>• Middle range (30–40 s) covers majority records (~160).  </a:t>
            </a:r>
          </a:p>
          <a:p>
            <a:pPr algn="l"/>
            <a:r>
              <a:rPr lang="en-US" sz="1400" dirty="0"/>
              <a:t>• Confirms positive cost–time correlation identified in Python </a:t>
            </a:r>
            <a:r>
              <a:rPr lang="en-US" sz="1400" dirty="0" err="1"/>
              <a:t>heatmap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519817" y="3421441"/>
            <a:ext cx="3865729" cy="209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Interpretation:</a:t>
            </a:r>
          </a:p>
          <a:p>
            <a:pPr algn="l"/>
            <a:r>
              <a:rPr lang="en-US" sz="1400" dirty="0"/>
              <a:t>Longer cycle times directly drive higher unit costs.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Action:</a:t>
            </a:r>
          </a:p>
          <a:p>
            <a:pPr algn="l"/>
            <a:r>
              <a:rPr lang="en-US" sz="1400" dirty="0"/>
              <a:t>Reduce mold cooling and material handling delays to target ≤ 35 s cycle time</a:t>
            </a:r>
          </a:p>
          <a:p>
            <a:pPr algn="l"/>
            <a:r>
              <a:rPr lang="en-US" sz="1400" dirty="0"/>
              <a:t>for optimal cost–throughput balance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58114" y="6031621"/>
            <a:ext cx="60747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*SQL buckets validate process improvement opportunity at cycle time threshold ≈ 35 s</a:t>
            </a:r>
            <a:r>
              <a:rPr lang="en-US" sz="1600" dirty="0" smtClean="0"/>
              <a:t>.*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6" y="959272"/>
            <a:ext cx="844369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68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Supplier-wise Cost &amp; Cycle Summary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6549" y="3388026"/>
            <a:ext cx="4483089" cy="254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• Supplier-level averages computed from cleaned dataset (SQL).  </a:t>
            </a:r>
          </a:p>
          <a:p>
            <a:pPr algn="l"/>
            <a:r>
              <a:rPr lang="en-US" sz="1400" dirty="0"/>
              <a:t>• Highest </a:t>
            </a:r>
            <a:r>
              <a:rPr lang="en-US" sz="1400" dirty="0" err="1"/>
              <a:t>AvgCost</a:t>
            </a:r>
            <a:r>
              <a:rPr lang="en-US" sz="1400" dirty="0"/>
              <a:t> supplier: &lt;replace-with-top-supplier&gt; — </a:t>
            </a:r>
            <a:r>
              <a:rPr lang="en-US" sz="1400" dirty="0" err="1"/>
              <a:t>AvgCost</a:t>
            </a:r>
            <a:r>
              <a:rPr lang="en-US" sz="1400" dirty="0"/>
              <a:t> ₹&lt;value&gt; | </a:t>
            </a:r>
            <a:r>
              <a:rPr lang="en-US" sz="1400" dirty="0" err="1"/>
              <a:t>AvgCycle</a:t>
            </a:r>
            <a:r>
              <a:rPr lang="en-US" sz="1400" dirty="0"/>
              <a:t> ≈ &lt;value&gt; s.  </a:t>
            </a:r>
          </a:p>
          <a:p>
            <a:pPr algn="l"/>
            <a:r>
              <a:rPr lang="en-US" sz="1400" dirty="0"/>
              <a:t>• Top 3 suppliers account for majority of defect cost — prioritize supplier review.  </a:t>
            </a:r>
          </a:p>
          <a:p>
            <a:pPr algn="l"/>
            <a:r>
              <a:rPr lang="en-US" sz="1400" dirty="0"/>
              <a:t>• Use both </a:t>
            </a:r>
            <a:r>
              <a:rPr lang="en-US" sz="1400" dirty="0" err="1"/>
              <a:t>AvgCost</a:t>
            </a:r>
            <a:r>
              <a:rPr lang="en-US" sz="1400" dirty="0"/>
              <a:t> and </a:t>
            </a:r>
            <a:r>
              <a:rPr lang="en-US" sz="1400" dirty="0" err="1"/>
              <a:t>AvgCycleTime</a:t>
            </a:r>
            <a:r>
              <a:rPr lang="en-US" sz="1400" dirty="0"/>
              <a:t> to rank suppliers for corrective actions.  </a:t>
            </a:r>
          </a:p>
          <a:p>
            <a:pPr algn="l"/>
            <a:r>
              <a:rPr lang="en-US" sz="1400" dirty="0"/>
              <a:t>• Record counts ensure results are supported by sufficient samples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519817" y="3089956"/>
            <a:ext cx="4117217" cy="267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Interpretation:</a:t>
            </a:r>
          </a:p>
          <a:p>
            <a:pPr algn="l"/>
            <a:r>
              <a:rPr lang="en-US" sz="1400" dirty="0"/>
              <a:t>Suppliers with high </a:t>
            </a:r>
            <a:r>
              <a:rPr lang="en-US" sz="1400" dirty="0" err="1"/>
              <a:t>AvgCost</a:t>
            </a:r>
            <a:r>
              <a:rPr lang="en-US" sz="1400" dirty="0"/>
              <a:t> and longer </a:t>
            </a:r>
            <a:r>
              <a:rPr lang="en-US" sz="1400" dirty="0" err="1"/>
              <a:t>AvgCycleTime</a:t>
            </a:r>
            <a:r>
              <a:rPr lang="en-US" sz="1400" dirty="0"/>
              <a:t> likely require process / tooling audits.</a:t>
            </a:r>
          </a:p>
          <a:p>
            <a:pPr algn="l"/>
            <a:r>
              <a:rPr lang="en-US" sz="1400" dirty="0" smtClean="0"/>
              <a:t>Action</a:t>
            </a:r>
            <a:r>
              <a:rPr lang="en-US" sz="1400" dirty="0"/>
              <a:t>:</a:t>
            </a:r>
          </a:p>
          <a:p>
            <a:pPr algn="l"/>
            <a:r>
              <a:rPr lang="en-US" sz="1400" dirty="0"/>
              <a:t>1) Immediate root-cause analysis for top 2 suppliers (tooling, material spec, inspection).  </a:t>
            </a:r>
          </a:p>
          <a:p>
            <a:pPr algn="l"/>
            <a:r>
              <a:rPr lang="en-US" sz="1400" dirty="0"/>
              <a:t>2) Negotiate corrective actions and implement targeted process improvements.  </a:t>
            </a:r>
          </a:p>
          <a:p>
            <a:pPr algn="l"/>
            <a:r>
              <a:rPr lang="en-US" sz="1400" dirty="0"/>
              <a:t>3) Monitor post-action metrics (</a:t>
            </a:r>
            <a:r>
              <a:rPr lang="en-US" sz="1400" dirty="0" err="1"/>
              <a:t>AvgCost</a:t>
            </a:r>
            <a:r>
              <a:rPr lang="en-US" sz="1400" dirty="0"/>
              <a:t>, </a:t>
            </a:r>
            <a:r>
              <a:rPr lang="en-US" sz="1400" dirty="0" err="1"/>
              <a:t>AvgCycleTime</a:t>
            </a:r>
            <a:r>
              <a:rPr lang="en-US" sz="1400" dirty="0"/>
              <a:t>) weekly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758114" y="6031621"/>
            <a:ext cx="607479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*Supplier view links cost impact to external partners — useful for supplier scorecards</a:t>
            </a:r>
            <a:r>
              <a:rPr lang="en-US" sz="1600" dirty="0" smtClean="0"/>
              <a:t>.*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9" y="783546"/>
            <a:ext cx="8397968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7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536" y="491706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Project Objective &amp; Scope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14733"/>
            <a:ext cx="9181382" cy="4822166"/>
          </a:xfrm>
        </p:spPr>
        <p:txBody>
          <a:bodyPr/>
          <a:lstStyle/>
          <a:p>
            <a:pPr algn="l"/>
            <a:r>
              <a:rPr lang="en-US" dirty="0" smtClean="0"/>
              <a:t>Evaluate data completeness and integrity.</a:t>
            </a:r>
          </a:p>
          <a:p>
            <a:pPr algn="l"/>
            <a:r>
              <a:rPr lang="en-US" dirty="0" smtClean="0"/>
              <a:t>Detect missing, duplicate, and outlier records.</a:t>
            </a:r>
          </a:p>
          <a:p>
            <a:pPr algn="l"/>
            <a:r>
              <a:rPr lang="en-US" dirty="0" smtClean="0"/>
              <a:t>Validate Cycle Time and Cost ranges against business rules.</a:t>
            </a:r>
          </a:p>
          <a:p>
            <a:pPr algn="l"/>
            <a:r>
              <a:rPr lang="en-US" dirty="0" smtClean="0"/>
              <a:t>Document profiling findings for data-cleaning phase.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Interpretation + Action:</a:t>
            </a:r>
          </a:p>
          <a:p>
            <a:pPr algn="l"/>
            <a:r>
              <a:rPr lang="en-US" dirty="0" smtClean="0"/>
              <a:t>Profiling ensures data readiness for accurate cycle-time and cost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35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/>
              <a:t>Cycle Time Bucket </a:t>
            </a:r>
            <a:r>
              <a:rPr lang="en-US" sz="2800" dirty="0" err="1"/>
              <a:t>vs</a:t>
            </a:r>
            <a:r>
              <a:rPr lang="en-US" sz="2800" dirty="0"/>
              <a:t> Average Cost (Trend Analysis)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6549" y="3775825"/>
            <a:ext cx="4483089" cy="176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• Cost increases as cycle time rises — clear positive trend.  </a:t>
            </a:r>
          </a:p>
          <a:p>
            <a:pPr algn="l"/>
            <a:r>
              <a:rPr lang="en-US" sz="1400" dirty="0"/>
              <a:t>• </a:t>
            </a:r>
            <a:r>
              <a:rPr lang="en-US" sz="1400" dirty="0" err="1"/>
              <a:t>Avg</a:t>
            </a:r>
            <a:r>
              <a:rPr lang="en-US" sz="1400" dirty="0"/>
              <a:t> Cost ≈ ₹60 (&lt;30 s) → ₹130 (&gt;40 s).  </a:t>
            </a:r>
          </a:p>
          <a:p>
            <a:pPr algn="l"/>
            <a:r>
              <a:rPr lang="en-US" sz="1400" dirty="0"/>
              <a:t>• Indicates inefficiency and higher energy/tooling cost for long cycles.  </a:t>
            </a:r>
          </a:p>
          <a:p>
            <a:pPr algn="l"/>
            <a:r>
              <a:rPr lang="en-US" sz="1400" dirty="0"/>
              <a:t>• Cycle &gt; 35 s adds ~15–20% cost impact per unit.  </a:t>
            </a:r>
          </a:p>
          <a:p>
            <a:pPr algn="l"/>
            <a:r>
              <a:rPr lang="en-US" sz="1400" dirty="0"/>
              <a:t>• Confirms correlation: longer cycle = higher cost per unit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519817" y="3122786"/>
            <a:ext cx="4117217" cy="260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Interpretation:</a:t>
            </a:r>
          </a:p>
          <a:p>
            <a:pPr algn="l"/>
            <a:r>
              <a:rPr lang="en-US" sz="1400" dirty="0"/>
              <a:t>Cycle-time optimization is key to cost reduction.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Action:</a:t>
            </a:r>
          </a:p>
          <a:p>
            <a:pPr algn="l"/>
            <a:r>
              <a:rPr lang="en-US" sz="1400" dirty="0"/>
              <a:t>1) Reassess tooling or cooling parameters for high-cycle parts.  </a:t>
            </a:r>
          </a:p>
          <a:p>
            <a:pPr algn="l"/>
            <a:r>
              <a:rPr lang="en-US" sz="1400" dirty="0"/>
              <a:t>2) Prioritize automation or mold redesign for slow-cycle parts.  </a:t>
            </a:r>
          </a:p>
          <a:p>
            <a:pPr algn="l"/>
            <a:r>
              <a:rPr lang="en-US" sz="1400" dirty="0"/>
              <a:t>3) Target average Cycle Time ≤ 33 s for cost efficiency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1" y="1053310"/>
            <a:ext cx="9596754" cy="16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19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b="1" dirty="0"/>
              <a:t>Key Insights &amp; Business Recommendations — Cycle Time </a:t>
            </a:r>
            <a:r>
              <a:rPr lang="en-US" sz="2800" b="1" dirty="0" err="1"/>
              <a:t>vs</a:t>
            </a:r>
            <a:r>
              <a:rPr lang="en-US" sz="2800" b="1" dirty="0"/>
              <a:t> Cost</a:t>
            </a:r>
            <a:endParaRPr lang="en-US" sz="28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46112" y="1609815"/>
            <a:ext cx="4483089" cy="235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/>
              <a:t>• Analysis combined data from multiple perspectives — Material, Supplier, and Cycle Time.  </a:t>
            </a:r>
          </a:p>
          <a:p>
            <a:pPr algn="l"/>
            <a:r>
              <a:rPr lang="en-US" sz="1400" dirty="0"/>
              <a:t>• Verified that longer cycle times (&gt;40 s) directly raise unit cost by ~20%.  </a:t>
            </a:r>
          </a:p>
          <a:p>
            <a:pPr algn="l"/>
            <a:r>
              <a:rPr lang="en-US" sz="1400" dirty="0"/>
              <a:t>• POM and PC materials contribute most to high-cost parts.  </a:t>
            </a:r>
          </a:p>
          <a:p>
            <a:pPr algn="l"/>
            <a:r>
              <a:rPr lang="en-US" sz="1400" dirty="0"/>
              <a:t>• Certain suppliers show extended cycle durations, driving rework and overhead.  </a:t>
            </a:r>
          </a:p>
          <a:p>
            <a:pPr algn="l"/>
            <a:r>
              <a:rPr lang="en-US" sz="1400" dirty="0"/>
              <a:t>• Dataset validated (no missing/invalid data) — findings statistically reliable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062044" y="1609815"/>
            <a:ext cx="4117217" cy="351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Interpretation:</a:t>
            </a:r>
          </a:p>
          <a:p>
            <a:pPr algn="l"/>
            <a:r>
              <a:rPr lang="en-US" sz="1400" dirty="0"/>
              <a:t>Production cost is highly sensitive to cycle-time performance and material selection.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Action Plan:</a:t>
            </a:r>
          </a:p>
          <a:p>
            <a:pPr algn="l"/>
            <a:r>
              <a:rPr lang="en-US" sz="1400" dirty="0"/>
              <a:t>1. Optimize process parameters to target ≤ 33 s average cycle time.  </a:t>
            </a:r>
          </a:p>
          <a:p>
            <a:pPr algn="l"/>
            <a:r>
              <a:rPr lang="en-US" sz="1400" dirty="0"/>
              <a:t>2. Re-evaluate supplier process capability and tooling efficiency.  </a:t>
            </a:r>
          </a:p>
          <a:p>
            <a:pPr algn="l"/>
            <a:r>
              <a:rPr lang="en-US" sz="1400" dirty="0"/>
              <a:t>3. Prioritize cost-down initiatives on POM and PC components.  </a:t>
            </a:r>
          </a:p>
          <a:p>
            <a:pPr algn="l"/>
            <a:r>
              <a:rPr lang="en-US" sz="1400" dirty="0"/>
              <a:t>4. Establish monthly KPI tracking for Cycle Time </a:t>
            </a:r>
            <a:r>
              <a:rPr lang="en-US" sz="1400" dirty="0" err="1"/>
              <a:t>vs</a:t>
            </a:r>
            <a:r>
              <a:rPr lang="en-US" sz="1400" dirty="0"/>
              <a:t> Unit Cost trends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89164" y="6324766"/>
            <a:ext cx="10190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*End-to-end project: Data cleaned in Python → validated in SQL → visualized and reported professionally.*</a:t>
            </a:r>
          </a:p>
        </p:txBody>
      </p:sp>
    </p:spTree>
    <p:extLst>
      <p:ext uri="{BB962C8B-B14F-4D97-AF65-F5344CB8AC3E}">
        <p14:creationId xmlns:p14="http://schemas.microsoft.com/office/powerpoint/2010/main" val="92647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536" y="491706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Dataset Overview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132" y="3666227"/>
            <a:ext cx="8361872" cy="2769078"/>
          </a:xfrm>
        </p:spPr>
        <p:txBody>
          <a:bodyPr/>
          <a:lstStyle/>
          <a:p>
            <a:pPr algn="l"/>
            <a:r>
              <a:rPr lang="en-US" dirty="0" smtClean="0"/>
              <a:t>300 rows × 7 columns.</a:t>
            </a:r>
          </a:p>
          <a:p>
            <a:pPr algn="l"/>
            <a:r>
              <a:rPr lang="en-US" dirty="0" smtClean="0"/>
              <a:t>Key fields: </a:t>
            </a:r>
            <a:r>
              <a:rPr lang="en-US" dirty="0" err="1" smtClean="0"/>
              <a:t>PartID</a:t>
            </a:r>
            <a:r>
              <a:rPr lang="en-US" dirty="0" smtClean="0"/>
              <a:t>, Supplier, Material, </a:t>
            </a:r>
            <a:r>
              <a:rPr lang="en-US" dirty="0" err="1" smtClean="0"/>
              <a:t>CycleTime_s</a:t>
            </a:r>
            <a:r>
              <a:rPr lang="en-US" dirty="0" smtClean="0"/>
              <a:t>, </a:t>
            </a:r>
            <a:r>
              <a:rPr lang="en-US" dirty="0" err="1" smtClean="0"/>
              <a:t>CostPerUnitINR</a:t>
            </a:r>
            <a:r>
              <a:rPr lang="en-US" dirty="0" smtClean="0"/>
              <a:t>.</a:t>
            </a:r>
          </a:p>
          <a:p>
            <a:pPr algn="l"/>
            <a:r>
              <a:rPr lang="en-US" dirty="0" smtClean="0"/>
              <a:t>Data types: Numeric + Categorical + Date.</a:t>
            </a:r>
          </a:p>
          <a:p>
            <a:pPr algn="l"/>
            <a:r>
              <a:rPr lang="en-US" dirty="0" smtClean="0"/>
              <a:t>Interpretation + Action:</a:t>
            </a:r>
          </a:p>
          <a:p>
            <a:pPr algn="l"/>
            <a:r>
              <a:rPr lang="en-US" dirty="0" smtClean="0"/>
              <a:t>Dataset structure validated; proceed to profiling metrics.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32" y="1326224"/>
            <a:ext cx="6639671" cy="194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8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536" y="491706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Summary Statistics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2974" y="3122762"/>
            <a:ext cx="8566030" cy="3312543"/>
          </a:xfrm>
        </p:spPr>
        <p:txBody>
          <a:bodyPr/>
          <a:lstStyle/>
          <a:p>
            <a:pPr algn="l"/>
            <a:r>
              <a:rPr lang="en-US" dirty="0" err="1" smtClean="0"/>
              <a:t>Avg</a:t>
            </a:r>
            <a:r>
              <a:rPr lang="en-US" dirty="0" smtClean="0"/>
              <a:t> Cycle Time ≈ 39.7 s | Max = 1000 s (outlier).</a:t>
            </a:r>
          </a:p>
          <a:p>
            <a:pPr algn="l"/>
            <a:r>
              <a:rPr lang="en-US" dirty="0" err="1" smtClean="0"/>
              <a:t>Avg</a:t>
            </a:r>
            <a:r>
              <a:rPr lang="en-US" dirty="0" smtClean="0"/>
              <a:t> Cost ≈ ₹98 | Min = –₹100 (invalid).</a:t>
            </a:r>
          </a:p>
          <a:p>
            <a:pPr algn="l"/>
            <a:r>
              <a:rPr lang="en-US" dirty="0" err="1" smtClean="0"/>
              <a:t>Std</a:t>
            </a:r>
            <a:r>
              <a:rPr lang="en-US" dirty="0" smtClean="0"/>
              <a:t> Deviation high → process variance exists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31" y="1319357"/>
            <a:ext cx="9540235" cy="180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Missing Value Analysis</a:t>
            </a:r>
            <a:endParaRPr lang="en-US" sz="28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38767" y="4354490"/>
            <a:ext cx="85134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 → 2%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CycleTime_s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2%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fields → complete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+ Action: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missing data, but important fields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CycleTime_s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Material) must be imputed or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imputation or record drop during cleaning.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221" y="905773"/>
            <a:ext cx="4956885" cy="31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7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Duplicate Check</a:t>
            </a:r>
            <a:endParaRPr lang="en-US" sz="2800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55726" y="3717029"/>
            <a:ext cx="804514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records: 300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records: 0 (0%)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+ Action: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uniqueness confirmed; no duplication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deduplication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needed during cleaning.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99" y="1353593"/>
            <a:ext cx="7067909" cy="18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6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Outlier Detection</a:t>
            </a:r>
            <a:endParaRPr lang="en-US" sz="28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77146" y="4833808"/>
            <a:ext cx="708695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CycleTime_s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max = 1000 (extreme high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CostPerUnitINR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 = –100 (invalid negative)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deviation high → process variance exists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+ Action: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 invalid/abnormal values during cleaning.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Cap/fix 1000s and negative cost entries.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0" y="697941"/>
            <a:ext cx="8542129" cy="39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2899" y="257994"/>
            <a:ext cx="9785230" cy="439947"/>
          </a:xfrm>
        </p:spPr>
        <p:txBody>
          <a:bodyPr>
            <a:noAutofit/>
          </a:bodyPr>
          <a:lstStyle/>
          <a:p>
            <a:r>
              <a:rPr lang="en-US" sz="2800" dirty="0" smtClean="0"/>
              <a:t>Distribution Profile — Cycle Time &amp; Cost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1" y="1086152"/>
            <a:ext cx="5128704" cy="29949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84" y="1086152"/>
            <a:ext cx="4861981" cy="3010161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77925" y="4638136"/>
            <a:ext cx="76210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 Time and Cost show right-skewed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many small values with few extreme highs.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 (e.g., log/box-cox) will be needed in cleaning phase.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+ Action: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 outliers before modeling cost prediction.</a:t>
            </a:r>
          </a:p>
        </p:txBody>
      </p:sp>
    </p:spTree>
    <p:extLst>
      <p:ext uri="{BB962C8B-B14F-4D97-AF65-F5344CB8AC3E}">
        <p14:creationId xmlns:p14="http://schemas.microsoft.com/office/powerpoint/2010/main" val="3863139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903288" y="233224"/>
            <a:ext cx="6377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 Time vs Cost Relationship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88" y="879555"/>
            <a:ext cx="4873475" cy="3718324"/>
          </a:xfrm>
          <a:prstGeom prst="rect">
            <a:avLst/>
          </a:prstGeom>
        </p:spPr>
      </p:pic>
      <p:sp>
        <p:nvSpPr>
          <p:cNvPr id="13" name="Rectangle 5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01925" y="5054928"/>
            <a:ext cx="72116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= 0.024 → no linear relation between Cycle Time &amp;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High-cost parts not necessarily long-cycle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+ Action: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cleaning, re-check with filtered dataset</a:t>
            </a:r>
          </a:p>
        </p:txBody>
      </p:sp>
    </p:spTree>
    <p:extLst>
      <p:ext uri="{BB962C8B-B14F-4D97-AF65-F5344CB8AC3E}">
        <p14:creationId xmlns:p14="http://schemas.microsoft.com/office/powerpoint/2010/main" val="319414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1395</Words>
  <Application>Microsoft Office PowerPoint</Application>
  <PresentationFormat>Widescreen</PresentationFormat>
  <Paragraphs>165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Cycle Time vs Cost Analysis — Data Profiling Report (Pre-Cleaning)</vt:lpstr>
      <vt:lpstr>Project Objective &amp; Scope</vt:lpstr>
      <vt:lpstr>Dataset Overview</vt:lpstr>
      <vt:lpstr>Summary Statistics</vt:lpstr>
      <vt:lpstr>Missing Value Analysis</vt:lpstr>
      <vt:lpstr>Duplicate Check</vt:lpstr>
      <vt:lpstr>Outlier Detection</vt:lpstr>
      <vt:lpstr>Distribution Profile — Cycle Time &amp; Cost</vt:lpstr>
      <vt:lpstr>Cycle Time vs Cost Relationship </vt:lpstr>
      <vt:lpstr>Outlier Intensity &amp; Business Rule Validation</vt:lpstr>
      <vt:lpstr>Profiling Summary Overview (Before Cleaning)</vt:lpstr>
      <vt:lpstr>Missing &amp; Invalid Value Treatment</vt:lpstr>
      <vt:lpstr>Outlier Detection &amp; Capping</vt:lpstr>
      <vt:lpstr>Correlation Validation (Post-Cleaning)</vt:lpstr>
      <vt:lpstr>Conclusion &amp; Next Steps</vt:lpstr>
      <vt:lpstr>SQL Validation – Post-Import Schema Check</vt:lpstr>
      <vt:lpstr>Material-wise Average Cost and Cycle Time — SQL Aggregation</vt:lpstr>
      <vt:lpstr>Cycle-Time Bucket vs Average Cost — SQL Analysis</vt:lpstr>
      <vt:lpstr>Supplier-wise Cost &amp; Cycle Summary</vt:lpstr>
      <vt:lpstr>Cycle Time Bucket vs Average Cost (Trend Analysis)</vt:lpstr>
      <vt:lpstr>Key Insights &amp; Business Recommendations — Cycle Time vs Cost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Time vs Cost Analysis — Data Profiling Report (Pre-Cleaning)</dc:title>
  <dc:creator>Lenovo</dc:creator>
  <cp:lastModifiedBy>Lenovo</cp:lastModifiedBy>
  <cp:revision>68</cp:revision>
  <dcterms:created xsi:type="dcterms:W3CDTF">2025-10-05T11:16:59Z</dcterms:created>
  <dcterms:modified xsi:type="dcterms:W3CDTF">2025-10-05T16:07:04Z</dcterms:modified>
</cp:coreProperties>
</file>