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25"/>
  </p:notesMasterIdLst>
  <p:sldIdLst>
    <p:sldId id="258" r:id="rId2"/>
    <p:sldId id="256" r:id="rId3"/>
    <p:sldId id="308" r:id="rId4"/>
    <p:sldId id="272" r:id="rId5"/>
    <p:sldId id="277" r:id="rId6"/>
    <p:sldId id="301" r:id="rId7"/>
    <p:sldId id="318" r:id="rId8"/>
    <p:sldId id="319" r:id="rId9"/>
    <p:sldId id="320" r:id="rId10"/>
    <p:sldId id="321" r:id="rId11"/>
    <p:sldId id="324" r:id="rId12"/>
    <p:sldId id="325" r:id="rId13"/>
    <p:sldId id="326" r:id="rId14"/>
    <p:sldId id="327" r:id="rId15"/>
    <p:sldId id="309" r:id="rId16"/>
    <p:sldId id="310" r:id="rId17"/>
    <p:sldId id="305" r:id="rId18"/>
    <p:sldId id="303" r:id="rId19"/>
    <p:sldId id="306" r:id="rId20"/>
    <p:sldId id="311" r:id="rId21"/>
    <p:sldId id="328" r:id="rId22"/>
    <p:sldId id="312" r:id="rId23"/>
    <p:sldId id="32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08C894-AA70-4781-A8ED-F106936A0308}" type="datetimeFigureOut">
              <a:rPr lang="en-US" smtClean="0"/>
              <a:pPr/>
              <a:t>8/5/2021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FC190F-54DF-4905-9487-80AA4C9BEB47}" type="slidenum">
              <a:rPr lang="en-US" smtClean="0"/>
              <a:pPr/>
              <a:t>‹#›</a:t>
            </a:fld>
            <a:endParaRPr lang="en-US"/>
          </a:p>
        </p:txBody>
      </p:sp>
    </p:spTree>
    <p:extLst>
      <p:ext uri="{BB962C8B-B14F-4D97-AF65-F5344CB8AC3E}">
        <p14:creationId xmlns:p14="http://schemas.microsoft.com/office/powerpoint/2010/main" val="2815253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FC190F-54DF-4905-9487-80AA4C9BEB47}" type="slidenum">
              <a:rPr lang="en-US" smtClean="0"/>
              <a:pPr/>
              <a:t>13</a:t>
            </a:fld>
            <a:endParaRPr lang="en-US"/>
          </a:p>
        </p:txBody>
      </p:sp>
    </p:spTree>
    <p:extLst>
      <p:ext uri="{BB962C8B-B14F-4D97-AF65-F5344CB8AC3E}">
        <p14:creationId xmlns:p14="http://schemas.microsoft.com/office/powerpoint/2010/main" val="255913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FC190F-54DF-4905-9487-80AA4C9BEB47}" type="slidenum">
              <a:rPr lang="en-US" smtClean="0"/>
              <a:pPr/>
              <a:t>14</a:t>
            </a:fld>
            <a:endParaRPr lang="en-US"/>
          </a:p>
        </p:txBody>
      </p:sp>
    </p:spTree>
    <p:extLst>
      <p:ext uri="{BB962C8B-B14F-4D97-AF65-F5344CB8AC3E}">
        <p14:creationId xmlns:p14="http://schemas.microsoft.com/office/powerpoint/2010/main" val="611354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801898-D4F9-46EB-8E32-45681E2C0E81}"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E0F43-F985-408C-97CB-F851A358AE1B}" type="slidenum">
              <a:rPr lang="en-US" smtClean="0"/>
              <a:pPr/>
              <a:t>‹#›</a:t>
            </a:fld>
            <a:endParaRPr lang="en-US"/>
          </a:p>
        </p:txBody>
      </p:sp>
    </p:spTree>
    <p:extLst>
      <p:ext uri="{BB962C8B-B14F-4D97-AF65-F5344CB8AC3E}">
        <p14:creationId xmlns:p14="http://schemas.microsoft.com/office/powerpoint/2010/main" val="302432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801898-D4F9-46EB-8E32-45681E2C0E81}"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E0F43-F985-408C-97CB-F851A358AE1B}" type="slidenum">
              <a:rPr lang="en-US" smtClean="0"/>
              <a:pPr/>
              <a:t>‹#›</a:t>
            </a:fld>
            <a:endParaRPr lang="en-US"/>
          </a:p>
        </p:txBody>
      </p:sp>
    </p:spTree>
    <p:extLst>
      <p:ext uri="{BB962C8B-B14F-4D97-AF65-F5344CB8AC3E}">
        <p14:creationId xmlns:p14="http://schemas.microsoft.com/office/powerpoint/2010/main" val="340980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801898-D4F9-46EB-8E32-45681E2C0E81}"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E0F43-F985-408C-97CB-F851A358AE1B}" type="slidenum">
              <a:rPr lang="en-US" smtClean="0"/>
              <a:pPr/>
              <a:t>‹#›</a:t>
            </a:fld>
            <a:endParaRPr lang="en-US"/>
          </a:p>
        </p:txBody>
      </p:sp>
    </p:spTree>
    <p:extLst>
      <p:ext uri="{BB962C8B-B14F-4D97-AF65-F5344CB8AC3E}">
        <p14:creationId xmlns:p14="http://schemas.microsoft.com/office/powerpoint/2010/main" val="294191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801898-D4F9-46EB-8E32-45681E2C0E81}"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E0F43-F985-408C-97CB-F851A358AE1B}" type="slidenum">
              <a:rPr lang="en-US" smtClean="0"/>
              <a:pPr/>
              <a:t>‹#›</a:t>
            </a:fld>
            <a:endParaRPr lang="en-US"/>
          </a:p>
        </p:txBody>
      </p:sp>
    </p:spTree>
    <p:extLst>
      <p:ext uri="{BB962C8B-B14F-4D97-AF65-F5344CB8AC3E}">
        <p14:creationId xmlns:p14="http://schemas.microsoft.com/office/powerpoint/2010/main" val="35816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801898-D4F9-46EB-8E32-45681E2C0E81}"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E0F43-F985-408C-97CB-F851A358AE1B}" type="slidenum">
              <a:rPr lang="en-US" smtClean="0"/>
              <a:pPr/>
              <a:t>‹#›</a:t>
            </a:fld>
            <a:endParaRPr lang="en-US"/>
          </a:p>
        </p:txBody>
      </p:sp>
    </p:spTree>
    <p:extLst>
      <p:ext uri="{BB962C8B-B14F-4D97-AF65-F5344CB8AC3E}">
        <p14:creationId xmlns:p14="http://schemas.microsoft.com/office/powerpoint/2010/main" val="270910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801898-D4F9-46EB-8E32-45681E2C0E81}" type="datetimeFigureOut">
              <a:rPr lang="en-US" smtClean="0"/>
              <a:pPr/>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E0F43-F985-408C-97CB-F851A358AE1B}" type="slidenum">
              <a:rPr lang="en-US" smtClean="0"/>
              <a:pPr/>
              <a:t>‹#›</a:t>
            </a:fld>
            <a:endParaRPr lang="en-US"/>
          </a:p>
        </p:txBody>
      </p:sp>
    </p:spTree>
    <p:extLst>
      <p:ext uri="{BB962C8B-B14F-4D97-AF65-F5344CB8AC3E}">
        <p14:creationId xmlns:p14="http://schemas.microsoft.com/office/powerpoint/2010/main" val="140835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801898-D4F9-46EB-8E32-45681E2C0E81}" type="datetimeFigureOut">
              <a:rPr lang="en-US" smtClean="0"/>
              <a:pPr/>
              <a:t>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E0F43-F985-408C-97CB-F851A358AE1B}" type="slidenum">
              <a:rPr lang="en-US" smtClean="0"/>
              <a:pPr/>
              <a:t>‹#›</a:t>
            </a:fld>
            <a:endParaRPr lang="en-US"/>
          </a:p>
        </p:txBody>
      </p:sp>
    </p:spTree>
    <p:extLst>
      <p:ext uri="{BB962C8B-B14F-4D97-AF65-F5344CB8AC3E}">
        <p14:creationId xmlns:p14="http://schemas.microsoft.com/office/powerpoint/2010/main" val="89375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801898-D4F9-46EB-8E32-45681E2C0E81}" type="datetimeFigureOut">
              <a:rPr lang="en-US" smtClean="0"/>
              <a:pPr/>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E0F43-F985-408C-97CB-F851A358AE1B}" type="slidenum">
              <a:rPr lang="en-US" smtClean="0"/>
              <a:pPr/>
              <a:t>‹#›</a:t>
            </a:fld>
            <a:endParaRPr lang="en-US"/>
          </a:p>
        </p:txBody>
      </p:sp>
    </p:spTree>
    <p:extLst>
      <p:ext uri="{BB962C8B-B14F-4D97-AF65-F5344CB8AC3E}">
        <p14:creationId xmlns:p14="http://schemas.microsoft.com/office/powerpoint/2010/main" val="340002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01898-D4F9-46EB-8E32-45681E2C0E81}" type="datetimeFigureOut">
              <a:rPr lang="en-US" smtClean="0"/>
              <a:pPr/>
              <a:t>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E0F43-F985-408C-97CB-F851A358AE1B}" type="slidenum">
              <a:rPr lang="en-US" smtClean="0"/>
              <a:pPr/>
              <a:t>‹#›</a:t>
            </a:fld>
            <a:endParaRPr lang="en-US"/>
          </a:p>
        </p:txBody>
      </p:sp>
    </p:spTree>
    <p:extLst>
      <p:ext uri="{BB962C8B-B14F-4D97-AF65-F5344CB8AC3E}">
        <p14:creationId xmlns:p14="http://schemas.microsoft.com/office/powerpoint/2010/main" val="38740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01898-D4F9-46EB-8E32-45681E2C0E81}" type="datetimeFigureOut">
              <a:rPr lang="en-US" smtClean="0"/>
              <a:pPr/>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E0F43-F985-408C-97CB-F851A358AE1B}" type="slidenum">
              <a:rPr lang="en-US" smtClean="0"/>
              <a:pPr/>
              <a:t>‹#›</a:t>
            </a:fld>
            <a:endParaRPr lang="en-US"/>
          </a:p>
        </p:txBody>
      </p:sp>
    </p:spTree>
    <p:extLst>
      <p:ext uri="{BB962C8B-B14F-4D97-AF65-F5344CB8AC3E}">
        <p14:creationId xmlns:p14="http://schemas.microsoft.com/office/powerpoint/2010/main" val="291842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801898-D4F9-46EB-8E32-45681E2C0E81}" type="datetimeFigureOut">
              <a:rPr lang="en-US" smtClean="0"/>
              <a:pPr/>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E0F43-F985-408C-97CB-F851A358AE1B}" type="slidenum">
              <a:rPr lang="en-US" smtClean="0"/>
              <a:pPr/>
              <a:t>‹#›</a:t>
            </a:fld>
            <a:endParaRPr lang="en-US"/>
          </a:p>
        </p:txBody>
      </p:sp>
    </p:spTree>
    <p:extLst>
      <p:ext uri="{BB962C8B-B14F-4D97-AF65-F5344CB8AC3E}">
        <p14:creationId xmlns:p14="http://schemas.microsoft.com/office/powerpoint/2010/main" val="4376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801898-D4F9-46EB-8E32-45681E2C0E81}" type="datetimeFigureOut">
              <a:rPr lang="en-US" smtClean="0"/>
              <a:pPr/>
              <a:t>8/5/2021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6E0F43-F985-408C-97CB-F851A358AE1B}" type="slidenum">
              <a:rPr lang="en-US" smtClean="0"/>
              <a:pPr/>
              <a:t>‹#›</a:t>
            </a:fld>
            <a:endParaRPr lang="en-US"/>
          </a:p>
        </p:txBody>
      </p:sp>
    </p:spTree>
    <p:extLst>
      <p:ext uri="{BB962C8B-B14F-4D97-AF65-F5344CB8AC3E}">
        <p14:creationId xmlns:p14="http://schemas.microsoft.com/office/powerpoint/2010/main" val="3581530901"/>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09600"/>
            <a:ext cx="6096000" cy="1829182"/>
          </a:xfrm>
        </p:spPr>
        <p:txBody>
          <a:bodyPr>
            <a:normAutofit fontScale="90000"/>
          </a:bodyPr>
          <a:lstStyle/>
          <a:p>
            <a:pPr marL="397510" defTabSz="914400">
              <a:spcBef>
                <a:spcPts val="95"/>
              </a:spcBef>
            </a:pPr>
            <a:r>
              <a:rPr lang="en-US" b="1" dirty="0" smtClean="0">
                <a:solidFill>
                  <a:srgbClr val="00B0F0"/>
                </a:solidFill>
              </a:rPr>
              <a:t>                                                               </a:t>
            </a:r>
            <a:r>
              <a:rPr lang="en-US" sz="2700" b="1" dirty="0" smtClean="0">
                <a:solidFill>
                  <a:prstClr val="black"/>
                </a:solidFill>
                <a:latin typeface="Times New Roman"/>
                <a:cs typeface="Times New Roman"/>
              </a:rPr>
              <a:t/>
            </a:r>
            <a:br>
              <a:rPr lang="en-US" sz="2700" b="1" dirty="0" smtClean="0">
                <a:solidFill>
                  <a:prstClr val="black"/>
                </a:solidFill>
                <a:latin typeface="Times New Roman"/>
                <a:cs typeface="Times New Roman"/>
              </a:rPr>
            </a:br>
            <a:r>
              <a:rPr lang="en-US" sz="2700" b="1" dirty="0" smtClean="0">
                <a:solidFill>
                  <a:prstClr val="black"/>
                </a:solidFill>
                <a:latin typeface="Times New Roman"/>
                <a:cs typeface="Times New Roman"/>
              </a:rPr>
              <a:t/>
            </a:r>
            <a:br>
              <a:rPr lang="en-US" sz="2700" b="1" dirty="0" smtClean="0">
                <a:solidFill>
                  <a:prstClr val="black"/>
                </a:solidFill>
                <a:latin typeface="Times New Roman"/>
                <a:cs typeface="Times New Roman"/>
              </a:rPr>
            </a:br>
            <a:r>
              <a:rPr lang="en-US" sz="2700" b="1" dirty="0" smtClean="0">
                <a:solidFill>
                  <a:prstClr val="black"/>
                </a:solidFill>
                <a:latin typeface="Times New Roman"/>
                <a:cs typeface="Times New Roman"/>
              </a:rPr>
              <a:t/>
            </a:r>
            <a:br>
              <a:rPr lang="en-US" sz="2700" b="1" dirty="0" smtClean="0">
                <a:solidFill>
                  <a:prstClr val="black"/>
                </a:solidFill>
                <a:latin typeface="Times New Roman"/>
                <a:cs typeface="Times New Roman"/>
              </a:rPr>
            </a:br>
            <a:r>
              <a:rPr lang="en-US" sz="2700" b="1" dirty="0" smtClean="0">
                <a:solidFill>
                  <a:prstClr val="black"/>
                </a:solidFill>
                <a:latin typeface="Times New Roman"/>
                <a:cs typeface="Times New Roman"/>
              </a:rPr>
              <a:t/>
            </a:r>
            <a:br>
              <a:rPr lang="en-US" sz="2700" b="1" dirty="0" smtClean="0">
                <a:solidFill>
                  <a:prstClr val="black"/>
                </a:solidFill>
                <a:latin typeface="Times New Roman"/>
                <a:cs typeface="Times New Roman"/>
              </a:rPr>
            </a:br>
            <a:r>
              <a:rPr lang="en-US" sz="2700" b="1" dirty="0" smtClean="0">
                <a:solidFill>
                  <a:prstClr val="black"/>
                </a:solidFill>
                <a:latin typeface="Times New Roman"/>
                <a:cs typeface="Times New Roman"/>
              </a:rPr>
              <a:t/>
            </a:r>
            <a:br>
              <a:rPr lang="en-US" sz="2700" b="1" dirty="0" smtClean="0">
                <a:solidFill>
                  <a:prstClr val="black"/>
                </a:solidFill>
                <a:latin typeface="Times New Roman"/>
                <a:cs typeface="Times New Roman"/>
              </a:rPr>
            </a:br>
            <a:r>
              <a:rPr lang="en-US" sz="2700" b="1" dirty="0" smtClean="0">
                <a:solidFill>
                  <a:prstClr val="black"/>
                </a:solidFill>
                <a:latin typeface="Times New Roman"/>
                <a:cs typeface="Times New Roman"/>
              </a:rPr>
              <a:t>      </a:t>
            </a:r>
            <a:r>
              <a:rPr lang="en-US" sz="3100" b="1" dirty="0" smtClean="0">
                <a:solidFill>
                  <a:prstClr val="black">
                    <a:lumMod val="85000"/>
                    <a:lumOff val="15000"/>
                  </a:prstClr>
                </a:solidFill>
              </a:rPr>
              <a:t>M.A.M SCHOOL OF ENGINEERING</a:t>
            </a:r>
            <a:r>
              <a:rPr lang="en-US" b="1" dirty="0" smtClean="0">
                <a:solidFill>
                  <a:srgbClr val="DADADA">
                    <a:lumMod val="50000"/>
                  </a:srgbClr>
                </a:solidFill>
              </a:rPr>
              <a:t/>
            </a:r>
            <a:br>
              <a:rPr lang="en-US" b="1" dirty="0" smtClean="0">
                <a:solidFill>
                  <a:srgbClr val="DADADA">
                    <a:lumMod val="50000"/>
                  </a:srgbClr>
                </a:solidFill>
              </a:rPr>
            </a:br>
            <a:r>
              <a:rPr lang="en-US" b="1" dirty="0" smtClean="0">
                <a:solidFill>
                  <a:srgbClr val="DADADA">
                    <a:lumMod val="50000"/>
                  </a:srgbClr>
                </a:solidFill>
              </a:rPr>
              <a:t>              </a:t>
            </a:r>
            <a:r>
              <a:rPr lang="en-US" sz="2000" b="1" spc="-5" dirty="0" err="1" smtClean="0">
                <a:solidFill>
                  <a:prstClr val="black"/>
                </a:solidFill>
                <a:latin typeface="Times New Roman"/>
                <a:cs typeface="Times New Roman"/>
              </a:rPr>
              <a:t>Siruganur</a:t>
            </a:r>
            <a:r>
              <a:rPr lang="en-US" sz="2000" b="1" spc="-5" dirty="0" smtClean="0">
                <a:solidFill>
                  <a:prstClr val="black"/>
                </a:solidFill>
                <a:latin typeface="Times New Roman"/>
                <a:cs typeface="Times New Roman"/>
              </a:rPr>
              <a:t>,</a:t>
            </a:r>
            <a:r>
              <a:rPr lang="en-US" sz="2000" b="1" spc="-55" dirty="0" smtClean="0">
                <a:solidFill>
                  <a:prstClr val="black"/>
                </a:solidFill>
                <a:latin typeface="Times New Roman"/>
                <a:cs typeface="Times New Roman"/>
              </a:rPr>
              <a:t> </a:t>
            </a:r>
            <a:r>
              <a:rPr lang="en-US" sz="2000" b="1" spc="-20" dirty="0" smtClean="0">
                <a:solidFill>
                  <a:prstClr val="black"/>
                </a:solidFill>
                <a:latin typeface="Times New Roman"/>
                <a:cs typeface="Times New Roman"/>
              </a:rPr>
              <a:t>Trichy-621 105</a:t>
            </a:r>
            <a:r>
              <a:rPr lang="en-US" sz="2000" dirty="0" smtClean="0">
                <a:solidFill>
                  <a:prstClr val="black"/>
                </a:solidFill>
                <a:latin typeface="Times New Roman"/>
                <a:cs typeface="Times New Roman"/>
              </a:rPr>
              <a:t/>
            </a:r>
            <a:br>
              <a:rPr lang="en-US" sz="2000" dirty="0" smtClean="0">
                <a:solidFill>
                  <a:prstClr val="black"/>
                </a:solidFill>
                <a:latin typeface="Times New Roman"/>
                <a:cs typeface="Times New Roman"/>
              </a:rPr>
            </a:br>
            <a:r>
              <a:rPr lang="en-US" sz="2000" dirty="0" smtClean="0">
                <a:solidFill>
                  <a:prstClr val="black"/>
                </a:solidFill>
                <a:latin typeface="Times New Roman"/>
                <a:cs typeface="Times New Roman"/>
              </a:rPr>
              <a:t>    </a:t>
            </a:r>
            <a:r>
              <a:rPr lang="en-US" sz="2000" b="1" spc="-10" dirty="0" smtClean="0">
                <a:solidFill>
                  <a:prstClr val="black"/>
                </a:solidFill>
                <a:latin typeface="Times New Roman"/>
                <a:cs typeface="Times New Roman"/>
              </a:rPr>
              <a:t>Approved </a:t>
            </a:r>
            <a:r>
              <a:rPr lang="en-US" sz="2000" b="1" spc="-5" dirty="0" smtClean="0">
                <a:solidFill>
                  <a:prstClr val="black"/>
                </a:solidFill>
                <a:latin typeface="Times New Roman"/>
                <a:cs typeface="Times New Roman"/>
              </a:rPr>
              <a:t>by AICTE | Affiliated to Anna</a:t>
            </a:r>
            <a:r>
              <a:rPr lang="en-US" sz="2000" b="1" spc="-220" dirty="0" smtClean="0">
                <a:solidFill>
                  <a:prstClr val="black"/>
                </a:solidFill>
                <a:latin typeface="Times New Roman"/>
                <a:cs typeface="Times New Roman"/>
              </a:rPr>
              <a:t> </a:t>
            </a:r>
            <a:r>
              <a:rPr lang="en-US" sz="2000" b="1" spc="-5" dirty="0" smtClean="0">
                <a:solidFill>
                  <a:prstClr val="black"/>
                </a:solidFill>
                <a:latin typeface="Times New Roman"/>
                <a:cs typeface="Times New Roman"/>
              </a:rPr>
              <a:t>University</a:t>
            </a:r>
            <a:r>
              <a:rPr lang="en-US" sz="2000" dirty="0" smtClean="0">
                <a:solidFill>
                  <a:prstClr val="black"/>
                </a:solidFill>
                <a:latin typeface="Times New Roman"/>
                <a:cs typeface="Times New Roman"/>
              </a:rPr>
              <a:t/>
            </a:r>
            <a:br>
              <a:rPr lang="en-US" sz="2000" dirty="0" smtClean="0">
                <a:solidFill>
                  <a:prstClr val="black"/>
                </a:solidFill>
                <a:latin typeface="Times New Roman"/>
                <a:cs typeface="Times New Roman"/>
              </a:rPr>
            </a:br>
            <a:r>
              <a:rPr lang="en-US" sz="2000" dirty="0" smtClean="0">
                <a:solidFill>
                  <a:prstClr val="black"/>
                </a:solidFill>
                <a:latin typeface="Times New Roman"/>
                <a:cs typeface="Times New Roman"/>
              </a:rPr>
              <a:t>                   </a:t>
            </a:r>
            <a:r>
              <a:rPr lang="en-US" sz="2000" b="1" dirty="0" smtClean="0">
                <a:solidFill>
                  <a:prstClr val="black"/>
                </a:solidFill>
                <a:latin typeface="Times New Roman"/>
                <a:cs typeface="Times New Roman"/>
              </a:rPr>
              <a:t>ACCREDITED BY</a:t>
            </a:r>
            <a:r>
              <a:rPr lang="en-US" sz="2000" b="1" spc="-80" dirty="0" smtClean="0">
                <a:solidFill>
                  <a:prstClr val="black"/>
                </a:solidFill>
                <a:latin typeface="Times New Roman"/>
                <a:cs typeface="Times New Roman"/>
              </a:rPr>
              <a:t> </a:t>
            </a:r>
            <a:r>
              <a:rPr lang="en-US" sz="2000" b="1" dirty="0" smtClean="0">
                <a:solidFill>
                  <a:prstClr val="black"/>
                </a:solidFill>
                <a:latin typeface="Times New Roman"/>
                <a:cs typeface="Times New Roman"/>
              </a:rPr>
              <a:t>NAAC</a:t>
            </a:r>
            <a:r>
              <a:rPr lang="en-US" sz="1800" dirty="0">
                <a:solidFill>
                  <a:prstClr val="black"/>
                </a:solidFill>
                <a:latin typeface="Times New Roman"/>
                <a:cs typeface="Times New Roman"/>
              </a:rPr>
              <a:t/>
            </a:r>
            <a:br>
              <a:rPr lang="en-US" sz="1800" dirty="0">
                <a:solidFill>
                  <a:prstClr val="black"/>
                </a:solidFill>
                <a:latin typeface="Times New Roman"/>
                <a:cs typeface="Times New Roman"/>
              </a:rPr>
            </a:br>
            <a:r>
              <a:rPr lang="en-US" sz="1800" dirty="0" smtClean="0">
                <a:solidFill>
                  <a:prstClr val="black"/>
                </a:solidFill>
                <a:latin typeface="Times New Roman"/>
                <a:cs typeface="Times New Roman"/>
              </a:rPr>
              <a:t>                     </a:t>
            </a:r>
            <a:r>
              <a:rPr lang="en-US" sz="2700" b="1" dirty="0" smtClean="0">
                <a:solidFill>
                  <a:prstClr val="black"/>
                </a:solidFill>
                <a:latin typeface="Times New Roman"/>
                <a:cs typeface="Times New Roman"/>
              </a:rPr>
              <a:t>Department of CSE</a:t>
            </a:r>
            <a:br>
              <a:rPr lang="en-US" sz="2700" b="1" dirty="0" smtClean="0">
                <a:solidFill>
                  <a:prstClr val="black"/>
                </a:solidFill>
                <a:latin typeface="Times New Roman"/>
                <a:cs typeface="Times New Roman"/>
              </a:rPr>
            </a:br>
            <a:r>
              <a:rPr lang="en-US" sz="2700" b="1" dirty="0" smtClean="0">
                <a:solidFill>
                  <a:prstClr val="black"/>
                </a:solidFill>
                <a:latin typeface="Times New Roman"/>
                <a:cs typeface="Times New Roman"/>
              </a:rPr>
              <a:t/>
            </a:r>
            <a:br>
              <a:rPr lang="en-US" sz="2700" b="1" dirty="0" smtClean="0">
                <a:solidFill>
                  <a:prstClr val="black"/>
                </a:solidFill>
                <a:latin typeface="Times New Roman"/>
                <a:cs typeface="Times New Roman"/>
              </a:rPr>
            </a:br>
            <a:r>
              <a:rPr lang="en-US" sz="2700" b="1" dirty="0" smtClean="0">
                <a:solidFill>
                  <a:prstClr val="black"/>
                </a:solidFill>
                <a:latin typeface="Times New Roman"/>
                <a:cs typeface="Times New Roman"/>
              </a:rPr>
              <a:t/>
            </a:r>
            <a:br>
              <a:rPr lang="en-US" sz="2700" b="1" dirty="0" smtClean="0">
                <a:solidFill>
                  <a:prstClr val="black"/>
                </a:solidFill>
                <a:latin typeface="Times New Roman"/>
                <a:cs typeface="Times New Roman"/>
              </a:rPr>
            </a:br>
            <a:r>
              <a:rPr lang="en-US" sz="2800" b="1" dirty="0" smtClean="0">
                <a:solidFill>
                  <a:srgbClr val="00B050"/>
                </a:solidFill>
                <a:latin typeface="Times New Roman" pitchFamily="18" charset="0"/>
                <a:cs typeface="Times New Roman" pitchFamily="18" charset="0"/>
              </a:rPr>
              <a:t>DARKNET/YOLO  BASED ANIMAL SURVEILLANCE AND ACCIDENT PREVENTION  USING  AI</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endParaRPr lang="en-US" sz="2700" b="1" dirty="0">
              <a:solidFill>
                <a:schemeClr val="bg2">
                  <a:lumMod val="50000"/>
                </a:schemeClr>
              </a:solidFill>
            </a:endParaRPr>
          </a:p>
        </p:txBody>
      </p:sp>
      <p:sp>
        <p:nvSpPr>
          <p:cNvPr id="8" name="Rectangle 7"/>
          <p:cNvSpPr/>
          <p:nvPr/>
        </p:nvSpPr>
        <p:spPr>
          <a:xfrm>
            <a:off x="4953000" y="4648200"/>
            <a:ext cx="3762227" cy="1477328"/>
          </a:xfrm>
          <a:prstGeom prst="rect">
            <a:avLst/>
          </a:prstGeom>
        </p:spPr>
        <p:txBody>
          <a:bodyPr wrap="square">
            <a:spAutoFit/>
          </a:bodyPr>
          <a:lstStyle/>
          <a:p>
            <a:r>
              <a:rPr lang="en-US" b="1" dirty="0" smtClean="0">
                <a:solidFill>
                  <a:srgbClr val="002060"/>
                </a:solidFill>
                <a:latin typeface="Times New Roman" pitchFamily="18" charset="0"/>
                <a:cs typeface="Times New Roman" pitchFamily="18" charset="0"/>
              </a:rPr>
              <a:t>PRESENTED BY</a:t>
            </a:r>
          </a:p>
          <a:p>
            <a:endParaRPr lang="en-US" b="1" dirty="0" smtClean="0">
              <a:solidFill>
                <a:srgbClr val="002060"/>
              </a:solidFill>
              <a:latin typeface="Times New Roman" pitchFamily="18" charset="0"/>
              <a:cs typeface="Times New Roman" pitchFamily="18" charset="0"/>
            </a:endParaRPr>
          </a:p>
          <a:p>
            <a:pPr>
              <a:buFont typeface="Wingdings" pitchFamily="2" charset="2"/>
              <a:buChar char="Ø"/>
            </a:pPr>
            <a:r>
              <a:rPr lang="en-US" b="1" dirty="0" smtClean="0">
                <a:solidFill>
                  <a:srgbClr val="002060"/>
                </a:solidFill>
                <a:latin typeface="Times New Roman" pitchFamily="18" charset="0"/>
                <a:cs typeface="Times New Roman" pitchFamily="18" charset="0"/>
              </a:rPr>
              <a:t>  R.RANJITH       (812117104021)</a:t>
            </a:r>
          </a:p>
          <a:p>
            <a:pPr>
              <a:buFont typeface="Wingdings" pitchFamily="2" charset="2"/>
              <a:buChar char="Ø"/>
            </a:pPr>
            <a:r>
              <a:rPr lang="en-US" b="1" dirty="0" smtClean="0">
                <a:solidFill>
                  <a:srgbClr val="002060"/>
                </a:solidFill>
                <a:latin typeface="Times New Roman" pitchFamily="18" charset="0"/>
                <a:cs typeface="Times New Roman" pitchFamily="18" charset="0"/>
              </a:rPr>
              <a:t>  S.SARMA           (812117104023)</a:t>
            </a:r>
          </a:p>
          <a:p>
            <a:pPr>
              <a:buFont typeface="Wingdings" pitchFamily="2" charset="2"/>
              <a:buChar char="Ø"/>
            </a:pPr>
            <a:r>
              <a:rPr lang="en-US" b="1" dirty="0" smtClean="0">
                <a:solidFill>
                  <a:srgbClr val="002060"/>
                </a:solidFill>
                <a:latin typeface="Times New Roman" pitchFamily="18" charset="0"/>
                <a:cs typeface="Times New Roman" pitchFamily="18" charset="0"/>
              </a:rPr>
              <a:t>  M.SHARMILA  (812117104024)</a:t>
            </a:r>
            <a:endParaRPr lang="en-US" b="1" dirty="0">
              <a:solidFill>
                <a:srgbClr val="002060"/>
              </a:solidFill>
              <a:latin typeface="Times New Roman" pitchFamily="18" charset="0"/>
              <a:cs typeface="Times New Roman" pitchFamily="18" charset="0"/>
            </a:endParaRPr>
          </a:p>
        </p:txBody>
      </p:sp>
      <p:sp>
        <p:nvSpPr>
          <p:cNvPr id="9" name="Rectangle 8"/>
          <p:cNvSpPr/>
          <p:nvPr/>
        </p:nvSpPr>
        <p:spPr>
          <a:xfrm>
            <a:off x="228600" y="4648200"/>
            <a:ext cx="3657600" cy="1477328"/>
          </a:xfrm>
          <a:prstGeom prst="rect">
            <a:avLst/>
          </a:prstGeom>
        </p:spPr>
        <p:txBody>
          <a:bodyPr wrap="square">
            <a:spAutoFit/>
          </a:bodyPr>
          <a:lstStyle/>
          <a:p>
            <a:r>
              <a:rPr lang="en-US" b="1" dirty="0" smtClean="0">
                <a:solidFill>
                  <a:srgbClr val="002060"/>
                </a:solidFill>
                <a:latin typeface="Times New Roman" pitchFamily="18" charset="0"/>
                <a:cs typeface="Times New Roman" pitchFamily="18" charset="0"/>
              </a:rPr>
              <a:t>     Guide  </a:t>
            </a:r>
            <a:r>
              <a:rPr lang="en-US" b="1" dirty="0" smtClean="0">
                <a:solidFill>
                  <a:srgbClr val="002060"/>
                </a:solidFill>
                <a:latin typeface="Times New Roman" pitchFamily="18" charset="0"/>
                <a:cs typeface="Times New Roman" pitchFamily="18" charset="0"/>
              </a:rPr>
              <a:t>Name :</a:t>
            </a:r>
          </a:p>
          <a:p>
            <a:r>
              <a:rPr lang="en-US" b="1" dirty="0" smtClean="0">
                <a:solidFill>
                  <a:srgbClr val="002060"/>
                </a:solidFill>
                <a:latin typeface="Times New Roman" pitchFamily="18" charset="0"/>
                <a:cs typeface="Times New Roman" pitchFamily="18" charset="0"/>
              </a:rPr>
              <a:t> </a:t>
            </a:r>
          </a:p>
          <a:p>
            <a:pPr>
              <a:buFont typeface="Wingdings" pitchFamily="2" charset="2"/>
              <a:buChar char="Ø"/>
            </a:pP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Mrs.P.SIVAMALAR</a:t>
            </a:r>
            <a:r>
              <a:rPr lang="en-US" b="1" dirty="0" smtClean="0">
                <a:solidFill>
                  <a:srgbClr val="002060"/>
                </a:solidFill>
                <a:latin typeface="Times New Roman" pitchFamily="18" charset="0"/>
                <a:cs typeface="Times New Roman" pitchFamily="18" charset="0"/>
              </a:rPr>
              <a:t> ( AP/CSE)</a:t>
            </a:r>
          </a:p>
          <a:p>
            <a:r>
              <a:rPr lang="en-US" b="1" dirty="0" smtClean="0">
                <a:solidFill>
                  <a:srgbClr val="002060"/>
                </a:solidFill>
                <a:latin typeface="Times New Roman" pitchFamily="18" charset="0"/>
                <a:cs typeface="Times New Roman" pitchFamily="18" charset="0"/>
              </a:rPr>
              <a:t>    </a:t>
            </a:r>
          </a:p>
          <a:p>
            <a:pPr>
              <a:buFont typeface="Wingdings" pitchFamily="2" charset="2"/>
              <a:buChar char="Ø"/>
            </a:pPr>
            <a:endParaRPr lang="en-US" b="1" dirty="0">
              <a:solidFill>
                <a:schemeClr val="bg1"/>
              </a:solidFill>
              <a:latin typeface="Times New Roman" pitchFamily="18" charset="0"/>
              <a:cs typeface="Times New Roman" pitchFamily="18" charset="0"/>
            </a:endParaRPr>
          </a:p>
        </p:txBody>
      </p:sp>
      <p:sp>
        <p:nvSpPr>
          <p:cNvPr id="6" name="object 7"/>
          <p:cNvSpPr/>
          <p:nvPr/>
        </p:nvSpPr>
        <p:spPr>
          <a:xfrm>
            <a:off x="457200" y="776236"/>
            <a:ext cx="1240536" cy="118804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799" y="609599"/>
          <a:ext cx="8382001" cy="3161769"/>
        </p:xfrm>
        <a:graphic>
          <a:graphicData uri="http://schemas.openxmlformats.org/drawingml/2006/table">
            <a:tbl>
              <a:tblPr firstRow="1" bandRow="1">
                <a:tableStyleId>{2D5ABB26-0587-4C30-8999-92F81FD0307C}</a:tableStyleId>
              </a:tblPr>
              <a:tblGrid>
                <a:gridCol w="790755"/>
                <a:gridCol w="1723846"/>
                <a:gridCol w="1676400"/>
                <a:gridCol w="4191000"/>
              </a:tblGrid>
              <a:tr h="609601">
                <a:tc>
                  <a:txBody>
                    <a:bodyPr/>
                    <a:lstStyle/>
                    <a:p>
                      <a:pPr algn="just"/>
                      <a:r>
                        <a:rPr lang="en-IN" b="1" dirty="0" err="1" smtClean="0">
                          <a:latin typeface="Times New Roman" pitchFamily="18" charset="0"/>
                          <a:cs typeface="Times New Roman" pitchFamily="18" charset="0"/>
                        </a:rPr>
                        <a:t>S.No</a:t>
                      </a:r>
                      <a:endParaRPr lang="en-IN"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b="1" dirty="0" smtClean="0">
                          <a:latin typeface="Times New Roman" pitchFamily="18" charset="0"/>
                          <a:cs typeface="Times New Roman" pitchFamily="18" charset="0"/>
                        </a:rPr>
                        <a:t>TITLE</a:t>
                      </a:r>
                      <a:endParaRPr lang="en-IN"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b="1" dirty="0" smtClean="0">
                          <a:latin typeface="Times New Roman" pitchFamily="18" charset="0"/>
                          <a:cs typeface="Times New Roman" pitchFamily="18" charset="0"/>
                        </a:rPr>
                        <a:t>AUTHOR-YEAR</a:t>
                      </a:r>
                      <a:endParaRPr lang="en-IN"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b="1" dirty="0" smtClean="0">
                          <a:latin typeface="Times New Roman" pitchFamily="18" charset="0"/>
                          <a:cs typeface="Times New Roman" pitchFamily="18" charset="0"/>
                        </a:rPr>
                        <a:t>DESCRIPTION</a:t>
                      </a:r>
                      <a:endParaRPr lang="en-IN"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2168">
                <a:tc>
                  <a:txBody>
                    <a:bodyPr/>
                    <a:lstStyle/>
                    <a:p>
                      <a:pPr algn="just"/>
                      <a:r>
                        <a:rPr lang="en-IN" dirty="0" smtClean="0">
                          <a:latin typeface="Times New Roman" pitchFamily="18" charset="0"/>
                          <a:cs typeface="Times New Roman" pitchFamily="18" charset="0"/>
                        </a:rPr>
                        <a:t>5</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baseline="0" dirty="0" smtClean="0">
                          <a:solidFill>
                            <a:schemeClr val="tx1"/>
                          </a:solidFill>
                          <a:latin typeface="Times New Roman" pitchFamily="18" charset="0"/>
                          <a:ea typeface="+mn-ea"/>
                          <a:cs typeface="Times New Roman" pitchFamily="18" charset="0"/>
                        </a:rPr>
                        <a:t>Real-time Mobile Facial Expression Recognition System – A Case Study</a:t>
                      </a:r>
                      <a:endParaRPr lang="en-IN" b="0" i="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baseline="0" dirty="0" err="1" smtClean="0">
                          <a:solidFill>
                            <a:schemeClr val="tx1"/>
                          </a:solidFill>
                          <a:latin typeface="Times New Roman" pitchFamily="18" charset="0"/>
                          <a:ea typeface="+mn-ea"/>
                          <a:cs typeface="Times New Roman" pitchFamily="18" charset="0"/>
                        </a:rPr>
                        <a:t>Myunghoon</a:t>
                      </a:r>
                      <a:r>
                        <a:rPr lang="en-US" sz="1800" b="0" i="0" kern="1200" baseline="0" dirty="0" smtClean="0">
                          <a:solidFill>
                            <a:schemeClr val="tx1"/>
                          </a:solidFill>
                          <a:latin typeface="Times New Roman" pitchFamily="18" charset="0"/>
                          <a:ea typeface="+mn-ea"/>
                          <a:cs typeface="Times New Roman" pitchFamily="18" charset="0"/>
                        </a:rPr>
                        <a:t> </a:t>
                      </a:r>
                      <a:r>
                        <a:rPr lang="en-US" sz="1800" b="0" i="0" kern="1200" baseline="0" dirty="0" err="1" smtClean="0">
                          <a:solidFill>
                            <a:schemeClr val="tx1"/>
                          </a:solidFill>
                          <a:latin typeface="Times New Roman" pitchFamily="18" charset="0"/>
                          <a:ea typeface="+mn-ea"/>
                          <a:cs typeface="Times New Roman" pitchFamily="18" charset="0"/>
                        </a:rPr>
                        <a:t>Suk</a:t>
                      </a:r>
                      <a:r>
                        <a:rPr lang="en-US" sz="1800" b="0" i="0" kern="1200" baseline="0" dirty="0" smtClean="0">
                          <a:solidFill>
                            <a:schemeClr val="tx1"/>
                          </a:solidFill>
                          <a:latin typeface="Times New Roman" pitchFamily="18" charset="0"/>
                          <a:ea typeface="+mn-ea"/>
                          <a:cs typeface="Times New Roman" pitchFamily="18" charset="0"/>
                        </a:rPr>
                        <a:t> and </a:t>
                      </a:r>
                      <a:r>
                        <a:rPr lang="en-US" sz="1800" b="0" i="0" kern="1200" baseline="0" dirty="0" err="1" smtClean="0">
                          <a:solidFill>
                            <a:schemeClr val="tx1"/>
                          </a:solidFill>
                          <a:latin typeface="Times New Roman" pitchFamily="18" charset="0"/>
                          <a:ea typeface="+mn-ea"/>
                          <a:cs typeface="Times New Roman" pitchFamily="18" charset="0"/>
                        </a:rPr>
                        <a:t>Balakrishnan</a:t>
                      </a:r>
                      <a:r>
                        <a:rPr lang="en-US" sz="1800" b="0" i="0" kern="1200" baseline="0" dirty="0" smtClean="0">
                          <a:solidFill>
                            <a:schemeClr val="tx1"/>
                          </a:solidFill>
                          <a:latin typeface="Times New Roman" pitchFamily="18" charset="0"/>
                          <a:ea typeface="+mn-ea"/>
                          <a:cs typeface="Times New Roman" pitchFamily="18" charset="0"/>
                        </a:rPr>
                        <a:t> </a:t>
                      </a:r>
                      <a:r>
                        <a:rPr lang="en-US" sz="1800" b="0" i="0" kern="1200" baseline="0" dirty="0" err="1" smtClean="0">
                          <a:solidFill>
                            <a:schemeClr val="tx1"/>
                          </a:solidFill>
                          <a:latin typeface="Times New Roman" pitchFamily="18" charset="0"/>
                          <a:ea typeface="+mn-ea"/>
                          <a:cs typeface="Times New Roman" pitchFamily="18" charset="0"/>
                        </a:rPr>
                        <a:t>Prabhakaran</a:t>
                      </a:r>
                      <a:endParaRPr lang="en-US" sz="1800" b="0" i="0" kern="1200" baseline="0" dirty="0" smtClean="0">
                        <a:solidFill>
                          <a:schemeClr val="tx1"/>
                        </a:solidFill>
                        <a:latin typeface="Times New Roman" pitchFamily="18" charset="0"/>
                        <a:ea typeface="+mn-ea"/>
                        <a:cs typeface="Times New Roman" pitchFamily="18" charset="0"/>
                      </a:endParaRPr>
                    </a:p>
                    <a:p>
                      <a:pPr algn="just"/>
                      <a:endParaRPr lang="en-US" sz="1800" b="0" i="0" kern="1200" baseline="0" dirty="0" smtClean="0">
                        <a:solidFill>
                          <a:schemeClr val="tx1"/>
                        </a:solidFill>
                        <a:latin typeface="Times New Roman" pitchFamily="18" charset="0"/>
                        <a:ea typeface="+mn-ea"/>
                        <a:cs typeface="Times New Roman" pitchFamily="18" charset="0"/>
                      </a:endParaRPr>
                    </a:p>
                    <a:p>
                      <a:pPr algn="just"/>
                      <a:r>
                        <a:rPr lang="en-US" sz="1800" b="0" i="0" kern="1200" baseline="0" dirty="0" smtClean="0">
                          <a:solidFill>
                            <a:schemeClr val="tx1"/>
                          </a:solidFill>
                          <a:latin typeface="Times New Roman" pitchFamily="18" charset="0"/>
                          <a:ea typeface="+mn-ea"/>
                          <a:cs typeface="Times New Roman" pitchFamily="18" charset="0"/>
                        </a:rPr>
                        <a:t>(2016)</a:t>
                      </a:r>
                      <a:endParaRPr lang="en-IN" b="0" i="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baseline="0" dirty="0" smtClean="0">
                          <a:solidFill>
                            <a:schemeClr val="tx1"/>
                          </a:solidFill>
                          <a:latin typeface="Times New Roman" pitchFamily="18" charset="0"/>
                          <a:ea typeface="+mn-ea"/>
                          <a:cs typeface="Times New Roman" pitchFamily="18" charset="0"/>
                        </a:rPr>
                        <a:t>This paper presents a mobile application for real time facial expression recognition running on a smart phone with a camera. The proposed system uses a set of Support Vector Machines (SVMs) for classifying 6 basic emotions and neutral expression along with checking mouth </a:t>
                      </a:r>
                      <a:r>
                        <a:rPr lang="en-US" sz="1800" b="0" i="0" kern="1200" baseline="0" dirty="0" err="1" smtClean="0">
                          <a:solidFill>
                            <a:schemeClr val="tx1"/>
                          </a:solidFill>
                          <a:latin typeface="Times New Roman" pitchFamily="18" charset="0"/>
                          <a:ea typeface="+mn-ea"/>
                          <a:cs typeface="Times New Roman" pitchFamily="18" charset="0"/>
                        </a:rPr>
                        <a:t>statu</a:t>
                      </a:r>
                      <a:endParaRPr lang="en-IN" b="0" i="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latin typeface="Times New Roman" pitchFamily="18" charset="0"/>
                <a:cs typeface="Times New Roman" pitchFamily="18" charset="0"/>
              </a:rPr>
              <a:t>PROPOSED SYSTEM </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In this proposed system animals Images trained to our processor .After this implementation most of the animals saved by our project.</a:t>
            </a:r>
          </a:p>
          <a:p>
            <a:pPr algn="just">
              <a:lnSpc>
                <a:spcPct val="150000"/>
              </a:lnSpc>
            </a:pPr>
            <a:r>
              <a:rPr lang="en-US" sz="2000" dirty="0" smtClean="0">
                <a:latin typeface="Times New Roman" pitchFamily="18" charset="0"/>
                <a:cs typeface="Times New Roman" pitchFamily="18" charset="0"/>
              </a:rPr>
              <a:t>Processor record the video continuously. Animal detect in railway track video send the information to near by railway station. </a:t>
            </a:r>
          </a:p>
          <a:p>
            <a:pPr algn="just">
              <a:lnSpc>
                <a:spcPct val="150000"/>
              </a:lnSpc>
            </a:pPr>
            <a:r>
              <a:rPr lang="en-US" sz="2000" dirty="0" smtClean="0">
                <a:latin typeface="Times New Roman" pitchFamily="18" charset="0"/>
                <a:cs typeface="Times New Roman" pitchFamily="18" charset="0"/>
              </a:rPr>
              <a:t>In this project we using YOLO file for animal detection and recognition. </a:t>
            </a:r>
          </a:p>
          <a:p>
            <a:pPr algn="just">
              <a:lnSpc>
                <a:spcPct val="150000"/>
              </a:lnSpc>
            </a:pPr>
            <a:r>
              <a:rPr lang="en-US" sz="2000" dirty="0">
                <a:solidFill>
                  <a:prstClr val="black"/>
                </a:solidFill>
                <a:latin typeface="Times New Roman" pitchFamily="18" charset="0"/>
                <a:cs typeface="Times New Roman" pitchFamily="18" charset="0"/>
              </a:rPr>
              <a:t> We will introduce  animal detection and making crackers sound by using Speakers.</a:t>
            </a: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latin typeface="Times New Roman" pitchFamily="18" charset="0"/>
                <a:cs typeface="Times New Roman" pitchFamily="18" charset="0"/>
              </a:rPr>
              <a:t>PROPOSED SYSTEM-TECHINICAL</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In this proposed system we will find animal in real time using AI ,OPENCV After acquisition of image it has to be pre-processed and compressed. </a:t>
            </a:r>
          </a:p>
          <a:p>
            <a:pPr algn="just">
              <a:lnSpc>
                <a:spcPct val="150000"/>
              </a:lnSpc>
            </a:pPr>
            <a:r>
              <a:rPr lang="en-US" sz="2000" dirty="0" smtClean="0">
                <a:latin typeface="Times New Roman" pitchFamily="18" charset="0"/>
                <a:cs typeface="Times New Roman" pitchFamily="18" charset="0"/>
              </a:rPr>
              <a:t>Images are used to train the model. It is trained by performing feature extraction on the image to obtain the required pattern in the image. </a:t>
            </a:r>
          </a:p>
          <a:p>
            <a:pPr algn="just">
              <a:lnSpc>
                <a:spcPct val="150000"/>
              </a:lnSpc>
            </a:pPr>
            <a:r>
              <a:rPr lang="en-US" sz="2000" dirty="0" smtClean="0">
                <a:latin typeface="Times New Roman" pitchFamily="18" charset="0"/>
                <a:cs typeface="Times New Roman" pitchFamily="18" charset="0"/>
              </a:rPr>
              <a:t>Followed by feature fusion and dimension reduction to compress the image for reliable and real time performance.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p:cNvSpPr>
            <a:spLocks noGrp="1"/>
          </p:cNvSpPr>
          <p:nvPr>
            <p:ph type="title"/>
          </p:nvPr>
        </p:nvSpPr>
        <p:spPr>
          <a:xfrm>
            <a:off x="609599" y="228603"/>
            <a:ext cx="6347714" cy="1701797"/>
          </a:xfrm>
        </p:spPr>
        <p:txBody>
          <a:bodyPr>
            <a:noAutofit/>
          </a:bodyPr>
          <a:lstStyle/>
          <a:p>
            <a:pPr algn="l"/>
            <a:r>
              <a:rPr lang="en-US" sz="3600" b="1" dirty="0" smtClean="0">
                <a:latin typeface="Times New Roman" pitchFamily="18" charset="0"/>
                <a:cs typeface="Times New Roman" pitchFamily="18" charset="0"/>
              </a:rPr>
              <a:t>BLOCK DIAGRAM</a:t>
            </a:r>
            <a:br>
              <a:rPr lang="en-US" sz="3600" b="1" dirty="0" smtClean="0">
                <a:latin typeface="Times New Roman" pitchFamily="18" charset="0"/>
                <a:cs typeface="Times New Roman" pitchFamily="18" charset="0"/>
              </a:rPr>
            </a:br>
            <a:endParaRPr lang="en-IN" sz="3600" b="1" dirty="0">
              <a:latin typeface="Times New Roman" pitchFamily="18" charset="0"/>
              <a:cs typeface="Times New Roman" pitchFamily="18" charset="0"/>
            </a:endParaRPr>
          </a:p>
        </p:txBody>
      </p:sp>
      <p:sp>
        <p:nvSpPr>
          <p:cNvPr id="64" name="Rectangle 63"/>
          <p:cNvSpPr/>
          <p:nvPr/>
        </p:nvSpPr>
        <p:spPr>
          <a:xfrm>
            <a:off x="152400" y="2514600"/>
            <a:ext cx="1600200"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600" b="1" dirty="0" smtClean="0">
                <a:solidFill>
                  <a:schemeClr val="tx1"/>
                </a:solidFill>
                <a:latin typeface="Times New Roman" pitchFamily="18" charset="0"/>
                <a:cs typeface="Times New Roman" pitchFamily="18" charset="0"/>
              </a:rPr>
              <a:t>CAMERA</a:t>
            </a:r>
            <a:endParaRPr lang="en-IN" sz="1600" b="1" dirty="0">
              <a:solidFill>
                <a:schemeClr val="tx1"/>
              </a:solidFill>
              <a:latin typeface="Times New Roman" pitchFamily="18" charset="0"/>
              <a:cs typeface="Times New Roman" pitchFamily="18" charset="0"/>
            </a:endParaRPr>
          </a:p>
        </p:txBody>
      </p:sp>
      <p:sp>
        <p:nvSpPr>
          <p:cNvPr id="30" name="Right Arrow 29"/>
          <p:cNvSpPr/>
          <p:nvPr/>
        </p:nvSpPr>
        <p:spPr>
          <a:xfrm>
            <a:off x="1752600" y="2743200"/>
            <a:ext cx="762000" cy="22860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 name="Rectangle 30"/>
          <p:cNvSpPr/>
          <p:nvPr/>
        </p:nvSpPr>
        <p:spPr>
          <a:xfrm>
            <a:off x="2514600" y="2590800"/>
            <a:ext cx="15240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600" b="1" dirty="0" smtClean="0">
                <a:solidFill>
                  <a:schemeClr val="tx1"/>
                </a:solidFill>
                <a:latin typeface="Times New Roman" pitchFamily="18" charset="0"/>
                <a:cs typeface="Times New Roman" pitchFamily="18" charset="0"/>
              </a:rPr>
              <a:t>PROCESSOR</a:t>
            </a:r>
            <a:endParaRPr lang="en-IN" sz="1600" b="1" dirty="0">
              <a:solidFill>
                <a:schemeClr val="tx1"/>
              </a:solidFill>
              <a:latin typeface="Times New Roman" pitchFamily="18" charset="0"/>
              <a:cs typeface="Times New Roman" pitchFamily="18" charset="0"/>
            </a:endParaRPr>
          </a:p>
        </p:txBody>
      </p:sp>
      <p:sp>
        <p:nvSpPr>
          <p:cNvPr id="32" name="Right Arrow 31"/>
          <p:cNvSpPr/>
          <p:nvPr/>
        </p:nvSpPr>
        <p:spPr>
          <a:xfrm rot="5400000">
            <a:off x="7581900" y="3314700"/>
            <a:ext cx="533400"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34"/>
          <p:cNvSpPr/>
          <p:nvPr/>
        </p:nvSpPr>
        <p:spPr>
          <a:xfrm>
            <a:off x="4724400" y="2590800"/>
            <a:ext cx="16002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600" b="1" dirty="0" smtClean="0">
                <a:solidFill>
                  <a:schemeClr val="tx1"/>
                </a:solidFill>
                <a:latin typeface="Times New Roman" pitchFamily="18" charset="0"/>
                <a:cs typeface="Times New Roman" pitchFamily="18" charset="0"/>
              </a:rPr>
              <a:t>IMAGE</a:t>
            </a:r>
            <a:endParaRPr lang="en-IN" sz="1600" b="1" dirty="0">
              <a:solidFill>
                <a:schemeClr val="tx1"/>
              </a:solidFill>
              <a:latin typeface="Times New Roman" pitchFamily="18" charset="0"/>
              <a:cs typeface="Times New Roman" pitchFamily="18" charset="0"/>
            </a:endParaRPr>
          </a:p>
        </p:txBody>
      </p:sp>
      <p:sp>
        <p:nvSpPr>
          <p:cNvPr id="37" name="Right Arrow 36"/>
          <p:cNvSpPr/>
          <p:nvPr/>
        </p:nvSpPr>
        <p:spPr>
          <a:xfrm>
            <a:off x="6324600" y="2819400"/>
            <a:ext cx="457200" cy="22860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Rectangle 37"/>
          <p:cNvSpPr/>
          <p:nvPr/>
        </p:nvSpPr>
        <p:spPr>
          <a:xfrm>
            <a:off x="6781801" y="2438402"/>
            <a:ext cx="2209800" cy="83819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600" b="1" dirty="0" smtClean="0">
                <a:solidFill>
                  <a:schemeClr val="tx1"/>
                </a:solidFill>
                <a:latin typeface="Times New Roman" pitchFamily="18" charset="0"/>
                <a:cs typeface="Times New Roman" pitchFamily="18" charset="0"/>
              </a:rPr>
              <a:t>OPENCV</a:t>
            </a:r>
          </a:p>
          <a:p>
            <a:pPr algn="ctr"/>
            <a:r>
              <a:rPr lang="en-IN" sz="1600" b="1" dirty="0" smtClean="0">
                <a:solidFill>
                  <a:schemeClr val="tx1"/>
                </a:solidFill>
                <a:latin typeface="Times New Roman" pitchFamily="18" charset="0"/>
                <a:cs typeface="Times New Roman" pitchFamily="18" charset="0"/>
              </a:rPr>
              <a:t>(OPEN COMPUTER VISION)</a:t>
            </a:r>
            <a:endParaRPr lang="en-IN" sz="1600" b="1" dirty="0">
              <a:solidFill>
                <a:schemeClr val="tx1"/>
              </a:solidFill>
              <a:latin typeface="Times New Roman" pitchFamily="18" charset="0"/>
              <a:cs typeface="Times New Roman" pitchFamily="18" charset="0"/>
            </a:endParaRPr>
          </a:p>
        </p:txBody>
      </p:sp>
      <p:sp>
        <p:nvSpPr>
          <p:cNvPr id="39" name="Right Arrow 38"/>
          <p:cNvSpPr/>
          <p:nvPr/>
        </p:nvSpPr>
        <p:spPr>
          <a:xfrm>
            <a:off x="4046519" y="2804557"/>
            <a:ext cx="677883" cy="243444"/>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1" name="Rectangle 40"/>
          <p:cNvSpPr/>
          <p:nvPr/>
        </p:nvSpPr>
        <p:spPr>
          <a:xfrm>
            <a:off x="6781800" y="3836717"/>
            <a:ext cx="2209800" cy="104008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600" b="1" dirty="0" smtClean="0">
                <a:solidFill>
                  <a:schemeClr val="tx1"/>
                </a:solidFill>
                <a:latin typeface="Times New Roman" pitchFamily="18" charset="0"/>
                <a:cs typeface="Times New Roman" pitchFamily="18" charset="0"/>
              </a:rPr>
              <a:t>MACHINE</a:t>
            </a:r>
          </a:p>
          <a:p>
            <a:pPr algn="ctr"/>
            <a:r>
              <a:rPr lang="en-IN" sz="1600" b="1" dirty="0" smtClean="0">
                <a:solidFill>
                  <a:schemeClr val="tx1"/>
                </a:solidFill>
                <a:latin typeface="Times New Roman" pitchFamily="18" charset="0"/>
                <a:cs typeface="Times New Roman" pitchFamily="18" charset="0"/>
              </a:rPr>
              <a:t>LEARNING</a:t>
            </a:r>
            <a:endParaRPr lang="en-IN" sz="1600" b="1" dirty="0">
              <a:solidFill>
                <a:schemeClr val="tx1"/>
              </a:solidFill>
              <a:latin typeface="Times New Roman" pitchFamily="18" charset="0"/>
              <a:cs typeface="Times New Roman" pitchFamily="18" charset="0"/>
            </a:endParaRPr>
          </a:p>
        </p:txBody>
      </p:sp>
      <p:sp>
        <p:nvSpPr>
          <p:cNvPr id="42" name="Right Arrow 41"/>
          <p:cNvSpPr/>
          <p:nvPr/>
        </p:nvSpPr>
        <p:spPr>
          <a:xfrm rot="10800000">
            <a:off x="5334000" y="4267200"/>
            <a:ext cx="1447800" cy="38100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5" name="Rectangle 44"/>
          <p:cNvSpPr/>
          <p:nvPr/>
        </p:nvSpPr>
        <p:spPr>
          <a:xfrm>
            <a:off x="3810000" y="4114800"/>
            <a:ext cx="1524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600" b="1" dirty="0" smtClean="0">
                <a:solidFill>
                  <a:schemeClr val="tx1"/>
                </a:solidFill>
                <a:latin typeface="Times New Roman" pitchFamily="18" charset="0"/>
                <a:cs typeface="Times New Roman" pitchFamily="18" charset="0"/>
              </a:rPr>
              <a:t>OUTPUT</a:t>
            </a:r>
            <a:endParaRPr lang="en-IN" sz="16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079217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njiv_sdpro\Desktop\clipart\1_4NGm_eV4mR2gx-BcuWACYQ.png"/>
          <p:cNvPicPr>
            <a:picLocks noChangeAspect="1" noChangeArrowheads="1"/>
          </p:cNvPicPr>
          <p:nvPr/>
        </p:nvPicPr>
        <p:blipFill>
          <a:blip r:embed="rId3" cstate="print"/>
          <a:srcRect l="11323" t="11111" r="4837" b="20000"/>
          <a:stretch>
            <a:fillRect/>
          </a:stretch>
        </p:blipFill>
        <p:spPr bwMode="auto">
          <a:xfrm rot="406528">
            <a:off x="6286344" y="161644"/>
            <a:ext cx="2804072" cy="1078489"/>
          </a:xfrm>
          <a:prstGeom prst="rect">
            <a:avLst/>
          </a:prstGeom>
          <a:noFill/>
        </p:spPr>
      </p:pic>
      <p:sp>
        <p:nvSpPr>
          <p:cNvPr id="56" name="Title 55"/>
          <p:cNvSpPr>
            <a:spLocks noGrp="1"/>
          </p:cNvSpPr>
          <p:nvPr>
            <p:ph type="title"/>
          </p:nvPr>
        </p:nvSpPr>
        <p:spPr/>
        <p:txBody>
          <a:bodyPr>
            <a:noAutofit/>
          </a:bodyPr>
          <a:lstStyle/>
          <a:p>
            <a:pPr algn="l"/>
            <a:r>
              <a:rPr lang="en-US" sz="3600" b="1" dirty="0" smtClean="0">
                <a:solidFill>
                  <a:schemeClr val="bg1"/>
                </a:solidFill>
                <a:latin typeface="Times New Roman" pitchFamily="18" charset="0"/>
                <a:cs typeface="Times New Roman" pitchFamily="18" charset="0"/>
              </a:rPr>
              <a:t>BLOCK DIAGRAM</a:t>
            </a:r>
            <a:br>
              <a:rPr lang="en-US" sz="3600" b="1" dirty="0" smtClean="0">
                <a:solidFill>
                  <a:schemeClr val="bg1"/>
                </a:solidFill>
                <a:latin typeface="Times New Roman" pitchFamily="18" charset="0"/>
                <a:cs typeface="Times New Roman" pitchFamily="18" charset="0"/>
              </a:rPr>
            </a:br>
            <a:endParaRPr lang="en-IN" sz="3600" b="1" dirty="0">
              <a:solidFill>
                <a:schemeClr val="bg1"/>
              </a:solidFill>
              <a:latin typeface="Times New Roman" pitchFamily="18" charset="0"/>
              <a:cs typeface="Times New Roman" pitchFamily="18" charset="0"/>
            </a:endParaRPr>
          </a:p>
        </p:txBody>
      </p:sp>
      <p:sp>
        <p:nvSpPr>
          <p:cNvPr id="64" name="Rectangle 63"/>
          <p:cNvSpPr/>
          <p:nvPr/>
        </p:nvSpPr>
        <p:spPr>
          <a:xfrm>
            <a:off x="0" y="1905000"/>
            <a:ext cx="16002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600" b="1" dirty="0" smtClean="0">
                <a:solidFill>
                  <a:schemeClr val="tx1"/>
                </a:solidFill>
                <a:latin typeface="Times New Roman" pitchFamily="18" charset="0"/>
                <a:cs typeface="Times New Roman" pitchFamily="18" charset="0"/>
              </a:rPr>
              <a:t>ANIMAL</a:t>
            </a:r>
          </a:p>
          <a:p>
            <a:pPr algn="ctr"/>
            <a:r>
              <a:rPr lang="en-IN" sz="1600" b="1" dirty="0" smtClean="0">
                <a:solidFill>
                  <a:schemeClr val="tx1"/>
                </a:solidFill>
                <a:latin typeface="Times New Roman" pitchFamily="18" charset="0"/>
                <a:cs typeface="Times New Roman" pitchFamily="18" charset="0"/>
              </a:rPr>
              <a:t>IMAGES</a:t>
            </a:r>
          </a:p>
        </p:txBody>
      </p:sp>
      <p:sp>
        <p:nvSpPr>
          <p:cNvPr id="30" name="Right Arrow 29"/>
          <p:cNvSpPr/>
          <p:nvPr/>
        </p:nvSpPr>
        <p:spPr>
          <a:xfrm>
            <a:off x="1600200" y="2057400"/>
            <a:ext cx="762000" cy="3048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p:cNvSpPr/>
          <p:nvPr/>
        </p:nvSpPr>
        <p:spPr>
          <a:xfrm>
            <a:off x="2362200" y="1828800"/>
            <a:ext cx="15240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600" b="1" dirty="0" smtClean="0">
                <a:solidFill>
                  <a:schemeClr val="tx1"/>
                </a:solidFill>
                <a:latin typeface="Times New Roman" pitchFamily="18" charset="0"/>
                <a:cs typeface="Times New Roman" pitchFamily="18" charset="0"/>
              </a:rPr>
              <a:t>PRE</a:t>
            </a:r>
          </a:p>
          <a:p>
            <a:pPr algn="ctr"/>
            <a:r>
              <a:rPr lang="en-IN" sz="1600" b="1" dirty="0" smtClean="0">
                <a:solidFill>
                  <a:schemeClr val="tx1"/>
                </a:solidFill>
                <a:latin typeface="Times New Roman" pitchFamily="18" charset="0"/>
                <a:cs typeface="Times New Roman" pitchFamily="18" charset="0"/>
              </a:rPr>
              <a:t>PROCESSING</a:t>
            </a:r>
            <a:endParaRPr lang="en-IN" sz="1600" b="1" dirty="0">
              <a:solidFill>
                <a:schemeClr val="tx1"/>
              </a:solidFill>
              <a:latin typeface="Times New Roman" pitchFamily="18" charset="0"/>
              <a:cs typeface="Times New Roman" pitchFamily="18" charset="0"/>
            </a:endParaRPr>
          </a:p>
        </p:txBody>
      </p:sp>
      <p:sp>
        <p:nvSpPr>
          <p:cNvPr id="32" name="Right Arrow 31"/>
          <p:cNvSpPr/>
          <p:nvPr/>
        </p:nvSpPr>
        <p:spPr>
          <a:xfrm rot="10800000">
            <a:off x="6277784" y="5452078"/>
            <a:ext cx="1273697" cy="45825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Rectangle 34"/>
          <p:cNvSpPr/>
          <p:nvPr/>
        </p:nvSpPr>
        <p:spPr>
          <a:xfrm>
            <a:off x="4572000" y="1905000"/>
            <a:ext cx="1600200" cy="609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600" b="1" dirty="0" smtClean="0">
                <a:solidFill>
                  <a:schemeClr val="tx1"/>
                </a:solidFill>
                <a:latin typeface="Times New Roman" pitchFamily="18" charset="0"/>
                <a:cs typeface="Times New Roman" pitchFamily="18" charset="0"/>
              </a:rPr>
              <a:t>FEATURE</a:t>
            </a:r>
          </a:p>
          <a:p>
            <a:pPr algn="ctr"/>
            <a:r>
              <a:rPr lang="en-IN" sz="1600" b="1" dirty="0" smtClean="0">
                <a:solidFill>
                  <a:schemeClr val="tx1"/>
                </a:solidFill>
                <a:latin typeface="Times New Roman" pitchFamily="18" charset="0"/>
                <a:cs typeface="Times New Roman" pitchFamily="18" charset="0"/>
              </a:rPr>
              <a:t>EXTRACTION</a:t>
            </a:r>
            <a:endParaRPr lang="en-IN" sz="1600" b="1" dirty="0">
              <a:solidFill>
                <a:schemeClr val="tx1"/>
              </a:solidFill>
              <a:latin typeface="Times New Roman" pitchFamily="18" charset="0"/>
              <a:cs typeface="Times New Roman" pitchFamily="18" charset="0"/>
            </a:endParaRPr>
          </a:p>
        </p:txBody>
      </p:sp>
      <p:sp>
        <p:nvSpPr>
          <p:cNvPr id="37" name="Right Arrow 36"/>
          <p:cNvSpPr/>
          <p:nvPr/>
        </p:nvSpPr>
        <p:spPr>
          <a:xfrm>
            <a:off x="6248400" y="2133600"/>
            <a:ext cx="533400"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ectangle 37"/>
          <p:cNvSpPr/>
          <p:nvPr/>
        </p:nvSpPr>
        <p:spPr>
          <a:xfrm>
            <a:off x="6781801" y="1905000"/>
            <a:ext cx="2209800" cy="4648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600" b="1" dirty="0" smtClean="0">
                <a:solidFill>
                  <a:schemeClr val="tx1"/>
                </a:solidFill>
                <a:latin typeface="Times New Roman" pitchFamily="18" charset="0"/>
                <a:cs typeface="Times New Roman" pitchFamily="18" charset="0"/>
              </a:rPr>
              <a:t>DATABASE</a:t>
            </a:r>
            <a:endParaRPr lang="en-IN" sz="1600" b="1" dirty="0">
              <a:solidFill>
                <a:schemeClr val="tx1"/>
              </a:solidFill>
              <a:latin typeface="Times New Roman" pitchFamily="18" charset="0"/>
              <a:cs typeface="Times New Roman" pitchFamily="18" charset="0"/>
            </a:endParaRPr>
          </a:p>
        </p:txBody>
      </p:sp>
      <p:sp>
        <p:nvSpPr>
          <p:cNvPr id="39" name="Right Arrow 38"/>
          <p:cNvSpPr/>
          <p:nvPr/>
        </p:nvSpPr>
        <p:spPr>
          <a:xfrm>
            <a:off x="3886200" y="1981200"/>
            <a:ext cx="685800"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Rectangle 40"/>
          <p:cNvSpPr/>
          <p:nvPr/>
        </p:nvSpPr>
        <p:spPr>
          <a:xfrm>
            <a:off x="4572000" y="5452078"/>
            <a:ext cx="1701936" cy="6305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600" b="1" dirty="0" smtClean="0">
                <a:solidFill>
                  <a:schemeClr val="tx1"/>
                </a:solidFill>
                <a:latin typeface="Times New Roman" pitchFamily="18" charset="0"/>
                <a:cs typeface="Times New Roman" pitchFamily="18" charset="0"/>
              </a:rPr>
              <a:t>CLASSIFIER</a:t>
            </a:r>
            <a:endParaRPr lang="en-IN" sz="1600" b="1" dirty="0">
              <a:solidFill>
                <a:schemeClr val="tx1"/>
              </a:solidFill>
              <a:latin typeface="Times New Roman" pitchFamily="18" charset="0"/>
              <a:cs typeface="Times New Roman" pitchFamily="18" charset="0"/>
            </a:endParaRPr>
          </a:p>
        </p:txBody>
      </p:sp>
      <p:sp>
        <p:nvSpPr>
          <p:cNvPr id="42" name="Right Arrow 41"/>
          <p:cNvSpPr/>
          <p:nvPr/>
        </p:nvSpPr>
        <p:spPr>
          <a:xfrm rot="10800000">
            <a:off x="4064135" y="5638799"/>
            <a:ext cx="506348" cy="31905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ectangle 42"/>
          <p:cNvSpPr/>
          <p:nvPr/>
        </p:nvSpPr>
        <p:spPr>
          <a:xfrm>
            <a:off x="2511504" y="5493529"/>
            <a:ext cx="1524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600" b="1" dirty="0" smtClean="0">
                <a:solidFill>
                  <a:schemeClr val="tx1"/>
                </a:solidFill>
                <a:latin typeface="Times New Roman" pitchFamily="18" charset="0"/>
                <a:cs typeface="Times New Roman" pitchFamily="18" charset="0"/>
              </a:rPr>
              <a:t>OUTPUT</a:t>
            </a:r>
            <a:endParaRPr lang="en-IN" sz="1600" b="1" dirty="0">
              <a:solidFill>
                <a:schemeClr val="tx1"/>
              </a:solidFill>
              <a:latin typeface="Times New Roman" pitchFamily="18" charset="0"/>
              <a:cs typeface="Times New Roman" pitchFamily="18" charset="0"/>
            </a:endParaRPr>
          </a:p>
        </p:txBody>
      </p:sp>
      <p:sp>
        <p:nvSpPr>
          <p:cNvPr id="3" name="Rectangle 2"/>
          <p:cNvSpPr/>
          <p:nvPr/>
        </p:nvSpPr>
        <p:spPr>
          <a:xfrm>
            <a:off x="381000" y="5257801"/>
            <a:ext cx="144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CRACKERS</a:t>
            </a:r>
          </a:p>
          <a:p>
            <a:pPr algn="ctr"/>
            <a:r>
              <a:rPr lang="en-US" dirty="0" smtClean="0"/>
              <a:t>SOUND </a:t>
            </a:r>
          </a:p>
          <a:p>
            <a:pPr algn="ctr"/>
            <a:r>
              <a:rPr lang="en-US" dirty="0" smtClean="0"/>
              <a:t>GENERATOR</a:t>
            </a:r>
            <a:endParaRPr lang="en-US" dirty="0"/>
          </a:p>
        </p:txBody>
      </p:sp>
      <p:sp>
        <p:nvSpPr>
          <p:cNvPr id="4" name="Right Arrow 3"/>
          <p:cNvSpPr/>
          <p:nvPr/>
        </p:nvSpPr>
        <p:spPr>
          <a:xfrm>
            <a:off x="2316481" y="5912140"/>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flipH="1">
            <a:off x="1828800" y="5681204"/>
            <a:ext cx="682704" cy="401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9217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latin typeface="Times New Roman" pitchFamily="18" charset="0"/>
                <a:cs typeface="Times New Roman" pitchFamily="18" charset="0"/>
              </a:rPr>
              <a:t>HARDWARE &amp; SOFTWARE USED</a:t>
            </a:r>
            <a:endParaRPr lang="en-US" b="1" dirty="0">
              <a:latin typeface="Times New Roman" pitchFamily="18" charset="0"/>
              <a:cs typeface="Times New Roman" pitchFamily="18" charset="0"/>
            </a:endParaRPr>
          </a:p>
        </p:txBody>
      </p:sp>
      <p:sp>
        <p:nvSpPr>
          <p:cNvPr id="3" name="Rectangle 2"/>
          <p:cNvSpPr/>
          <p:nvPr/>
        </p:nvSpPr>
        <p:spPr>
          <a:xfrm>
            <a:off x="609600" y="1524002"/>
            <a:ext cx="8382000" cy="1754326"/>
          </a:xfrm>
          <a:prstGeom prst="rect">
            <a:avLst/>
          </a:prstGeom>
        </p:spPr>
        <p:txBody>
          <a:bodyPr wrap="square">
            <a:spAutoFit/>
          </a:bodyPr>
          <a:lstStyle/>
          <a:p>
            <a:pPr algn="just">
              <a:lnSpc>
                <a:spcPct val="200000"/>
              </a:lnSpc>
              <a:buFont typeface="Wingdings" pitchFamily="2" charset="2"/>
              <a:buChar char="Ø"/>
            </a:pPr>
            <a:r>
              <a:rPr lang="en-US" b="1" dirty="0" smtClean="0">
                <a:latin typeface="Times New Roman" pitchFamily="18" charset="0"/>
                <a:cs typeface="Times New Roman" pitchFamily="18" charset="0"/>
              </a:rPr>
              <a:t>PROGRAMMING LANGUAGE           </a:t>
            </a:r>
            <a:r>
              <a:rPr lang="en-US" dirty="0" smtClean="0">
                <a:latin typeface="Times New Roman" pitchFamily="18" charset="0"/>
                <a:cs typeface="Times New Roman" pitchFamily="18" charset="0"/>
              </a:rPr>
              <a:t>:   PYTHON</a:t>
            </a:r>
          </a:p>
          <a:p>
            <a:pPr algn="just">
              <a:lnSpc>
                <a:spcPct val="200000"/>
              </a:lnSpc>
              <a:buFont typeface="Wingdings" pitchFamily="2" charset="2"/>
              <a:buChar char="Ø"/>
            </a:pPr>
            <a:r>
              <a:rPr lang="en-US" b="1" dirty="0" smtClean="0">
                <a:latin typeface="Times New Roman" pitchFamily="18" charset="0"/>
                <a:cs typeface="Times New Roman" pitchFamily="18" charset="0"/>
              </a:rPr>
              <a:t>TOOL   </a:t>
            </a:r>
            <a:r>
              <a:rPr lang="en-US" dirty="0" smtClean="0">
                <a:latin typeface="Times New Roman" pitchFamily="18" charset="0"/>
                <a:cs typeface="Times New Roman" pitchFamily="18" charset="0"/>
              </a:rPr>
              <a:t>                                                      :  PYTHON IDLE</a:t>
            </a:r>
          </a:p>
          <a:p>
            <a:pPr algn="just">
              <a:lnSpc>
                <a:spcPct val="200000"/>
              </a:lnSpc>
              <a:buFont typeface="Wingdings" pitchFamily="2" charset="2"/>
              <a:buChar char="Ø"/>
            </a:pPr>
            <a:r>
              <a:rPr lang="en-US" b="1" dirty="0" smtClean="0">
                <a:latin typeface="Times New Roman" pitchFamily="18" charset="0"/>
                <a:cs typeface="Times New Roman" pitchFamily="18" charset="0"/>
              </a:rPr>
              <a:t>HARDWARE                                            :  </a:t>
            </a:r>
            <a:r>
              <a:rPr lang="en-US" dirty="0" smtClean="0">
                <a:latin typeface="Times New Roman" pitchFamily="18" charset="0"/>
                <a:cs typeface="Times New Roman" pitchFamily="18" charset="0"/>
              </a:rPr>
              <a:t>PROCESSOR (INTEL,AMDA4.)</a:t>
            </a:r>
          </a:p>
        </p:txBody>
      </p:sp>
      <p:pic>
        <p:nvPicPr>
          <p:cNvPr id="1026" name="Picture 2" descr="C:\Users\Sanjiv_sdpro\Desktop\2021_daily_works\13_2_2021\blind people object detection\ref\Python-IDLE.jpg"/>
          <p:cNvPicPr>
            <a:picLocks noChangeAspect="1" noChangeArrowheads="1"/>
          </p:cNvPicPr>
          <p:nvPr/>
        </p:nvPicPr>
        <p:blipFill>
          <a:blip r:embed="rId2" cstate="print"/>
          <a:srcRect/>
          <a:stretch>
            <a:fillRect/>
          </a:stretch>
        </p:blipFill>
        <p:spPr bwMode="auto">
          <a:xfrm>
            <a:off x="1600200" y="3200401"/>
            <a:ext cx="5105400" cy="283190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HARDWARE  USED</a:t>
            </a:r>
            <a:endParaRPr lang="en-US" b="1" dirty="0"/>
          </a:p>
        </p:txBody>
      </p:sp>
      <p:sp>
        <p:nvSpPr>
          <p:cNvPr id="3" name="Rectangle 2"/>
          <p:cNvSpPr/>
          <p:nvPr/>
        </p:nvSpPr>
        <p:spPr>
          <a:xfrm>
            <a:off x="359033" y="1828802"/>
            <a:ext cx="8605433" cy="646331"/>
          </a:xfrm>
          <a:prstGeom prst="rect">
            <a:avLst/>
          </a:prstGeom>
        </p:spPr>
        <p:txBody>
          <a:bodyPr wrap="none">
            <a:spAutoFit/>
          </a:bodyPr>
          <a:lstStyle/>
          <a:p>
            <a:pPr>
              <a:buFont typeface="Wingdings" pitchFamily="2" charset="2"/>
              <a:buChar char="Ø"/>
            </a:pPr>
            <a:r>
              <a:rPr lang="en-US" sz="3600" dirty="0" smtClean="0">
                <a:latin typeface="Times New Roman" pitchFamily="18" charset="0"/>
                <a:cs typeface="Times New Roman" pitchFamily="18" charset="0"/>
              </a:rPr>
              <a:t>PROCESSOR</a:t>
            </a:r>
            <a:r>
              <a:rPr lang="en-US" sz="3600" b="1" dirty="0" smtClean="0">
                <a:latin typeface="Times New Roman" pitchFamily="18" charset="0"/>
                <a:cs typeface="Times New Roman" pitchFamily="18" charset="0"/>
              </a:rPr>
              <a:t>    ( INTEL, AMDA4,ARM)</a:t>
            </a:r>
          </a:p>
        </p:txBody>
      </p:sp>
      <p:pic>
        <p:nvPicPr>
          <p:cNvPr id="2050" name="Picture 2" descr="C:\Users\Sanjiv_sdpro\Desktop\2021_daily_works\13_2_2021\blind people object detection\ref\intel-inside-processor-500x500.png"/>
          <p:cNvPicPr>
            <a:picLocks noChangeAspect="1" noChangeArrowheads="1"/>
          </p:cNvPicPr>
          <p:nvPr/>
        </p:nvPicPr>
        <p:blipFill>
          <a:blip r:embed="rId2" cstate="print"/>
          <a:srcRect/>
          <a:stretch>
            <a:fillRect/>
          </a:stretch>
        </p:blipFill>
        <p:spPr bwMode="auto">
          <a:xfrm>
            <a:off x="1981200" y="3429001"/>
            <a:ext cx="4762500" cy="28575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600" b="1" dirty="0" smtClean="0">
                <a:latin typeface="Times New Roman" pitchFamily="18" charset="0"/>
                <a:cs typeface="Times New Roman" pitchFamily="18" charset="0"/>
              </a:rPr>
              <a:t>OPENCV</a:t>
            </a:r>
            <a:br>
              <a:rPr lang="en-IN" sz="3600" b="1" dirty="0" smtClean="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3" name="Rectangle 2"/>
          <p:cNvSpPr/>
          <p:nvPr/>
        </p:nvSpPr>
        <p:spPr>
          <a:xfrm>
            <a:off x="762000" y="1219201"/>
            <a:ext cx="7543800" cy="3323987"/>
          </a:xfrm>
          <a:prstGeom prst="rect">
            <a:avLst/>
          </a:prstGeom>
        </p:spPr>
        <p:txBody>
          <a:bodyPr wrap="square">
            <a:spAutoFit/>
          </a:bodyPr>
          <a:lstStyle/>
          <a:p>
            <a:pPr algn="just">
              <a:lnSpc>
                <a:spcPct val="150000"/>
              </a:lnSpc>
              <a:buFont typeface="Wingdings" pitchFamily="2" charset="2"/>
              <a:buChar char="ü"/>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OpenCV</a:t>
            </a:r>
            <a:r>
              <a:rPr lang="en-US" sz="2000" dirty="0" smtClean="0">
                <a:latin typeface="Times New Roman" pitchFamily="18" charset="0"/>
                <a:cs typeface="Times New Roman" pitchFamily="18" charset="0"/>
              </a:rPr>
              <a:t> is a cross-platform library using which we can develop real-time computer vision applications.</a:t>
            </a:r>
          </a:p>
          <a:p>
            <a:pPr algn="just">
              <a:lnSpc>
                <a:spcPct val="150000"/>
              </a:lnSpc>
              <a:buFont typeface="Wingdings" pitchFamily="2" charset="2"/>
              <a:buChar char="ü"/>
            </a:pPr>
            <a:r>
              <a:rPr lang="en-US" sz="2000" dirty="0" smtClean="0">
                <a:latin typeface="Times New Roman" pitchFamily="18" charset="0"/>
                <a:cs typeface="Times New Roman" pitchFamily="18" charset="0"/>
              </a:rPr>
              <a:t>     It mainly focuses on image processing, video capture and analysis including features like face detection and object detection. </a:t>
            </a:r>
          </a:p>
          <a:p>
            <a:pPr algn="just">
              <a:lnSpc>
                <a:spcPct val="150000"/>
              </a:lnSpc>
              <a:buFont typeface="Wingdings" pitchFamily="2" charset="2"/>
              <a:buChar char="ü"/>
            </a:pPr>
            <a:r>
              <a:rPr lang="en-US" sz="2000" dirty="0" smtClean="0">
                <a:latin typeface="Times New Roman" pitchFamily="18" charset="0"/>
                <a:cs typeface="Times New Roman" pitchFamily="18" charset="0"/>
              </a:rPr>
              <a:t>     In this tutorial, we explain how you can use  </a:t>
            </a:r>
            <a:r>
              <a:rPr lang="en-US" sz="2000" dirty="0" err="1" smtClean="0">
                <a:latin typeface="Times New Roman" pitchFamily="18" charset="0"/>
                <a:cs typeface="Times New Roman" pitchFamily="18" charset="0"/>
              </a:rPr>
              <a:t>OpenCV</a:t>
            </a:r>
            <a:r>
              <a:rPr lang="en-US" sz="2000" dirty="0" smtClean="0">
                <a:latin typeface="Times New Roman" pitchFamily="18" charset="0"/>
                <a:cs typeface="Times New Roman" pitchFamily="18" charset="0"/>
              </a:rPr>
              <a:t>  in your applications.</a:t>
            </a:r>
          </a:p>
          <a:p>
            <a:pPr algn="just">
              <a:lnSpc>
                <a:spcPct val="150000"/>
              </a:lnSpc>
              <a:buFont typeface="Wingdings" pitchFamily="2" charset="2"/>
              <a:buChar char="ü"/>
            </a:pPr>
            <a:endParaRPr lang="en-US" sz="2000" dirty="0" smtClean="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pPr algn="l"/>
            <a:r>
              <a:rPr lang="en-IN" b="1" dirty="0" smtClean="0">
                <a:latin typeface="Times New Roman" pitchFamily="18" charset="0"/>
                <a:cs typeface="Times New Roman" pitchFamily="18" charset="0"/>
              </a:rPr>
              <a:t>MACHINE LEARNING</a:t>
            </a:r>
            <a:br>
              <a:rPr lang="en-IN" b="1" dirty="0" smtClean="0">
                <a:latin typeface="Times New Roman" pitchFamily="18" charset="0"/>
                <a:cs typeface="Times New Roman" pitchFamily="18" charset="0"/>
              </a:rPr>
            </a:br>
            <a:endParaRPr lang="en-US" dirty="0"/>
          </a:p>
        </p:txBody>
      </p:sp>
      <p:sp>
        <p:nvSpPr>
          <p:cNvPr id="3" name="Rectangle 2"/>
          <p:cNvSpPr/>
          <p:nvPr/>
        </p:nvSpPr>
        <p:spPr>
          <a:xfrm>
            <a:off x="838200" y="1981201"/>
            <a:ext cx="8077200" cy="3268652"/>
          </a:xfrm>
          <a:prstGeom prst="rect">
            <a:avLst/>
          </a:prstGeom>
        </p:spPr>
        <p:txBody>
          <a:bodyPr wrap="square">
            <a:spAutoFit/>
          </a:bodyPr>
          <a:lstStyle/>
          <a:p>
            <a:pPr>
              <a:lnSpc>
                <a:spcPct val="150000"/>
              </a:lnSpc>
            </a:pPr>
            <a:r>
              <a:rPr lang="en-US" dirty="0" smtClean="0"/>
              <a:t> </a:t>
            </a:r>
            <a:r>
              <a:rPr lang="en-US" sz="2000" dirty="0" smtClean="0">
                <a:latin typeface="Times New Roman" pitchFamily="18" charset="0"/>
                <a:cs typeface="Times New Roman" pitchFamily="18" charset="0"/>
              </a:rPr>
              <a:t>YOLO, a single CNN simultaneously predicts multiple bounding boxes and class probabilities for those boxes. YOLO trains on full images and directly optimizes detection performance. This model has a number of benefits over other object detection methods: </a:t>
            </a:r>
          </a:p>
          <a:p>
            <a:pPr>
              <a:lnSpc>
                <a:spcPct val="150000"/>
              </a:lnSpc>
              <a:buFont typeface="Wingdings" pitchFamily="2" charset="2"/>
              <a:buChar char="ü"/>
            </a:pPr>
            <a:r>
              <a:rPr lang="en-US" sz="2000" dirty="0" smtClean="0">
                <a:latin typeface="Times New Roman" pitchFamily="18" charset="0"/>
                <a:cs typeface="Times New Roman" pitchFamily="18" charset="0"/>
              </a:rPr>
              <a:t>     YOLO is extremely fast</a:t>
            </a:r>
          </a:p>
          <a:p>
            <a:pPr>
              <a:lnSpc>
                <a:spcPct val="150000"/>
              </a:lnSpc>
              <a:buFont typeface="Wingdings" pitchFamily="2" charset="2"/>
              <a:buChar char="ü"/>
            </a:pPr>
            <a:r>
              <a:rPr lang="en-US" sz="2000" dirty="0" smtClean="0">
                <a:latin typeface="Times New Roman" pitchFamily="18" charset="0"/>
                <a:cs typeface="Times New Roman" pitchFamily="18" charset="0"/>
              </a:rPr>
              <a:t>     YOLO sees the entire image during training and test time so it implicitly encodes contextual information about classes as well as their appearance.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APPLICATION</a:t>
            </a:r>
            <a:endParaRPr lang="en-US" b="1" dirty="0">
              <a:latin typeface="Times New Roman" pitchFamily="18" charset="0"/>
              <a:cs typeface="Times New Roman" pitchFamily="18" charset="0"/>
            </a:endParaRPr>
          </a:p>
        </p:txBody>
      </p:sp>
      <p:sp>
        <p:nvSpPr>
          <p:cNvPr id="5" name="Title 1"/>
          <p:cNvSpPr txBox="1">
            <a:spLocks/>
          </p:cNvSpPr>
          <p:nvPr/>
        </p:nvSpPr>
        <p:spPr>
          <a:xfrm>
            <a:off x="914400" y="1524000"/>
            <a:ext cx="8229600" cy="3581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70000"/>
              </a:lnSpc>
              <a:spcBef>
                <a:spcPct val="0"/>
              </a:spcBef>
              <a:spcAft>
                <a:spcPts val="0"/>
              </a:spcAft>
              <a:buClrTx/>
              <a:buSzTx/>
              <a:buFont typeface="Wingdings" pitchFamily="2" charset="2"/>
              <a:buChar char="Ø"/>
              <a:tabLst/>
              <a:defRPr/>
            </a:pPr>
            <a:r>
              <a:rPr lang="en-US" sz="3200" dirty="0" smtClean="0">
                <a:latin typeface="Times New Roman" pitchFamily="18" charset="0"/>
                <a:ea typeface="+mj-ea"/>
                <a:cs typeface="Times New Roman" pitchFamily="18" charset="0"/>
              </a:rPr>
              <a:t>  Indoor ,outdoor monitoring</a:t>
            </a:r>
          </a:p>
          <a:p>
            <a:pPr marL="0" marR="0" lvl="0" indent="0" algn="l" defTabSz="914400" rtl="0" eaLnBrk="1" fontAlgn="auto" latinLnBrk="0" hangingPunct="1">
              <a:lnSpc>
                <a:spcPct val="170000"/>
              </a:lnSpc>
              <a:spcBef>
                <a:spcPct val="0"/>
              </a:spcBef>
              <a:spcAft>
                <a:spcPts val="0"/>
              </a:spcAft>
              <a:buClrTx/>
              <a:buSzTx/>
              <a:buFont typeface="Wingdings" pitchFamily="2" charset="2"/>
              <a:buChar char="Ø"/>
              <a:tabLst/>
              <a:defRPr/>
            </a:pPr>
            <a:r>
              <a:rPr lang="en-US" sz="3200" dirty="0" smtClean="0">
                <a:latin typeface="Times New Roman" pitchFamily="18" charset="0"/>
                <a:ea typeface="+mj-ea"/>
                <a:cs typeface="Times New Roman" pitchFamily="18" charset="0"/>
              </a:rPr>
              <a:t>  Person identification</a:t>
            </a:r>
          </a:p>
          <a:p>
            <a:pPr marL="0" marR="0" lvl="0" indent="0" algn="l" defTabSz="914400" rtl="0" eaLnBrk="1" fontAlgn="auto" latinLnBrk="0" hangingPunct="1">
              <a:lnSpc>
                <a:spcPct val="170000"/>
              </a:lnSpc>
              <a:spcBef>
                <a:spcPct val="0"/>
              </a:spcBef>
              <a:spcAft>
                <a:spcPts val="0"/>
              </a:spcAft>
              <a:buClrTx/>
              <a:buSzTx/>
              <a:buFont typeface="Wingdings" pitchFamily="2" charset="2"/>
              <a:buChar char="Ø"/>
              <a:tabLst/>
              <a:defRPr/>
            </a:pPr>
            <a:r>
              <a:rPr lang="en-US" sz="3200" dirty="0" smtClean="0">
                <a:latin typeface="Times New Roman" pitchFamily="18" charset="0"/>
                <a:ea typeface="+mj-ea"/>
                <a:cs typeface="Times New Roman" pitchFamily="18" charset="0"/>
              </a:rPr>
              <a:t>  Animal monitoring</a:t>
            </a:r>
          </a:p>
          <a:p>
            <a:pPr marL="0" marR="0" lvl="0" indent="0" algn="l" defTabSz="914400" rtl="0" eaLnBrk="1" fontAlgn="auto" latinLnBrk="0" hangingPunct="1">
              <a:lnSpc>
                <a:spcPct val="170000"/>
              </a:lnSpc>
              <a:spcBef>
                <a:spcPct val="0"/>
              </a:spcBef>
              <a:spcAft>
                <a:spcPts val="0"/>
              </a:spcAft>
              <a:buClrTx/>
              <a:buSzTx/>
              <a:buFont typeface="Wingdings" pitchFamily="2" charset="2"/>
              <a:buChar char="Ø"/>
              <a:tabLst/>
              <a:defRPr/>
            </a:pPr>
            <a:r>
              <a:rPr lang="en-US" sz="3200" dirty="0" smtClean="0">
                <a:latin typeface="Times New Roman" pitchFamily="18" charset="0"/>
                <a:ea typeface="+mj-ea"/>
                <a:cs typeface="Times New Roman" pitchFamily="18" charset="0"/>
              </a:rPr>
              <a:t>  Security systems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4191000" cy="990600"/>
          </a:xfrm>
        </p:spPr>
        <p:txBody>
          <a:bodyPr/>
          <a:lstStyle/>
          <a:p>
            <a:pPr algn="l"/>
            <a:r>
              <a:rPr lang="en-US" sz="3200" b="1" dirty="0" smtClean="0">
                <a:latin typeface="Times New Roman" pitchFamily="18" charset="0"/>
                <a:cs typeface="Times New Roman" pitchFamily="18" charset="0"/>
              </a:rPr>
              <a:t>ABSTRACT</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1371600"/>
            <a:ext cx="8229600" cy="5257800"/>
          </a:xfrm>
        </p:spPr>
        <p:txBody>
          <a:bodyPr>
            <a:noAutofit/>
          </a:bodyPr>
          <a:lstStyle/>
          <a:p>
            <a:pPr algn="just">
              <a:lnSpc>
                <a:spcPct val="150000"/>
              </a:lnSpc>
              <a:buFont typeface="Wingdings" pitchFamily="2" charset="2"/>
              <a:buChar char="Ø"/>
            </a:pPr>
            <a:r>
              <a:rPr lang="en-US" sz="2000" dirty="0" smtClean="0">
                <a:solidFill>
                  <a:schemeClr val="tx1"/>
                </a:solidFill>
                <a:latin typeface="Times New Roman" pitchFamily="18" charset="0"/>
                <a:cs typeface="Times New Roman" pitchFamily="18" charset="0"/>
              </a:rPr>
              <a:t>         Now a days animal death increased based on Transportation. This project will decrease death rate from vehicle and train accident.</a:t>
            </a:r>
          </a:p>
          <a:p>
            <a:pPr algn="just">
              <a:lnSpc>
                <a:spcPct val="150000"/>
              </a:lnSpc>
              <a:buFont typeface="Wingdings" pitchFamily="2" charset="2"/>
              <a:buChar char="Ø"/>
            </a:pPr>
            <a:r>
              <a:rPr lang="en-US" sz="2000" dirty="0" smtClean="0">
                <a:solidFill>
                  <a:schemeClr val="tx1"/>
                </a:solidFill>
                <a:latin typeface="Times New Roman" pitchFamily="18" charset="0"/>
                <a:cs typeface="Times New Roman" pitchFamily="18" charset="0"/>
              </a:rPr>
              <a:t>        In this project AI will monitor wild animals via surveillance system using </a:t>
            </a:r>
            <a:r>
              <a:rPr lang="en-US" sz="2000" dirty="0" err="1" smtClean="0">
                <a:solidFill>
                  <a:schemeClr val="tx1"/>
                </a:solidFill>
                <a:latin typeface="Times New Roman" pitchFamily="18" charset="0"/>
                <a:cs typeface="Times New Roman" pitchFamily="18" charset="0"/>
              </a:rPr>
              <a:t>Darknet</a:t>
            </a:r>
            <a:r>
              <a:rPr lang="en-US" sz="2000" dirty="0" smtClean="0">
                <a:solidFill>
                  <a:schemeClr val="tx1"/>
                </a:solidFill>
                <a:latin typeface="Times New Roman" pitchFamily="18" charset="0"/>
                <a:cs typeface="Times New Roman" pitchFamily="18" charset="0"/>
              </a:rPr>
              <a:t>/</a:t>
            </a:r>
            <a:r>
              <a:rPr lang="en-US" sz="2000" dirty="0" err="1" smtClean="0">
                <a:solidFill>
                  <a:schemeClr val="tx1"/>
                </a:solidFill>
                <a:latin typeface="Times New Roman" pitchFamily="18" charset="0"/>
                <a:cs typeface="Times New Roman" pitchFamily="18" charset="0"/>
              </a:rPr>
              <a:t>yolo</a:t>
            </a:r>
            <a:r>
              <a:rPr lang="en-US" sz="2000" dirty="0" smtClean="0">
                <a:solidFill>
                  <a:schemeClr val="tx1"/>
                </a:solidFill>
                <a:latin typeface="Times New Roman" pitchFamily="18" charset="0"/>
                <a:cs typeface="Times New Roman" pitchFamily="18" charset="0"/>
              </a:rPr>
              <a:t>. In this system we will analyze and implement Yolo weights and Sound generator</a:t>
            </a:r>
            <a:r>
              <a:rPr lang="en-US" sz="2400" dirty="0" smtClean="0">
                <a:solidFill>
                  <a:schemeClr val="tx1"/>
                </a:solidFill>
                <a:latin typeface="Times New Roman" pitchFamily="18" charset="0"/>
                <a:cs typeface="Times New Roman" pitchFamily="18" charset="0"/>
              </a:rPr>
              <a:t>.</a:t>
            </a:r>
          </a:p>
          <a:p>
            <a:pPr algn="just">
              <a:lnSpc>
                <a:spcPct val="150000"/>
              </a:lnSpc>
              <a:buFont typeface="Wingdings" pitchFamily="2" charset="2"/>
              <a:buChar char="Ø"/>
            </a:pPr>
            <a:r>
              <a:rPr lang="en-US" sz="2400" dirty="0" smtClean="0">
                <a:solidFill>
                  <a:schemeClr val="tx1"/>
                </a:solidFill>
                <a:latin typeface="Times New Roman" pitchFamily="18" charset="0"/>
                <a:cs typeface="Times New Roman" pitchFamily="18" charset="0"/>
              </a:rPr>
              <a:t>     </a:t>
            </a:r>
            <a:r>
              <a:rPr lang="en-US" sz="2000" dirty="0" smtClean="0"/>
              <a:t>More </a:t>
            </a:r>
            <a:r>
              <a:rPr lang="en-US" sz="2000" dirty="0"/>
              <a:t>than 32,000 animals, including cattle, lions and leopards, have been killed on railway tracks in the past three years, according to data provided by the railways</a:t>
            </a:r>
            <a:r>
              <a:rPr lang="en-US" sz="2400" dirty="0"/>
              <a:t>.</a:t>
            </a:r>
            <a:endParaRPr lang="en-US" sz="24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ADVANTAGE</a:t>
            </a:r>
            <a:endParaRPr lang="en-US" b="1" dirty="0">
              <a:latin typeface="Times New Roman" pitchFamily="18" charset="0"/>
              <a:cs typeface="Times New Roman" pitchFamily="18" charset="0"/>
            </a:endParaRPr>
          </a:p>
        </p:txBody>
      </p:sp>
      <p:sp>
        <p:nvSpPr>
          <p:cNvPr id="3" name="Title 1"/>
          <p:cNvSpPr txBox="1">
            <a:spLocks/>
          </p:cNvSpPr>
          <p:nvPr/>
        </p:nvSpPr>
        <p:spPr>
          <a:xfrm>
            <a:off x="609600" y="1752600"/>
            <a:ext cx="8229600" cy="3581400"/>
          </a:xfrm>
          <a:prstGeom prst="rect">
            <a:avLst/>
          </a:prstGeom>
        </p:spPr>
        <p:txBody>
          <a:bodyPr vert="horz" lIns="91440" tIns="45720" rIns="91440" bIns="45720" rtlCol="0" anchor="ctr">
            <a:normAutofit fontScale="92500" lnSpcReduction="20000"/>
          </a:bodyPr>
          <a:lstStyle/>
          <a:p>
            <a:pPr lvl="0">
              <a:lnSpc>
                <a:spcPct val="170000"/>
              </a:lnSpc>
              <a:spcBef>
                <a:spcPct val="0"/>
              </a:spcBef>
              <a:buFont typeface="Wingdings" pitchFamily="2" charset="2"/>
              <a:buChar char="Ø"/>
            </a:pPr>
            <a:r>
              <a:rPr lang="en-US" sz="3200" dirty="0" smtClean="0">
                <a:latin typeface="Times New Roman" pitchFamily="18" charset="0"/>
                <a:cs typeface="Times New Roman" pitchFamily="18" charset="0"/>
              </a:rPr>
              <a:t>  YOLO is extremely fast</a:t>
            </a:r>
          </a:p>
          <a:p>
            <a:pPr lvl="0">
              <a:lnSpc>
                <a:spcPct val="170000"/>
              </a:lnSpc>
              <a:spcBef>
                <a:spcPct val="0"/>
              </a:spcBef>
              <a:buFont typeface="Wingdings" pitchFamily="2" charset="2"/>
              <a:buChar char="Ø"/>
            </a:pPr>
            <a:r>
              <a:rPr lang="en-US" sz="3200" dirty="0" smtClean="0">
                <a:latin typeface="Times New Roman" pitchFamily="18" charset="0"/>
                <a:ea typeface="+mj-ea"/>
                <a:cs typeface="Times New Roman" pitchFamily="18" charset="0"/>
              </a:rPr>
              <a:t>  Accuracy high</a:t>
            </a:r>
          </a:p>
          <a:p>
            <a:pPr lvl="0">
              <a:lnSpc>
                <a:spcPct val="170000"/>
              </a:lnSpc>
              <a:spcBef>
                <a:spcPct val="0"/>
              </a:spcBef>
              <a:buFont typeface="Wingdings" pitchFamily="2" charset="2"/>
              <a:buChar char="Ø"/>
            </a:pPr>
            <a:r>
              <a:rPr lang="en-US" sz="3200" dirty="0" smtClean="0">
                <a:latin typeface="Times New Roman" pitchFamily="18" charset="0"/>
                <a:ea typeface="+mj-ea"/>
                <a:cs typeface="Times New Roman" pitchFamily="18" charset="0"/>
              </a:rPr>
              <a:t>  implement to any processor with its dependencies</a:t>
            </a:r>
          </a:p>
          <a:p>
            <a:pPr marL="0" marR="0" lvl="0" indent="0" algn="l" defTabSz="914400" rtl="0" eaLnBrk="1" fontAlgn="auto" latinLnBrk="0" hangingPunct="1">
              <a:lnSpc>
                <a:spcPct val="170000"/>
              </a:lnSpc>
              <a:spcBef>
                <a:spcPct val="0"/>
              </a:spcBef>
              <a:spcAft>
                <a:spcPts val="0"/>
              </a:spcAft>
              <a:buClrTx/>
              <a:buSzTx/>
              <a:buFont typeface="Wingdings" pitchFamily="2" charset="2"/>
              <a:buChar char="Ø"/>
              <a:tabLst/>
              <a:defRPr/>
            </a:pPr>
            <a:r>
              <a:rPr lang="en-US" sz="3200" dirty="0" smtClean="0">
                <a:latin typeface="Times New Roman" pitchFamily="18" charset="0"/>
                <a:ea typeface="+mj-ea"/>
                <a:cs typeface="Times New Roman" pitchFamily="18" charset="0"/>
              </a:rPr>
              <a:t>  Low cost</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5" name="Rectangle 4"/>
          <p:cNvSpPr/>
          <p:nvPr/>
        </p:nvSpPr>
        <p:spPr>
          <a:xfrm>
            <a:off x="838200" y="1600200"/>
            <a:ext cx="7848600" cy="2862322"/>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	The project “</a:t>
            </a:r>
            <a:r>
              <a:rPr lang="en-US" sz="2000" b="1" dirty="0" smtClean="0">
                <a:latin typeface="Times New Roman" pitchFamily="18" charset="0"/>
                <a:cs typeface="Times New Roman" pitchFamily="18" charset="0"/>
              </a:rPr>
              <a:t>DARKNET/YOLO  BASED ANIMAL SURVEILLANCE AND ACCIDENT PREVENTION  USING  AI</a:t>
            </a:r>
          </a:p>
          <a:p>
            <a:pPr algn="just">
              <a:lnSpc>
                <a:spcPct val="150000"/>
              </a:lnSpc>
            </a:pPr>
            <a:r>
              <a:rPr lang="en-US" sz="2000" dirty="0" smtClean="0">
                <a:latin typeface="Times New Roman" pitchFamily="18" charset="0"/>
                <a:cs typeface="Times New Roman" pitchFamily="18" charset="0"/>
              </a:rPr>
              <a:t>” has been successfully designed and tested. It has been developed by integrating features of all the processor and software used and tested. Presence of every module has been reasoned out and placed carefully thus contributing to the best working of the unit.</a:t>
            </a:r>
            <a:endParaRPr lang="en-US" sz="20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REFERENCE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err="1" smtClean="0">
                <a:latin typeface="Times New Roman" pitchFamily="18" charset="0"/>
                <a:cs typeface="Times New Roman" pitchFamily="18" charset="0"/>
              </a:rPr>
              <a:t>Durette</a:t>
            </a:r>
            <a:r>
              <a:rPr lang="en-US" sz="2000" dirty="0" smtClean="0">
                <a:latin typeface="Times New Roman" pitchFamily="18" charset="0"/>
                <a:cs typeface="Times New Roman" pitchFamily="18" charset="0"/>
              </a:rPr>
              <a:t>, B., </a:t>
            </a:r>
            <a:r>
              <a:rPr lang="en-US" sz="2000" dirty="0" err="1" smtClean="0">
                <a:latin typeface="Times New Roman" pitchFamily="18" charset="0"/>
                <a:cs typeface="Times New Roman" pitchFamily="18" charset="0"/>
              </a:rPr>
              <a:t>Louveton</a:t>
            </a:r>
            <a:r>
              <a:rPr lang="en-US" sz="2000" dirty="0" smtClean="0">
                <a:latin typeface="Times New Roman" pitchFamily="18" charset="0"/>
                <a:cs typeface="Times New Roman" pitchFamily="18" charset="0"/>
              </a:rPr>
              <a:t>, N., </a:t>
            </a:r>
            <a:r>
              <a:rPr lang="en-US" sz="2000" dirty="0" err="1" smtClean="0">
                <a:latin typeface="Times New Roman" pitchFamily="18" charset="0"/>
                <a:cs typeface="Times New Roman" pitchFamily="18" charset="0"/>
              </a:rPr>
              <a:t>Alleysson</a:t>
            </a:r>
            <a:r>
              <a:rPr lang="en-US" sz="2000" dirty="0" smtClean="0">
                <a:latin typeface="Times New Roman" pitchFamily="18" charset="0"/>
                <a:cs typeface="Times New Roman" pitchFamily="18" charset="0"/>
              </a:rPr>
              <a:t>, D., and </a:t>
            </a:r>
            <a:r>
              <a:rPr lang="en-US" sz="2000" dirty="0" err="1" smtClean="0">
                <a:latin typeface="Times New Roman" pitchFamily="18" charset="0"/>
                <a:cs typeface="Times New Roman" pitchFamily="18" charset="0"/>
              </a:rPr>
              <a:t>H´erault</a:t>
            </a:r>
            <a:r>
              <a:rPr lang="en-US" sz="2000" dirty="0" smtClean="0">
                <a:latin typeface="Times New Roman" pitchFamily="18" charset="0"/>
                <a:cs typeface="Times New Roman" pitchFamily="18" charset="0"/>
              </a:rPr>
              <a:t>, J, 2008. </a:t>
            </a:r>
            <a:r>
              <a:rPr lang="en-US" sz="2000" dirty="0" err="1" smtClean="0">
                <a:latin typeface="Times New Roman" pitchFamily="18" charset="0"/>
                <a:cs typeface="Times New Roman" pitchFamily="18" charset="0"/>
              </a:rPr>
              <a:t>Visuoauditory</a:t>
            </a:r>
            <a:r>
              <a:rPr lang="en-US" sz="2000" dirty="0" smtClean="0">
                <a:latin typeface="Times New Roman" pitchFamily="18" charset="0"/>
                <a:cs typeface="Times New Roman" pitchFamily="18" charset="0"/>
              </a:rPr>
              <a:t> sensory substitution for mobility assistance: testing The </a:t>
            </a:r>
            <a:r>
              <a:rPr lang="en-US" sz="2000" dirty="0" err="1" smtClean="0">
                <a:latin typeface="Times New Roman" pitchFamily="18" charset="0"/>
                <a:cs typeface="Times New Roman" pitchFamily="18" charset="0"/>
              </a:rPr>
              <a:t>VIBE.In</a:t>
            </a:r>
            <a:r>
              <a:rPr lang="en-US" sz="2000" dirty="0" smtClean="0">
                <a:latin typeface="Times New Roman" pitchFamily="18" charset="0"/>
                <a:cs typeface="Times New Roman" pitchFamily="18" charset="0"/>
              </a:rPr>
              <a:t> Workshop on Computer Vision Applications for the Visually  Impaired, Marseille, France</a:t>
            </a:r>
          </a:p>
          <a:p>
            <a:pPr algn="just"/>
            <a:r>
              <a:rPr lang="en-US" sz="2000" dirty="0" err="1" smtClean="0">
                <a:latin typeface="Times New Roman" pitchFamily="18" charset="0"/>
                <a:cs typeface="Times New Roman" pitchFamily="18" charset="0"/>
              </a:rPr>
              <a:t>Hern´andez</a:t>
            </a:r>
            <a:r>
              <a:rPr lang="en-US" sz="2000" dirty="0" smtClean="0">
                <a:latin typeface="Times New Roman" pitchFamily="18" charset="0"/>
                <a:cs typeface="Times New Roman" pitchFamily="18" charset="0"/>
              </a:rPr>
              <a:t>, A. F. R. et al, 2009. Computer Solutions on Sensory Substitution for Sensory Disabled People. In Proceedings of the 8th WSEAS International Conference on Computational Intelligence, </a:t>
            </a:r>
            <a:r>
              <a:rPr lang="en-US" sz="2000" dirty="0" err="1" smtClean="0">
                <a:latin typeface="Times New Roman" pitchFamily="18" charset="0"/>
                <a:cs typeface="Times New Roman" pitchFamily="18" charset="0"/>
              </a:rPr>
              <a:t>Manmachine</a:t>
            </a:r>
            <a:r>
              <a:rPr lang="en-US" sz="2000" dirty="0" smtClean="0">
                <a:latin typeface="Times New Roman" pitchFamily="18" charset="0"/>
                <a:cs typeface="Times New Roman" pitchFamily="18" charset="0"/>
              </a:rPr>
              <a:t> Systems and Cybernetics</a:t>
            </a:r>
          </a:p>
          <a:p>
            <a:pPr algn="just"/>
            <a:r>
              <a:rPr lang="en-US" sz="2000" dirty="0" smtClean="0">
                <a:latin typeface="Times New Roman" pitchFamily="18" charset="0"/>
                <a:cs typeface="Times New Roman" pitchFamily="18" charset="0"/>
              </a:rPr>
              <a:t>Tang, H., and Beebe, D. J., 2006. An oral tactile interface for </a:t>
            </a:r>
            <a:r>
              <a:rPr lang="en-US" sz="2000" dirty="0" err="1" smtClean="0">
                <a:latin typeface="Times New Roman" pitchFamily="18" charset="0"/>
                <a:cs typeface="Times New Roman" pitchFamily="18" charset="0"/>
              </a:rPr>
              <a:t>blindnavigation</a:t>
            </a:r>
            <a:r>
              <a:rPr lang="en-US" sz="2000" dirty="0" smtClean="0">
                <a:latin typeface="Times New Roman" pitchFamily="18" charset="0"/>
                <a:cs typeface="Times New Roman" pitchFamily="18" charset="0"/>
              </a:rPr>
              <a:t>. IEEE Trans Neural </a:t>
            </a:r>
            <a:r>
              <a:rPr lang="en-US" sz="2000" dirty="0" err="1" smtClean="0">
                <a:latin typeface="Times New Roman" pitchFamily="18" charset="0"/>
                <a:cs typeface="Times New Roman" pitchFamily="18" charset="0"/>
              </a:rPr>
              <a:t>Syst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Rehabil</a:t>
            </a:r>
            <a:r>
              <a:rPr lang="en-US" sz="2000" dirty="0" smtClean="0">
                <a:latin typeface="Times New Roman" pitchFamily="18" charset="0"/>
                <a:cs typeface="Times New Roman" pitchFamily="18" charset="0"/>
              </a:rPr>
              <a:t> Eng, pp. 116–123.</a:t>
            </a:r>
          </a:p>
          <a:p>
            <a:pPr algn="just"/>
            <a:r>
              <a:rPr lang="en-US" sz="2000" dirty="0" err="1" smtClean="0">
                <a:latin typeface="Times New Roman" pitchFamily="18" charset="0"/>
                <a:cs typeface="Times New Roman" pitchFamily="18" charset="0"/>
              </a:rPr>
              <a:t>Auvray</a:t>
            </a:r>
            <a:r>
              <a:rPr lang="en-US" sz="2000" dirty="0" smtClean="0">
                <a:latin typeface="Times New Roman" pitchFamily="18" charset="0"/>
                <a:cs typeface="Times New Roman" pitchFamily="18" charset="0"/>
              </a:rPr>
              <a:t>, M., </a:t>
            </a:r>
            <a:r>
              <a:rPr lang="en-US" sz="2000" dirty="0" err="1" smtClean="0">
                <a:latin typeface="Times New Roman" pitchFamily="18" charset="0"/>
                <a:cs typeface="Times New Roman" pitchFamily="18" charset="0"/>
              </a:rPr>
              <a:t>Hanneton</a:t>
            </a:r>
            <a:r>
              <a:rPr lang="en-US" sz="2000" dirty="0" smtClean="0">
                <a:latin typeface="Times New Roman" pitchFamily="18" charset="0"/>
                <a:cs typeface="Times New Roman" pitchFamily="18" charset="0"/>
              </a:rPr>
              <a:t>, S., and </a:t>
            </a:r>
            <a:r>
              <a:rPr lang="en-US" sz="2000" dirty="0" err="1" smtClean="0">
                <a:latin typeface="Times New Roman" pitchFamily="18" charset="0"/>
                <a:cs typeface="Times New Roman" pitchFamily="18" charset="0"/>
              </a:rPr>
              <a:t>O’Regan</a:t>
            </a:r>
            <a:r>
              <a:rPr lang="en-US" sz="2000" dirty="0" smtClean="0">
                <a:latin typeface="Times New Roman" pitchFamily="18" charset="0"/>
                <a:cs typeface="Times New Roman" pitchFamily="18" charset="0"/>
              </a:rPr>
              <a:t>, J. K., 2007. Learning to perceive with a </a:t>
            </a:r>
            <a:r>
              <a:rPr lang="en-US" sz="2000" dirty="0" err="1" smtClean="0">
                <a:latin typeface="Times New Roman" pitchFamily="18" charset="0"/>
                <a:cs typeface="Times New Roman" pitchFamily="18" charset="0"/>
              </a:rPr>
              <a:t>visuo</a:t>
            </a:r>
            <a:r>
              <a:rPr lang="en-US" sz="2000" dirty="0" smtClean="0">
                <a:latin typeface="Times New Roman" pitchFamily="18" charset="0"/>
                <a:cs typeface="Times New Roman" pitchFamily="18" charset="0"/>
              </a:rPr>
              <a:t> - auditory substitution system: </a:t>
            </a:r>
            <a:r>
              <a:rPr lang="en-US" sz="2000" dirty="0" err="1" smtClean="0">
                <a:latin typeface="Times New Roman" pitchFamily="18" charset="0"/>
                <a:cs typeface="Times New Roman" pitchFamily="18" charset="0"/>
              </a:rPr>
              <a:t>Localisation</a:t>
            </a:r>
            <a:r>
              <a:rPr lang="en-US" sz="2000" dirty="0" smtClean="0">
                <a:latin typeface="Times New Roman" pitchFamily="18" charset="0"/>
                <a:cs typeface="Times New Roman" pitchFamily="18" charset="0"/>
              </a:rPr>
              <a:t> and object recognition with ’The </a:t>
            </a:r>
            <a:r>
              <a:rPr lang="en-US" sz="2000" dirty="0" err="1" smtClean="0">
                <a:latin typeface="Times New Roman" pitchFamily="18" charset="0"/>
                <a:cs typeface="Times New Roman" pitchFamily="18" charset="0"/>
              </a:rPr>
              <a:t>vOICe</a:t>
            </a:r>
            <a:endParaRPr lang="en-US" sz="20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133600"/>
            <a:ext cx="8229600" cy="3428999"/>
          </a:xfrm>
        </p:spPr>
        <p:txBody>
          <a:bodyPr/>
          <a:lstStyle/>
          <a:p>
            <a:r>
              <a:rPr lang="en-US" dirty="0" smtClean="0">
                <a:solidFill>
                  <a:srgbClr val="00B0F0"/>
                </a:solidFill>
              </a:rPr>
              <a:t>                                                                                     THANK  YOU….</a:t>
            </a:r>
            <a:endParaRPr lang="en-US" dirty="0">
              <a:solidFill>
                <a:srgbClr val="00B0F0"/>
              </a:solidFill>
            </a:endParaRPr>
          </a:p>
        </p:txBody>
      </p:sp>
    </p:spTree>
    <p:extLst>
      <p:ext uri="{BB962C8B-B14F-4D97-AF65-F5344CB8AC3E}">
        <p14:creationId xmlns:p14="http://schemas.microsoft.com/office/powerpoint/2010/main" val="953823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AIM AND GOALS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 This project involved Artificial intelligence to detect and  analyze  animals.</a:t>
            </a:r>
          </a:p>
          <a:p>
            <a:pPr algn="just">
              <a:lnSpc>
                <a:spcPct val="150000"/>
              </a:lnSpc>
            </a:pPr>
            <a:r>
              <a:rPr lang="en-US" sz="2000" dirty="0" smtClean="0">
                <a:latin typeface="Times New Roman" pitchFamily="18" charset="0"/>
                <a:cs typeface="Times New Roman" pitchFamily="18" charset="0"/>
              </a:rPr>
              <a:t> In the proposed work, we solve the existing system problem by yolo.weights and machine learning techniques that are used to reduce the recognize time of multi objects in less time with best time complexities.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1524000"/>
            <a:ext cx="8229600" cy="5105400"/>
          </a:xfrm>
        </p:spPr>
        <p:txBody>
          <a:bodyPr>
            <a:noAutofit/>
          </a:bodyPr>
          <a:lstStyle/>
          <a:p>
            <a:pPr algn="just">
              <a:lnSpc>
                <a:spcPct val="150000"/>
              </a:lnSpc>
            </a:pPr>
            <a:r>
              <a:rPr lang="en-US" sz="2000" dirty="0" smtClean="0">
                <a:latin typeface="Times New Roman" pitchFamily="18" charset="0"/>
                <a:cs typeface="Times New Roman" pitchFamily="18" charset="0"/>
              </a:rPr>
              <a:t>More than 32,000 animals, including cattle, lions and leopards, have been killed on railway tracks in the past three years, according to data provided by the railways.</a:t>
            </a:r>
          </a:p>
          <a:p>
            <a:pPr algn="just">
              <a:lnSpc>
                <a:spcPct val="150000"/>
              </a:lnSpc>
            </a:pPr>
            <a:r>
              <a:rPr lang="en-US" sz="2000" dirty="0" smtClean="0">
                <a:latin typeface="Times New Roman" pitchFamily="18" charset="0"/>
                <a:cs typeface="Times New Roman" pitchFamily="18" charset="0"/>
              </a:rPr>
              <a:t>As mans as 27 wild animals were killed along the </a:t>
            </a:r>
            <a:r>
              <a:rPr lang="en-US" sz="2000" dirty="0" err="1" smtClean="0">
                <a:latin typeface="Times New Roman" pitchFamily="18" charset="0"/>
                <a:cs typeface="Times New Roman" pitchFamily="18" charset="0"/>
              </a:rPr>
              <a:t>walayar</a:t>
            </a:r>
            <a:r>
              <a:rPr lang="en-US" sz="2000" dirty="0" smtClean="0">
                <a:latin typeface="Times New Roman" pitchFamily="18" charset="0"/>
                <a:cs typeface="Times New Roman" pitchFamily="18" charset="0"/>
              </a:rPr>
              <a:t>(Palakkad district)-coimbatore railway line by trains  during the past 19 years.</a:t>
            </a:r>
          </a:p>
          <a:p>
            <a:pPr algn="just">
              <a:lnSpc>
                <a:spcPct val="150000"/>
              </a:lnSpc>
            </a:pPr>
            <a:r>
              <a:rPr lang="en-US" sz="2000" dirty="0" smtClean="0">
                <a:latin typeface="Times New Roman" pitchFamily="18" charset="0"/>
                <a:cs typeface="Times New Roman" pitchFamily="18" charset="0"/>
              </a:rPr>
              <a:t> A 12-year-old male elephant died after being hit by an express train in Odisha in the wee hours of December 21, 2020.</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EXISTING SYSTEM</a:t>
            </a:r>
            <a:endParaRPr lang="en-US" sz="3200" dirty="0"/>
          </a:p>
        </p:txBody>
      </p:sp>
      <p:sp>
        <p:nvSpPr>
          <p:cNvPr id="3" name="Content Placeholder 2"/>
          <p:cNvSpPr>
            <a:spLocks noGrp="1"/>
          </p:cNvSpPr>
          <p:nvPr>
            <p:ph idx="1"/>
          </p:nvPr>
        </p:nvSpPr>
        <p:spPr/>
        <p:txBody>
          <a:bodyPr>
            <a:normAutofit/>
          </a:bodyPr>
          <a:lstStyle/>
          <a:p>
            <a:pPr algn="just">
              <a:lnSpc>
                <a:spcPct val="200000"/>
              </a:lnSpc>
            </a:pPr>
            <a:r>
              <a:rPr lang="en-US" sz="2000" dirty="0" smtClean="0">
                <a:latin typeface="Times New Roman" pitchFamily="18" charset="0"/>
                <a:cs typeface="Times New Roman" pitchFamily="18" charset="0"/>
              </a:rPr>
              <a:t>In this existing system Surveillance camera only fixed inside of the forest. It will record  video every day. If any problem ,railway and transportation officers dispose the elephant body after death.</a:t>
            </a:r>
          </a:p>
          <a:p>
            <a:pPr algn="just">
              <a:lnSpc>
                <a:spcPct val="200000"/>
              </a:lnSpc>
            </a:pPr>
            <a:r>
              <a:rPr lang="en-US" sz="2000" dirty="0" smtClean="0">
                <a:latin typeface="Times New Roman" pitchFamily="18" charset="0"/>
                <a:cs typeface="Times New Roman" pitchFamily="18" charset="0"/>
              </a:rPr>
              <a:t>Before that sensor based demo projects student finished. They connected ultrasonic sensor in train. It will detect object in front of train. But its is not possible to real time.</a:t>
            </a:r>
          </a:p>
          <a:p>
            <a:pPr algn="just">
              <a:lnSpc>
                <a:spcPct val="200000"/>
              </a:lnSpc>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latin typeface="Times New Roman" pitchFamily="18" charset="0"/>
                <a:cs typeface="Times New Roman" pitchFamily="18" charset="0"/>
              </a:rPr>
              <a:t>DRAWBACKS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229600" cy="4525963"/>
          </a:xfrm>
        </p:spPr>
        <p:txBody>
          <a:bodyPr>
            <a:normAutofit/>
          </a:bodyPr>
          <a:lstStyle/>
          <a:p>
            <a:pPr algn="just">
              <a:lnSpc>
                <a:spcPct val="150000"/>
              </a:lnSpc>
            </a:pP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Surveillance camera working not properly.</a:t>
            </a:r>
          </a:p>
          <a:p>
            <a:pPr algn="just">
              <a:lnSpc>
                <a:spcPct val="150000"/>
              </a:lnSpc>
            </a:pPr>
            <a:r>
              <a:rPr lang="en-US" sz="2000" dirty="0" smtClean="0">
                <a:latin typeface="Times New Roman" pitchFamily="18" charset="0"/>
                <a:cs typeface="Times New Roman" pitchFamily="18" charset="0"/>
              </a:rPr>
              <a:t>Still Surveillance camera monitoring animals in forest.</a:t>
            </a:r>
          </a:p>
          <a:p>
            <a:pPr>
              <a:lnSpc>
                <a:spcPct val="150000"/>
              </a:lnSpc>
            </a:pPr>
            <a:r>
              <a:rPr lang="en-US" sz="2000" dirty="0" smtClean="0">
                <a:latin typeface="Times New Roman" pitchFamily="18" charset="0"/>
                <a:cs typeface="Times New Roman" pitchFamily="18" charset="0"/>
              </a:rPr>
              <a:t>If any problem ,railway and transportation officers dispose the elephant body after death. </a:t>
            </a:r>
          </a:p>
          <a:p>
            <a:pPr>
              <a:lnSpc>
                <a:spcPct val="150000"/>
              </a:lnSpc>
              <a:buNone/>
            </a:pPr>
            <a:endParaRPr lang="en-US" sz="2000" dirty="0" smtClean="0">
              <a:latin typeface="Times New Roman" pitchFamily="18" charset="0"/>
              <a:cs typeface="Times New Roman" pitchFamily="18" charset="0"/>
            </a:endParaRPr>
          </a:p>
          <a:p>
            <a:pPr>
              <a:lnSpc>
                <a:spcPct val="150000"/>
              </a:lnSpc>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743200"/>
            <a:ext cx="8229600" cy="1143000"/>
          </a:xfrm>
        </p:spPr>
        <p:txBody>
          <a:bodyPr>
            <a:normAutofit/>
          </a:bodyPr>
          <a:lstStyle/>
          <a:p>
            <a:r>
              <a:rPr lang="en-IN" sz="2800" b="1" dirty="0" smtClean="0">
                <a:latin typeface="Times New Roman" pitchFamily="18" charset="0"/>
                <a:cs typeface="Times New Roman" pitchFamily="18" charset="0"/>
              </a:rPr>
              <a:t>LITERATURE SURVEY</a:t>
            </a:r>
            <a:endParaRPr lang="en-IN"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799" y="609599"/>
          <a:ext cx="8382001" cy="5713937"/>
        </p:xfrm>
        <a:graphic>
          <a:graphicData uri="http://schemas.openxmlformats.org/drawingml/2006/table">
            <a:tbl>
              <a:tblPr firstRow="1" bandRow="1">
                <a:tableStyleId>{2D5ABB26-0587-4C30-8999-92F81FD0307C}</a:tableStyleId>
              </a:tblPr>
              <a:tblGrid>
                <a:gridCol w="790755"/>
                <a:gridCol w="1723846"/>
                <a:gridCol w="1676400"/>
                <a:gridCol w="4191000"/>
              </a:tblGrid>
              <a:tr h="609601">
                <a:tc>
                  <a:txBody>
                    <a:bodyPr/>
                    <a:lstStyle/>
                    <a:p>
                      <a:pPr algn="just"/>
                      <a:r>
                        <a:rPr lang="en-IN" b="1" dirty="0" err="1" smtClean="0">
                          <a:latin typeface="Times New Roman" pitchFamily="18" charset="0"/>
                          <a:cs typeface="Times New Roman" pitchFamily="18" charset="0"/>
                        </a:rPr>
                        <a:t>S.No</a:t>
                      </a:r>
                      <a:endParaRPr lang="en-IN"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b="1" dirty="0" smtClean="0">
                          <a:latin typeface="Times New Roman" pitchFamily="18" charset="0"/>
                          <a:cs typeface="Times New Roman" pitchFamily="18" charset="0"/>
                        </a:rPr>
                        <a:t>TITLE</a:t>
                      </a:r>
                      <a:endParaRPr lang="en-IN"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b="1" dirty="0" smtClean="0">
                          <a:latin typeface="Times New Roman" pitchFamily="18" charset="0"/>
                          <a:cs typeface="Times New Roman" pitchFamily="18" charset="0"/>
                        </a:rPr>
                        <a:t>AUTHOR</a:t>
                      </a:r>
                      <a:endParaRPr lang="en-IN"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b="1" dirty="0" smtClean="0">
                          <a:latin typeface="Times New Roman" pitchFamily="18" charset="0"/>
                          <a:cs typeface="Times New Roman" pitchFamily="18" charset="0"/>
                        </a:rPr>
                        <a:t>DESCRIPTION</a:t>
                      </a:r>
                      <a:endParaRPr lang="en-IN"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2168">
                <a:tc>
                  <a:txBody>
                    <a:bodyPr/>
                    <a:lstStyle/>
                    <a:p>
                      <a:pPr algn="just"/>
                      <a:r>
                        <a:rPr lang="en-IN"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latin typeface="Times New Roman" pitchFamily="18" charset="0"/>
                          <a:cs typeface="Times New Roman" pitchFamily="18" charset="0"/>
                        </a:rPr>
                        <a:t>Data-Driven Monitoring and Optimization of Classroom Usage in a Smart Campus</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err="1" smtClean="0">
                          <a:latin typeface="Times New Roman" pitchFamily="18" charset="0"/>
                          <a:cs typeface="Times New Roman" pitchFamily="18" charset="0"/>
                        </a:rPr>
                        <a:t>Thanchanok</a:t>
                      </a:r>
                      <a:r>
                        <a:rPr lang="en-US" dirty="0" smtClean="0">
                          <a:latin typeface="Times New Roman" pitchFamily="18" charset="0"/>
                          <a:cs typeface="Times New Roman" pitchFamily="18" charset="0"/>
                        </a:rPr>
                        <a:t> Sutjarittham-2018</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latin typeface="Times New Roman" pitchFamily="18" charset="0"/>
                          <a:cs typeface="Times New Roman" pitchFamily="18" charset="0"/>
                        </a:rPr>
                        <a:t>This paper outlines our efforts to instrument a University campus with sensors to measure classroom attendance, in a cost-effective and scalable manner without endangering student privacy</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2168">
                <a:tc>
                  <a:txBody>
                    <a:bodyPr/>
                    <a:lstStyle/>
                    <a:p>
                      <a:pPr algn="just"/>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latin typeface="Times New Roman" pitchFamily="18" charset="0"/>
                          <a:cs typeface="Times New Roman" pitchFamily="18" charset="0"/>
                        </a:rPr>
                        <a:t>Estimating Room Occupancy in a Smart Campus using </a:t>
                      </a:r>
                      <a:r>
                        <a:rPr lang="en-US" dirty="0" err="1" smtClean="0">
                          <a:latin typeface="Times New Roman" pitchFamily="18" charset="0"/>
                          <a:cs typeface="Times New Roman" pitchFamily="18" charset="0"/>
                        </a:rPr>
                        <a:t>WiFi</a:t>
                      </a:r>
                      <a:r>
                        <a:rPr lang="en-US" dirty="0" smtClean="0">
                          <a:latin typeface="Times New Roman" pitchFamily="18" charset="0"/>
                          <a:cs typeface="Times New Roman" pitchFamily="18" charset="0"/>
                        </a:rPr>
                        <a:t> Soft Sensors</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err="1" smtClean="0">
                          <a:latin typeface="Times New Roman" pitchFamily="18" charset="0"/>
                          <a:cs typeface="Times New Roman" pitchFamily="18" charset="0"/>
                        </a:rPr>
                        <a:t>Iresha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Pasquel</a:t>
                      </a:r>
                      <a:r>
                        <a:rPr lang="en-US" dirty="0" smtClean="0">
                          <a:latin typeface="Times New Roman" pitchFamily="18" charset="0"/>
                          <a:cs typeface="Times New Roman" pitchFamily="18" charset="0"/>
                        </a:rPr>
                        <a:t> Mohottige-2018</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latin typeface="Times New Roman" pitchFamily="18" charset="0"/>
                          <a:cs typeface="Times New Roman" pitchFamily="18" charset="0"/>
                        </a:rPr>
                        <a:t>The main contribution of this work is to develop new ways to distinguish and filter out </a:t>
                      </a:r>
                      <a:r>
                        <a:rPr lang="en-US" dirty="0" err="1" smtClean="0">
                          <a:latin typeface="Times New Roman" pitchFamily="18" charset="0"/>
                          <a:cs typeface="Times New Roman" pitchFamily="18" charset="0"/>
                        </a:rPr>
                        <a:t>WiFi</a:t>
                      </a:r>
                      <a:r>
                        <a:rPr lang="en-US" dirty="0" smtClean="0">
                          <a:latin typeface="Times New Roman" pitchFamily="18" charset="0"/>
                          <a:cs typeface="Times New Roman" pitchFamily="18" charset="0"/>
                        </a:rPr>
                        <a:t>-connected users outside of the lecture room of interest, and feed such data to a regression </a:t>
                      </a:r>
                      <a:r>
                        <a:rPr lang="en-US" dirty="0" err="1" smtClean="0">
                          <a:latin typeface="Times New Roman" pitchFamily="18" charset="0"/>
                          <a:cs typeface="Times New Roman" pitchFamily="18" charset="0"/>
                        </a:rPr>
                        <a:t>analyser</a:t>
                      </a:r>
                      <a:r>
                        <a:rPr lang="en-US" dirty="0" smtClean="0">
                          <a:latin typeface="Times New Roman" pitchFamily="18" charset="0"/>
                          <a:cs typeface="Times New Roman" pitchFamily="18" charset="0"/>
                        </a:rPr>
                        <a:t> to estimate room occupancy</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799" y="609599"/>
          <a:ext cx="8382001" cy="5722089"/>
        </p:xfrm>
        <a:graphic>
          <a:graphicData uri="http://schemas.openxmlformats.org/drawingml/2006/table">
            <a:tbl>
              <a:tblPr firstRow="1" bandRow="1">
                <a:tableStyleId>{2D5ABB26-0587-4C30-8999-92F81FD0307C}</a:tableStyleId>
              </a:tblPr>
              <a:tblGrid>
                <a:gridCol w="790755"/>
                <a:gridCol w="1723846"/>
                <a:gridCol w="1676400"/>
                <a:gridCol w="4191000"/>
              </a:tblGrid>
              <a:tr h="609601">
                <a:tc>
                  <a:txBody>
                    <a:bodyPr/>
                    <a:lstStyle/>
                    <a:p>
                      <a:pPr algn="just"/>
                      <a:r>
                        <a:rPr lang="en-IN" b="1" dirty="0" err="1" smtClean="0">
                          <a:latin typeface="Times New Roman" pitchFamily="18" charset="0"/>
                          <a:cs typeface="Times New Roman" pitchFamily="18" charset="0"/>
                        </a:rPr>
                        <a:t>S.No</a:t>
                      </a:r>
                      <a:endParaRPr lang="en-IN"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b="1" dirty="0" smtClean="0">
                          <a:latin typeface="Times New Roman" pitchFamily="18" charset="0"/>
                          <a:cs typeface="Times New Roman" pitchFamily="18" charset="0"/>
                        </a:rPr>
                        <a:t>TITLE</a:t>
                      </a:r>
                      <a:endParaRPr lang="en-IN"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b="1" dirty="0" smtClean="0">
                          <a:latin typeface="Times New Roman" pitchFamily="18" charset="0"/>
                          <a:cs typeface="Times New Roman" pitchFamily="18" charset="0"/>
                        </a:rPr>
                        <a:t>AUTHOR-YEAR</a:t>
                      </a:r>
                      <a:endParaRPr lang="en-IN"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b="1" dirty="0" smtClean="0">
                          <a:latin typeface="Times New Roman" pitchFamily="18" charset="0"/>
                          <a:cs typeface="Times New Roman" pitchFamily="18" charset="0"/>
                        </a:rPr>
                        <a:t>DESCRIPTION</a:t>
                      </a:r>
                      <a:endParaRPr lang="en-IN"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2168">
                <a:tc>
                  <a:txBody>
                    <a:bodyPr/>
                    <a:lstStyle/>
                    <a:p>
                      <a:pPr algn="just"/>
                      <a:r>
                        <a:rPr lang="en-IN" dirty="0" smtClean="0">
                          <a:latin typeface="Times New Roman" pitchFamily="18" charset="0"/>
                          <a:cs typeface="Times New Roman" pitchFamily="18" charset="0"/>
                        </a:rPr>
                        <a:t>3</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kern="1200" baseline="0" dirty="0" smtClean="0">
                          <a:solidFill>
                            <a:schemeClr val="tx1"/>
                          </a:solidFill>
                          <a:latin typeface="Times New Roman" pitchFamily="18" charset="0"/>
                          <a:ea typeface="+mn-ea"/>
                          <a:cs typeface="Times New Roman" pitchFamily="18" charset="0"/>
                        </a:rPr>
                        <a:t>Serial Fusion of </a:t>
                      </a:r>
                      <a:r>
                        <a:rPr lang="en-US" sz="1800" kern="1200" baseline="0" dirty="0" err="1" smtClean="0">
                          <a:solidFill>
                            <a:schemeClr val="tx1"/>
                          </a:solidFill>
                          <a:latin typeface="Times New Roman" pitchFamily="18" charset="0"/>
                          <a:ea typeface="+mn-ea"/>
                          <a:cs typeface="Times New Roman" pitchFamily="18" charset="0"/>
                        </a:rPr>
                        <a:t>Eulerian</a:t>
                      </a:r>
                      <a:r>
                        <a:rPr lang="en-US" sz="1800" kern="1200" baseline="0" dirty="0" smtClean="0">
                          <a:solidFill>
                            <a:schemeClr val="tx1"/>
                          </a:solidFill>
                          <a:latin typeface="Times New Roman" pitchFamily="18" charset="0"/>
                          <a:ea typeface="+mn-ea"/>
                          <a:cs typeface="Times New Roman" pitchFamily="18" charset="0"/>
                        </a:rPr>
                        <a:t> and </a:t>
                      </a:r>
                      <a:r>
                        <a:rPr lang="en-US" sz="1800" kern="1200" baseline="0" dirty="0" err="1" smtClean="0">
                          <a:solidFill>
                            <a:schemeClr val="tx1"/>
                          </a:solidFill>
                          <a:latin typeface="Times New Roman" pitchFamily="18" charset="0"/>
                          <a:ea typeface="+mn-ea"/>
                          <a:cs typeface="Times New Roman" pitchFamily="18" charset="0"/>
                        </a:rPr>
                        <a:t>Lagrangian</a:t>
                      </a:r>
                      <a:r>
                        <a:rPr lang="en-US" sz="1800" kern="1200" baseline="0" dirty="0" smtClean="0">
                          <a:solidFill>
                            <a:schemeClr val="tx1"/>
                          </a:solidFill>
                          <a:latin typeface="Times New Roman" pitchFamily="18" charset="0"/>
                          <a:ea typeface="+mn-ea"/>
                          <a:cs typeface="Times New Roman" pitchFamily="18" charset="0"/>
                        </a:rPr>
                        <a:t> Approaches for Accurate</a:t>
                      </a:r>
                    </a:p>
                    <a:p>
                      <a:pPr algn="just"/>
                      <a:r>
                        <a:rPr lang="en-US" sz="1800" kern="1200" baseline="0" dirty="0" smtClean="0">
                          <a:solidFill>
                            <a:schemeClr val="tx1"/>
                          </a:solidFill>
                          <a:latin typeface="Times New Roman" pitchFamily="18" charset="0"/>
                          <a:ea typeface="+mn-ea"/>
                          <a:cs typeface="Times New Roman" pitchFamily="18" charset="0"/>
                        </a:rPr>
                        <a:t>Heart-rate Estimation using Face Videos</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kern="1200" baseline="0" dirty="0" err="1" smtClean="0">
                          <a:solidFill>
                            <a:schemeClr val="tx1"/>
                          </a:solidFill>
                          <a:latin typeface="Times New Roman" pitchFamily="18" charset="0"/>
                          <a:ea typeface="+mn-ea"/>
                          <a:cs typeface="Times New Roman" pitchFamily="18" charset="0"/>
                        </a:rPr>
                        <a:t>Puneet</a:t>
                      </a:r>
                      <a:r>
                        <a:rPr lang="en-US" sz="1800" kern="1200" baseline="0" dirty="0" smtClean="0">
                          <a:solidFill>
                            <a:schemeClr val="tx1"/>
                          </a:solidFill>
                          <a:latin typeface="Times New Roman" pitchFamily="18" charset="0"/>
                          <a:ea typeface="+mn-ea"/>
                          <a:cs typeface="Times New Roman" pitchFamily="18" charset="0"/>
                        </a:rPr>
                        <a:t> Gupta, </a:t>
                      </a:r>
                      <a:r>
                        <a:rPr lang="en-US" sz="1800" kern="1200" baseline="0" dirty="0" err="1" smtClean="0">
                          <a:solidFill>
                            <a:schemeClr val="tx1"/>
                          </a:solidFill>
                          <a:latin typeface="Times New Roman" pitchFamily="18" charset="0"/>
                          <a:ea typeface="+mn-ea"/>
                          <a:cs typeface="Times New Roman" pitchFamily="18" charset="0"/>
                        </a:rPr>
                        <a:t>Brojeshwar</a:t>
                      </a:r>
                      <a:r>
                        <a:rPr lang="en-US" sz="1800" kern="1200" baseline="0" dirty="0" smtClean="0">
                          <a:solidFill>
                            <a:schemeClr val="tx1"/>
                          </a:solidFill>
                          <a:latin typeface="Times New Roman" pitchFamily="18" charset="0"/>
                          <a:ea typeface="+mn-ea"/>
                          <a:cs typeface="Times New Roman" pitchFamily="18" charset="0"/>
                        </a:rPr>
                        <a:t> Bhowmick-2017</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kern="1200" baseline="0" dirty="0" smtClean="0">
                          <a:solidFill>
                            <a:schemeClr val="tx1"/>
                          </a:solidFill>
                          <a:latin typeface="Times New Roman" pitchFamily="18" charset="0"/>
                          <a:ea typeface="+mn-ea"/>
                          <a:cs typeface="Times New Roman" pitchFamily="18" charset="0"/>
                        </a:rPr>
                        <a:t>It is based on the phenomenon that the color and motion variations in the face</a:t>
                      </a:r>
                    </a:p>
                    <a:p>
                      <a:pPr algn="just"/>
                      <a:r>
                        <a:rPr lang="en-US" sz="1800" kern="1200" baseline="0" dirty="0" smtClean="0">
                          <a:solidFill>
                            <a:schemeClr val="tx1"/>
                          </a:solidFill>
                          <a:latin typeface="Times New Roman" pitchFamily="18" charset="0"/>
                          <a:ea typeface="+mn-ea"/>
                          <a:cs typeface="Times New Roman" pitchFamily="18" charset="0"/>
                        </a:rPr>
                        <a:t>video are closely related to the heart beat. The variations also contain the noise due to facial expressions, respiration, eye blinking and environmental factors which are handled by the proposed system.</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2168">
                <a:tc>
                  <a:txBody>
                    <a:bodyPr/>
                    <a:lstStyle/>
                    <a:p>
                      <a:pPr algn="just"/>
                      <a:r>
                        <a:rPr lang="en-IN" dirty="0" smtClean="0">
                          <a:latin typeface="Times New Roman" pitchFamily="18" charset="0"/>
                          <a:cs typeface="Times New Roman" pitchFamily="18" charset="0"/>
                        </a:rPr>
                        <a:t>4</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kern="1200" baseline="0" dirty="0" smtClean="0">
                          <a:solidFill>
                            <a:schemeClr val="tx1"/>
                          </a:solidFill>
                          <a:latin typeface="Times New Roman" pitchFamily="18" charset="0"/>
                          <a:ea typeface="+mn-ea"/>
                          <a:cs typeface="Times New Roman" pitchFamily="18" charset="0"/>
                        </a:rPr>
                        <a:t>How to Assess the Quality of Compressed</a:t>
                      </a:r>
                    </a:p>
                    <a:p>
                      <a:pPr algn="just"/>
                      <a:r>
                        <a:rPr lang="en-US" sz="1800" kern="1200" baseline="0" dirty="0" smtClean="0">
                          <a:solidFill>
                            <a:schemeClr val="tx1"/>
                          </a:solidFill>
                          <a:latin typeface="Times New Roman" pitchFamily="18" charset="0"/>
                          <a:ea typeface="+mn-ea"/>
                          <a:cs typeface="Times New Roman" pitchFamily="18" charset="0"/>
                        </a:rPr>
                        <a:t>Surveillance Videos using Face Recognition</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kern="1200" baseline="0" dirty="0" err="1" smtClean="0">
                          <a:solidFill>
                            <a:schemeClr val="tx1"/>
                          </a:solidFill>
                          <a:latin typeface="Times New Roman" pitchFamily="18" charset="0"/>
                          <a:ea typeface="+mn-ea"/>
                          <a:cs typeface="Times New Roman" pitchFamily="18" charset="0"/>
                        </a:rPr>
                        <a:t>Wen</a:t>
                      </a:r>
                      <a:r>
                        <a:rPr lang="en-US" sz="1800" kern="1200" baseline="0" dirty="0" smtClean="0">
                          <a:solidFill>
                            <a:schemeClr val="tx1"/>
                          </a:solidFill>
                          <a:latin typeface="Times New Roman" pitchFamily="18" charset="0"/>
                          <a:ea typeface="+mn-ea"/>
                          <a:cs typeface="Times New Roman" pitchFamily="18" charset="0"/>
                        </a:rPr>
                        <a:t> </a:t>
                      </a:r>
                      <a:r>
                        <a:rPr lang="en-US" sz="1800" kern="1200" baseline="0" dirty="0" err="1" smtClean="0">
                          <a:solidFill>
                            <a:schemeClr val="tx1"/>
                          </a:solidFill>
                          <a:latin typeface="Times New Roman" pitchFamily="18" charset="0"/>
                          <a:ea typeface="+mn-ea"/>
                          <a:cs typeface="Times New Roman" pitchFamily="18" charset="0"/>
                        </a:rPr>
                        <a:t>Heng</a:t>
                      </a:r>
                      <a:r>
                        <a:rPr lang="en-US" sz="1800" kern="1200" baseline="0" dirty="0" smtClean="0">
                          <a:solidFill>
                            <a:schemeClr val="tx1"/>
                          </a:solidFill>
                          <a:latin typeface="Times New Roman" pitchFamily="18" charset="0"/>
                          <a:ea typeface="+mn-ea"/>
                          <a:cs typeface="Times New Roman" pitchFamily="18" charset="0"/>
                        </a:rPr>
                        <a:t>,</a:t>
                      </a:r>
                    </a:p>
                    <a:p>
                      <a:pPr algn="just"/>
                      <a:r>
                        <a:rPr lang="en-US" sz="1800" kern="1200" baseline="0" dirty="0" smtClean="0">
                          <a:solidFill>
                            <a:schemeClr val="tx1"/>
                          </a:solidFill>
                          <a:latin typeface="Times New Roman" pitchFamily="18" charset="0"/>
                          <a:ea typeface="+mn-ea"/>
                          <a:cs typeface="Times New Roman" pitchFamily="18" charset="0"/>
                        </a:rPr>
                        <a:t>2019</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kern="1200" baseline="0" dirty="0" smtClean="0">
                          <a:solidFill>
                            <a:schemeClr val="tx1"/>
                          </a:solidFill>
                          <a:latin typeface="Times New Roman" pitchFamily="18" charset="0"/>
                          <a:ea typeface="+mn-ea"/>
                          <a:cs typeface="Times New Roman" pitchFamily="18" charset="0"/>
                        </a:rPr>
                        <a:t>It used the Center-Loss Face and </a:t>
                      </a:r>
                      <a:r>
                        <a:rPr lang="en-US" sz="1800" kern="1200" baseline="0" dirty="0" err="1" smtClean="0">
                          <a:solidFill>
                            <a:schemeClr val="tx1"/>
                          </a:solidFill>
                          <a:latin typeface="Times New Roman" pitchFamily="18" charset="0"/>
                          <a:ea typeface="+mn-ea"/>
                          <a:cs typeface="Times New Roman" pitchFamily="18" charset="0"/>
                        </a:rPr>
                        <a:t>SphereFace</a:t>
                      </a:r>
                      <a:r>
                        <a:rPr lang="en-US" sz="1800" kern="1200" baseline="0" dirty="0" smtClean="0">
                          <a:solidFill>
                            <a:schemeClr val="tx1"/>
                          </a:solidFill>
                          <a:latin typeface="Times New Roman" pitchFamily="18" charset="0"/>
                          <a:ea typeface="+mn-ea"/>
                          <a:cs typeface="Times New Roman" pitchFamily="18" charset="0"/>
                        </a:rPr>
                        <a:t> methods as the bases for constructing such feature extractors and fine-tuned them with face images extracted from real surveillance videos.</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1283</TotalTime>
  <Words>1024</Words>
  <Application>Microsoft Office PowerPoint</Application>
  <PresentationFormat>On-screen Show (4:3)</PresentationFormat>
  <Paragraphs>135</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                                                                          M.A.M SCHOOL OF ENGINEERING               Siruganur, Trichy-621 105     Approved by AICTE | Affiliated to Anna University                    ACCREDITED BY NAAC                      Department of CSE   DARKNET/YOLO  BASED ANIMAL SURVEILLANCE AND ACCIDENT PREVENTION  USING  AI </vt:lpstr>
      <vt:lpstr>ABSTRACT</vt:lpstr>
      <vt:lpstr>AIM AND GOALS</vt:lpstr>
      <vt:lpstr>INTRODUCTION</vt:lpstr>
      <vt:lpstr>EXISTING SYSTEM</vt:lpstr>
      <vt:lpstr>DRAWBACKS</vt:lpstr>
      <vt:lpstr>LITERATURE SURVEY</vt:lpstr>
      <vt:lpstr>PowerPoint Presentation</vt:lpstr>
      <vt:lpstr>PowerPoint Presentation</vt:lpstr>
      <vt:lpstr>PowerPoint Presentation</vt:lpstr>
      <vt:lpstr>PROPOSED SYSTEM </vt:lpstr>
      <vt:lpstr>PROPOSED SYSTEM-TECHINICAL</vt:lpstr>
      <vt:lpstr>BLOCK DIAGRAM </vt:lpstr>
      <vt:lpstr>BLOCK DIAGRAM </vt:lpstr>
      <vt:lpstr>HARDWARE &amp; SOFTWARE USED</vt:lpstr>
      <vt:lpstr>HARDWARE  USED</vt:lpstr>
      <vt:lpstr>OPENCV </vt:lpstr>
      <vt:lpstr>MACHINE LEARNING </vt:lpstr>
      <vt:lpstr>APPLICATION</vt:lpstr>
      <vt:lpstr>ADVANTAGE</vt:lpstr>
      <vt:lpstr>CONCLUSION</vt:lpstr>
      <vt:lpstr>REFERENCE</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Sanjiv_sdpro</dc:creator>
  <cp:lastModifiedBy>Windows User</cp:lastModifiedBy>
  <cp:revision>203</cp:revision>
  <dcterms:created xsi:type="dcterms:W3CDTF">2019-12-29T13:56:39Z</dcterms:created>
  <dcterms:modified xsi:type="dcterms:W3CDTF">2021-08-05T06:01:30Z</dcterms:modified>
</cp:coreProperties>
</file>