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ngesInfos/changesInfo1.xml" ContentType="application/vnd.ms-powerpoint.changesinfo+xml"/>
  <Override PartName="/ppt/metadata" ContentType="application/binary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63" r:id="rId4"/>
    <p:sldId id="264" r:id="rId5"/>
    <p:sldId id="260" r:id="rId6"/>
    <p:sldId id="261" r:id="rId7"/>
    <p:sldId id="265" r:id="rId19"/>
    <p:sldId id="266" r:id="rId18"/>
  </p:sldIdLst>
  <p:sldSz cx="12192000" cy="6858000"/>
  <p:notesSz cx="6858000" cy="9144000"/>
  <p:embeddedFontLst>
    <p:embeddedFont>
      <p:font typeface="Tahoma" pitchFamily="34" charset="0"/>
      <p:regular r:id="rId9"/>
      <p:bold r:id="rId10"/>
    </p:embeddedFont>
    <p:embeddedFont>
      <p:font typeface="Calibri" pitchFamily="34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=""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r:id="rId20" roundtripDataSignature="AMtx7miMA1zw3ig7njzX41dZEY9zfNM78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7F23BF-D513-4784-9D09-57DE73FD362E}" v="11" dt="2025-05-10T06:18:43.914"/>
  </p1510:revLst>
</p1510:revInfo>
</file>

<file path=ppt/tableStyles.xml><?xml version="1.0" encoding="utf-8"?>
<a:tblStyleLst xmlns:a="http://schemas.openxmlformats.org/drawingml/2006/main" def="{8BB16F85-58A0-4F65-B41D-1101F1E5BD66}">
  <a:tblStyle styleId="{8BB16F85-58A0-4F65-B41D-1101F1E5BD66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>
          <a:top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TxStyle b="off" i="off"/>
      <a:tcStyle>
        <a:tcBdr/>
      </a:tcStyle>
    </a:band2V>
    <a:lastCol>
      <a:tcTxStyle b="on" i="off"/>
      <a:tcStyle>
        <a:tcBdr>
          <a:left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lastCol>
    <a:firstCol>
      <a:tcTxStyle b="on" i="off"/>
      <a:tcStyle>
        <a:tcBdr>
          <a:left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firstCol>
    <a:lastRow>
      <a:tcTxStyle b="on" i="off"/>
      <a:tcStyle>
        <a:tcBdr>
          <a:left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left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chemeClr val="accent6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004C599E-858A-4154-B27A-1FA748EA071D}" styleName="Table_1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-516" y="2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font" Target="fonts/font1.fntdata"/><Relationship Id="rId10" Type="http://schemas.openxmlformats.org/officeDocument/2006/relationships/font" Target="fonts/font2.fntdata"/><Relationship Id="rId11" Type="http://schemas.openxmlformats.org/officeDocument/2006/relationships/font" Target="fonts/font3.fntdata"/><Relationship Id="rId12" Type="http://schemas.openxmlformats.org/officeDocument/2006/relationships/font" Target="fonts/font4.fntdata"/><Relationship Id="rId13" Type="http://schemas.openxmlformats.org/officeDocument/2006/relationships/font" Target="fonts/font5.fntdata"/><Relationship Id="rId14" Type="http://schemas.openxmlformats.org/officeDocument/2006/relationships/font" Target="fonts/font6.fntdata"/><Relationship Id="rId18" Type="http://schemas.openxmlformats.org/officeDocument/2006/relationships/slide" Target="slides/slide8.xml"/><Relationship Id="rId19" Type="http://schemas.openxmlformats.org/officeDocument/2006/relationships/slide" Target="slides/slide7.xml"/><Relationship Id="rId20" Type="http://customschemas.google.com/relationships/presentationmetadata" Target="metadata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25" Type="http://schemas.microsoft.com/office/2016/11/relationships/changesInfo" Target="changesInfos/changesInfo1.xml"/><Relationship Id="rId26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kash levi" userId="34b9e09d01957778" providerId="LiveId" clId="{087F23BF-D513-4784-9D09-57DE73FD362E}"/>
    <pc:docChg chg="undo custSel modSld">
      <pc:chgData name="Akash levi" userId="34b9e09d01957778" providerId="LiveId" clId="{087F23BF-D513-4784-9D09-57DE73FD362E}" dt="2025-05-10T06:18:43.914" v="154"/>
      <pc:docMkLst>
        <pc:docMk/>
      </pc:docMkLst>
      <pc:sldChg chg="modSp mod">
        <pc:chgData name="Akash levi" userId="34b9e09d01957778" providerId="LiveId" clId="{087F23BF-D513-4784-9D09-57DE73FD362E}" dt="2025-05-10T05:08:25.136" v="25" actId="20577"/>
        <pc:sldMkLst>
          <pc:docMk/>
          <pc:sldMk cId="0" sldId="261"/>
        </pc:sldMkLst>
        <pc:spChg chg="mod">
          <ac:chgData name="Akash levi" userId="34b9e09d01957778" providerId="LiveId" clId="{087F23BF-D513-4784-9D09-57DE73FD362E}" dt="2025-05-10T05:08:25.136" v="25" actId="20577"/>
          <ac:spMkLst>
            <pc:docMk/>
            <pc:sldMk cId="0" sldId="261"/>
            <ac:spMk id="134" creationId="{00000000-0000-0000-0000-000000000000}"/>
          </ac:spMkLst>
        </pc:spChg>
      </pc:sldChg>
      <pc:sldChg chg="modSp mod">
        <pc:chgData name="Akash levi" userId="34b9e09d01957778" providerId="LiveId" clId="{087F23BF-D513-4784-9D09-57DE73FD362E}" dt="2025-05-10T06:18:43.914" v="154"/>
        <pc:sldMkLst>
          <pc:docMk/>
          <pc:sldMk cId="459940766" sldId="263"/>
        </pc:sldMkLst>
        <pc:graphicFrameChg chg="mod modGraphic">
          <ac:chgData name="Akash levi" userId="34b9e09d01957778" providerId="LiveId" clId="{087F23BF-D513-4784-9D09-57DE73FD362E}" dt="2025-05-10T06:18:43.914" v="154"/>
          <ac:graphicFrameMkLst>
            <pc:docMk/>
            <pc:sldMk cId="459940766" sldId="263"/>
            <ac:graphicFrameMk id="109" creationId="{00000000-0000-0000-0000-000000000000}"/>
          </ac:graphicFrameMkLst>
        </pc:graphicFrameChg>
      </pc:sldChg>
    </pc:docChg>
  </pc:docChgLst>
</pc:chgInfo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3770451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2" name="Google Shape;82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0" name="Google Shape;90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3" name="Google Shape;103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205354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3" name="Google Shape;103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12315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2" name="Google Shape;122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3" name="Google Shape;123;p2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2" name="Google Shape;132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9"/>
          <p:cNvSpPr/>
          <p:nvPr/>
        </p:nvSpPr>
        <p:spPr>
          <a:xfrm>
            <a:off x="1" y="1137"/>
            <a:ext cx="12191999" cy="2665863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9"/>
          <p:cNvSpPr txBox="1">
            <a:spLocks noGrp="1"/>
          </p:cNvSpPr>
          <p:nvPr>
            <p:ph type="ctrTitle"/>
          </p:nvPr>
        </p:nvSpPr>
        <p:spPr>
          <a:xfrm>
            <a:off x="0" y="2667001"/>
            <a:ext cx="12192000" cy="147002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9"/>
          <p:cNvSpPr txBox="1">
            <a:spLocks noGrp="1"/>
          </p:cNvSpPr>
          <p:nvPr>
            <p:ph type="subTitle" idx="1"/>
          </p:nvPr>
        </p:nvSpPr>
        <p:spPr>
          <a:xfrm>
            <a:off x="1828800" y="4422775"/>
            <a:ext cx="85344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pic>
        <p:nvPicPr>
          <p:cNvPr id="19" name="Google Shape;19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83632" y="764704"/>
            <a:ext cx="6189572" cy="1296144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9"/>
          <p:cNvSpPr txBox="1">
            <a:spLocks noGrp="1"/>
          </p:cNvSpPr>
          <p:nvPr>
            <p:ph type="ftr" idx="11"/>
          </p:nvPr>
        </p:nvSpPr>
        <p:spPr>
          <a:xfrm>
            <a:off x="0" y="6543040"/>
            <a:ext cx="3860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9"/>
          <p:cNvSpPr txBox="1">
            <a:spLocks noGrp="1"/>
          </p:cNvSpPr>
          <p:nvPr>
            <p:ph type="sldNum" idx="12"/>
          </p:nvPr>
        </p:nvSpPr>
        <p:spPr>
          <a:xfrm>
            <a:off x="5588000" y="6482716"/>
            <a:ext cx="711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8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8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6" name="Google Shape;66;p18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595959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7" name="Google Shape;67;p18"/>
          <p:cNvSpPr txBox="1">
            <a:spLocks noGrp="1"/>
          </p:cNvSpPr>
          <p:nvPr>
            <p:ph type="ftr" idx="11"/>
          </p:nvPr>
        </p:nvSpPr>
        <p:spPr>
          <a:xfrm>
            <a:off x="0" y="6543040"/>
            <a:ext cx="3860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8"/>
          <p:cNvSpPr txBox="1">
            <a:spLocks noGrp="1"/>
          </p:cNvSpPr>
          <p:nvPr>
            <p:ph type="sldNum" idx="12"/>
          </p:nvPr>
        </p:nvSpPr>
        <p:spPr>
          <a:xfrm>
            <a:off x="5588000" y="6482716"/>
            <a:ext cx="711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9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8382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9"/>
          <p:cNvSpPr txBox="1">
            <a:spLocks noGrp="1"/>
          </p:cNvSpPr>
          <p:nvPr>
            <p:ph type="body" idx="1"/>
          </p:nvPr>
        </p:nvSpPr>
        <p:spPr>
          <a:xfrm rot="5400000">
            <a:off x="3392961" y="-2046761"/>
            <a:ext cx="5406078" cy="11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2" name="Google Shape;72;p19"/>
          <p:cNvSpPr txBox="1">
            <a:spLocks noGrp="1"/>
          </p:cNvSpPr>
          <p:nvPr>
            <p:ph type="ftr" idx="11"/>
          </p:nvPr>
        </p:nvSpPr>
        <p:spPr>
          <a:xfrm>
            <a:off x="0" y="6543040"/>
            <a:ext cx="3860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sldNum" idx="12"/>
          </p:nvPr>
        </p:nvSpPr>
        <p:spPr>
          <a:xfrm>
            <a:off x="5588000" y="6482716"/>
            <a:ext cx="711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>
            <a:spLocks noGrp="1"/>
          </p:cNvSpPr>
          <p:nvPr>
            <p:ph type="title"/>
          </p:nvPr>
        </p:nvSpPr>
        <p:spPr>
          <a:xfrm rot="5400000">
            <a:off x="7285038" y="1828802"/>
            <a:ext cx="5851525" cy="27432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0"/>
          <p:cNvSpPr txBox="1">
            <a:spLocks noGrp="1"/>
          </p:cNvSpPr>
          <p:nvPr>
            <p:ph type="body" idx="1"/>
          </p:nvPr>
        </p:nvSpPr>
        <p:spPr>
          <a:xfrm rot="5400000">
            <a:off x="1697038" y="-812799"/>
            <a:ext cx="5851525" cy="80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0"/>
          <p:cNvSpPr txBox="1">
            <a:spLocks noGrp="1"/>
          </p:cNvSpPr>
          <p:nvPr>
            <p:ph type="ftr" idx="11"/>
          </p:nvPr>
        </p:nvSpPr>
        <p:spPr>
          <a:xfrm>
            <a:off x="0" y="6543040"/>
            <a:ext cx="3860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0"/>
          <p:cNvSpPr txBox="1">
            <a:spLocks noGrp="1"/>
          </p:cNvSpPr>
          <p:nvPr>
            <p:ph type="sldNum" idx="12"/>
          </p:nvPr>
        </p:nvSpPr>
        <p:spPr>
          <a:xfrm>
            <a:off x="5588000" y="6482716"/>
            <a:ext cx="711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0"/>
          <p:cNvSpPr txBox="1">
            <a:spLocks noGrp="1"/>
          </p:cNvSpPr>
          <p:nvPr>
            <p:ph type="body" idx="1"/>
          </p:nvPr>
        </p:nvSpPr>
        <p:spPr>
          <a:xfrm>
            <a:off x="0" y="838200"/>
            <a:ext cx="12192000" cy="56151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0"/>
          <p:cNvSpPr txBox="1">
            <a:spLocks noGrp="1"/>
          </p:cNvSpPr>
          <p:nvPr>
            <p:ph type="ftr" idx="11"/>
          </p:nvPr>
        </p:nvSpPr>
        <p:spPr>
          <a:xfrm>
            <a:off x="0" y="6543040"/>
            <a:ext cx="3860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0"/>
          <p:cNvSpPr txBox="1">
            <a:spLocks noGrp="1"/>
          </p:cNvSpPr>
          <p:nvPr>
            <p:ph type="sldNum" idx="12"/>
          </p:nvPr>
        </p:nvSpPr>
        <p:spPr>
          <a:xfrm>
            <a:off x="5588000" y="6482716"/>
            <a:ext cx="711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" name="Google Shape;26;p10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8382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1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8382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1"/>
          <p:cNvSpPr txBox="1">
            <a:spLocks noGrp="1"/>
          </p:cNvSpPr>
          <p:nvPr>
            <p:ph type="ftr" idx="11"/>
          </p:nvPr>
        </p:nvSpPr>
        <p:spPr>
          <a:xfrm>
            <a:off x="0" y="6543040"/>
            <a:ext cx="3860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1"/>
          <p:cNvSpPr txBox="1">
            <a:spLocks noGrp="1"/>
          </p:cNvSpPr>
          <p:nvPr>
            <p:ph type="sldNum" idx="12"/>
          </p:nvPr>
        </p:nvSpPr>
        <p:spPr>
          <a:xfrm>
            <a:off x="5588000" y="6482716"/>
            <a:ext cx="711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2"/>
          <p:cNvSpPr txBox="1">
            <a:spLocks noGrp="1"/>
          </p:cNvSpPr>
          <p:nvPr>
            <p:ph type="title"/>
          </p:nvPr>
        </p:nvSpPr>
        <p:spPr>
          <a:xfrm>
            <a:off x="0" y="3895726"/>
            <a:ext cx="12192000" cy="136207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2"/>
          <p:cNvSpPr txBox="1">
            <a:spLocks noGrp="1"/>
          </p:cNvSpPr>
          <p:nvPr>
            <p:ph type="body" idx="1"/>
          </p:nvPr>
        </p:nvSpPr>
        <p:spPr>
          <a:xfrm>
            <a:off x="0" y="3070225"/>
            <a:ext cx="12192000" cy="8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12"/>
          <p:cNvSpPr txBox="1">
            <a:spLocks noGrp="1"/>
          </p:cNvSpPr>
          <p:nvPr>
            <p:ph type="ftr" idx="11"/>
          </p:nvPr>
        </p:nvSpPr>
        <p:spPr>
          <a:xfrm>
            <a:off x="0" y="6543040"/>
            <a:ext cx="3860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2"/>
          <p:cNvSpPr txBox="1">
            <a:spLocks noGrp="1"/>
          </p:cNvSpPr>
          <p:nvPr>
            <p:ph type="sldNum" idx="12"/>
          </p:nvPr>
        </p:nvSpPr>
        <p:spPr>
          <a:xfrm>
            <a:off x="5588000" y="6482716"/>
            <a:ext cx="711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3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8382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3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Char char="»"/>
              <a:defRPr sz="16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9" name="Google Shape;39;p13"/>
          <p:cNvSpPr txBox="1">
            <a:spLocks noGrp="1"/>
          </p:cNvSpPr>
          <p:nvPr>
            <p:ph type="body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Char char="»"/>
              <a:defRPr sz="16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0" name="Google Shape;40;p13"/>
          <p:cNvSpPr txBox="1">
            <a:spLocks noGrp="1"/>
          </p:cNvSpPr>
          <p:nvPr>
            <p:ph type="ftr" idx="11"/>
          </p:nvPr>
        </p:nvSpPr>
        <p:spPr>
          <a:xfrm>
            <a:off x="0" y="6543040"/>
            <a:ext cx="3860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3"/>
          <p:cNvSpPr txBox="1">
            <a:spLocks noGrp="1"/>
          </p:cNvSpPr>
          <p:nvPr>
            <p:ph type="sldNum" idx="12"/>
          </p:nvPr>
        </p:nvSpPr>
        <p:spPr>
          <a:xfrm>
            <a:off x="5588000" y="6482716"/>
            <a:ext cx="711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4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8382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4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4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14"/>
          <p:cNvSpPr txBox="1">
            <a:spLocks noGrp="1"/>
          </p:cNvSpPr>
          <p:nvPr>
            <p:ph type="body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14"/>
          <p:cNvSpPr txBox="1">
            <a:spLocks noGrp="1"/>
          </p:cNvSpPr>
          <p:nvPr>
            <p:ph type="body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8" name="Google Shape;48;p14"/>
          <p:cNvSpPr txBox="1">
            <a:spLocks noGrp="1"/>
          </p:cNvSpPr>
          <p:nvPr>
            <p:ph type="ftr" idx="11"/>
          </p:nvPr>
        </p:nvSpPr>
        <p:spPr>
          <a:xfrm>
            <a:off x="0" y="6543040"/>
            <a:ext cx="3860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4"/>
          <p:cNvSpPr txBox="1">
            <a:spLocks noGrp="1"/>
          </p:cNvSpPr>
          <p:nvPr>
            <p:ph type="sldNum" idx="12"/>
          </p:nvPr>
        </p:nvSpPr>
        <p:spPr>
          <a:xfrm>
            <a:off x="5588000" y="6482716"/>
            <a:ext cx="711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5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8382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5"/>
          <p:cNvSpPr txBox="1">
            <a:spLocks noGrp="1"/>
          </p:cNvSpPr>
          <p:nvPr>
            <p:ph type="ftr" idx="11"/>
          </p:nvPr>
        </p:nvSpPr>
        <p:spPr>
          <a:xfrm>
            <a:off x="0" y="6543040"/>
            <a:ext cx="3860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5"/>
          <p:cNvSpPr txBox="1">
            <a:spLocks noGrp="1"/>
          </p:cNvSpPr>
          <p:nvPr>
            <p:ph type="sldNum" idx="12"/>
          </p:nvPr>
        </p:nvSpPr>
        <p:spPr>
          <a:xfrm>
            <a:off x="5588000" y="6482716"/>
            <a:ext cx="711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>
            <a:spLocks noGrp="1"/>
          </p:cNvSpPr>
          <p:nvPr>
            <p:ph type="ftr" idx="11"/>
          </p:nvPr>
        </p:nvSpPr>
        <p:spPr>
          <a:xfrm>
            <a:off x="0" y="6543040"/>
            <a:ext cx="3860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6"/>
          <p:cNvSpPr txBox="1">
            <a:spLocks noGrp="1"/>
          </p:cNvSpPr>
          <p:nvPr>
            <p:ph type="sldNum" idx="12"/>
          </p:nvPr>
        </p:nvSpPr>
        <p:spPr>
          <a:xfrm>
            <a:off x="5588000" y="6482716"/>
            <a:ext cx="711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7"/>
          <p:cNvSpPr txBox="1"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7"/>
          <p:cNvSpPr txBox="1">
            <a:spLocks noGrp="1"/>
          </p:cNvSpPr>
          <p:nvPr>
            <p:ph type="body"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F3F3F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»"/>
              <a:defRPr sz="18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0" name="Google Shape;60;p17"/>
          <p:cNvSpPr txBox="1">
            <a:spLocks noGrp="1"/>
          </p:cNvSpPr>
          <p:nvPr>
            <p:ph type="body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595959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1" name="Google Shape;61;p17"/>
          <p:cNvSpPr txBox="1">
            <a:spLocks noGrp="1"/>
          </p:cNvSpPr>
          <p:nvPr>
            <p:ph type="ftr" idx="11"/>
          </p:nvPr>
        </p:nvSpPr>
        <p:spPr>
          <a:xfrm>
            <a:off x="0" y="6543040"/>
            <a:ext cx="3860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7"/>
          <p:cNvSpPr txBox="1">
            <a:spLocks noGrp="1"/>
          </p:cNvSpPr>
          <p:nvPr>
            <p:ph type="sldNum" idx="12"/>
          </p:nvPr>
        </p:nvSpPr>
        <p:spPr>
          <a:xfrm>
            <a:off x="5588000" y="6482716"/>
            <a:ext cx="711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8382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8"/>
          <p:cNvSpPr txBox="1">
            <a:spLocks noGrp="1"/>
          </p:cNvSpPr>
          <p:nvPr>
            <p:ph type="body" idx="1"/>
          </p:nvPr>
        </p:nvSpPr>
        <p:spPr>
          <a:xfrm>
            <a:off x="508000" y="838200"/>
            <a:ext cx="11176000" cy="5406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8"/>
          <p:cNvSpPr txBox="1">
            <a:spLocks noGrp="1"/>
          </p:cNvSpPr>
          <p:nvPr>
            <p:ph type="ftr" idx="11"/>
          </p:nvPr>
        </p:nvSpPr>
        <p:spPr>
          <a:xfrm>
            <a:off x="0" y="6543040"/>
            <a:ext cx="3860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8"/>
          <p:cNvSpPr txBox="1">
            <a:spLocks noGrp="1"/>
          </p:cNvSpPr>
          <p:nvPr>
            <p:ph type="sldNum" idx="12"/>
          </p:nvPr>
        </p:nvSpPr>
        <p:spPr>
          <a:xfrm>
            <a:off x="5588000" y="6482716"/>
            <a:ext cx="711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4" name="Google Shape;14;p8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10704512" y="6550025"/>
            <a:ext cx="1470696" cy="30797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4689" y="2660358"/>
            <a:ext cx="12192000" cy="147002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>Weekly status of </a:t>
            </a:r>
            <a:br/>
            <a:r>
              <a:t>			C3STREAM Land Designs @  Auroville 		 May-2025</a:t>
            </a:r>
            <a:endParaRPr dirty="0"/>
          </a:p>
        </p:txBody>
      </p:sp>
      <p:pic>
        <p:nvPicPr>
          <p:cNvPr id="85" name="Google Shape;85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3392" y="2667001"/>
            <a:ext cx="2016224" cy="1470025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"/>
          <p:cNvSpPr txBox="1"/>
          <p:nvPr/>
        </p:nvSpPr>
        <p:spPr>
          <a:xfrm>
            <a:off x="3863752" y="6309320"/>
            <a:ext cx="609467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Responsibility, Equality and Courage to create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 txBox="1">
            <a:spLocks noGrp="1"/>
          </p:cNvSpPr>
          <p:nvPr>
            <p:ph type="title"/>
          </p:nvPr>
        </p:nvSpPr>
        <p:spPr>
          <a:xfrm>
            <a:off x="0" y="11188"/>
            <a:ext cx="12192000" cy="8382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Accountabilities and Timelines </a:t>
            </a:r>
            <a:endParaRPr/>
          </a:p>
        </p:txBody>
      </p:sp>
      <p:sp>
        <p:nvSpPr>
          <p:cNvPr id="93" name="Google Shape;93;p2"/>
          <p:cNvSpPr txBox="1">
            <a:spLocks noGrp="1"/>
          </p:cNvSpPr>
          <p:nvPr>
            <p:ph type="ftr" idx="11"/>
          </p:nvPr>
        </p:nvSpPr>
        <p:spPr>
          <a:xfrm>
            <a:off x="0" y="6543040"/>
            <a:ext cx="3860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Calibri"/>
                <a:ea typeface="Calibri"/>
                <a:cs typeface="Calibri"/>
                <a:sym typeface="Calibri"/>
              </a:rPr>
              <a:t>AURA SEMICONDUCTOR CONFIDENTIAL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2"/>
          <p:cNvSpPr txBox="1">
            <a:spLocks noGrp="1"/>
          </p:cNvSpPr>
          <p:nvPr>
            <p:ph type="sldNum" idx="12"/>
          </p:nvPr>
        </p:nvSpPr>
        <p:spPr>
          <a:xfrm>
            <a:off x="5588000" y="6482716"/>
            <a:ext cx="711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400"/>
              <a:t>2</a:t>
            </a:fld>
            <a:endParaRPr sz="1400"/>
          </a:p>
        </p:txBody>
      </p:sp>
      <p:graphicFrame>
        <p:nvGraphicFramePr>
          <p:cNvPr id="95" name="Google Shape;95;p2"/>
          <p:cNvGraphicFramePr/>
          <p:nvPr>
            <p:extLst>
              <p:ext uri="{D42A27DB-BD31-4B8C-83A1-F6EECF244321}">
                <p14:modId xmlns:p14="http://schemas.microsoft.com/office/powerpoint/2010/main" val="2744701686"/>
              </p:ext>
            </p:extLst>
          </p:nvPr>
        </p:nvGraphicFramePr>
        <p:xfrm>
          <a:off x="199571" y="870857"/>
          <a:ext cx="6387724" cy="2545410"/>
        </p:xfrm>
        <a:graphic>
          <a:graphicData uri="http://schemas.openxmlformats.org/drawingml/2006/table">
            <a:tbl>
              <a:tblPr>
                <a:gradFill>
                  <a:gsLst>
                    <a:gs pos="0">
                      <a:srgbClr val="FFBB82"/>
                    </a:gs>
                    <a:gs pos="35000">
                      <a:srgbClr val="FFCFA8"/>
                    </a:gs>
                    <a:gs pos="100000">
                      <a:srgbClr val="FFEBD9"/>
                    </a:gs>
                  </a:gsLst>
                  <a:lin ang="16200000" scaled="0"/>
                </a:gradFill>
                <a:tableStyleId>{8BB16F85-58A0-4F65-B41D-1101F1E5BD66}</a:tableStyleId>
              </a:tblPr>
              <a:tblGrid>
                <a:gridCol w="253701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85071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2413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/>
                        <a:t>Software Team Accountabilities</a:t>
                      </a:r>
                      <a:endParaRPr sz="1400" u="none" strike="noStrike" cap="none" dirty="0"/>
                    </a:p>
                  </a:txBody>
                  <a:tcPr marL="16525" marR="16525" marT="11025" marB="11025" anchor="b"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1" u="none" strike="noStrike" cap="none"/>
                    </a:p>
                  </a:txBody>
                  <a:tcPr marL="16525" marR="16525" marT="11025" marB="11025" anchor="b"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413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e-DE" sz="1400" b="0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Au45xx Pro</a:t>
                      </a:r>
                      <a:r>
                        <a:rPr lang="de-DE" sz="1400" b="0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</a:rPr>
                        <a:t> </a:t>
                      </a:r>
                      <a:r>
                        <a:rPr lang="de-DE" sz="1400" b="0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Gen2</a:t>
                      </a:r>
                    </a:p>
                  </a:txBody>
                  <a:tcPr marL="16525" marR="16525" marT="11025" marB="11025" anchor="b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/>
                        <a:t>Meganathan, </a:t>
                      </a:r>
                      <a:r>
                        <a:rPr lang="en-US" sz="1400" u="none" strike="noStrike" cap="none" dirty="0" err="1"/>
                        <a:t>Kugan,Sandhiya</a:t>
                      </a:r>
                      <a:r>
                        <a:rPr lang="en-US" sz="1400" u="none" strike="noStrike" cap="none" dirty="0"/>
                        <a:t> </a:t>
                      </a:r>
                      <a:r>
                        <a:rPr lang="en-US" sz="1400" u="none" strike="noStrike" cap="none" dirty="0" err="1"/>
                        <a:t>Saravanan,Tamilarasan</a:t>
                      </a:r>
                      <a:endParaRPr sz="1400" u="none" strike="noStrike" cap="none" dirty="0"/>
                    </a:p>
                  </a:txBody>
                  <a:tcPr marL="16525" marR="16525" marT="11025" marB="11025" anchor="b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2413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/>
                        <a:t>PTP 1588 </a:t>
                      </a:r>
                    </a:p>
                  </a:txBody>
                  <a:tcPr marL="16525" marR="16525" marT="11025" marB="11025" anchor="b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strike="noStrike" cap="none" dirty="0"/>
                        <a:t>Duraisamy, Ajay I, </a:t>
                      </a:r>
                      <a:r>
                        <a:rPr lang="en-US" sz="1400" b="0" i="0" u="none" strike="noStrike" cap="none" noProof="0" dirty="0" err="1">
                          <a:solidFill>
                            <a:srgbClr val="000000"/>
                          </a:solidFill>
                          <a:latin typeface="Calibri"/>
                        </a:rPr>
                        <a:t>Nithyasandhosh</a:t>
                      </a:r>
                      <a:endParaRPr sz="1400" u="none" strike="noStrike" cap="none" dirty="0" err="1"/>
                    </a:p>
                  </a:txBody>
                  <a:tcPr marL="16525" marR="16525" marT="11025" marB="11025" anchor="b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2413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/>
                        <a:t>Au561x</a:t>
                      </a:r>
                      <a:endParaRPr sz="1400" u="none" strike="noStrike" cap="none" dirty="0"/>
                    </a:p>
                  </a:txBody>
                  <a:tcPr marL="16525" marR="16525" marT="11025" marB="11025" anchor="b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/>
                        <a:t>Sandhiya Saravanan, Meganathan</a:t>
                      </a:r>
                      <a:endParaRPr sz="1400" u="none" strike="noStrike" cap="none" dirty="0"/>
                    </a:p>
                  </a:txBody>
                  <a:tcPr marL="16525" marR="16525" marT="11025" marB="11025" anchor="b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2413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/>
                        <a:t>Au55xx</a:t>
                      </a:r>
                      <a:endParaRPr sz="1400" u="none" strike="noStrike" cap="none" dirty="0"/>
                    </a:p>
                  </a:txBody>
                  <a:tcPr marL="16525" marR="16525" marT="11025" marB="11025" anchor="b"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 noProof="0" dirty="0">
                          <a:solidFill>
                            <a:srgbClr val="000000"/>
                          </a:solidFill>
                          <a:latin typeface="Calibri"/>
                        </a:rPr>
                        <a:t>Sandhiya Saravanan, </a:t>
                      </a:r>
                      <a:r>
                        <a:rPr lang="en-US" sz="1400" u="none" strike="noStrike" cap="none" dirty="0"/>
                        <a:t>Murali</a:t>
                      </a:r>
                      <a:endParaRPr sz="1400" u="none" strike="noStrike" cap="none" dirty="0"/>
                    </a:p>
                  </a:txBody>
                  <a:tcPr marL="16525" marR="16525" marT="11025" marB="11025" anchor="b"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24138"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/>
                        <a:t>Au501x</a:t>
                      </a:r>
                      <a:endParaRPr sz="1400" u="none" strike="noStrike" cap="none" dirty="0"/>
                    </a:p>
                  </a:txBody>
                  <a:tcPr marL="16524" marR="16524" marT="11025" marB="11025" anchor="b">
                    <a:lnT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4">
                      <a:solidFill>
                        <a:schemeClr val="accent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noProof="0" dirty="0">
                          <a:latin typeface="Calibri"/>
                        </a:rPr>
                        <a:t>Murali, </a:t>
                      </a:r>
                      <a:r>
                        <a:rPr lang="en-US" sz="1400" b="0" i="0" u="none" strike="noStrike" cap="none" noProof="0" dirty="0"/>
                        <a:t>Poovizhi</a:t>
                      </a:r>
                      <a:endParaRPr dirty="0"/>
                    </a:p>
                  </a:txBody>
                  <a:tcPr marL="16524" marR="16524" marT="11025" marB="11025" anchor="b">
                    <a:lnT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4">
                      <a:solidFill>
                        <a:schemeClr val="accent6"/>
                      </a:solidFill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747750859"/>
                  </a:ext>
                </a:extLst>
              </a:tr>
              <a:tr h="22413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/>
                        <a:t>Linux driver </a:t>
                      </a:r>
                      <a:endParaRPr sz="1400" u="none" strike="noStrike" cap="none" dirty="0"/>
                    </a:p>
                  </a:txBody>
                  <a:tcPr marL="16525" marR="16525" marT="11025" marB="11025" anchor="b">
                    <a:lnT w="9524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/>
                        <a:t>Duraisamy, Ajay I, </a:t>
                      </a:r>
                      <a:r>
                        <a:rPr lang="en-US" sz="1400" u="none" strike="noStrike" cap="none" dirty="0" err="1"/>
                        <a:t>Nithyasandhosh</a:t>
                      </a:r>
                      <a:endParaRPr sz="1400" u="none" strike="noStrike" cap="none" dirty="0" err="1"/>
                    </a:p>
                  </a:txBody>
                  <a:tcPr marL="16525" marR="16525" marT="11025" marB="11025" anchor="b">
                    <a:lnT w="9524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2413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/>
                        <a:t>Au5328 &amp; Au1901</a:t>
                      </a:r>
                      <a:endParaRPr sz="1400" u="none" strike="noStrike" cap="none" dirty="0"/>
                    </a:p>
                  </a:txBody>
                  <a:tcPr marL="16525" marR="16525" marT="11025" marB="11025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strike="noStrike" cap="none" dirty="0"/>
                        <a:t>Murali, Tamilarasan</a:t>
                      </a:r>
                      <a:endParaRPr sz="1400" u="none" strike="noStrike" cap="none" dirty="0"/>
                    </a:p>
                  </a:txBody>
                  <a:tcPr marL="16525" marR="16525" marT="11025" marB="11025" anchor="b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43103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/>
                        <a:t>Testing (Au53xx, Au55xx, Au56xx, Au501x, Au1901, Au45xx Pro)</a:t>
                      </a:r>
                      <a:endParaRPr sz="1400" u="none" strike="noStrike" cap="none" dirty="0"/>
                    </a:p>
                  </a:txBody>
                  <a:tcPr marL="16525" marR="16525" marT="11025" marB="11025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/>
                        <a:t>Sandhya Bala, Sivaguru Prasath, Rajesh, Ajai D</a:t>
                      </a:r>
                      <a:endParaRPr sz="1400" u="none" strike="noStrike" cap="none" dirty="0"/>
                    </a:p>
                  </a:txBody>
                  <a:tcPr marL="16525" marR="16525" marT="11025" marB="11025" anchor="b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96" name="Google Shape;96;p2"/>
          <p:cNvGraphicFramePr/>
          <p:nvPr>
            <p:extLst>
              <p:ext uri="{D42A27DB-BD31-4B8C-83A1-F6EECF244321}">
                <p14:modId xmlns:p14="http://schemas.microsoft.com/office/powerpoint/2010/main" val="1886032800"/>
              </p:ext>
            </p:extLst>
          </p:nvPr>
        </p:nvGraphicFramePr>
        <p:xfrm>
          <a:off x="6800490" y="877018"/>
          <a:ext cx="5000525" cy="823785"/>
        </p:xfrm>
        <a:graphic>
          <a:graphicData uri="http://schemas.openxmlformats.org/drawingml/2006/table">
            <a:tbl>
              <a:tblPr>
                <a:noFill/>
                <a:tableStyleId>{8BB16F85-58A0-4F65-B41D-1101F1E5BD66}</a:tableStyleId>
              </a:tblPr>
              <a:tblGrid>
                <a:gridCol w="20637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368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4034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/>
                        <a:t>Layout Team accountabilities</a:t>
                      </a:r>
                      <a:endParaRPr sz="1400" u="none" strike="noStrike" cap="none" dirty="0"/>
                    </a:p>
                  </a:txBody>
                  <a:tcPr marL="16525" marR="16525" marT="11025" marB="11025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1" u="none" strike="noStrike" cap="none"/>
                    </a:p>
                  </a:txBody>
                  <a:tcPr marL="16525" marR="16525" marT="11025" marB="11025" anchor="b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8344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cs typeface="Calibri"/>
                          <a:sym typeface="Arial"/>
                        </a:rPr>
                        <a:t>Au4852KA</a:t>
                      </a: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cs typeface="Calibri"/>
                        </a:rPr>
                        <a:t>,Au4XC4</a:t>
                      </a:r>
                      <a:endParaRPr lang="en-US" sz="1400" b="0" i="0" u="none" strike="noStrike" cap="none">
                        <a:solidFill>
                          <a:schemeClr val="dk1"/>
                        </a:solidFill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16525" marR="16525" marT="11025" marB="11025" anchor="b"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 noProof="0" dirty="0">
                          <a:solidFill>
                            <a:srgbClr val="000000"/>
                          </a:solidFill>
                        </a:rPr>
                        <a:t>Saranya, </a:t>
                      </a:r>
                      <a:r>
                        <a:rPr lang="en-US" sz="1400" b="0" i="0" u="none" strike="noStrike" cap="none" noProof="0" dirty="0" err="1">
                          <a:solidFill>
                            <a:srgbClr val="000000"/>
                          </a:solidFill>
                        </a:rPr>
                        <a:t>Prathap</a:t>
                      </a:r>
                      <a:r>
                        <a:rPr lang="en-US" sz="1400" b="0" i="0" u="none" strike="noStrike" cap="none" noProof="0" dirty="0">
                          <a:solidFill>
                            <a:srgbClr val="000000"/>
                          </a:solidFill>
                        </a:rPr>
                        <a:t>, Santhosh</a:t>
                      </a:r>
                      <a:endParaRPr sz="1400" u="none" strike="noStrike" cap="none" dirty="0"/>
                    </a:p>
                  </a:txBody>
                  <a:tcPr marL="16525" marR="16525" marT="11025" marB="11025" anchor="b"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7" name="Google Shape;97;p2"/>
          <p:cNvGraphicFramePr/>
          <p:nvPr>
            <p:extLst>
              <p:ext uri="{D42A27DB-BD31-4B8C-83A1-F6EECF244321}">
                <p14:modId xmlns:p14="http://schemas.microsoft.com/office/powerpoint/2010/main" val="1462990015"/>
              </p:ext>
            </p:extLst>
          </p:nvPr>
        </p:nvGraphicFramePr>
        <p:xfrm>
          <a:off x="8073571" y="3465285"/>
          <a:ext cx="3723550" cy="2280401"/>
        </p:xfrm>
        <a:graphic>
          <a:graphicData uri="http://schemas.openxmlformats.org/drawingml/2006/table">
            <a:tbl>
              <a:tblPr>
                <a:noFill/>
                <a:tableStyleId>{8BB16F85-58A0-4F65-B41D-1101F1E5BD66}</a:tableStyleId>
              </a:tblPr>
              <a:tblGrid>
                <a:gridCol w="315053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7301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21794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400" b="1" u="none" strike="noStrike" cap="none"/>
                        <a:t>Learn</a:t>
                      </a:r>
                      <a:endParaRPr sz="1400" b="1" u="none" strike="noStrike" cap="none"/>
                    </a:p>
                  </a:txBody>
                  <a:tcPr marL="16525" marR="16525" marT="11025" marB="11025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2716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400" u="none" strike="noStrike" cap="none"/>
                        <a:t>Unending education and continuous training</a:t>
                      </a:r>
                      <a:endParaRPr sz="1400" u="none" strike="noStrike" cap="none"/>
                    </a:p>
                  </a:txBody>
                  <a:tcPr marL="16525" marR="16525" marT="11025" marB="11025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400" u="none" strike="noStrike" cap="none"/>
                        <a:t>All</a:t>
                      </a:r>
                      <a:endParaRPr sz="1400" u="none" strike="noStrike" cap="none"/>
                    </a:p>
                  </a:txBody>
                  <a:tcPr marL="16525" marR="16525" marT="11025" marB="11025" anchor="b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21794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400" b="1" u="none" strike="noStrike" cap="none"/>
                        <a:t>Grow</a:t>
                      </a:r>
                      <a:endParaRPr sz="1400" b="1" u="none" strike="noStrike" cap="none"/>
                    </a:p>
                  </a:txBody>
                  <a:tcPr marL="16525" marR="16525" marT="11025" marB="11025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9966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400" u="none" strike="noStrike" cap="none" dirty="0"/>
                        <a:t>Alignment with responsibility, equality and courage to create in life and at work</a:t>
                      </a:r>
                      <a:endParaRPr sz="1400" u="none" strike="noStrike" cap="none" dirty="0"/>
                    </a:p>
                  </a:txBody>
                  <a:tcPr marL="16525" marR="16525" marT="11025" marB="11025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r>
                        <a:rPr lang="en-US" sz="1400" u="none" strike="noStrike" cap="none"/>
                        <a:t>All</a:t>
                      </a:r>
                      <a:endParaRPr sz="1400" u="none" strike="noStrike" cap="none"/>
                    </a:p>
                  </a:txBody>
                  <a:tcPr marL="16525" marR="16525" marT="11025" marB="11025" anchor="b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21794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400" b="1" u="none" strike="noStrike" cap="none"/>
                        <a:t>Teach</a:t>
                      </a:r>
                      <a:endParaRPr sz="1400" b="1" u="none" strike="noStrike" cap="none"/>
                    </a:p>
                  </a:txBody>
                  <a:tcPr marL="16525" marR="16525" marT="11025" marB="11025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52573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400" u="none" strike="noStrike" cap="none"/>
                        <a:t>Support children and youth in learning STEAM education</a:t>
                      </a:r>
                      <a:endParaRPr sz="1400" u="none" strike="noStrike" cap="none"/>
                    </a:p>
                  </a:txBody>
                  <a:tcPr marL="16525" marR="16525" marT="11025" marB="11025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r>
                        <a:rPr lang="en-US" sz="1400" u="none" strike="noStrike" cap="none" dirty="0"/>
                        <a:t>All</a:t>
                      </a:r>
                      <a:endParaRPr sz="1400" u="none" strike="noStrike" cap="none" dirty="0"/>
                    </a:p>
                  </a:txBody>
                  <a:tcPr marL="16525" marR="16525" marT="11025" marB="11025" anchor="b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98" name="Google Shape;98;p2"/>
          <p:cNvGraphicFramePr/>
          <p:nvPr>
            <p:extLst>
              <p:ext uri="{D42A27DB-BD31-4B8C-83A1-F6EECF244321}">
                <p14:modId xmlns:p14="http://schemas.microsoft.com/office/powerpoint/2010/main" val="3679512710"/>
              </p:ext>
            </p:extLst>
          </p:nvPr>
        </p:nvGraphicFramePr>
        <p:xfrm>
          <a:off x="6791895" y="1913641"/>
          <a:ext cx="5000525" cy="1467084"/>
        </p:xfrm>
        <a:graphic>
          <a:graphicData uri="http://schemas.openxmlformats.org/drawingml/2006/table">
            <a:tbl>
              <a:tblPr>
                <a:noFill/>
                <a:tableStyleId>{8BB16F85-58A0-4F65-B41D-1101F1E5BD66}</a:tableStyleId>
              </a:tblPr>
              <a:tblGrid>
                <a:gridCol w="20637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368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51422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/>
                        <a:t>Support with tools</a:t>
                      </a:r>
                      <a:endParaRPr sz="1400" u="none" strike="noStrike" cap="none" dirty="0"/>
                    </a:p>
                  </a:txBody>
                  <a:tcPr marL="16525" marR="16525" marT="11025" marB="11025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/>
                        <a:t> Sri Bhavani, Arunkumar, Poonguzhali</a:t>
                      </a:r>
                      <a:endParaRPr sz="1400" u="none" strike="noStrike" cap="none" dirty="0"/>
                    </a:p>
                  </a:txBody>
                  <a:tcPr marL="16525" marR="16525" marT="11025" marB="11025" anchor="b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15662"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u="none" strike="noStrike" cap="none" dirty="0"/>
                        <a:t>Verification(</a:t>
                      </a:r>
                      <a:r>
                        <a:rPr lang="en-IN" sz="1400" dirty="0">
                          <a:latin typeface="Calibri"/>
                          <a:ea typeface="Calibri" panose="020F0502020204030204" pitchFamily="34" charset="0"/>
                          <a:cs typeface="Calibri"/>
                          <a:sym typeface="Arial"/>
                        </a:rPr>
                        <a:t>Au485xx</a:t>
                      </a:r>
                      <a:r>
                        <a:rPr lang="en-IN" sz="1400" dirty="0">
                          <a:latin typeface="Calibri"/>
                          <a:ea typeface="Calibri" panose="020F0502020204030204" pitchFamily="34" charset="0"/>
                          <a:cs typeface="Calibri"/>
                        </a:rPr>
                        <a:t>/Au4693/</a:t>
                      </a:r>
                      <a:r>
                        <a:rPr lang="en-IN" sz="14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Arial"/>
                        </a:rPr>
                        <a:t>u4991kA4 </a:t>
                      </a:r>
                      <a:r>
                        <a:rPr lang="en-IN" sz="1400" dirty="0">
                          <a:latin typeface="Calibri"/>
                          <a:cs typeface="Calibri"/>
                        </a:rPr>
                        <a:t>/</a:t>
                      </a:r>
                      <a:r>
                        <a:rPr lang="en-IN" sz="1400" b="0" i="0" u="none" strike="noStrike" noProof="0" dirty="0"/>
                        <a:t>AU4XC4s </a:t>
                      </a:r>
                      <a:r>
                        <a:rPr lang="en-US" sz="1400" u="none" strike="noStrike" cap="none" dirty="0"/>
                        <a:t> )</a:t>
                      </a:r>
                    </a:p>
                  </a:txBody>
                  <a:tcPr marL="16525" marR="16525" marT="11025" marB="11025" anchor="b"/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noProof="0" dirty="0">
                          <a:solidFill>
                            <a:srgbClr val="000000"/>
                          </a:solidFill>
                          <a:latin typeface="Calibri"/>
                        </a:rPr>
                        <a:t>Jayabharathi</a:t>
                      </a:r>
                      <a:r>
                        <a:rPr lang="en-US" sz="1400" u="none" strike="noStrike" cap="none" dirty="0"/>
                        <a:t>, Vasantharaj</a:t>
                      </a:r>
                    </a:p>
                  </a:txBody>
                  <a:tcPr marL="16525" marR="16525" marT="11025" marB="11025" anchor="b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9" name="Google Shape;99;p2"/>
          <p:cNvGraphicFramePr/>
          <p:nvPr>
            <p:extLst>
              <p:ext uri="{D42A27DB-BD31-4B8C-83A1-F6EECF244321}">
                <p14:modId xmlns:p14="http://schemas.microsoft.com/office/powerpoint/2010/main" val="1971487375"/>
              </p:ext>
            </p:extLst>
          </p:nvPr>
        </p:nvGraphicFramePr>
        <p:xfrm>
          <a:off x="199570" y="3477275"/>
          <a:ext cx="7700091" cy="2521137"/>
        </p:xfrm>
        <a:graphic>
          <a:graphicData uri="http://schemas.openxmlformats.org/drawingml/2006/table">
            <a:tbl>
              <a:tblPr>
                <a:noFill/>
                <a:tableStyleId>{004C599E-858A-4154-B27A-1FA748EA071D}</a:tableStyleId>
              </a:tblPr>
              <a:tblGrid>
                <a:gridCol w="228629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155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39822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35539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400" b="1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Upcoming deadlines</a:t>
                      </a:r>
                      <a:endParaRPr sz="14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6525" marR="16525" marT="11025" marB="110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400" b="1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When</a:t>
                      </a:r>
                      <a:endParaRPr sz="1400" b="1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6525" marR="16525" marT="11025" marB="11025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400" b="1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What</a:t>
                      </a:r>
                      <a:endParaRPr sz="1400" b="1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6525" marR="16525" marT="11025" marB="11025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35539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Calibri"/>
                        </a:rPr>
                        <a:t>Au45xx Pro Gen2</a:t>
                      </a:r>
                      <a:endParaRPr sz="1400" b="0" i="0" u="none" strike="noStrike" cap="none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 marL="16525" marR="16525" marT="11025" marB="110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Oct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Calibri"/>
                        </a:rPr>
                        <a:t>/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2024</a:t>
                      </a:r>
                      <a:endParaRPr sz="1400" u="none" strike="noStrike" cap="none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 marL="16525" marR="16525" marT="11025" marB="11025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Calibri"/>
                        </a:rPr>
                        <a:t>Customer Release.</a:t>
                      </a:r>
                      <a:endParaRPr sz="1400" b="0" i="0" u="none" strike="noStrike" cap="none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 marL="16525" marR="16525" marT="11025" marB="11025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44262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Calibri"/>
                        </a:rPr>
                        <a:t>Au561x</a:t>
                      </a:r>
                      <a:endParaRPr sz="1400" b="0" i="0" u="none" strike="noStrike" cap="none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 marL="16525" marR="16525" marT="11025" marB="110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Oct</a:t>
                      </a:r>
                      <a:r>
                        <a:rPr lang="en-US" sz="1400" b="0" i="0" u="none" strike="noStrike" cap="none" noProof="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Calibri"/>
                        </a:rPr>
                        <a:t>/</a:t>
                      </a:r>
                      <a:r>
                        <a:rPr lang="en-US" sz="1400" b="0" i="0" u="none" strike="noStrike" cap="none" noProof="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a:t>2024</a:t>
                      </a:r>
                      <a:endParaRPr sz="1400" b="0" i="0" u="none" strike="noStrike" cap="none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 marL="16525" marR="16525" marT="11025" marB="11025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Calibri"/>
                        </a:rPr>
                        <a:t>Release Support.</a:t>
                      </a:r>
                      <a:endParaRPr sz="1400" b="0" i="0" u="none" strike="noStrike" cap="none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 marL="16525" marR="16525" marT="11025" marB="11025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35539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b="0" i="0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Calibri"/>
                        </a:rPr>
                        <a:t>Au53xx</a:t>
                      </a:r>
                      <a:endParaRPr sz="1400" b="0" i="0" u="none" strike="noStrike" cap="none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 marL="16525" marR="16525" marT="11025" marB="110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Oct</a:t>
                      </a:r>
                      <a:r>
                        <a:rPr lang="en-IN" sz="1400" b="0" i="0" u="none" strike="noStrike" cap="none" noProof="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Calibri"/>
                        </a:rPr>
                        <a:t>/</a:t>
                      </a:r>
                      <a:r>
                        <a:rPr lang="en-IN" sz="1400" b="0" i="0" u="none" strike="noStrike" cap="none" noProof="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a:t>2024</a:t>
                      </a:r>
                      <a:endParaRPr sz="1400" b="0" i="0" u="none" strike="noStrike" cap="none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 marL="16525" marR="16525" marT="11025" marB="110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 sz="1400" b="0" i="0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Calibri"/>
                        </a:rPr>
                        <a:t>Release Support.</a:t>
                      </a:r>
                      <a:endParaRPr sz="1400" b="0" i="0" u="none" strike="noStrike" cap="none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 marL="16525" marR="16525" marT="11025" marB="110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766113855"/>
                  </a:ext>
                </a:extLst>
              </a:tr>
              <a:tr h="235539">
                <a:tc>
                  <a:txBody>
                    <a:bodyPr/>
                    <a:lstStyle/>
                    <a:p>
                      <a:pPr marL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Au5010</a:t>
                      </a:r>
                      <a:endParaRPr lang="en-US" sz="1400" b="0" i="0" u="none" strike="noStrike" cap="none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16524" marR="16524" marT="11025" marB="11025" anchor="ctr">
                    <a:lnL w="9524">
                      <a:solidFill>
                        <a:srgbClr val="000000"/>
                      </a:solidFill>
                    </a:lnL>
                    <a:lnR w="9524">
                      <a:solidFill>
                        <a:srgbClr val="CCCCCC"/>
                      </a:solidFill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4">
                      <a:solidFill>
                        <a:srgbClr val="CCCCCC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Oct</a:t>
                      </a:r>
                      <a:r>
                        <a:rPr lang="en-US" sz="1400" b="0" i="0" u="none" strike="noStrike" cap="none" noProof="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a:t>/2024</a:t>
                      </a:r>
                      <a:endParaRPr sz="1400" b="0" i="0" u="none" strike="noStrike" cap="none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 marL="16524" marR="16524" marT="11025" marB="11025" anchor="ctr">
                    <a:lnL w="9524">
                      <a:solidFill>
                        <a:srgbClr val="CCCCCC"/>
                      </a:solidFill>
                    </a:lnL>
                    <a:lnR w="9524">
                      <a:solidFill>
                        <a:srgbClr val="CCCCCC"/>
                      </a:solidFill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4">
                      <a:solidFill>
                        <a:srgbClr val="CCCCCC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b="0" i="0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GUI Design</a:t>
                      </a:r>
                      <a:endParaRPr lang="en-IN" sz="1400" b="0" i="0" u="none" strike="noStrike" cap="none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 marL="16524" marR="16524" marT="11025" marB="11025" anchor="ctr">
                    <a:lnL w="9524">
                      <a:solidFill>
                        <a:srgbClr val="CCCCCC"/>
                      </a:solidFill>
                    </a:lnL>
                    <a:lnR w="9524">
                      <a:solidFill>
                        <a:srgbClr val="000000"/>
                      </a:solidFill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4">
                      <a:solidFill>
                        <a:srgbClr val="CCCCCC"/>
                      </a:solidFill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85922757"/>
                  </a:ext>
                </a:extLst>
              </a:tr>
              <a:tr h="2355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a:t>PTP 1588</a:t>
                      </a:r>
                    </a:p>
                  </a:txBody>
                  <a:tcPr marL="16525" marR="16525" marT="11025" marB="110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4">
                      <a:solidFill>
                        <a:srgbClr val="CCCCCC"/>
                      </a:solidFill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Oct</a:t>
                      </a:r>
                      <a:r>
                        <a:rPr lang="en-IN" sz="1400" b="0" i="0" u="none" strike="noStrike" cap="none" noProof="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Calibri"/>
                        </a:rPr>
                        <a:t>/</a:t>
                      </a:r>
                      <a:r>
                        <a:rPr lang="en-IN" sz="1400" b="0" i="0" u="none" strike="noStrike" cap="none" noProof="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a:t>2024</a:t>
                      </a:r>
                      <a:endParaRPr sz="1400" b="0" i="0" u="none" strike="noStrike" cap="none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 marL="16525" marR="16525" marT="11025" marB="110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4">
                      <a:solidFill>
                        <a:srgbClr val="CCCCCC"/>
                      </a:solidFill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b="0" i="0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Calibri"/>
                        </a:rPr>
                        <a:t>Release Cascade2 </a:t>
                      </a:r>
                    </a:p>
                  </a:txBody>
                  <a:tcPr marL="16525" marR="16525" marT="11025" marB="110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4">
                      <a:solidFill>
                        <a:srgbClr val="CCCCCC"/>
                      </a:solidFill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686793540"/>
                  </a:ext>
                </a:extLst>
              </a:tr>
              <a:tr h="235539"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noProof="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Linux Driver</a:t>
                      </a:r>
                      <a:endParaRPr lang="en-US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16524" marR="16524" marT="11025" marB="11025" anchor="ctr">
                    <a:lnL w="9524">
                      <a:solidFill>
                        <a:srgbClr val="000000"/>
                      </a:solidFill>
                    </a:lnL>
                    <a:lnR w="9524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4">
                      <a:solidFill>
                        <a:srgbClr val="CCCCCC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Oct</a:t>
                      </a:r>
                      <a:r>
                        <a:rPr lang="en-IN" sz="1400" b="0" i="0" u="none" strike="noStrike" cap="none" noProof="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/2024</a:t>
                      </a:r>
                      <a:endParaRPr lang="en-US" sz="1400" b="0" i="0" u="none" strike="noStrike" cap="none" noProof="0" dirty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6524" marR="16524" marT="11025" marB="11025" anchor="ctr">
                    <a:lnL w="9524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4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4">
                      <a:solidFill>
                        <a:srgbClr val="CCCCCC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Calibri"/>
                        </a:rPr>
                        <a:t>Release Support.</a:t>
                      </a:r>
                    </a:p>
                  </a:txBody>
                  <a:tcPr marL="16524" marR="16524" marT="11025" marB="11025" anchor="ctr">
                    <a:lnL w="9524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4">
                      <a:solidFill>
                        <a:srgbClr val="000000"/>
                      </a:solidFill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4">
                      <a:solidFill>
                        <a:srgbClr val="CCCCCC"/>
                      </a:solidFill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53211506"/>
                  </a:ext>
                </a:extLst>
              </a:tr>
              <a:tr h="235539">
                <a:tc>
                  <a:txBody>
                    <a:bodyPr/>
                    <a:lstStyle/>
                    <a:p>
                      <a:pPr marL="0" marR="0" lvl="0" indent="0" algn="l" defTabSz="91440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IN" sz="1400" b="0" i="0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a:t>Au4693</a:t>
                      </a:r>
                      <a:r>
                        <a:rPr lang="en-IN" sz="1400" b="0" i="0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/Au5220/Au5010</a:t>
                      </a:r>
                      <a:endParaRPr lang="en-US" sz="1400" b="0" i="0" u="none" strike="noStrike" cap="none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16525" marR="16525" marT="11025" marB="110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4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Oct</a:t>
                      </a:r>
                      <a:r>
                        <a:rPr lang="en-US" sz="1400" b="0" i="0" u="none" strike="noStrike" cap="none" noProof="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a:t>/2024</a:t>
                      </a:r>
                      <a:endParaRPr sz="1400" b="0" i="0" u="none" strike="noStrike" cap="none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 marL="16525" marR="16525" marT="11025" marB="110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4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Calibri"/>
                        </a:rPr>
                        <a:t>Layout.</a:t>
                      </a:r>
                      <a:endParaRPr sz="1400" b="0" i="0" u="none" strike="noStrike" cap="none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 marL="16525" marR="16525" marT="11025" marB="110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4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7043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Calibri"/>
                        </a:rPr>
                        <a:t>Support with tools</a:t>
                      </a:r>
                      <a:endParaRPr sz="1400" b="0" i="0" u="none" strike="noStrike" cap="none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 marL="16525" marR="16525" marT="11025" marB="110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Oct</a:t>
                      </a:r>
                      <a:r>
                        <a:rPr lang="en-US" sz="1400" b="0" i="0" u="none" strike="noStrike" cap="none" noProof="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Calibri"/>
                        </a:rPr>
                        <a:t>/</a:t>
                      </a:r>
                      <a:r>
                        <a:rPr lang="en-US" sz="1400" b="0" i="0" u="none" strike="noStrike" cap="none" noProof="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a:t>2024</a:t>
                      </a:r>
                      <a:endParaRPr sz="1400" b="0" i="0" u="none" strike="noStrike" cap="none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 marL="16525" marR="16525" marT="11025" marB="11025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Calibri"/>
                        </a:rPr>
                        <a:t>Automate dummy fill flow.</a:t>
                      </a:r>
                      <a:endParaRPr sz="1400" b="0" i="0" u="none" strike="noStrike" cap="none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 marL="16525" marR="16525" marT="11025" marB="11025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57669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a:t>Au485xx</a:t>
                      </a:r>
                      <a:r>
                        <a:rPr lang="en-IN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/Au4693/Au49xx</a:t>
                      </a:r>
                      <a:r>
                        <a:rPr lang="en-IN" sz="1400" u="none" strike="noStrike" cap="non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endParaRPr lang="en-IN" sz="1400" b="0" i="0" u="none" strike="noStrike" cap="none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 marL="16525" marR="16525" marT="11025" marB="110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Oct</a:t>
                      </a:r>
                      <a:r>
                        <a:rPr lang="en-US" sz="1400" b="0" i="0" u="none" strike="noStrike" cap="none" noProof="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Calibri"/>
                        </a:rPr>
                        <a:t>/</a:t>
                      </a:r>
                      <a:r>
                        <a:rPr lang="en-US" sz="1400" b="0" i="0" u="none" strike="noStrike" cap="none" noProof="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a:t>2024</a:t>
                      </a:r>
                      <a:endParaRPr sz="1400" b="0" i="0" u="none" strike="noStrike" cap="none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 marL="16525" marR="16525" marT="11025" marB="110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Calibri"/>
                        </a:rPr>
                        <a:t>Layout / MSV / AMS.</a:t>
                      </a:r>
                      <a:endParaRPr sz="1400" b="0" i="0" u="none" strike="noStrike" cap="none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 marL="16525" marR="16525" marT="11025" marB="110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"/>
          <p:cNvSpPr txBox="1">
            <a:spLocks noGrp="1"/>
          </p:cNvSpPr>
          <p:nvPr>
            <p:ph type="ftr" idx="11"/>
          </p:nvPr>
        </p:nvSpPr>
        <p:spPr>
          <a:xfrm>
            <a:off x="0" y="6543040"/>
            <a:ext cx="38607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Calibri"/>
                <a:ea typeface="Calibri"/>
                <a:cs typeface="Calibri"/>
                <a:sym typeface="Calibri"/>
              </a:rPr>
              <a:t>AURA SEMICONDUCTOR CONFIDENTIAL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3"/>
          <p:cNvSpPr txBox="1">
            <a:spLocks noGrp="1"/>
          </p:cNvSpPr>
          <p:nvPr>
            <p:ph type="sldNum" idx="12"/>
          </p:nvPr>
        </p:nvSpPr>
        <p:spPr>
          <a:xfrm>
            <a:off x="5588000" y="6482716"/>
            <a:ext cx="711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400"/>
              <a:t>3</a:t>
            </a:fld>
            <a:endParaRPr sz="1400"/>
          </a:p>
        </p:txBody>
      </p:sp>
      <p:sp>
        <p:nvSpPr>
          <p:cNvPr id="107" name="Google Shape;107;p3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661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/>
              <a:t>Progress this Week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08" name="Google Shape;108;p3"/>
          <p:cNvGraphicFramePr/>
          <p:nvPr>
            <p:extLst>
              <p:ext uri="{D42A27DB-BD31-4B8C-83A1-F6EECF244321}">
                <p14:modId xmlns:p14="http://schemas.microsoft.com/office/powerpoint/2010/main" val="809742166"/>
              </p:ext>
            </p:extLst>
          </p:nvPr>
        </p:nvGraphicFramePr>
        <p:xfrm>
          <a:off x="107181" y="831088"/>
          <a:ext cx="9565737" cy="5513560"/>
        </p:xfrm>
        <a:graphic>
          <a:graphicData uri="http://schemas.openxmlformats.org/drawingml/2006/table">
            <a:tbl>
              <a:tblPr>
                <a:noFill/>
                <a:tableStyleId>{004C599E-858A-4154-B27A-1FA748EA071D}</a:tableStyleId>
              </a:tblPr>
              <a:tblGrid>
                <a:gridCol w="25986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96711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8877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400" b="1" u="none" strike="noStrike" cap="non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Calibri"/>
                        </a:rPr>
                        <a:t>Projects</a:t>
                      </a:r>
                      <a:endParaRPr lang="en-US" sz="1400" u="none" strike="noStrike" cap="none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 marL="16525" marR="16525" marT="11025" marB="11025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400" b="1" u="none" strike="noStrike" cap="non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Calibri"/>
                        </a:rPr>
                        <a:t>Status</a:t>
                      </a:r>
                    </a:p>
                  </a:txBody>
                  <a:tcPr marL="16525" marR="16525" marT="11025" marB="11025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806815">
                <a:tc>
                  <a:txBody>
                    <a:bodyPr/>
                    <a:lstStyle/>
                    <a:p>
                      <a:r>
                        <a:t>Au45xx-Pro</a:t>
                      </a:r>
                    </a:p>
                  </a:txBody>
                  <a:tcPr marL="16525" marR="16525" marT="11025" marB="11025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/>
                    <a:p>
                      <a:r>
                        <a:t>- added OCL offset widgets in the system config page._x000D_</a:t>
                      </a:r>
                    </a:p>
                    <a:p>
                      <a:r>
                        <a:t>Revert the commit System config page OT &amp; OC limit set based on PMBUS register._x000D_</a:t>
                      </a:r>
                    </a:p>
                    <a:p>
                      <a:r>
                        <a:t>fixed ocp_fault validation limit error and  tooltip for ocp Warning.</a:t>
                      </a:r>
                    </a:p>
                    <a:p>
                      <a:r>
                        <a:t>- updated the OCL offset YinYangMapping value._x000D_</a:t>
                      </a:r>
                    </a:p>
                    <a:p>
                      <a:r>
                        <a:t>apm_offset value limit to 4 values._x000D_</a:t>
                      </a:r>
                    </a:p>
                    <a:p>
                      <a:r>
                        <a:t>Rename Enable GPIO to VR_EN.</a:t>
                      </a:r>
                    </a:p>
                  </a:txBody>
                  <a:tcPr marL="16525" marR="16525" marT="11025" marB="110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566674578"/>
                  </a:ext>
                </a:extLst>
              </a:tr>
              <a:tr h="1737213">
                <a:tc>
                  <a:txBody>
                    <a:bodyPr/>
                    <a:lstStyle/>
                    <a:p>
                      <a:r>
                        <a:t>Au45xx</a:t>
                      </a:r>
                    </a:p>
                  </a:txBody>
                  <a:tcPr marL="16524" marR="16524" marT="11025" marB="11025" anchor="ctr">
                    <a:lnL w="9524">
                      <a:solidFill>
                        <a:srgbClr val="CCCCCC"/>
                      </a:solidFill>
                    </a:lnL>
                    <a:lnR w="9524">
                      <a:solidFill>
                        <a:srgbClr val="CCCCCC"/>
                      </a:solidFill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4">
                      <a:solidFill>
                        <a:srgbClr val="CCCCCC"/>
                      </a:solidFill>
                    </a:lnB>
                  </a:tcPr>
                </a:tc>
                <a:tc>
                  <a:txBody>
                    <a:bodyPr/>
                    <a:lstStyle/>
                    <a:p/>
                    <a:p>
                      <a:r>
                        <a:t>- Fixed bug in APM frame _x000D_</a:t>
                      </a:r>
                    </a:p>
                    <a:p>
                      <a:r>
                        <a:t>Increment and decrement wrapper widget _x000D_</a:t>
                      </a:r>
                    </a:p>
                    <a:p>
                      <a:r>
                        <a:t>Added daisy chain widget for SVI3</a:t>
                      </a:r>
                    </a:p>
                    <a:p>
                      <a:r>
                        <a:t>- Moved PLL enable from system config to AEM page _x000D_</a:t>
                      </a:r>
                    </a:p>
                    <a:p>
                      <a:r>
                        <a:t>Created base template for AEM frame _x000D_</a:t>
                      </a:r>
                    </a:p>
                    <a:p>
                      <a:r>
                        <a:t>Change OCL control to 2 bits for SVID</a:t>
                      </a:r>
                    </a:p>
                  </a:txBody>
                  <a:tcPr marL="16524" marR="16524" marT="11025" marB="11025" anchor="ctr">
                    <a:lnL w="9524">
                      <a:solidFill>
                        <a:srgbClr val="CCCCCC"/>
                      </a:solidFill>
                    </a:lnL>
                    <a:lnR w="9524">
                      <a:solidFill>
                        <a:srgbClr val="000000"/>
                      </a:solidFill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4">
                      <a:solidFill>
                        <a:srgbClr val="CCCCCC"/>
                      </a:solidFill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178104081"/>
                  </a:ext>
                </a:extLst>
              </a:tr>
              <a:tr h="1380762">
                <a:tc>
                  <a:txBody>
                    <a:bodyPr/>
                    <a:lstStyle/>
                    <a:p>
                      <a:r>
                        <a:t>Au56xx</a:t>
                      </a:r>
                    </a:p>
                  </a:txBody>
                  <a:tcPr marL="16525" marR="16525" marT="11025" marB="11025" anchor="ctr">
                    <a:lnL w="9524">
                      <a:solidFill>
                        <a:srgbClr val="CCCCCC"/>
                      </a:solidFill>
                    </a:lnL>
                    <a:lnR w="9524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4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/>
                    <a:p>
                      <a:r>
                        <a:t>- Tested v3.6.6rc1 and v3.6.6rc2 and reported issues_x000D_</a:t>
                      </a:r>
                    </a:p>
                    <a:p>
                      <a:r>
                        <a:t>Gemini: Created input and tested batch for release v0.2rc2</a:t>
                      </a:r>
                    </a:p>
                    <a:p>
                      <a:r>
                        <a:t>- Updated HTML script_x000D_</a:t>
                      </a:r>
                    </a:p>
                    <a:p>
                      <a:r>
                        <a:t>Gemini: Working on HTML script_x000D_</a:t>
                      </a:r>
                    </a:p>
                    <a:p>
                      <a:r>
                        <a:t>Au5010: Tested issue for exe installation</a:t>
                      </a:r>
                    </a:p>
                  </a:txBody>
                  <a:tcPr marL="16525" marR="16525" marT="11025" marB="11025" anchor="ctr">
                    <a:lnL w="9524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4">
                      <a:solidFill>
                        <a:srgbClr val="000000"/>
                      </a:solidFill>
                    </a:lnR>
                    <a:lnT w="9524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388801873"/>
                  </a:ext>
                </a:extLst>
              </a:tr>
            </a:tbl>
          </a:graphicData>
        </a:graphic>
      </p:graphicFrame>
      <p:graphicFrame>
        <p:nvGraphicFramePr>
          <p:cNvPr id="109" name="Google Shape;109;p3"/>
          <p:cNvGraphicFramePr/>
          <p:nvPr>
            <p:extLst>
              <p:ext uri="{D42A27DB-BD31-4B8C-83A1-F6EECF244321}">
                <p14:modId xmlns:p14="http://schemas.microsoft.com/office/powerpoint/2010/main" val="1779025897"/>
              </p:ext>
            </p:extLst>
          </p:nvPr>
        </p:nvGraphicFramePr>
        <p:xfrm>
          <a:off x="9753599" y="831091"/>
          <a:ext cx="2349150" cy="4933590"/>
        </p:xfrm>
        <a:graphic>
          <a:graphicData uri="http://schemas.openxmlformats.org/drawingml/2006/table">
            <a:tbl>
              <a:tblPr>
                <a:noFill/>
                <a:tableStyleId>{8BB16F85-58A0-4F65-B41D-1101F1E5BD66}</a:tableStyleId>
              </a:tblPr>
              <a:tblGrid>
                <a:gridCol w="23491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78848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Learn.</a:t>
                      </a:r>
                      <a:endParaRPr lang="en-IN" dirty="0"/>
                    </a:p>
                  </a:txBody>
                  <a:tcPr marL="16524" marR="16524" marT="11025" marB="11025" anchor="b"/>
                </a:tc>
                <a:extLst>
                  <a:ext uri="{0D108BD9-81ED-4DB2-BD59-A6C34878D82A}">
                    <a16:rowId xmlns="" xmlns:a16="http://schemas.microsoft.com/office/drawing/2014/main" val="2697766129"/>
                  </a:ext>
                </a:extLst>
              </a:tr>
              <a:tr h="417096">
                <a:tc>
                  <a:txBody>
                    <a:bodyPr/>
                    <a:lstStyle/>
                    <a:p>
                      <a:r>
                        <a:t>3D printing</a:t>
                      </a:r>
                    </a:p>
                  </a:txBody>
                  <a:tcPr marL="16524" marR="16524" marT="11025" marB="11025" anchor="b"/>
                </a:tc>
                <a:extLst>
                  <a:ext uri="{0D108BD9-81ED-4DB2-BD59-A6C34878D82A}">
                    <a16:rowId xmlns="" xmlns:a16="http://schemas.microsoft.com/office/drawing/2014/main" val="1259720957"/>
                  </a:ext>
                </a:extLst>
              </a:tr>
              <a:tr h="337270">
                <a:tc>
                  <a:txBody>
                    <a:bodyPr/>
                    <a:lstStyle/>
                    <a:p>
                      <a:r>
                        <a:t>i learnt about modules in snap</a:t>
                      </a:r>
                    </a:p>
                  </a:txBody>
                  <a:tcPr marL="16524" marR="16524" marT="11025" marB="11025" anchor="b"/>
                </a:tc>
                <a:extLst>
                  <a:ext uri="{0D108BD9-81ED-4DB2-BD59-A6C34878D82A}">
                    <a16:rowId xmlns="" xmlns:a16="http://schemas.microsoft.com/office/drawing/2014/main" val="3385647855"/>
                  </a:ext>
                </a:extLst>
              </a:tr>
              <a:tr h="309458">
                <a:tc>
                  <a:txBody>
                    <a:bodyPr/>
                    <a:lstStyle/>
                    <a:p>
                      <a:r>
                        <a:t>Learned skill function check shapes inside</a:t>
                      </a:r>
                    </a:p>
                  </a:txBody>
                  <a:tcPr marL="16524" marR="16524" marT="11025" marB="11025" anchor="b"/>
                </a:tc>
                <a:extLst>
                  <a:ext uri="{0D108BD9-81ED-4DB2-BD59-A6C34878D82A}">
                    <a16:rowId xmlns="" xmlns:a16="http://schemas.microsoft.com/office/drawing/2014/main" val="379506171"/>
                  </a:ext>
                </a:extLst>
              </a:tr>
              <a:tr h="363146">
                <a:tc>
                  <a:txBody>
                    <a:bodyPr/>
                    <a:lstStyle/>
                    <a:p>
                      <a:r>
                        <a:t>How to create form with multiple fields. Button fowld.</a:t>
                      </a:r>
                    </a:p>
                  </a:txBody>
                  <a:tcPr marL="16524" marR="16524" marT="11025" marB="11025" anchor="ctr"/>
                </a:tc>
                <a:extLst>
                  <a:ext uri="{0D108BD9-81ED-4DB2-BD59-A6C34878D82A}">
                    <a16:rowId xmlns="" xmlns:a16="http://schemas.microsoft.com/office/drawing/2014/main" val="3019136107"/>
                  </a:ext>
                </a:extLst>
              </a:tr>
              <a:tr h="336521">
                <a:tc>
                  <a:txBody>
                    <a:bodyPr/>
                    <a:lstStyle/>
                    <a:p>
                      <a:r>
                        <a:t>Learnt how to create poster in canvas.</a:t>
                      </a:r>
                    </a:p>
                  </a:txBody>
                  <a:tcPr marL="16524" marR="16524" marT="11025" marB="11025" anchor="ctr"/>
                </a:tc>
                <a:extLst>
                  <a:ext uri="{0D108BD9-81ED-4DB2-BD59-A6C34878D82A}">
                    <a16:rowId xmlns="" xmlns:a16="http://schemas.microsoft.com/office/drawing/2014/main" val="3844797991"/>
                  </a:ext>
                </a:extLst>
              </a:tr>
              <a:tr h="432557">
                <a:tc>
                  <a:txBody>
                    <a:bodyPr/>
                    <a:lstStyle/>
                    <a:p>
                      <a:r>
                        <a:t>recalled parasitic cap reduction</a:t>
                      </a:r>
                    </a:p>
                  </a:txBody>
                  <a:tcPr marL="16524" marR="16524" marT="11025" marB="11025" anchor="ctr"/>
                </a:tc>
                <a:extLst>
                  <a:ext uri="{0D108BD9-81ED-4DB2-BD59-A6C34878D82A}">
                    <a16:rowId xmlns="" xmlns:a16="http://schemas.microsoft.com/office/drawing/2014/main" val="3354401940"/>
                  </a:ext>
                </a:extLst>
              </a:tr>
              <a:tr h="322913">
                <a:tc>
                  <a:txBody>
                    <a:bodyPr/>
                    <a:lstStyle/>
                    <a:p>
                      <a:r>
                        <a:t>Work operation of new poll circuit in SPS</a:t>
                      </a:r>
                    </a:p>
                  </a:txBody>
                  <a:tcPr marL="16524" marR="16524" marT="11025" marB="11025" anchor="ctr"/>
                </a:tc>
                <a:extLst>
                  <a:ext uri="{0D108BD9-81ED-4DB2-BD59-A6C34878D82A}">
                    <a16:rowId xmlns="" xmlns:a16="http://schemas.microsoft.com/office/drawing/2014/main" val="2269391574"/>
                  </a:ext>
                </a:extLst>
              </a:tr>
              <a:tr h="322913">
                <a:tc>
                  <a:txBody>
                    <a:bodyPr/>
                    <a:lstStyle/>
                    <a:p>
                      <a:r>
                        <a:t>Snap library.</a:t>
                      </a:r>
                    </a:p>
                  </a:txBody>
                  <a:tcPr marL="16524" marR="16524" marT="11025" marB="11025" anchor="ctr"/>
                </a:tc>
                <a:extLst>
                  <a:ext uri="{0D108BD9-81ED-4DB2-BD59-A6C34878D82A}">
                    <a16:rowId xmlns="" xmlns:a16="http://schemas.microsoft.com/office/drawing/2014/main" val="2541717731"/>
                  </a:ext>
                </a:extLst>
              </a:tr>
              <a:tr h="37038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Tx/>
                        <a:buFont typeface="Arial"/>
                        <a:buNone/>
                      </a:pPr>
                      <a:r>
                        <a:rPr lang="en-IN" b="1" noProof="0" dirty="0" smtClean="0"/>
                        <a:t>Grow through</a:t>
                      </a:r>
                      <a:endParaRPr lang="en-US" b="1" dirty="0"/>
                    </a:p>
                  </a:txBody>
                  <a:tcPr marL="16524" marR="16524" marT="11025" marB="11025" anchor="b"/>
                </a:tc>
                <a:extLst>
                  <a:ext uri="{0D108BD9-81ED-4DB2-BD59-A6C34878D82A}">
                    <a16:rowId xmlns="" xmlns:a16="http://schemas.microsoft.com/office/drawing/2014/main" val="2272112962"/>
                  </a:ext>
                </a:extLst>
              </a:tr>
              <a:tr h="5315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400" b="0" i="0" u="none" strike="noStrike" noProof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Exercise, running, walking, cycling, yoga, gym.</a:t>
                      </a:r>
                      <a:endParaRPr lang="en-US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6524" marR="16524" marT="11025" marB="11025" anchor="b"/>
                </a:tc>
                <a:extLst>
                  <a:ext uri="{0D108BD9-81ED-4DB2-BD59-A6C34878D82A}">
                    <a16:rowId xmlns="" xmlns:a16="http://schemas.microsoft.com/office/drawing/2014/main" val="472377773"/>
                  </a:ext>
                </a:extLst>
              </a:tr>
              <a:tr h="5315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400" b="0" i="0" u="none" strike="noStrike" noProof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Vipassana, RTL session, badminton, book reading.</a:t>
                      </a:r>
                      <a:endParaRPr lang="en-US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6524" marR="16524" marT="11025" marB="11025" anchor="b"/>
                </a:tc>
                <a:extLst>
                  <a:ext uri="{0D108BD9-81ED-4DB2-BD59-A6C34878D82A}">
                    <a16:rowId xmlns="" xmlns:a16="http://schemas.microsoft.com/office/drawing/2014/main" val="1856242270"/>
                  </a:ext>
                </a:extLst>
              </a:tr>
              <a:tr h="379332"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b="0" i="0" u="none" strike="noStrike" noProof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Code review.</a:t>
                      </a:r>
                      <a:endParaRPr lang="en-US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6524" marR="16524" marT="11025" marB="11025" anchor="b"/>
                </a:tc>
                <a:extLst>
                  <a:ext uri="{0D108BD9-81ED-4DB2-BD59-A6C34878D82A}">
                    <a16:rowId xmlns="" xmlns:a16="http://schemas.microsoft.com/office/drawing/2014/main" val="1356667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9940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"/>
          <p:cNvSpPr txBox="1">
            <a:spLocks noGrp="1"/>
          </p:cNvSpPr>
          <p:nvPr>
            <p:ph type="ftr" idx="11"/>
          </p:nvPr>
        </p:nvSpPr>
        <p:spPr>
          <a:xfrm>
            <a:off x="0" y="6543040"/>
            <a:ext cx="38607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Calibri"/>
                <a:ea typeface="Calibri"/>
                <a:cs typeface="Calibri"/>
                <a:sym typeface="Calibri"/>
              </a:rPr>
              <a:t>AURA SEMICONDUCTOR CONFIDENTIAL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3"/>
          <p:cNvSpPr txBox="1">
            <a:spLocks noGrp="1"/>
          </p:cNvSpPr>
          <p:nvPr>
            <p:ph type="sldNum" idx="12"/>
          </p:nvPr>
        </p:nvSpPr>
        <p:spPr>
          <a:xfrm>
            <a:off x="5588000" y="6482716"/>
            <a:ext cx="711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400"/>
              <a:t>4</a:t>
            </a:fld>
            <a:endParaRPr sz="1400"/>
          </a:p>
        </p:txBody>
      </p:sp>
      <p:sp>
        <p:nvSpPr>
          <p:cNvPr id="107" name="Google Shape;107;p3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661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/>
              <a:t>Progress this Week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08" name="Google Shape;108;p3"/>
          <p:cNvGraphicFramePr/>
          <p:nvPr>
            <p:extLst>
              <p:ext uri="{D42A27DB-BD31-4B8C-83A1-F6EECF244321}">
                <p14:modId xmlns:p14="http://schemas.microsoft.com/office/powerpoint/2010/main" val="282183775"/>
              </p:ext>
            </p:extLst>
          </p:nvPr>
        </p:nvGraphicFramePr>
        <p:xfrm>
          <a:off x="114300" y="771525"/>
          <a:ext cx="9670698" cy="5314950"/>
        </p:xfrm>
        <a:graphic>
          <a:graphicData uri="http://schemas.openxmlformats.org/drawingml/2006/table">
            <a:tbl>
              <a:tblPr>
                <a:noFill/>
                <a:tableStyleId>{004C599E-858A-4154-B27A-1FA748EA071D}</a:tableStyleId>
              </a:tblPr>
              <a:tblGrid>
                <a:gridCol w="262713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0435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8576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400" b="1" u="none" strike="noStrike" cap="non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Calibri"/>
                        </a:rPr>
                        <a:t>Projects</a:t>
                      </a:r>
                      <a:endParaRPr lang="en-US" sz="1400" u="none" strike="noStrike" cap="none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 marL="16525" marR="16525" marT="11025" marB="11025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400" b="1" u="none" strike="noStrike" cap="non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Calibri"/>
                        </a:rPr>
                        <a:t>Status</a:t>
                      </a:r>
                    </a:p>
                  </a:txBody>
                  <a:tcPr marL="16525" marR="16525" marT="11025" marB="11025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585912">
                <a:tc>
                  <a:txBody>
                    <a:bodyPr/>
                    <a:lstStyle/>
                    <a:p>
                      <a:r>
                        <a:t>Gemini</a:t>
                      </a:r>
                    </a:p>
                  </a:txBody>
                  <a:tcPr marL="16524" marR="16524" marT="11025" marB="11025" anchor="ctr">
                    <a:lnL w="9524">
                      <a:solidFill>
                        <a:srgbClr val="CCCCCC"/>
                      </a:solidFill>
                    </a:lnL>
                    <a:lnR w="9524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/>
                    <a:p>
                      <a:r>
                        <a:t>- -Fixed validation bug._x000D_</a:t>
                      </a:r>
                    </a:p>
                    <a:p>
                      <a:r>
                        <a:t>        -Added feature to identify which chip triggered error and warning messages._x000D_</a:t>
                      </a:r>
                    </a:p>
                    <a:p>
                      <a:r>
                        <a:t>       -Performed GUI testing.</a:t>
                      </a:r>
                    </a:p>
                    <a:p>
                      <a:r>
                        <a:t>- -Worked on include larest changes form 56xx_x000D_</a:t>
                      </a:r>
                    </a:p>
                    <a:p>
                      <a:r>
                        <a:t>        -Testing</a:t>
                      </a:r>
                    </a:p>
                  </a:txBody>
                  <a:tcPr marL="16524" marR="16524" marT="11025" marB="11025" anchor="ctr">
                    <a:lnL w="9524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4">
                      <a:solidFill>
                        <a:srgbClr val="000000"/>
                      </a:solidFill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485628906"/>
                  </a:ext>
                </a:extLst>
              </a:tr>
              <a:tr h="1733453">
                <a:tc>
                  <a:txBody>
                    <a:bodyPr/>
                    <a:lstStyle/>
                    <a:p>
                      <a:r>
                        <a:t>Supporting Tools</a:t>
                      </a:r>
                    </a:p>
                  </a:txBody>
                  <a:tcPr marL="16524" marR="16524" marT="11025" marB="11025" anchor="ctr">
                    <a:lnL w="9524">
                      <a:solidFill>
                        <a:srgbClr val="CCCCCC"/>
                      </a:solidFill>
                    </a:lnL>
                    <a:lnR w="9524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/>
                    <a:p>
                      <a:r>
                        <a:t>- 1) Released 1st cut metal layer updated scrit for smic 1p8m process using layout XL licence.</a:t>
                      </a:r>
                    </a:p>
                    <a:p>
                      <a:r>
                        <a:t>- 1) Worked on updating via stack and mpp subparts in au5710u 1p8m process._x000D_</a:t>
                      </a:r>
                    </a:p>
                    <a:p>
                      <a:r>
                        <a:t>2) Worked on fixing power route update for au5710u 1p8m</a:t>
                      </a:r>
                    </a:p>
                  </a:txBody>
                  <a:tcPr marL="16524" marR="16524" marT="11025" marB="11025" anchor="ctr">
                    <a:lnL w="9524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4">
                      <a:solidFill>
                        <a:srgbClr val="000000"/>
                      </a:solidFill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78853073"/>
                  </a:ext>
                </a:extLst>
              </a:tr>
              <a:tr h="1609822">
                <a:tc>
                  <a:txBody>
                    <a:bodyPr/>
                    <a:lstStyle/>
                    <a:p>
                      <a:r>
                        <a:t>Support tools</a:t>
                      </a:r>
                    </a:p>
                  </a:txBody>
                  <a:tcPr marL="16524" marR="16524" marT="11025" marB="11025" anchor="ctr">
                    <a:lnL w="9524">
                      <a:solidFill>
                        <a:srgbClr val="CCCCCC"/>
                      </a:solidFill>
                    </a:lnL>
                    <a:lnR w="9524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/>
                    <a:p>
                      <a:r>
                        <a:t>- I am working on generalizing instance scripts in schematic and creating a test case for all orientations and processes</a:t>
                      </a:r>
                    </a:p>
                    <a:p>
                      <a:r>
                        <a:t>- I am working on generalizing instance scripts in schematic and creating a test case for all orientations and processes</a:t>
                      </a:r>
                    </a:p>
                  </a:txBody>
                  <a:tcPr marL="16524" marR="16524" marT="11025" marB="11025" anchor="ctr">
                    <a:lnL w="9524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4">
                      <a:solidFill>
                        <a:srgbClr val="000000"/>
                      </a:solidFill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58206007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="" xmlns:a16="http://schemas.microsoft.com/office/drawing/2014/main" id="{3167146F-EBA0-B544-5E26-88ACB8EE51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7606383"/>
              </p:ext>
            </p:extLst>
          </p:nvPr>
        </p:nvGraphicFramePr>
        <p:xfrm>
          <a:off x="9847386" y="774047"/>
          <a:ext cx="2242854" cy="572470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2242854">
                  <a:extLst>
                    <a:ext uri="{9D8B030D-6E8A-4147-A177-3AD203B41FA5}">
                      <a16:colId xmlns="" xmlns:a16="http://schemas.microsoft.com/office/drawing/2014/main" val="3248481901"/>
                    </a:ext>
                  </a:extLst>
                </a:gridCol>
              </a:tblGrid>
              <a:tr h="2355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1" i="0" u="none" strike="noStrike" cap="none" noProof="0" dirty="0">
                          <a:solidFill>
                            <a:schemeClr val="dk1"/>
                          </a:solidFill>
                        </a:rPr>
                        <a:t>Teach: Students were able  to </a:t>
                      </a:r>
                      <a:endParaRPr lang="en-US" sz="1200" b="0" i="0" u="none" strike="noStrike" cap="none" noProof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074155228"/>
                  </a:ext>
                </a:extLst>
              </a:tr>
              <a:tr h="526750">
                <a:tc>
                  <a:txBody>
                    <a:bodyPr/>
                    <a:lstStyle/>
                    <a:p>
                      <a:r>
                        <a:t>Supported 10th grade foe board exam.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742717351"/>
                  </a:ext>
                </a:extLst>
              </a:tr>
              <a:tr h="526750">
                <a:tc>
                  <a:txBody>
                    <a:bodyPr/>
                    <a:lstStyle/>
                    <a:p>
                      <a:r>
                        <a:t>Children were able to divide and were able to draw as a fraction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905582439"/>
                  </a:ext>
                </a:extLst>
              </a:tr>
              <a:tr h="526750">
                <a:tc>
                  <a:txBody>
                    <a:bodyPr/>
                    <a:lstStyle/>
                    <a:p>
                      <a:r>
                        <a:t>minute to second and degree conversation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816681410"/>
                  </a:ext>
                </a:extLst>
              </a:tr>
              <a:tr h="526750">
                <a:tc>
                  <a:txBody>
                    <a:bodyPr/>
                    <a:lstStyle/>
                    <a:p>
                      <a:r>
                        <a:t>Supported 8th grade Udavi in revising number systems and Pythagoras theorem_x000D_</a:t>
                      </a:r>
                    </a:p>
                    <a:p>
                      <a:r>
                        <a:t>Supported 9th grade in Aikiyam school on data types in python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30604564"/>
                  </a:ext>
                </a:extLst>
              </a:tr>
              <a:tr h="526750">
                <a:tc>
                  <a:txBody>
                    <a:bodyPr/>
                    <a:lstStyle/>
                    <a:p>
                      <a:r>
                        <a:t>Supported 7th grade Isai ambalam school children for math: circumference of the circle. science: speed, distance and time._x000D_</a:t>
                      </a:r>
                    </a:p>
                    <a:p>
                      <a:r>
                        <a:t>_x000D_</a:t>
                      </a:r>
                    </a:p>
                    <a:p>
                      <a:r>
                        <a:t>Supported Intern Patchai for his task in image automation.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103196997"/>
                  </a:ext>
                </a:extLst>
              </a:tr>
              <a:tr h="526750">
                <a:tc>
                  <a:txBody>
                    <a:bodyPr/>
                    <a:lstStyle/>
                    <a:p>
                      <a:r>
                        <a:t>Supported for garden work and supported to BVOC students for layout and steam class, scratch class to teach hours, min, secs, decimal mul, sub using polypad.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89209105"/>
                  </a:ext>
                </a:extLst>
              </a:tr>
              <a:tr h="526750">
                <a:tc>
                  <a:txBody>
                    <a:bodyPr/>
                    <a:lstStyle/>
                    <a:p>
                      <a:r>
                        <a:t>8th grade did Chidambaram Temple making, and 7th grade did oil pastel drawing. Supported layout trainees. Supported B.Voc students for layout.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152987540"/>
                  </a:ext>
                </a:extLst>
              </a:tr>
              <a:tr h="526750">
                <a:tc>
                  <a:txBody>
                    <a:bodyPr/>
                    <a:lstStyle/>
                    <a:p>
                      <a:r>
                        <a:t>supported team on their doubts_x000D_</a:t>
                      </a:r>
                    </a:p>
                    <a:p>
                      <a:r>
                        <a:t>supported B.voc students to learn digital layout._x000D_</a:t>
                      </a:r>
                    </a:p>
                    <a:p>
                      <a:r>
                        <a:t>supported backdrop painting._x000D_</a:t>
                      </a:r>
                    </a:p>
                    <a:p>
                      <a:r>
                        <a:t>I supported children on clock, aloevera, and math revision._x000D_</a:t>
                      </a:r>
                    </a:p>
                    <a:p>
                      <a:r>
                        <a:t>supported children in garden - radish._x000D_</a:t>
                      </a:r>
                    </a:p>
                    <a:p>
                      <a:r>
                        <a:t>Saturday: Clean up with the team.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694266616"/>
                  </a:ext>
                </a:extLst>
              </a:tr>
              <a:tr h="526750">
                <a:tc>
                  <a:txBody>
                    <a:bodyPr/>
                    <a:lstStyle/>
                    <a:p>
                      <a:r>
                        <a:t>Explain and demonstrate how the text recognition working on cloud platform with IBM cloud.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281688287"/>
                  </a:ext>
                </a:extLst>
              </a:tr>
              <a:tr h="526750">
                <a:tc>
                  <a:txBody>
                    <a:bodyPr/>
                    <a:lstStyle/>
                    <a:p>
                      <a:r>
                        <a:t>Supported sixth grade children on information processing(filling the bank challans, OMR sheet filling and noticing the series)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6037599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5582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>
            <a:spLocks noGrp="1"/>
          </p:cNvSpPr>
          <p:nvPr>
            <p:ph type="ftr" idx="11"/>
          </p:nvPr>
        </p:nvSpPr>
        <p:spPr>
          <a:xfrm>
            <a:off x="0" y="6543040"/>
            <a:ext cx="3860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AURA SEMICONDUCTOR CONFIDENTIAL</a:t>
            </a:r>
            <a:endParaRPr/>
          </a:p>
        </p:txBody>
      </p:sp>
      <p:sp>
        <p:nvSpPr>
          <p:cNvPr id="126" name="Google Shape;126;p21"/>
          <p:cNvSpPr txBox="1">
            <a:spLocks noGrp="1"/>
          </p:cNvSpPr>
          <p:nvPr>
            <p:ph type="sldNum" idx="12"/>
          </p:nvPr>
        </p:nvSpPr>
        <p:spPr>
          <a:xfrm>
            <a:off x="5588000" y="6482716"/>
            <a:ext cx="711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127" name="Google Shape;127;p21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66153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/>
              <a:t>Plan for the next  2 weeks</a:t>
            </a:r>
            <a:endParaRPr/>
          </a:p>
        </p:txBody>
      </p:sp>
      <p:graphicFrame>
        <p:nvGraphicFramePr>
          <p:cNvPr id="128" name="Google Shape;128;p21"/>
          <p:cNvGraphicFramePr/>
          <p:nvPr>
            <p:extLst>
              <p:ext uri="{D42A27DB-BD31-4B8C-83A1-F6EECF244321}">
                <p14:modId xmlns:p14="http://schemas.microsoft.com/office/powerpoint/2010/main" val="2964007601"/>
              </p:ext>
            </p:extLst>
          </p:nvPr>
        </p:nvGraphicFramePr>
        <p:xfrm>
          <a:off x="295060" y="813933"/>
          <a:ext cx="11679924" cy="5218567"/>
        </p:xfrm>
        <a:graphic>
          <a:graphicData uri="http://schemas.openxmlformats.org/drawingml/2006/table">
            <a:tbl>
              <a:tblPr>
                <a:noFill/>
                <a:tableStyleId>{004C599E-858A-4154-B27A-1FA748EA071D}</a:tableStyleId>
              </a:tblPr>
              <a:tblGrid>
                <a:gridCol w="297671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70320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3992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Projects</a:t>
                      </a:r>
                      <a:endParaRPr b="1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6525" marR="16525" marT="11025" marB="11025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Status</a:t>
                      </a:r>
                    </a:p>
                  </a:txBody>
                  <a:tcPr marL="16525" marR="16525" marT="11025" marB="11025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639875">
                <a:tc>
                  <a:txBody>
                    <a:bodyPr/>
                    <a:lstStyle/>
                    <a:p>
                      <a:r>
                        <a:t>Au45xx</a:t>
                      </a:r>
                    </a:p>
                  </a:txBody>
                  <a:tcPr marL="16525" marR="16525" marT="11025" marB="11025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/>
                    <a:p>
                      <a:r>
                        <a:t>- Complete the Advance config frame</a:t>
                      </a:r>
                    </a:p>
                    <a:p>
                      <a:r>
                        <a:t>- Complete AEM tab</a:t>
                      </a:r>
                    </a:p>
                  </a:txBody>
                  <a:tcPr marL="16525" marR="16525" marT="11025" marB="110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625600">
                <a:tc>
                  <a:txBody>
                    <a:bodyPr/>
                    <a:lstStyle/>
                    <a:p>
                      <a:r>
                        <a:t>Au56xx</a:t>
                      </a:r>
                    </a:p>
                  </a:txBody>
                  <a:tcPr marL="16524" marR="16524" marT="11025" marB="11025" anchor="ctr">
                    <a:lnL w="9524">
                      <a:solidFill>
                        <a:srgbClr val="CCCCCC"/>
                      </a:solidFill>
                    </a:lnL>
                    <a:lnR w="9524">
                      <a:solidFill>
                        <a:srgbClr val="CCCCCC"/>
                      </a:solidFill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4">
                      <a:solidFill>
                        <a:srgbClr val="CCCCCC"/>
                      </a:solidFill>
                    </a:lnB>
                  </a:tcPr>
                </a:tc>
                <a:tc>
                  <a:txBody>
                    <a:bodyPr/>
                    <a:lstStyle/>
                    <a:p/>
                    <a:p>
                      <a:r>
                        <a:t>- Release testing_x000D_</a:t>
                      </a:r>
                    </a:p>
                    <a:p>
                      <a:r>
                        <a:t>Gemini: Release testing</a:t>
                      </a:r>
                    </a:p>
                  </a:txBody>
                  <a:tcPr marL="16524" marR="16524" marT="11025" marB="11025" anchor="ctr">
                    <a:lnL w="9524">
                      <a:solidFill>
                        <a:srgbClr val="CCCCCC"/>
                      </a:solidFill>
                    </a:lnL>
                    <a:lnR w="9524">
                      <a:solidFill>
                        <a:srgbClr val="000000"/>
                      </a:solidFill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4">
                      <a:solidFill>
                        <a:srgbClr val="CCCCCC"/>
                      </a:solidFill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831372110"/>
                  </a:ext>
                </a:extLst>
              </a:tr>
              <a:tr h="1689100">
                <a:tc>
                  <a:txBody>
                    <a:bodyPr/>
                    <a:lstStyle/>
                    <a:p>
                      <a:r>
                        <a:t>Gemini</a:t>
                      </a:r>
                    </a:p>
                  </a:txBody>
                  <a:tcPr marL="16524" marR="16524" marT="11025" marB="11025" anchor="ctr">
                    <a:lnL w="9524">
                      <a:solidFill>
                        <a:srgbClr val="CCCCCC"/>
                      </a:solidFill>
                    </a:lnL>
                    <a:lnR w="9524">
                      <a:solidFill>
                        <a:srgbClr val="CCCCCC"/>
                      </a:solidFill>
                    </a:lnR>
                    <a:lnT w="9524">
                      <a:solidFill>
                        <a:srgbClr val="CCCCCC"/>
                      </a:solidFill>
                    </a:lnT>
                    <a:lnB w="9524">
                      <a:solidFill>
                        <a:srgbClr val="CCCCCC"/>
                      </a:solidFill>
                    </a:lnB>
                  </a:tcPr>
                </a:tc>
                <a:tc>
                  <a:txBody>
                    <a:bodyPr/>
                    <a:lstStyle/>
                    <a:p/>
                    <a:p>
                      <a:r>
                        <a:t>- release support</a:t>
                      </a:r>
                    </a:p>
                    <a:p>
                      <a:r>
                        <a:t>- Testing, fixing, and release support.</a:t>
                      </a:r>
                    </a:p>
                  </a:txBody>
                  <a:tcPr marL="16524" marR="16524" marT="11025" marB="11025" anchor="ctr">
                    <a:lnL w="9524">
                      <a:solidFill>
                        <a:srgbClr val="CCCCCC"/>
                      </a:solidFill>
                    </a:lnL>
                    <a:lnR w="9524">
                      <a:solidFill>
                        <a:srgbClr val="000000"/>
                      </a:solidFill>
                    </a:lnR>
                    <a:lnT w="9524">
                      <a:solidFill>
                        <a:srgbClr val="CCCCCC"/>
                      </a:solidFill>
                    </a:lnT>
                    <a:lnB w="9524">
                      <a:solidFill>
                        <a:srgbClr val="CCCCCC"/>
                      </a:solidFill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3947568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5"/>
          <p:cNvSpPr txBox="1">
            <a:spLocks noGrp="1"/>
          </p:cNvSpPr>
          <p:nvPr>
            <p:ph type="body" idx="1"/>
          </p:nvPr>
        </p:nvSpPr>
        <p:spPr>
          <a:xfrm>
            <a:off x="391735" y="986641"/>
            <a:ext cx="11121892" cy="521003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14300" indent="0">
              <a:lnSpc>
                <a:spcPct val="150000"/>
              </a:lnSpc>
              <a:buNone/>
              <a:defRPr b="1" sz="1800"/>
            </a:pPr>
            <a:r>
              <a:t>Insights:</a:t>
            </a:r>
            <a:endParaRPr lang="en-US" sz="16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defRPr sz="1400"/>
            </a:pPr>
            <a:r>
              <a:t>when I trust others I thought they do not want to break my trust. Also be in progress with full potential.</a:t>
            </a:r>
          </a:p>
          <a:p>
            <a:pPr lvl="1">
              <a:defRPr sz="1400"/>
            </a:pPr>
            <a:r>
              <a:t>No insights for this week</a:t>
            </a:r>
          </a:p>
          <a:p>
            <a:pPr lvl="1">
              <a:defRPr sz="1400"/>
            </a:pPr>
            <a:r>
              <a:t>I notice that, i need to work hard more using my inner values.</a:t>
            </a:r>
          </a:p>
          <a:p>
            <a:pPr lvl="1">
              <a:defRPr sz="1400"/>
            </a:pPr>
            <a:r>
              <a:t>I notice that my work flow is stable when i work by my stand.</a:t>
            </a:r>
          </a:p>
          <a:p>
            <a:pPr lvl="1">
              <a:defRPr sz="1400"/>
            </a:pPr>
            <a:r>
              <a:t>I learned that I am effective being in my stand</a:t>
            </a:r>
          </a:p>
          <a:p/>
          <a:p>
            <a:pPr>
              <a:buNone/>
              <a:defRPr b="1" sz="1800"/>
            </a:pPr>
            <a:r>
              <a:t>Blogs:</a:t>
            </a:r>
          </a:p>
          <a:p>
            <a:pPr lvl="1">
              <a:defRPr sz="1400"/>
            </a:pPr>
            <a:r>
              <a:t>https://isaiambalamschool.wordpress.com/2025/04/07/from-bitter-to-better-our-palm-sprout-porridge-experiment/</a:t>
            </a:r>
          </a:p>
        </p:txBody>
      </p:sp>
      <p:sp>
        <p:nvSpPr>
          <p:cNvPr id="135" name="Google Shape;135;p5"/>
          <p:cNvSpPr txBox="1">
            <a:spLocks noGrp="1"/>
          </p:cNvSpPr>
          <p:nvPr>
            <p:ph type="ftr" idx="11"/>
          </p:nvPr>
        </p:nvSpPr>
        <p:spPr>
          <a:xfrm>
            <a:off x="0" y="6543040"/>
            <a:ext cx="3860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AURA SEMICONDUCTOR CONFIDENTIAL</a:t>
            </a:r>
            <a:endParaRPr/>
          </a:p>
        </p:txBody>
      </p:sp>
      <p:sp>
        <p:nvSpPr>
          <p:cNvPr id="136" name="Google Shape;136;p5"/>
          <p:cNvSpPr txBox="1">
            <a:spLocks noGrp="1"/>
          </p:cNvSpPr>
          <p:nvPr>
            <p:ph type="sldNum" idx="12"/>
          </p:nvPr>
        </p:nvSpPr>
        <p:spPr>
          <a:xfrm>
            <a:off x="5588000" y="6482716"/>
            <a:ext cx="711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137" name="Google Shape;137;p5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8382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>
              <a:buSzPts val="2800"/>
            </a:pPr>
            <a:r>
              <a:rPr lang="en-US" dirty="0"/>
              <a:t>Slips, issues, updates, Blogs and Insights</a:t>
            </a: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105" name="Google Shape;105;p3"/>
          <p:cNvSpPr txBox="1">
            <a:spLocks noGrp="1"/>
          </p:cNvSpPr>
          <p:nvPr>
            <p:ph type="ftr" idx="11"/>
          </p:nvPr>
        </p:nvSpPr>
        <p:spPr>
          <a:xfrm>
            <a:off x="0" y="6543040"/>
            <a:ext cx="38607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Calibri"/>
                <a:ea typeface="Calibri"/>
                <a:cs typeface="Calibri"/>
                <a:sym typeface="Calibri"/>
              </a:rPr>
              <a:t>AURA SEMICONDUCTOR CONFIDENTIAL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3"/>
          <p:cNvSpPr txBox="1">
            <a:spLocks noGrp="1"/>
          </p:cNvSpPr>
          <p:nvPr>
            <p:ph type="sldNum" idx="12"/>
          </p:nvPr>
        </p:nvSpPr>
        <p:spPr>
          <a:xfrm>
            <a:off x="5588000" y="6482716"/>
            <a:ext cx="711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400"/>
              <a:t>4</a:t>
            </a:fld>
            <a:endParaRPr sz="1400"/>
          </a:p>
        </p:txBody>
      </p:sp>
      <p:sp>
        <p:nvSpPr>
          <p:cNvPr id="107" name="Google Shape;107;p3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661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/>
              <a:t>Progress this Week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08" name="Google Shape;108;p3"/>
          <p:cNvGraphicFramePr/>
          <p:nvPr>
            <p:extLst>
              <p:ext uri="{D42A27DB-BD31-4B8C-83A1-F6EECF244321}">
                <p14:modId xmlns:p14="http://schemas.microsoft.com/office/powerpoint/2010/main" val="282183775"/>
              </p:ext>
            </p:extLst>
          </p:nvPr>
        </p:nvGraphicFramePr>
        <p:xfrm>
          <a:off x="114300" y="771525"/>
          <a:ext cx="9670698" cy="5314950"/>
        </p:xfrm>
        <a:graphic>
          <a:graphicData uri="http://schemas.openxmlformats.org/drawingml/2006/table">
            <a:tbl>
              <a:tblPr>
                <a:noFill/>
                <a:tableStyleId>{004C599E-858A-4154-B27A-1FA748EA071D}</a:tableStyleId>
              </a:tblPr>
              <a:tblGrid>
                <a:gridCol w="262713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0435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8576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400" b="1" u="none" strike="noStrike" cap="non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Calibri"/>
                        </a:rPr>
                        <a:t>Projects</a:t>
                      </a:r>
                      <a:endParaRPr lang="en-US" sz="1400" u="none" strike="noStrike" cap="none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 marL="16525" marR="16525" marT="11025" marB="11025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400" b="1" u="none" strike="noStrike" cap="non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Calibri"/>
                        </a:rPr>
                        <a:t>Status</a:t>
                      </a:r>
                    </a:p>
                  </a:txBody>
                  <a:tcPr marL="16525" marR="16525" marT="11025" marB="11025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585912">
                <a:tc>
                  <a:txBody>
                    <a:bodyPr/>
                    <a:lstStyle/>
                    <a:p>
                      <a:r>
                        <a:t>Au5010</a:t>
                      </a:r>
                    </a:p>
                  </a:txBody>
                  <a:tcPr marL="16524" marR="16524" marT="11025" marB="11025" anchor="ctr">
                    <a:lnL w="9524">
                      <a:solidFill>
                        <a:srgbClr val="CCCCCC"/>
                      </a:solidFill>
                    </a:lnL>
                    <a:lnR w="9524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/>
                    <a:p>
                      <a:r>
                        <a:t>- Birds eye view update_x000D_</a:t>
                      </a:r>
                    </a:p>
                    <a:p>
                      <a:r>
                        <a:t>Gemini: validation update_x000D_</a:t>
                      </a:r>
                    </a:p>
                    <a:p>
                      <a:r>
                        <a:t>Au561x: validation update</a:t>
                      </a:r>
                    </a:p>
                  </a:txBody>
                  <a:tcPr marL="16524" marR="16524" marT="11025" marB="11025" anchor="ctr">
                    <a:lnL w="9524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4">
                      <a:solidFill>
                        <a:srgbClr val="000000"/>
                      </a:solidFill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485628906"/>
                  </a:ext>
                </a:extLst>
              </a:tr>
              <a:tr h="1733453">
                <a:tc>
                  <a:txBody>
                    <a:bodyPr/>
                    <a:lstStyle/>
                    <a:p>
                      <a:r>
                        <a:t>au4852kA1</a:t>
                      </a:r>
                    </a:p>
                  </a:txBody>
                  <a:tcPr marL="16524" marR="16524" marT="11025" marB="11025" anchor="ctr">
                    <a:lnL w="9524">
                      <a:solidFill>
                        <a:srgbClr val="CCCCCC"/>
                      </a:solidFill>
                    </a:lnL>
                    <a:lnR w="9524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/>
                    <a:p>
                      <a:r>
                        <a:t>- Worked on msv sims on testing the circuit with poll and clk_inv._x000D_</a:t>
                      </a:r>
                    </a:p>
                    <a:p>
                      <a:r>
                        <a:t>_x000D_</a:t>
                      </a:r>
                    </a:p>
                    <a:p>
                      <a:r>
                        <a:t>DV : Updatd the VIN_UVLO and VDD_UVLO models.</a:t>
                      </a:r>
                    </a:p>
                  </a:txBody>
                  <a:tcPr marL="16524" marR="16524" marT="11025" marB="11025" anchor="ctr">
                    <a:lnL w="9524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4">
                      <a:solidFill>
                        <a:srgbClr val="000000"/>
                      </a:solidFill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78853073"/>
                  </a:ext>
                </a:extLst>
              </a:tr>
              <a:tr h="1609822">
                <a:tc>
                  <a:txBody>
                    <a:bodyPr/>
                    <a:lstStyle/>
                    <a:p>
                      <a:r>
                        <a:t>Au561x</a:t>
                      </a:r>
                    </a:p>
                  </a:txBody>
                  <a:tcPr marL="16524" marR="16524" marT="11025" marB="11025" anchor="ctr">
                    <a:lnL w="9524">
                      <a:solidFill>
                        <a:srgbClr val="CCCCCC"/>
                      </a:solidFill>
                    </a:lnL>
                    <a:lnR w="9524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/>
                    <a:p>
                      <a:r>
                        <a:t>- Updated validation and merged new changes in no profile branch _x000D_</a:t>
                      </a:r>
                    </a:p>
                    <a:p>
                      <a:r>
                        <a:t>_x000D_</a:t>
                      </a:r>
                    </a:p>
                    <a:p>
                      <a:r>
                        <a:t>Gen4: .so conversion</a:t>
                      </a:r>
                    </a:p>
                  </a:txBody>
                  <a:tcPr marL="16524" marR="16524" marT="11025" marB="11025" anchor="ctr">
                    <a:lnL w="9524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4">
                      <a:solidFill>
                        <a:srgbClr val="000000"/>
                      </a:solidFill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58206007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="" xmlns:a16="http://schemas.microsoft.com/office/drawing/2014/main" id="{3167146F-EBA0-B544-5E26-88ACB8EE51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7606383"/>
              </p:ext>
            </p:extLst>
          </p:nvPr>
        </p:nvGraphicFramePr>
        <p:xfrm>
          <a:off x="9847386" y="774047"/>
          <a:ext cx="2242854" cy="572470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2242854">
                  <a:extLst>
                    <a:ext uri="{9D8B030D-6E8A-4147-A177-3AD203B41FA5}">
                      <a16:colId xmlns="" xmlns:a16="http://schemas.microsoft.com/office/drawing/2014/main" val="3248481901"/>
                    </a:ext>
                  </a:extLst>
                </a:gridCol>
              </a:tblGrid>
              <a:tr h="2355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1" i="0" u="none" strike="noStrike" cap="none" noProof="0" dirty="0">
                          <a:solidFill>
                            <a:schemeClr val="dk1"/>
                          </a:solidFill>
                        </a:rPr>
                        <a:t>Teach: Students were able  to </a:t>
                      </a:r>
                      <a:endParaRPr lang="en-US" sz="1200" b="0" i="0" u="none" strike="noStrike" cap="none" noProof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074155228"/>
                  </a:ext>
                </a:extLst>
              </a:tr>
              <a:tr h="526750">
                <a:tc>
                  <a:txBody>
                    <a:bodyPr/>
                    <a:lstStyle/>
                    <a:p>
                      <a:r>
                        <a:t>Supported aikiyam school students for soldering components in the board.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742717351"/>
                  </a:ext>
                </a:extLst>
              </a:tr>
              <a:tr h="526750">
                <a:tc>
                  <a:txBody>
                    <a:bodyPr/>
                    <a:lstStyle/>
                    <a:p>
                      <a:r>
                        <a:t>Supported Aikiyam school students in learning dictionary and recall list _x000D_</a:t>
                      </a:r>
                    </a:p>
                    <a:p>
                      <a:r>
                        <a:t>8th grade Udavi in revising math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905582439"/>
                  </a:ext>
                </a:extLst>
              </a:tr>
              <a:tr h="526750">
                <a:tc>
                  <a:txBody>
                    <a:bodyPr/>
                    <a:lstStyle/>
                    <a:p>
                      <a:r>
                        <a:t>I support AIAT, make a clear document for bucket creation in IBM cloud.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816681410"/>
                  </a:ext>
                </a:extLst>
              </a:tr>
              <a:tr h="526750">
                <a:tc>
                  <a:txBody>
                    <a:bodyPr/>
                    <a:lstStyle/>
                    <a:p>
                      <a:r>
                        <a:t>supported computer class in Isai ambalam school with snap and polypad as well.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30604564"/>
                  </a:ext>
                </a:extLst>
              </a:tr>
              <a:tr h="526750">
                <a:tc>
                  <a:txBody>
                    <a:bodyPr/>
                    <a:lstStyle/>
                    <a:p>
                      <a:r>
                        <a:t>Supported 9th grade for their exam preparation, supported Bvoc for their exam preparation.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103196997"/>
                  </a:ext>
                </a:extLst>
              </a:tr>
              <a:tr h="526750">
                <a:tc>
                  <a:txBody>
                    <a:bodyPr/>
                    <a:lstStyle/>
                    <a:p>
                      <a:r>
                        <a:t>Supported of making drama prop._x000D_</a:t>
                      </a:r>
                    </a:p>
                    <a:p>
                      <a:r>
                        <a:t>Supported Elakiya on Aura projects.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89209105"/>
                  </a:ext>
                </a:extLst>
              </a:tr>
              <a:tr h="526750">
                <a:tc>
                  <a:txBody>
                    <a:bodyPr/>
                    <a:lstStyle/>
                    <a:p>
                      <a:r>
                        <a:t>Supported for garden work and supported to BVOC students for layout and steam class, scratch class to teach add, sub, mul and fraction using polypad.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152987540"/>
                  </a:ext>
                </a:extLst>
              </a:tr>
              <a:tr h="526750">
                <a:tc>
                  <a:txBody>
                    <a:bodyPr/>
                    <a:lstStyle/>
                    <a:p>
                      <a:r>
                        <a:t>updated  the BNB Shifu software.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694266616"/>
                  </a:ext>
                </a:extLst>
              </a:tr>
              <a:tr h="526750">
                <a:tc>
                  <a:txBody>
                    <a:bodyPr/>
                    <a:lstStyle/>
                    <a:p>
                      <a:r>
                        <a:t>Children were able to understand all the previous topics and revised the time,patterns etc..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281688287"/>
                  </a:ext>
                </a:extLst>
              </a:tr>
              <a:tr h="526750">
                <a:tc>
                  <a:txBody>
                    <a:bodyPr/>
                    <a:lstStyle/>
                    <a:p>
                      <a:r>
                        <a:t>Supported sixth grade children on information processing(filling the bank challans, OMR sheet filling and noticing the series)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60375991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125" name="Google Shape;125;p21"/>
          <p:cNvSpPr txBox="1">
            <a:spLocks noGrp="1"/>
          </p:cNvSpPr>
          <p:nvPr>
            <p:ph type="ftr" idx="11"/>
          </p:nvPr>
        </p:nvSpPr>
        <p:spPr>
          <a:xfrm>
            <a:off x="0" y="6543040"/>
            <a:ext cx="3860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AURA SEMICONDUCTOR CONFIDENTIAL</a:t>
            </a:r>
            <a:endParaRPr/>
          </a:p>
        </p:txBody>
      </p:sp>
      <p:sp>
        <p:nvSpPr>
          <p:cNvPr id="126" name="Google Shape;126;p21"/>
          <p:cNvSpPr txBox="1">
            <a:spLocks noGrp="1"/>
          </p:cNvSpPr>
          <p:nvPr>
            <p:ph type="sldNum" idx="12"/>
          </p:nvPr>
        </p:nvSpPr>
        <p:spPr>
          <a:xfrm>
            <a:off x="5588000" y="6482716"/>
            <a:ext cx="711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127" name="Google Shape;127;p21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66153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/>
              <a:t>Plan for the next  2 weeks</a:t>
            </a:r>
            <a:endParaRPr/>
          </a:p>
        </p:txBody>
      </p:sp>
      <p:graphicFrame>
        <p:nvGraphicFramePr>
          <p:cNvPr id="128" name="Google Shape;128;p21"/>
          <p:cNvGraphicFramePr/>
          <p:nvPr>
            <p:extLst>
              <p:ext uri="{D42A27DB-BD31-4B8C-83A1-F6EECF244321}">
                <p14:modId xmlns:p14="http://schemas.microsoft.com/office/powerpoint/2010/main" val="2964007601"/>
              </p:ext>
            </p:extLst>
          </p:nvPr>
        </p:nvGraphicFramePr>
        <p:xfrm>
          <a:off x="295060" y="813933"/>
          <a:ext cx="11679924" cy="5218567"/>
        </p:xfrm>
        <a:graphic>
          <a:graphicData uri="http://schemas.openxmlformats.org/drawingml/2006/table">
            <a:tbl>
              <a:tblPr>
                <a:noFill/>
                <a:tableStyleId>{004C599E-858A-4154-B27A-1FA748EA071D}</a:tableStyleId>
              </a:tblPr>
              <a:tblGrid>
                <a:gridCol w="297671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70320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3992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Projects</a:t>
                      </a:r>
                      <a:endParaRPr b="1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6525" marR="16525" marT="11025" marB="11025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Status</a:t>
                      </a:r>
                    </a:p>
                  </a:txBody>
                  <a:tcPr marL="16525" marR="16525" marT="11025" marB="11025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639875">
                <a:tc>
                  <a:txBody>
                    <a:bodyPr/>
                    <a:lstStyle/>
                    <a:p>
                      <a:r>
                        <a:t>Au561x</a:t>
                      </a:r>
                    </a:p>
                  </a:txBody>
                  <a:tcPr marL="16525" marR="16525" marT="11025" marB="11025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/>
                    <a:p>
                      <a:r>
                        <a:t>- release support</a:t>
                      </a:r>
                    </a:p>
                    <a:p>
                      <a:r>
                        <a:t>- release support</a:t>
                      </a:r>
                    </a:p>
                  </a:txBody>
                  <a:tcPr marL="16525" marR="16525" marT="11025" marB="110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625600">
                <a:tc>
                  <a:txBody>
                    <a:bodyPr/>
                    <a:lstStyle/>
                    <a:p>
                      <a:r>
                        <a:t>Au5010</a:t>
                      </a:r>
                    </a:p>
                  </a:txBody>
                  <a:tcPr marL="16524" marR="16524" marT="11025" marB="11025" anchor="ctr">
                    <a:lnL w="9524">
                      <a:solidFill>
                        <a:srgbClr val="CCCCCC"/>
                      </a:solidFill>
                    </a:lnL>
                    <a:lnR w="9524">
                      <a:solidFill>
                        <a:srgbClr val="CCCCCC"/>
                      </a:solidFill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4">
                      <a:solidFill>
                        <a:srgbClr val="CCCCCC"/>
                      </a:solidFill>
                    </a:lnB>
                  </a:tcPr>
                </a:tc>
                <a:tc>
                  <a:txBody>
                    <a:bodyPr/>
                    <a:lstStyle/>
                    <a:p/>
                    <a:p>
                      <a:r>
                        <a:t>- Update HTML script_x000D_</a:t>
                      </a:r>
                    </a:p>
                    <a:p>
                      <a:r>
                        <a:t>Gemini: Work on HTML script</a:t>
                      </a:r>
                    </a:p>
                  </a:txBody>
                  <a:tcPr marL="16524" marR="16524" marT="11025" marB="11025" anchor="ctr">
                    <a:lnL w="9524">
                      <a:solidFill>
                        <a:srgbClr val="CCCCCC"/>
                      </a:solidFill>
                    </a:lnL>
                    <a:lnR w="9524">
                      <a:solidFill>
                        <a:srgbClr val="000000"/>
                      </a:solidFill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4">
                      <a:solidFill>
                        <a:srgbClr val="CCCCCC"/>
                      </a:solidFill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831372110"/>
                  </a:ext>
                </a:extLst>
              </a:tr>
              <a:tr h="1689100">
                <a:tc>
                  <a:txBody>
                    <a:bodyPr/>
                    <a:lstStyle/>
                    <a:p>
                      <a:r>
                        <a:t>au4852kA1</a:t>
                      </a:r>
                    </a:p>
                  </a:txBody>
                  <a:tcPr marL="16524" marR="16524" marT="11025" marB="11025" anchor="ctr">
                    <a:lnL w="9524">
                      <a:solidFill>
                        <a:srgbClr val="CCCCCC"/>
                      </a:solidFill>
                    </a:lnL>
                    <a:lnR w="9524">
                      <a:solidFill>
                        <a:srgbClr val="CCCCCC"/>
                      </a:solidFill>
                    </a:lnR>
                    <a:lnT w="9524">
                      <a:solidFill>
                        <a:srgbClr val="CCCCCC"/>
                      </a:solidFill>
                    </a:lnT>
                    <a:lnB w="9524">
                      <a:solidFill>
                        <a:srgbClr val="CCCCCC"/>
                      </a:solidFill>
                    </a:lnB>
                  </a:tcPr>
                </a:tc>
                <a:tc>
                  <a:txBody>
                    <a:bodyPr/>
                    <a:lstStyle/>
                    <a:p/>
                    <a:p>
                      <a:r>
                        <a:t>- Support for the project.</a:t>
                      </a:r>
                    </a:p>
                  </a:txBody>
                  <a:tcPr marL="16524" marR="16524" marT="11025" marB="11025" anchor="ctr">
                    <a:lnL w="9524">
                      <a:solidFill>
                        <a:srgbClr val="CCCCCC"/>
                      </a:solidFill>
                    </a:lnL>
                    <a:lnR w="9524">
                      <a:solidFill>
                        <a:srgbClr val="000000"/>
                      </a:solidFill>
                    </a:lnR>
                    <a:lnT w="9524">
                      <a:solidFill>
                        <a:srgbClr val="CCCCCC"/>
                      </a:solidFill>
                    </a:lnT>
                    <a:lnB w="9524">
                      <a:solidFill>
                        <a:srgbClr val="CCCCCC"/>
                      </a:solidFill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3947568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Aura_Templat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1018</TotalTime>
  <Words>275</Words>
  <Application>Microsoft Office PowerPoint</Application>
  <PresentationFormat>Custom</PresentationFormat>
  <Paragraphs>100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Wingdings</vt:lpstr>
      <vt:lpstr>Tahoma</vt:lpstr>
      <vt:lpstr>Calibri</vt:lpstr>
      <vt:lpstr>Aura_Template</vt:lpstr>
      <vt:lpstr>Weekly status of     C3STREAM Land Designs @ Auroville   19-Oct</vt:lpstr>
      <vt:lpstr>Accountabilities and Timelines </vt:lpstr>
      <vt:lpstr>Progress this Week</vt:lpstr>
      <vt:lpstr>Progress this Week</vt:lpstr>
      <vt:lpstr>Plan for the next  2 weeks</vt:lpstr>
      <vt:lpstr>Slips, issues, updates, Blogs and Insights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status of     C3STREAM Land Designs @ Auroville    11-MAR</dc:title>
  <dc:creator>Admin</dc:creator>
  <cp:lastModifiedBy>Ranjith R</cp:lastModifiedBy>
  <cp:revision>1412</cp:revision>
  <dcterms:modified xsi:type="dcterms:W3CDTF">2025-05-14T04:20:58Z</dcterms:modified>
</cp:coreProperties>
</file>