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4" r:id="rId5"/>
    <p:sldId id="260" r:id="rId6"/>
    <p:sldId id="261" r:id="rId7"/>
    <p:sldId id="265" r:id="rId19"/>
    <p:sldId id="266" r:id="rId18"/>
  </p:sldIdLst>
  <p:sldSz cx="12192000" cy="6858000"/>
  <p:notesSz cx="6858000" cy="9144000"/>
  <p:embeddedFontLst>
    <p:embeddedFont>
      <p:font typeface="Tahoma" pitchFamily="34" charset="0"/>
      <p:regular r:id="rId9"/>
      <p:bold r:id="rId10"/>
    </p:embeddedFont>
    <p:embeddedFont>
      <p:font typeface="Calibri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MA1zw3ig7njzX41dZEY9zfNM7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F23BF-D513-4784-9D09-57DE73FD362E}" v="11" dt="2025-05-10T06:18:43.914"/>
  </p1510:revLst>
</p1510:revInfo>
</file>

<file path=ppt/tableStyles.xml><?xml version="1.0" encoding="utf-8"?>
<a:tblStyleLst xmlns:a="http://schemas.openxmlformats.org/drawingml/2006/main" def="{8BB16F85-58A0-4F65-B41D-1101F1E5BD66}">
  <a:tblStyle styleId="{8BB16F85-58A0-4F65-B41D-1101F1E5BD6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4C599E-858A-4154-B27A-1FA748EA071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8" Type="http://schemas.openxmlformats.org/officeDocument/2006/relationships/slide" Target="slides/slide8.xml"/><Relationship Id="rId19" Type="http://schemas.openxmlformats.org/officeDocument/2006/relationships/slide" Target="slides/slide7.xml"/><Relationship Id="rId20" Type="http://customschemas.google.com/relationships/presentationmetadata" Target="metadata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5" Type="http://schemas.microsoft.com/office/2016/11/relationships/changesInfo" Target="changesInfos/changesInfo1.xml"/><Relationship Id="rId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i" userId="34b9e09d01957778" providerId="LiveId" clId="{087F23BF-D513-4784-9D09-57DE73FD362E}"/>
    <pc:docChg chg="undo custSel modSld">
      <pc:chgData name="Akash levi" userId="34b9e09d01957778" providerId="LiveId" clId="{087F23BF-D513-4784-9D09-57DE73FD362E}" dt="2025-05-10T06:18:43.914" v="154"/>
      <pc:docMkLst>
        <pc:docMk/>
      </pc:docMkLst>
      <pc:sldChg chg="modSp mod">
        <pc:chgData name="Akash levi" userId="34b9e09d01957778" providerId="LiveId" clId="{087F23BF-D513-4784-9D09-57DE73FD362E}" dt="2025-05-10T05:08:25.136" v="25" actId="20577"/>
        <pc:sldMkLst>
          <pc:docMk/>
          <pc:sldMk cId="0" sldId="261"/>
        </pc:sldMkLst>
        <pc:spChg chg="mod">
          <ac:chgData name="Akash levi" userId="34b9e09d01957778" providerId="LiveId" clId="{087F23BF-D513-4784-9D09-57DE73FD362E}" dt="2025-05-10T05:08:25.136" v="25" actId="20577"/>
          <ac:spMkLst>
            <pc:docMk/>
            <pc:sldMk cId="0" sldId="261"/>
            <ac:spMk id="134" creationId="{00000000-0000-0000-0000-000000000000}"/>
          </ac:spMkLst>
        </pc:spChg>
      </pc:sldChg>
      <pc:sldChg chg="modSp mod">
        <pc:chgData name="Akash levi" userId="34b9e09d01957778" providerId="LiveId" clId="{087F23BF-D513-4784-9D09-57DE73FD362E}" dt="2025-05-10T06:18:43.914" v="154"/>
        <pc:sldMkLst>
          <pc:docMk/>
          <pc:sldMk cId="459940766" sldId="263"/>
        </pc:sldMkLst>
        <pc:graphicFrameChg chg="mod modGraphic">
          <ac:chgData name="Akash levi" userId="34b9e09d01957778" providerId="LiveId" clId="{087F23BF-D513-4784-9D09-57DE73FD362E}" dt="2025-05-10T06:18:43.914" v="154"/>
          <ac:graphicFrameMkLst>
            <pc:docMk/>
            <pc:sldMk cId="459940766" sldId="263"/>
            <ac:graphicFrameMk id="109" creationId="{00000000-0000-0000-0000-000000000000}"/>
          </ac:graphicFrameMkLst>
        </pc:graphicFrame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77045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053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1231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1" y="1137"/>
            <a:ext cx="12191999" cy="2665863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 txBox="1">
            <a:spLocks noGrp="1"/>
          </p:cNvSpPr>
          <p:nvPr>
            <p:ph type="ctrTitle"/>
          </p:nvPr>
        </p:nvSpPr>
        <p:spPr>
          <a:xfrm>
            <a:off x="0" y="2667001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ubTitle" idx="1"/>
          </p:nvPr>
        </p:nvSpPr>
        <p:spPr>
          <a:xfrm>
            <a:off x="1828800" y="4422775"/>
            <a:ext cx="8534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83632" y="764704"/>
            <a:ext cx="6189572" cy="129614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3392961" y="-2046761"/>
            <a:ext cx="5406078" cy="1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0" y="838200"/>
            <a:ext cx="12192000" cy="561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0" y="3895726"/>
            <a:ext cx="12192000" cy="13620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0" y="3070225"/>
            <a:ext cx="121920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F3F3F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 sz="18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595959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0" y="838200"/>
            <a:ext cx="11176000" cy="5406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0070C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704512" y="6550025"/>
            <a:ext cx="1470696" cy="30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689" y="2660358"/>
            <a:ext cx="12192000" cy="14700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>Weekly status of </a:t>
            </a:r>
            <a:br/>
            <a:r>
              <a:t>			C3STREAM Land Designs @  Auroville 		 May-2025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667001"/>
            <a:ext cx="2016224" cy="14700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3863752" y="6309320"/>
            <a:ext cx="60946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Responsibility, Equality and Courage to create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0" y="11188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Accountabilities and Timelines 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2</a:t>
            </a:fld>
            <a:endParaRPr sz="1400"/>
          </a:p>
        </p:txBody>
      </p:sp>
      <p:graphicFrame>
        <p:nvGraphicFramePr>
          <p:cNvPr id="95" name="Google Shape;95;p2"/>
          <p:cNvGraphicFramePr/>
          <p:nvPr>
            <p:extLst>
              <p:ext uri="{D42A27DB-BD31-4B8C-83A1-F6EECF244321}">
                <p14:modId xmlns:p14="http://schemas.microsoft.com/office/powerpoint/2010/main" val="2744701686"/>
              </p:ext>
            </p:extLst>
          </p:nvPr>
        </p:nvGraphicFramePr>
        <p:xfrm>
          <a:off x="199571" y="870857"/>
          <a:ext cx="6387724" cy="254541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FFBB82"/>
                    </a:gs>
                    <a:gs pos="35000">
                      <a:srgbClr val="FFCFA8"/>
                    </a:gs>
                    <a:gs pos="100000">
                      <a:srgbClr val="FFEBD9"/>
                    </a:gs>
                  </a:gsLst>
                  <a:lin ang="16200000" scaled="0"/>
                </a:gradFill>
                <a:tableStyleId>{8BB16F85-58A0-4F65-B41D-1101F1E5BD66}</a:tableStyleId>
              </a:tblPr>
              <a:tblGrid>
                <a:gridCol w="25370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5071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Software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Au45xx Pro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</a:rPr>
                        <a:t> </a:t>
                      </a:r>
                      <a:r>
                        <a:rPr lang="de-DE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Gen2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Meganathan, </a:t>
                      </a:r>
                      <a:r>
                        <a:rPr lang="en-US" sz="1400" u="none" strike="noStrike" cap="none" dirty="0" err="1"/>
                        <a:t>Kugan,Sandhiya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Saravanan,Tamilarasan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PTP 1588 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Au561x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Sandhiya Saravanan, Meganathan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Au55xx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Sandhiya Saravanan, </a:t>
                      </a:r>
                      <a:r>
                        <a:rPr lang="en-US" sz="1400" u="none" strike="noStrike" cap="none" dirty="0"/>
                        <a:t>Murali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Au501x</a:t>
                      </a:r>
                      <a:endParaRPr sz="1400" u="none" strike="noStrike" cap="none"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latin typeface="Calibri"/>
                        </a:rPr>
                        <a:t>Murali, </a:t>
                      </a:r>
                      <a:r>
                        <a:rPr lang="en-US" sz="1400" b="0" i="0" u="none" strike="noStrike" cap="none" noProof="0" dirty="0"/>
                        <a:t>Poovizhi</a:t>
                      </a:r>
                      <a:endParaRPr dirty="0"/>
                    </a:p>
                  </a:txBody>
                  <a:tcPr marL="16524" marR="16524" marT="11025" marB="11025" anchor="b">
                    <a:lnT w="952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chemeClr val="accent6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747750859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Linux driver 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Duraisamy, Ajay I, </a:t>
                      </a:r>
                      <a:r>
                        <a:rPr lang="en-US" sz="1400" u="none" strike="noStrike" cap="none" dirty="0" err="1"/>
                        <a:t>Nithyasandhosh</a:t>
                      </a:r>
                      <a:endParaRPr sz="1400" u="none" strike="noStrike" cap="none" dirty="0" err="1"/>
                    </a:p>
                  </a:txBody>
                  <a:tcPr marL="16525" marR="16525" marT="11025" marB="11025" anchor="b">
                    <a:lnT w="9524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2413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Au5328 &amp; Au1901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Murali, Tamilarasan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103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Testing (Au53xx, Au55xx, Au56xx, Au501x, Au1901, Au45xx Pro)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Sandhya Bala, Sivaguru Prasath, Rajesh, Ajai D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886032800"/>
              </p:ext>
            </p:extLst>
          </p:nvPr>
        </p:nvGraphicFramePr>
        <p:xfrm>
          <a:off x="6800490" y="877018"/>
          <a:ext cx="5000525" cy="823785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403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Layout Team accountabilities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3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  <a:sym typeface="Arial"/>
                        </a:rPr>
                        <a:t>Au4852KA</a:t>
                      </a: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,Au4XC4</a:t>
                      </a:r>
                      <a:endParaRPr lang="en-US" sz="1400" b="0" i="0" u="none" strike="noStrike" cap="none">
                        <a:solidFill>
                          <a:schemeClr val="dk1"/>
                        </a:solidFill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Saranya, </a:t>
                      </a:r>
                      <a:r>
                        <a:rPr lang="en-US" sz="1400" b="0" i="0" u="none" strike="noStrike" cap="none" noProof="0" dirty="0" err="1">
                          <a:solidFill>
                            <a:srgbClr val="000000"/>
                          </a:solidFill>
                        </a:rPr>
                        <a:t>Prathap</a:t>
                      </a: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</a:rPr>
                        <a:t>, Santhosh</a:t>
                      </a:r>
                      <a:endParaRPr sz="1400" u="none" strike="noStrike" cap="none" dirty="0"/>
                    </a:p>
                  </a:txBody>
                  <a:tcPr marL="16525" marR="16525" marT="11025" marB="11025" anchor="b"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7" name="Google Shape;97;p2"/>
          <p:cNvGraphicFramePr/>
          <p:nvPr>
            <p:extLst>
              <p:ext uri="{D42A27DB-BD31-4B8C-83A1-F6EECF244321}">
                <p14:modId xmlns:p14="http://schemas.microsoft.com/office/powerpoint/2010/main" val="1462990015"/>
              </p:ext>
            </p:extLst>
          </p:nvPr>
        </p:nvGraphicFramePr>
        <p:xfrm>
          <a:off x="8073571" y="3465285"/>
          <a:ext cx="3723550" cy="2280401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3150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30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Learn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716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Unending education and continuous training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Grow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9966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Alignment with responsibility, equality and courage to create in life and at work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/>
                        <a:t>All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1794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b="1" u="none" strike="noStrike" cap="none"/>
                        <a:t>Teach</a:t>
                      </a:r>
                      <a:endParaRPr sz="1400" b="1" u="none" strike="noStrike" cap="none"/>
                    </a:p>
                  </a:txBody>
                  <a:tcPr marL="16525" marR="16525" marT="11025" marB="11025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2573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400" u="none" strike="noStrike" cap="none"/>
                        <a:t>Support children and youth in learning STEAM education</a:t>
                      </a:r>
                      <a:endParaRPr sz="1400" u="none" strike="noStrike" cap="none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400" u="none" strike="noStrike" cap="none" dirty="0"/>
                        <a:t>All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8" name="Google Shape;98;p2"/>
          <p:cNvGraphicFramePr/>
          <p:nvPr>
            <p:extLst>
              <p:ext uri="{D42A27DB-BD31-4B8C-83A1-F6EECF244321}">
                <p14:modId xmlns:p14="http://schemas.microsoft.com/office/powerpoint/2010/main" val="3679512710"/>
              </p:ext>
            </p:extLst>
          </p:nvPr>
        </p:nvGraphicFramePr>
        <p:xfrm>
          <a:off x="6791895" y="1913641"/>
          <a:ext cx="5000525" cy="1467084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063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36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14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Support with tools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 Sri Bhavani, Arunkumar, Poonguzhali</a:t>
                      </a:r>
                      <a:endParaRPr sz="1400" u="none" strike="noStrike" cap="none" dirty="0"/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15662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Verification(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/>
                          <a:ea typeface="Calibri" panose="020F0502020204030204" pitchFamily="34" charset="0"/>
                          <a:cs typeface="Calibri"/>
                        </a:rPr>
                        <a:t>/Au4693/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u4991kA4 </a:t>
                      </a:r>
                      <a:r>
                        <a:rPr lang="en-IN" sz="14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lang="en-IN" sz="1400" b="0" i="0" u="none" strike="noStrike" noProof="0" dirty="0"/>
                        <a:t>AU4XC4s </a:t>
                      </a:r>
                      <a:r>
                        <a:rPr lang="en-US" sz="1400" u="none" strike="noStrike" cap="none" dirty="0"/>
                        <a:t> )</a:t>
                      </a:r>
                    </a:p>
                  </a:txBody>
                  <a:tcPr marL="16525" marR="16525" marT="11025" marB="11025" anchor="b"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rgbClr val="000000"/>
                          </a:solidFill>
                          <a:latin typeface="Calibri"/>
                        </a:rPr>
                        <a:t>Jayabharathi</a:t>
                      </a:r>
                      <a:r>
                        <a:rPr lang="en-US" sz="1400" u="none" strike="noStrike" cap="none" dirty="0"/>
                        <a:t>, Vasantharaj</a:t>
                      </a:r>
                    </a:p>
                  </a:txBody>
                  <a:tcPr marL="16525" marR="16525" marT="11025" marB="11025" anchor="b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9" name="Google Shape;99;p2"/>
          <p:cNvGraphicFramePr/>
          <p:nvPr>
            <p:extLst>
              <p:ext uri="{D42A27DB-BD31-4B8C-83A1-F6EECF244321}">
                <p14:modId xmlns:p14="http://schemas.microsoft.com/office/powerpoint/2010/main" val="1971487375"/>
              </p:ext>
            </p:extLst>
          </p:nvPr>
        </p:nvGraphicFramePr>
        <p:xfrm>
          <a:off x="199570" y="3477275"/>
          <a:ext cx="7700091" cy="252113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286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1557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98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deadlines</a:t>
                      </a:r>
                      <a:endParaRPr sz="1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When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</a:t>
                      </a:r>
                      <a:endParaRPr sz="1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Au45xx Pro Gen2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Customer Release.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42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Au561x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Au53xx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66113855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 Design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85922757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PTP 1588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Cascade2 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>
                      <a:solidFill>
                        <a:srgbClr val="CCCCCC"/>
                      </a:solidFill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86793540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Linux Driver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4" marR="16524" marT="11025" marB="11025" anchor="ctr">
                    <a:lnL w="9524">
                      <a:solidFill>
                        <a:srgbClr val="000000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IN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/2024</a:t>
                      </a:r>
                      <a:endParaRPr lang="en-US" sz="1400" b="0" i="0" u="none" strike="noStrike" cap="none" noProof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Release Support.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53211506"/>
                  </a:ext>
                </a:extLst>
              </a:tr>
              <a:tr h="235539"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Au4693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/Au5220/Au5010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/2024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704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Support with tools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Automate dummy fill flow.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576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Au485xx</a:t>
                      </a:r>
                      <a:r>
                        <a:rPr lang="en-IN" sz="1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/Au4693/Au49xx</a:t>
                      </a:r>
                      <a:r>
                        <a:rPr lang="en-IN" sz="1400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Oct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/</a:t>
                      </a:r>
                      <a:r>
                        <a:rPr lang="en-US" sz="1400" b="0" i="0" u="none" strike="noStrike" cap="none" noProof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2024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Layout / MSV / AMS.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3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809742166"/>
              </p:ext>
            </p:extLst>
          </p:nvPr>
        </p:nvGraphicFramePr>
        <p:xfrm>
          <a:off x="107181" y="831088"/>
          <a:ext cx="9565737" cy="551356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5986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9671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88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06815">
                <a:tc>
                  <a:txBody>
                    <a:bodyPr/>
                    <a:lstStyle/>
                    <a:p>
                      <a:r>
                        <a:t>Au45xx-Pro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added OCL offset widgets in the system config page._x000D_</a:t>
                      </a:r>
                    </a:p>
                    <a:p>
                      <a:r>
                        <a:t>Revert the commit System config page OT &amp; OC limit set based on PMBUS register._x000D_</a:t>
                      </a:r>
                    </a:p>
                    <a:p>
                      <a:r>
                        <a:t>fixed ocp_fault validation limit error and  tooltip for ocp Warning.</a:t>
                      </a:r>
                    </a:p>
                    <a:p>
                      <a:r>
                        <a:t>- updated the OCL offset YinYangMapping value._x000D_</a:t>
                      </a:r>
                    </a:p>
                    <a:p>
                      <a:r>
                        <a:t>apm_offset value limit to 4 values._x000D_</a:t>
                      </a:r>
                    </a:p>
                    <a:p>
                      <a:r>
                        <a:t>Rename Enable GPIO to VR_EN.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566674578"/>
                  </a:ext>
                </a:extLst>
              </a:tr>
              <a:tr h="1737213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Fixed bug in APM frame _x000D_</a:t>
                      </a:r>
                    </a:p>
                    <a:p>
                      <a:r>
                        <a:t>Increment and decrement wrapper widget _x000D_</a:t>
                      </a:r>
                    </a:p>
                    <a:p>
                      <a:r>
                        <a:t>Added daisy chain widget for SVI3</a:t>
                      </a:r>
                    </a:p>
                    <a:p>
                      <a:r>
                        <a:t>- Moved PLL enable from system config to AEM page _x000D_</a:t>
                      </a:r>
                    </a:p>
                    <a:p>
                      <a:r>
                        <a:t>Created base template for AEM frame _x000D_</a:t>
                      </a:r>
                    </a:p>
                    <a:p>
                      <a:r>
                        <a:t>Change OCL control to 2 bits for SVID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78104081"/>
                  </a:ext>
                </a:extLst>
              </a:tr>
              <a:tr h="1380762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5" marR="16525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Tested v3.6.6rc1 and v3.6.6rc2 and reported issues_x000D_</a:t>
                      </a:r>
                    </a:p>
                    <a:p>
                      <a:r>
                        <a:t>Gemini: Created input and tested batch for release v0.2rc2</a:t>
                      </a:r>
                    </a:p>
                    <a:p>
                      <a:r>
                        <a:t>- Updated HTML script_x000D_</a:t>
                      </a:r>
                    </a:p>
                    <a:p>
                      <a:r>
                        <a:t>Gemini: Working on HTML script_x000D_</a:t>
                      </a:r>
                    </a:p>
                    <a:p>
                      <a:r>
                        <a:t>Au5010: Tested issue for exe installation</a:t>
                      </a:r>
                    </a:p>
                  </a:txBody>
                  <a:tcPr marL="16525" marR="16525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388801873"/>
                  </a:ext>
                </a:extLst>
              </a:tr>
            </a:tbl>
          </a:graphicData>
        </a:graphic>
      </p:graphicFrame>
      <p:graphicFrame>
        <p:nvGraphicFramePr>
          <p:cNvPr id="109" name="Google Shape;109;p3"/>
          <p:cNvGraphicFramePr/>
          <p:nvPr>
            <p:extLst>
              <p:ext uri="{D42A27DB-BD31-4B8C-83A1-F6EECF244321}">
                <p14:modId xmlns:p14="http://schemas.microsoft.com/office/powerpoint/2010/main" val="1779025897"/>
              </p:ext>
            </p:extLst>
          </p:nvPr>
        </p:nvGraphicFramePr>
        <p:xfrm>
          <a:off x="9753599" y="831091"/>
          <a:ext cx="2349150" cy="4933590"/>
        </p:xfrm>
        <a:graphic>
          <a:graphicData uri="http://schemas.openxmlformats.org/drawingml/2006/table">
            <a:tbl>
              <a:tblPr>
                <a:noFill/>
                <a:tableStyleId>{8BB16F85-58A0-4F65-B41D-1101F1E5BD66}</a:tableStyleId>
              </a:tblPr>
              <a:tblGrid>
                <a:gridCol w="23491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7884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Learn.</a:t>
                      </a:r>
                      <a:endParaRPr lang="en-IN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697766129"/>
                  </a:ext>
                </a:extLst>
              </a:tr>
              <a:tr h="417096">
                <a:tc>
                  <a:txBody>
                    <a:bodyPr/>
                    <a:lstStyle/>
                    <a:p>
                      <a:r>
                        <a:t>I learned trust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259720957"/>
                  </a:ext>
                </a:extLst>
              </a:tr>
              <a:tr h="337270">
                <a:tc>
                  <a:txBody>
                    <a:bodyPr/>
                    <a:lstStyle/>
                    <a:p>
                      <a:r>
                        <a:t>Learnt electronics how to test components.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385647855"/>
                  </a:ext>
                </a:extLst>
              </a:tr>
              <a:tr h="309458">
                <a:tc>
                  <a:txBody>
                    <a:bodyPr/>
                    <a:lstStyle/>
                    <a:p>
                      <a:r>
                        <a:t>Snap library.</a:t>
                      </a: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379506171"/>
                  </a:ext>
                </a:extLst>
              </a:tr>
              <a:tr h="363146">
                <a:tc>
                  <a:txBody>
                    <a:bodyPr/>
                    <a:lstStyle/>
                    <a:p>
                      <a:r>
                        <a:t>we should not expect anything in back that is called real Love.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019136107"/>
                  </a:ext>
                </a:extLst>
              </a:tr>
              <a:tr h="336521">
                <a:tc>
                  <a:txBody>
                    <a:bodyPr/>
                    <a:lstStyle/>
                    <a:p>
                      <a:r>
                        <a:t>Markdown language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844797991"/>
                  </a:ext>
                </a:extLst>
              </a:tr>
              <a:tr h="432557">
                <a:tc>
                  <a:txBody>
                    <a:bodyPr/>
                    <a:lstStyle/>
                    <a:p>
                      <a:r>
                        <a:t>Snap library.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3354401940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i learnt about modules in snap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269391574"/>
                  </a:ext>
                </a:extLst>
              </a:tr>
              <a:tr h="322913">
                <a:tc>
                  <a:txBody>
                    <a:bodyPr/>
                    <a:lstStyle/>
                    <a:p>
                      <a:r>
                        <a:t>I learnt circle perimeter project in snap.</a:t>
                      </a:r>
                    </a:p>
                  </a:txBody>
                  <a:tcPr marL="16524" marR="16524" marT="11025" marB="11025" anchor="ctr"/>
                </a:tc>
                <a:extLst>
                  <a:ext uri="{0D108BD9-81ED-4DB2-BD59-A6C34878D82A}">
                    <a16:rowId xmlns="" xmlns:a16="http://schemas.microsoft.com/office/drawing/2014/main" val="2541717731"/>
                  </a:ext>
                </a:extLst>
              </a:tr>
              <a:tr h="37038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Tx/>
                        <a:buFont typeface="Arial"/>
                        <a:buNone/>
                      </a:pPr>
                      <a:r>
                        <a:rPr lang="en-IN" b="1" noProof="0" dirty="0" smtClean="0"/>
                        <a:t>Grow through</a:t>
                      </a:r>
                      <a:endParaRPr lang="en-US" b="1" dirty="0"/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2272112962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Exercise, running, walking, cycling, yoga, gym.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472377773"/>
                  </a:ext>
                </a:extLst>
              </a:tr>
              <a:tr h="5315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Vipassana, RTL session, badminton, book reading.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856242270"/>
                  </a:ext>
                </a:extLst>
              </a:tr>
              <a:tr h="37933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 review.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4" marR="16524" marT="11025" marB="11025" anchor="b"/>
                </a:tc>
                <a:extLst>
                  <a:ext uri="{0D108BD9-81ED-4DB2-BD59-A6C34878D82A}">
                    <a16:rowId xmlns="" xmlns:a16="http://schemas.microsoft.com/office/drawing/2014/main" val="135666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9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-Fixed validation bug._x000D_</a:t>
                      </a:r>
                    </a:p>
                    <a:p>
                      <a:r>
                        <a:t>        -Added feature to identify which chip triggered error and warning messages._x000D_</a:t>
                      </a:r>
                    </a:p>
                    <a:p>
                      <a:r>
                        <a:t>       -Performed GUI testing.</a:t>
                      </a:r>
                    </a:p>
                    <a:p>
                      <a:r>
                        <a:t>- -Worked on include larest changes form 56xx_x000D_</a:t>
                      </a:r>
                    </a:p>
                    <a:p>
                      <a:r>
                        <a:t>        -Testing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Supporting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- 1) Released 1st cut metal layer updated scrit for smic 1p8m process using layout XL licence.</a:t>
                      </a:r>
                    </a:p>
                    <a:p>
                      <a:r>
                        <a:t>- 1) Worked on updating via stack and mpp subparts in au5710u 1p8m process._x000D_</a:t>
                      </a:r>
                    </a:p>
                    <a:p>
                      <a:r>
                        <a:t>2) Worked on fixing power route update for au5710u 1p8m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Support tools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  <a:p>
                      <a:r>
                        <a:t>- I am working on generalizing instance scripts in schematic and creating a test case for all orientations and processes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10th grade foe board exam.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divide and were able to draw as a fraction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minute to second and degree conversation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8th grade Udavi in revising number systems and Pythagoras theorem_x000D_</a:t>
                      </a:r>
                    </a:p>
                    <a:p>
                      <a:r>
                        <a:t>Supported 9th grade in Aikiyam school on data types in 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7th grade Isai ambalam school children for math: circumference of the circle. science: speed, distance and time._x000D_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Supported Intern Patchai for his task in image automation.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hours, min, secs, decimal mul, sub using polypad.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8th grade did Chidambaram Temple making, and 7th grade did oil pastel drawing. Supported layout trainees. Supported B.Voc students for layout.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team on their doubts_x000D_</a:t>
                      </a:r>
                    </a:p>
                    <a:p>
                      <a:r>
                        <a:t>supported B.voc students to learn digital layout._x000D_</a:t>
                      </a:r>
                    </a:p>
                    <a:p>
                      <a:r>
                        <a:t>supported backdrop painting._x000D_</a:t>
                      </a:r>
                    </a:p>
                    <a:p>
                      <a:r>
                        <a:t>I supported children on clock, aloevera, and math revision._x000D_</a:t>
                      </a:r>
                    </a:p>
                    <a:p>
                      <a:r>
                        <a:t>supported children in garden - radish._x000D_</a:t>
                      </a:r>
                    </a:p>
                    <a:p>
                      <a:r>
                        <a:t>Saturday: Clean up with the team.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Explain and demonstrate how the text recognition working on cloud platform with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58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Au45xx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Complete the Advance config frame</a:t>
                      </a:r>
                    </a:p>
                    <a:p>
                      <a:r>
                        <a:t>- Complete AEM tab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Au56xx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testing_x000D_</a:t>
                      </a:r>
                    </a:p>
                    <a:p>
                      <a:r>
                        <a:t>Gemini: Release testing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Gemini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Testing, fixing, and release support.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391735" y="986641"/>
            <a:ext cx="11121892" cy="521003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lnSpc>
                <a:spcPct val="150000"/>
              </a:lnSpc>
              <a:buNone/>
              <a:defRPr b="1" sz="1800"/>
            </a:pPr>
            <a:r>
              <a:t>Insights: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 sz="1400"/>
            </a:pPr>
            <a:r>
              <a:t>When I work from my universal values , I am in integrity and full potential .</a:t>
            </a:r>
          </a:p>
          <a:p>
            <a:pPr lvl="1">
              <a:defRPr sz="1400"/>
            </a:pPr>
            <a:r>
              <a:t>No insights for this week</a:t>
            </a:r>
          </a:p>
          <a:p>
            <a:pPr lvl="1">
              <a:defRPr sz="1400"/>
            </a:pPr>
            <a:r>
              <a:t>I notice that, i need to work hard more using my inner values.</a:t>
            </a:r>
          </a:p>
          <a:p>
            <a:pPr lvl="1">
              <a:defRPr sz="1400"/>
            </a:pPr>
            <a:r>
              <a:t>I am able to notice that I am effective when I observe my senses.</a:t>
            </a:r>
          </a:p>
          <a:p>
            <a:pPr lvl="1">
              <a:defRPr sz="1400"/>
            </a:pPr>
            <a:r>
              <a:t>I notice that I need to work hard and concentrate on every work using my inner values.</a:t>
            </a:r>
          </a:p>
          <a:p/>
          <a:p>
            <a:pPr>
              <a:buNone/>
              <a:defRPr b="1" sz="1800"/>
            </a:pPr>
            <a:r>
              <a:t>Blogs:</a:t>
            </a:r>
          </a:p>
          <a:p>
            <a:pPr lvl="1">
              <a:defRPr sz="1400"/>
            </a:pPr>
            <a:r>
              <a:t>https://isaiambalamschool.wordpress.com/2025/04/07/from-bitter-to-better-our-palm-sprout-porridge-experiment/</a:t>
            </a:r>
          </a:p>
        </p:txBody>
      </p:sp>
      <p:sp>
        <p:nvSpPr>
          <p:cNvPr id="135" name="Google Shape;135;p5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38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2800"/>
            </a:pPr>
            <a:r>
              <a:rPr lang="en-US" dirty="0"/>
              <a:t>Slips, issues, updates, Blogs and Insights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05" name="Google Shape;105;p3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>
                <a:latin typeface="Calibri"/>
                <a:ea typeface="Calibri"/>
                <a:cs typeface="Calibri"/>
                <a:sym typeface="Calibri"/>
              </a:rPr>
              <a:t>AURA SEMICONDUCTOR CONFIDENTIAL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400"/>
              <a:t>4</a:t>
            </a:fld>
            <a:endParaRPr sz="1400"/>
          </a:p>
        </p:txBody>
      </p:sp>
      <p:sp>
        <p:nvSpPr>
          <p:cNvPr id="107" name="Google Shape;107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Progress this Week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p3"/>
          <p:cNvGraphicFramePr/>
          <p:nvPr>
            <p:extLst>
              <p:ext uri="{D42A27DB-BD31-4B8C-83A1-F6EECF244321}">
                <p14:modId xmlns:p14="http://schemas.microsoft.com/office/powerpoint/2010/main" val="282183775"/>
              </p:ext>
            </p:extLst>
          </p:nvPr>
        </p:nvGraphicFramePr>
        <p:xfrm>
          <a:off x="114300" y="771525"/>
          <a:ext cx="9670698" cy="5314950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6271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35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Projects</a:t>
                      </a:r>
                      <a:endParaRPr lang="en-US" sz="14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Calibri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585912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Birds eye view update_x000D_</a:t>
                      </a:r>
                    </a:p>
                    <a:p>
                      <a:r>
                        <a:t>Gemini: validation update_x000D_</a:t>
                      </a:r>
                    </a:p>
                    <a:p>
                      <a:r>
                        <a:t>Au561x: validation update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85628906"/>
                  </a:ext>
                </a:extLst>
              </a:tr>
              <a:tr h="1733453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Worked on msv sims on testing the circuit with poll and clk_inv._x000D_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DV : Updatd the VIN_UVLO and VDD_UVLO models.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78853073"/>
                  </a:ext>
                </a:extLst>
              </a:tr>
              <a:tr h="1609822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Updated validation and merged new changes in no profile branch _x000D_</a:t>
                      </a:r>
                    </a:p>
                    <a:p>
                      <a:r>
                        <a:t>_x000D_</a:t>
                      </a:r>
                    </a:p>
                    <a:p>
                      <a:r>
                        <a:t>Gen4: .so conversion</a:t>
                      </a:r>
                    </a:p>
                  </a:txBody>
                  <a:tcPr marL="16524" marR="16524" marT="11025" marB="11025" anchor="ctr">
                    <a:lnL w="9524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000000"/>
                      </a:solidFill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820600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3167146F-EBA0-B544-5E26-88ACB8EE5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606383"/>
              </p:ext>
            </p:extLst>
          </p:nvPr>
        </p:nvGraphicFramePr>
        <p:xfrm>
          <a:off x="9847386" y="774047"/>
          <a:ext cx="2242854" cy="572470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42854">
                  <a:extLst>
                    <a:ext uri="{9D8B030D-6E8A-4147-A177-3AD203B41FA5}">
                      <a16:colId xmlns="" xmlns:a16="http://schemas.microsoft.com/office/drawing/2014/main" val="3248481901"/>
                    </a:ext>
                  </a:extLst>
                </a:gridCol>
              </a:tblGrid>
              <a:tr h="235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i="0" u="none" strike="noStrike" cap="none" noProof="0" dirty="0">
                          <a:solidFill>
                            <a:schemeClr val="dk1"/>
                          </a:solidFill>
                        </a:rPr>
                        <a:t>Teach: Students were able  to </a:t>
                      </a:r>
                      <a:endParaRPr lang="en-US" sz="1200" b="0" i="0" u="none" strike="noStrike" cap="non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74155228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for soldering components in the board.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42717351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Aikiyam school students in learning dictionary and recall list _x000D_</a:t>
                      </a:r>
                    </a:p>
                    <a:p>
                      <a:r>
                        <a:t>8th grade Udavi in revising math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05582439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I support AIAT, make a clear document for bucket creation in IBM cloud.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1668141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computer class in Isai ambalam school with snap and polypad as well.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30604564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9th grade for their exam preparation, supported Bvoc for their exam preparation.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0319699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of making drama prop._x000D_</a:t>
                      </a:r>
                    </a:p>
                    <a:p>
                      <a:r>
                        <a:t>Supported Elakiya on Aura projects.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9209105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for garden work and supported to BVOC students for layout and steam class, scratch class to teach add, sub, mul and fraction using polypad.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152987540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updated  the BNB Shifu software.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4266616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Children were able to understand all the previous topics and revised the time,patterns etc..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81688287"/>
                  </a:ext>
                </a:extLst>
              </a:tr>
              <a:tr h="526750">
                <a:tc>
                  <a:txBody>
                    <a:bodyPr/>
                    <a:lstStyle/>
                    <a:p>
                      <a:r>
                        <a:t>Supported sixth grade children on information processing(filling the bank challans, OMR sheet filling and noticing the series)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037599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0" y="6543040"/>
            <a:ext cx="3860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AURA SEMICONDUCTOR CONFIDENTIAL</a:t>
            </a: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ldNum" idx="12"/>
          </p:nvPr>
        </p:nvSpPr>
        <p:spPr>
          <a:xfrm>
            <a:off x="5588000" y="6482716"/>
            <a:ext cx="71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15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/>
              <a:t>Plan for the next  2 weeks</a:t>
            </a:r>
            <a:endParaRPr/>
          </a:p>
        </p:txBody>
      </p:sp>
      <p:graphicFrame>
        <p:nvGraphicFramePr>
          <p:cNvPr id="128" name="Google Shape;128;p21"/>
          <p:cNvGraphicFramePr/>
          <p:nvPr>
            <p:extLst>
              <p:ext uri="{D42A27DB-BD31-4B8C-83A1-F6EECF244321}">
                <p14:modId xmlns:p14="http://schemas.microsoft.com/office/powerpoint/2010/main" val="2964007601"/>
              </p:ext>
            </p:extLst>
          </p:nvPr>
        </p:nvGraphicFramePr>
        <p:xfrm>
          <a:off x="295060" y="813933"/>
          <a:ext cx="11679924" cy="5218567"/>
        </p:xfrm>
        <a:graphic>
          <a:graphicData uri="http://schemas.openxmlformats.org/drawingml/2006/table">
            <a:tbl>
              <a:tblPr>
                <a:noFill/>
                <a:tableStyleId>{004C599E-858A-4154-B27A-1FA748EA071D}</a:tableStyleId>
              </a:tblPr>
              <a:tblGrid>
                <a:gridCol w="29767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7032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6399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Projects</a:t>
                      </a:r>
                      <a:endParaRPr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Status</a:t>
                      </a:r>
                    </a:p>
                  </a:txBody>
                  <a:tcPr marL="16525" marR="16525" marT="11025" marB="11025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639875">
                <a:tc>
                  <a:txBody>
                    <a:bodyPr/>
                    <a:lstStyle/>
                    <a:p>
                      <a:r>
                        <a:t>Au561x</a:t>
                      </a:r>
                    </a:p>
                  </a:txBody>
                  <a:tcPr marL="16525" marR="16525" marT="11025" marB="11025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release support</a:t>
                      </a:r>
                    </a:p>
                    <a:p>
                      <a:r>
                        <a:t>- release support</a:t>
                      </a:r>
                    </a:p>
                  </a:txBody>
                  <a:tcPr marL="16525" marR="16525" marT="11025" marB="110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600">
                <a:tc>
                  <a:txBody>
                    <a:bodyPr/>
                    <a:lstStyle/>
                    <a:p>
                      <a:r>
                        <a:t>Au5010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Update HTML script_x000D_</a:t>
                      </a:r>
                    </a:p>
                    <a:p>
                      <a:r>
                        <a:t>Gemini: Work on HTML script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3137211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r>
                        <a:t>au4852kA1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CCCCCC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tc>
                  <a:txBody>
                    <a:bodyPr/>
                    <a:lstStyle/>
                    <a:p/>
                    <a:p>
                      <a:r>
                        <a:t>- Support for the project.</a:t>
                      </a:r>
                    </a:p>
                  </a:txBody>
                  <a:tcPr marL="16524" marR="16524" marT="11025" marB="11025" anchor="ctr">
                    <a:lnL w="9524">
                      <a:solidFill>
                        <a:srgbClr val="CCCCCC"/>
                      </a:solidFill>
                    </a:lnL>
                    <a:lnR w="9524">
                      <a:solidFill>
                        <a:srgbClr val="000000"/>
                      </a:solidFill>
                    </a:lnR>
                    <a:lnT w="9524">
                      <a:solidFill>
                        <a:srgbClr val="CCCCCC"/>
                      </a:solidFill>
                    </a:lnT>
                    <a:lnB w="9524">
                      <a:solidFill>
                        <a:srgbClr val="CCCCCC"/>
                      </a:solidFill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394756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ura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275</Words>
  <Application>Microsoft Office PowerPoint</Application>
  <PresentationFormat>Custom</PresentationFormat>
  <Paragraphs>100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Wingdings</vt:lpstr>
      <vt:lpstr>Tahoma</vt:lpstr>
      <vt:lpstr>Calibri</vt:lpstr>
      <vt:lpstr>Aura_Template</vt:lpstr>
      <vt:lpstr>Weekly status of     C3STREAM Land Designs @ Auroville   19-Oct</vt:lpstr>
      <vt:lpstr>Accountabilities and Timelines </vt:lpstr>
      <vt:lpstr>Progress this Week</vt:lpstr>
      <vt:lpstr>Progress this Week</vt:lpstr>
      <vt:lpstr>Plan for the next  2 weeks</vt:lpstr>
      <vt:lpstr>Slips, issues, updates, Blogs and Insights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of     C3STREAM Land Designs @ Auroville    11-MAR</dc:title>
  <dc:creator>Admin</dc:creator>
  <cp:lastModifiedBy>Ranjith R</cp:lastModifiedBy>
  <cp:revision>1412</cp:revision>
  <dcterms:modified xsi:type="dcterms:W3CDTF">2025-05-14T04:20:58Z</dcterms:modified>
</cp:coreProperties>
</file>