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2"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68" autoAdjust="0"/>
    <p:restoredTop sz="89689" autoAdjust="0"/>
  </p:normalViewPr>
  <p:slideViewPr>
    <p:cSldViewPr>
      <p:cViewPr varScale="1">
        <p:scale>
          <a:sx n="61" d="100"/>
          <a:sy n="61" d="100"/>
        </p:scale>
        <p:origin x="780"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26-08-2024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74213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79740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66802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633109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308795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86511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060763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055572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462009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62350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44308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8/26/2024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42395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8/26/2024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79029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8/26/2024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78869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8/26/2024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2739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74407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91949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8/26/2024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32865717"/>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emf"/><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package" Target="../embeddings/Microsoft_Excel_Worksheet.xlsx"/><Relationship Id="rId5" Type="http://schemas.openxmlformats.org/officeDocument/2006/relationships/image" Target="../media/image13.png"/><Relationship Id="rId4" Type="http://schemas.openxmlformats.org/officeDocument/2006/relationships/image" Target="../media/image12.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chemeClr val="tx2">
                    <a:lumMod val="50000"/>
                  </a:schemeClr>
                </a:solidFill>
                <a:latin typeface="Times New Roman" panose="02020603050405020304" pitchFamily="18" charset="0"/>
                <a:cs typeface="Times New Roman" panose="02020603050405020304" pitchFamily="18" charset="0"/>
              </a:rPr>
              <a:t>Employee Data Analysis using Excel</a:t>
            </a:r>
            <a:r>
              <a:rPr lang="en-US" b="1" i="0" dirty="0">
                <a:solidFill>
                  <a:schemeClr val="tx2">
                    <a:lumMod val="50000"/>
                  </a:schemeClr>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676275" y="2971800"/>
            <a:ext cx="9458325" cy="1938992"/>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STUDENT NAME:RANJITH.B</a:t>
            </a:r>
          </a:p>
          <a:p>
            <a:pPr algn="just"/>
            <a:r>
              <a:rPr lang="en-US" sz="2400" b="1" dirty="0">
                <a:latin typeface="Times New Roman" panose="02020603050405020304" pitchFamily="18" charset="0"/>
                <a:cs typeface="Times New Roman" panose="02020603050405020304" pitchFamily="18" charset="0"/>
              </a:rPr>
              <a:t>REGISTER NO:unm203bcm22096</a:t>
            </a:r>
          </a:p>
          <a:p>
            <a:pPr algn="just"/>
            <a:r>
              <a:rPr lang="en-US" sz="2400" b="1" dirty="0">
                <a:latin typeface="Times New Roman" panose="02020603050405020304" pitchFamily="18" charset="0"/>
                <a:cs typeface="Times New Roman" panose="02020603050405020304" pitchFamily="18" charset="0"/>
              </a:rPr>
              <a:t>DEPARTMENT:COMMERCE</a:t>
            </a:r>
          </a:p>
          <a:p>
            <a:pPr algn="just"/>
            <a:r>
              <a:rPr lang="en-US" sz="2400" b="1" dirty="0">
                <a:latin typeface="Times New Roman" panose="02020603050405020304" pitchFamily="18" charset="0"/>
                <a:cs typeface="Times New Roman" panose="02020603050405020304" pitchFamily="18" charset="0"/>
              </a:rPr>
              <a:t>COLLEGE: K.C.S. KASI NADAR COLLAGE OF ARTS &amp; SCEINCE</a:t>
            </a:r>
          </a:p>
          <a:p>
            <a:pPr algn="just"/>
            <a:r>
              <a:rPr lang="en-US" sz="2400" b="1" dirty="0">
                <a:latin typeface="Times New Roman" panose="02020603050405020304" pitchFamily="18" charset="0"/>
                <a:cs typeface="Times New Roman" panose="02020603050405020304" pitchFamily="18" charset="0"/>
              </a:rPr>
              <a:t>           </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5127625" cy="752129"/>
          </a:xfrm>
          <a:prstGeom prst="rect">
            <a:avLst/>
          </a:prstGeom>
        </p:spPr>
        <p:txBody>
          <a:bodyPr vert="horz" wrap="square" lIns="0" tIns="13335" rIns="0" bIns="0" rtlCol="0">
            <a:spAutoFit/>
          </a:bodyPr>
          <a:lstStyle/>
          <a:p>
            <a:pPr marL="12700">
              <a:lnSpc>
                <a:spcPct val="100000"/>
              </a:lnSpc>
              <a:spcBef>
                <a:spcPts val="105"/>
              </a:spcBef>
            </a:pPr>
            <a:r>
              <a:rPr sz="4800" b="1" spc="15" dirty="0">
                <a:solidFill>
                  <a:schemeClr val="accent1"/>
                </a:solidFill>
                <a:latin typeface="Times New Roman" panose="02020603050405020304" pitchFamily="18" charset="0"/>
                <a:cs typeface="Times New Roman" panose="02020603050405020304" pitchFamily="18" charset="0"/>
              </a:rPr>
              <a:t>M</a:t>
            </a:r>
            <a:r>
              <a:rPr sz="4800" b="1" dirty="0">
                <a:solidFill>
                  <a:schemeClr val="accent1"/>
                </a:solidFill>
                <a:latin typeface="Times New Roman" panose="02020603050405020304" pitchFamily="18" charset="0"/>
                <a:cs typeface="Times New Roman" panose="02020603050405020304" pitchFamily="18" charset="0"/>
              </a:rPr>
              <a:t>O</a:t>
            </a:r>
            <a:r>
              <a:rPr sz="4800" b="1" spc="-15" dirty="0">
                <a:solidFill>
                  <a:schemeClr val="accent1"/>
                </a:solidFill>
                <a:latin typeface="Times New Roman" panose="02020603050405020304" pitchFamily="18" charset="0"/>
                <a:cs typeface="Times New Roman" panose="02020603050405020304" pitchFamily="18" charset="0"/>
              </a:rPr>
              <a:t>D</a:t>
            </a:r>
            <a:r>
              <a:rPr sz="4800" b="1" spc="-35" dirty="0">
                <a:solidFill>
                  <a:schemeClr val="accent1"/>
                </a:solidFill>
                <a:latin typeface="Times New Roman" panose="02020603050405020304" pitchFamily="18" charset="0"/>
                <a:cs typeface="Times New Roman" panose="02020603050405020304" pitchFamily="18" charset="0"/>
              </a:rPr>
              <a:t>E</a:t>
            </a:r>
            <a:r>
              <a:rPr sz="4800" b="1" spc="-30" dirty="0">
                <a:solidFill>
                  <a:schemeClr val="accent1"/>
                </a:solidFill>
                <a:latin typeface="Times New Roman" panose="02020603050405020304" pitchFamily="18" charset="0"/>
                <a:cs typeface="Times New Roman" panose="02020603050405020304" pitchFamily="18" charset="0"/>
              </a:rPr>
              <a:t>LL</a:t>
            </a:r>
            <a:r>
              <a:rPr sz="4800" b="1" spc="-5" dirty="0">
                <a:solidFill>
                  <a:schemeClr val="accent1"/>
                </a:solidFill>
                <a:latin typeface="Times New Roman" panose="02020603050405020304" pitchFamily="18" charset="0"/>
                <a:cs typeface="Times New Roman" panose="02020603050405020304" pitchFamily="18" charset="0"/>
              </a:rPr>
              <a:t>I</a:t>
            </a:r>
            <a:r>
              <a:rPr sz="4800" b="1" spc="30" dirty="0">
                <a:solidFill>
                  <a:schemeClr val="accent1"/>
                </a:solidFill>
                <a:latin typeface="Times New Roman" panose="02020603050405020304" pitchFamily="18" charset="0"/>
                <a:cs typeface="Times New Roman" panose="02020603050405020304" pitchFamily="18" charset="0"/>
              </a:rPr>
              <a:t>N</a:t>
            </a:r>
            <a:r>
              <a:rPr sz="4800" b="1" spc="5" dirty="0">
                <a:solidFill>
                  <a:schemeClr val="accent1"/>
                </a:solidFill>
                <a:latin typeface="Times New Roman" panose="02020603050405020304" pitchFamily="18" charset="0"/>
                <a:cs typeface="Times New Roman" panose="02020603050405020304" pitchFamily="18" charset="0"/>
              </a:rPr>
              <a:t>G</a:t>
            </a:r>
            <a:endParaRPr sz="4800" dirty="0">
              <a:solidFill>
                <a:schemeClr val="accent1"/>
              </a:solidFill>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EDB75943-ED22-8B97-34A9-27C50C2E9326}"/>
              </a:ext>
            </a:extLst>
          </p:cNvPr>
          <p:cNvSpPr txBox="1"/>
          <p:nvPr/>
        </p:nvSpPr>
        <p:spPr>
          <a:xfrm>
            <a:off x="739775" y="1447800"/>
            <a:ext cx="8794750" cy="2677656"/>
          </a:xfrm>
          <a:prstGeom prst="rect">
            <a:avLst/>
          </a:prstGeom>
          <a:noFill/>
        </p:spPr>
        <p:txBody>
          <a:bodyPr wrap="square" rtlCol="0">
            <a:spAutoFit/>
          </a:bodyPr>
          <a:lstStyle/>
          <a:p>
            <a:pPr marL="514350" indent="-51435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Data cleaning.</a:t>
            </a:r>
          </a:p>
          <a:p>
            <a:pPr marL="514350" indent="-51435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Creating table.</a:t>
            </a:r>
          </a:p>
          <a:p>
            <a:pPr marL="514350" indent="-51435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Creating pivot chart.</a:t>
            </a:r>
          </a:p>
          <a:p>
            <a:pPr marL="514350" indent="-51435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Creating dashboard.</a:t>
            </a:r>
          </a:p>
          <a:p>
            <a:pPr marL="514350" indent="-51435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Inserting pivot chart in dashboard.</a:t>
            </a:r>
          </a:p>
          <a:p>
            <a:pPr marL="514350" indent="-51435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Creating interactive dashboard by putting all together elements. </a:t>
            </a:r>
          </a:p>
          <a:p>
            <a:pPr marL="514350" indent="-514350">
              <a:buFont typeface="Wingdings" panose="05000000000000000000" pitchFamily="2" charset="2"/>
              <a:buChar char="Ø"/>
            </a:pPr>
            <a:endParaRPr lang="en-IN" sz="24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567463"/>
          </a:xfrm>
          <a:prstGeom prst="rect">
            <a:avLst/>
          </a:prstGeom>
        </p:spPr>
        <p:txBody>
          <a:bodyPr vert="horz" wrap="square" lIns="0" tIns="13335" rIns="0" bIns="0" rtlCol="0">
            <a:spAutoFit/>
          </a:bodyPr>
          <a:lstStyle/>
          <a:p>
            <a:pPr marL="12700">
              <a:lnSpc>
                <a:spcPct val="100000"/>
              </a:lnSpc>
              <a:spcBef>
                <a:spcPts val="105"/>
              </a:spcBef>
            </a:pPr>
            <a:r>
              <a:rPr b="1" dirty="0">
                <a:latin typeface="Times New Roman" panose="02020603050405020304" pitchFamily="18" charset="0"/>
                <a:cs typeface="Times New Roman" panose="02020603050405020304" pitchFamily="18" charset="0"/>
              </a:rPr>
              <a:t>R</a:t>
            </a:r>
            <a:r>
              <a:rPr b="1" spc="-40" dirty="0">
                <a:latin typeface="Times New Roman" panose="02020603050405020304" pitchFamily="18" charset="0"/>
                <a:cs typeface="Times New Roman" panose="02020603050405020304" pitchFamily="18" charset="0"/>
              </a:rPr>
              <a:t>E</a:t>
            </a:r>
            <a:r>
              <a:rPr b="1" spc="15" dirty="0">
                <a:latin typeface="Times New Roman" panose="02020603050405020304" pitchFamily="18" charset="0"/>
                <a:cs typeface="Times New Roman" panose="02020603050405020304" pitchFamily="18" charset="0"/>
              </a:rPr>
              <a:t>S</a:t>
            </a:r>
            <a:r>
              <a:rPr b="1" spc="-30" dirty="0">
                <a:latin typeface="Times New Roman" panose="02020603050405020304" pitchFamily="18" charset="0"/>
                <a:cs typeface="Times New Roman" panose="02020603050405020304" pitchFamily="18" charset="0"/>
              </a:rPr>
              <a:t>U</a:t>
            </a:r>
            <a:r>
              <a:rPr b="1" spc="-405" dirty="0">
                <a:latin typeface="Times New Roman" panose="02020603050405020304" pitchFamily="18" charset="0"/>
                <a:cs typeface="Times New Roman" panose="02020603050405020304" pitchFamily="18" charset="0"/>
              </a:rPr>
              <a:t>L</a:t>
            </a:r>
            <a:r>
              <a:rPr b="1"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6" name="TextBox 15">
            <a:extLst>
              <a:ext uri="{FF2B5EF4-FFF2-40B4-BE49-F238E27FC236}">
                <a16:creationId xmlns:a16="http://schemas.microsoft.com/office/drawing/2014/main" id="{F9E688B7-18BD-27E9-F18D-DC56EFD6501B}"/>
              </a:ext>
            </a:extLst>
          </p:cNvPr>
          <p:cNvSpPr txBox="1"/>
          <p:nvPr/>
        </p:nvSpPr>
        <p:spPr>
          <a:xfrm>
            <a:off x="5483925" y="698904"/>
            <a:ext cx="3124200" cy="369332"/>
          </a:xfrm>
          <a:prstGeom prst="rect">
            <a:avLst/>
          </a:prstGeom>
          <a:noFill/>
        </p:spPr>
        <p:txBody>
          <a:bodyPr wrap="square" rtlCol="0">
            <a:spAutoFit/>
          </a:bodyPr>
          <a:lstStyle/>
          <a:p>
            <a:r>
              <a:rPr lang="en-US" b="1" dirty="0"/>
              <a:t>(click  to open  file)</a:t>
            </a:r>
            <a:endParaRPr lang="en-IN" b="1" dirty="0"/>
          </a:p>
        </p:txBody>
      </p:sp>
      <p:pic>
        <p:nvPicPr>
          <p:cNvPr id="22" name="Graphic 21" descr="Right pointing backhand index">
            <a:extLst>
              <a:ext uri="{FF2B5EF4-FFF2-40B4-BE49-F238E27FC236}">
                <a16:creationId xmlns:a16="http://schemas.microsoft.com/office/drawing/2014/main" id="{D042E19E-490B-18D5-A1DA-49199CC1B4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5026725" y="654970"/>
            <a:ext cx="457200" cy="457200"/>
          </a:xfrm>
          <a:prstGeom prst="rect">
            <a:avLst/>
          </a:prstGeom>
        </p:spPr>
      </p:pic>
      <p:pic>
        <p:nvPicPr>
          <p:cNvPr id="8" name="Picture 7">
            <a:extLst>
              <a:ext uri="{FF2B5EF4-FFF2-40B4-BE49-F238E27FC236}">
                <a16:creationId xmlns:a16="http://schemas.microsoft.com/office/drawing/2014/main" id="{E89D753C-7565-737B-879E-B1A22886E0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3400" y="1226891"/>
            <a:ext cx="9991725" cy="5438215"/>
          </a:xfrm>
          <a:prstGeom prst="rect">
            <a:avLst/>
          </a:prstGeom>
        </p:spPr>
      </p:pic>
      <p:graphicFrame>
        <p:nvGraphicFramePr>
          <p:cNvPr id="12" name="Object 11">
            <a:extLst>
              <a:ext uri="{FF2B5EF4-FFF2-40B4-BE49-F238E27FC236}">
                <a16:creationId xmlns:a16="http://schemas.microsoft.com/office/drawing/2014/main" id="{2BBCAED2-5DB7-4973-E9F0-FA42DD9912F1}"/>
              </a:ext>
            </a:extLst>
          </p:cNvPr>
          <p:cNvGraphicFramePr>
            <a:graphicFrameLocks noChangeAspect="1"/>
          </p:cNvGraphicFramePr>
          <p:nvPr>
            <p:extLst>
              <p:ext uri="{D42A27DB-BD31-4B8C-83A1-F6EECF244321}">
                <p14:modId xmlns:p14="http://schemas.microsoft.com/office/powerpoint/2010/main" val="1127183030"/>
              </p:ext>
            </p:extLst>
          </p:nvPr>
        </p:nvGraphicFramePr>
        <p:xfrm>
          <a:off x="4074225" y="385444"/>
          <a:ext cx="952500" cy="2286000"/>
        </p:xfrm>
        <a:graphic>
          <a:graphicData uri="http://schemas.openxmlformats.org/presentationml/2006/ole">
            <mc:AlternateContent xmlns:mc="http://schemas.openxmlformats.org/markup-compatibility/2006">
              <mc:Choice xmlns:v="urn:schemas-microsoft-com:vml" Requires="v">
                <p:oleObj name="Worksheet" showAsIcon="1" r:id="rId6" imgW="380879" imgH="914590" progId="Excel.Sheet.12">
                  <p:embed/>
                </p:oleObj>
              </mc:Choice>
              <mc:Fallback>
                <p:oleObj name="Worksheet" showAsIcon="1" r:id="rId6" imgW="380879" imgH="914590" progId="Excel.Sheet.12">
                  <p:embed/>
                  <p:pic>
                    <p:nvPicPr>
                      <p:cNvPr id="0" name=""/>
                      <p:cNvPicPr/>
                      <p:nvPr/>
                    </p:nvPicPr>
                    <p:blipFill>
                      <a:blip r:embed="rId7"/>
                      <a:stretch>
                        <a:fillRect/>
                      </a:stretch>
                    </p:blipFill>
                    <p:spPr>
                      <a:xfrm>
                        <a:off x="4074225" y="385444"/>
                        <a:ext cx="952500" cy="2286000"/>
                      </a:xfrm>
                      <a:prstGeom prst="rect">
                        <a:avLst/>
                      </a:prstGeom>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B1D0B4B-C4D7-97BD-56E5-81AB43056B0D}"/>
              </a:ext>
            </a:extLst>
          </p:cNvPr>
          <p:cNvSpPr txBox="1"/>
          <p:nvPr/>
        </p:nvSpPr>
        <p:spPr>
          <a:xfrm>
            <a:off x="762000" y="1600200"/>
            <a:ext cx="10058400" cy="2677656"/>
          </a:xfrm>
          <a:prstGeom prst="rect">
            <a:avLst/>
          </a:prstGeom>
          <a:noFill/>
        </p:spPr>
        <p:txBody>
          <a:bodyPr wrap="square" rtlCol="0">
            <a:spAutoFit/>
          </a:bodyPr>
          <a:lstStyle/>
          <a:p>
            <a:pPr algn="just"/>
            <a:r>
              <a:rPr lang="en-US" sz="2400" b="1" dirty="0"/>
              <a:t>“</a:t>
            </a:r>
            <a:r>
              <a:rPr lang="en-US" sz="2800" b="1" dirty="0">
                <a:latin typeface="Times New Roman" panose="02020603050405020304" pitchFamily="18" charset="0"/>
                <a:cs typeface="Times New Roman" panose="02020603050405020304" pitchFamily="18" charset="0"/>
              </a:rPr>
              <a:t>The employee management analysis offers valuable insights into how well management practices are supporting employee performance and satisfaction. By addressing identified issues and leveraging strengths, the organization can improve its management practices, enhance employee engagement, and ultimately achieve better organizational performance”</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flipH="1">
            <a:off x="25869838" y="39638"/>
            <a:ext cx="447674"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8518" y="55404"/>
            <a:ext cx="4743481"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5813425" cy="670696"/>
          </a:xfrm>
          <a:prstGeom prst="rect">
            <a:avLst/>
          </a:prstGeom>
        </p:spPr>
        <p:txBody>
          <a:bodyPr vert="horz" wrap="square" lIns="0" tIns="16510" rIns="0" bIns="0" rtlCol="0">
            <a:spAutoFit/>
          </a:bodyPr>
          <a:lstStyle/>
          <a:p>
            <a:pPr marL="12700">
              <a:lnSpc>
                <a:spcPct val="100000"/>
              </a:lnSpc>
              <a:spcBef>
                <a:spcPts val="130"/>
              </a:spcBef>
            </a:pPr>
            <a:r>
              <a:rPr sz="4250" b="1" spc="5" dirty="0">
                <a:latin typeface="Times New Roman" panose="02020603050405020304" pitchFamily="18" charset="0"/>
                <a:cs typeface="Times New Roman" panose="02020603050405020304" pitchFamily="18" charset="0"/>
              </a:rPr>
              <a:t>PROJECT</a:t>
            </a:r>
            <a:r>
              <a:rPr sz="4250" b="1" spc="-85" dirty="0">
                <a:latin typeface="Times New Roman" panose="02020603050405020304" pitchFamily="18" charset="0"/>
                <a:cs typeface="Times New Roman" panose="02020603050405020304" pitchFamily="18" charset="0"/>
              </a:rPr>
              <a:t> </a:t>
            </a:r>
            <a:r>
              <a:rPr sz="4250" b="1" spc="25" dirty="0">
                <a:latin typeface="Times New Roman" panose="02020603050405020304" pitchFamily="18" charset="0"/>
                <a:cs typeface="Times New Roman" panose="02020603050405020304" pitchFamily="18" charset="0"/>
              </a:rPr>
              <a:t>TITLE</a:t>
            </a:r>
            <a:endParaRPr sz="4250" b="1"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769441"/>
          </a:xfrm>
          <a:prstGeom prst="rect">
            <a:avLst/>
          </a:prstGeom>
          <a:noFill/>
        </p:spPr>
        <p:txBody>
          <a:bodyPr wrap="square" rtlCol="0">
            <a:spAutoFit/>
          </a:bodyPr>
          <a:lstStyle/>
          <a:p>
            <a:r>
              <a:rPr lang="en-US" sz="4400" b="1" dirty="0">
                <a:solidFill>
                  <a:schemeClr val="tx1">
                    <a:lumMod val="95000"/>
                  </a:schemeClr>
                </a:solidFill>
                <a:latin typeface="Times New Roman" panose="02020603050405020304" pitchFamily="18" charset="0"/>
                <a:cs typeface="Times New Roman" panose="02020603050405020304" pitchFamily="18" charset="0"/>
              </a:rPr>
              <a:t>Employee Management</a:t>
            </a:r>
            <a:endParaRPr lang="en-IN" sz="2800" dirty="0">
              <a:solidFill>
                <a:schemeClr val="tx1">
                  <a:lumMod val="9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567463"/>
          </a:xfrm>
          <a:prstGeom prst="rect">
            <a:avLst/>
          </a:prstGeom>
        </p:spPr>
        <p:txBody>
          <a:bodyPr vert="horz" wrap="square" lIns="0" tIns="13335" rIns="0" bIns="0" rtlCol="0">
            <a:spAutoFit/>
          </a:bodyPr>
          <a:lstStyle/>
          <a:p>
            <a:pPr marL="12700">
              <a:lnSpc>
                <a:spcPct val="100000"/>
              </a:lnSpc>
              <a:spcBef>
                <a:spcPts val="105"/>
              </a:spcBef>
            </a:pPr>
            <a:r>
              <a:rPr b="1" spc="25" dirty="0">
                <a:latin typeface="Times New Roman" panose="02020603050405020304" pitchFamily="18" charset="0"/>
                <a:cs typeface="Times New Roman" panose="02020603050405020304" pitchFamily="18" charset="0"/>
              </a:rPr>
              <a:t>A</a:t>
            </a:r>
            <a:r>
              <a:rPr b="1" spc="-5" dirty="0">
                <a:latin typeface="Times New Roman" panose="02020603050405020304" pitchFamily="18" charset="0"/>
                <a:cs typeface="Times New Roman" panose="02020603050405020304" pitchFamily="18" charset="0"/>
              </a:rPr>
              <a:t>G</a:t>
            </a:r>
            <a:r>
              <a:rPr b="1" spc="-35" dirty="0">
                <a:latin typeface="Times New Roman" panose="02020603050405020304" pitchFamily="18" charset="0"/>
                <a:cs typeface="Times New Roman" panose="02020603050405020304" pitchFamily="18" charset="0"/>
              </a:rPr>
              <a:t>E</a:t>
            </a:r>
            <a:r>
              <a:rPr b="1" spc="15" dirty="0">
                <a:latin typeface="Times New Roman" panose="02020603050405020304" pitchFamily="18" charset="0"/>
                <a:cs typeface="Times New Roman" panose="02020603050405020304" pitchFamily="18" charset="0"/>
              </a:rPr>
              <a:t>N</a:t>
            </a:r>
            <a:r>
              <a:rPr b="1"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2800" b="0" i="0" dirty="0">
                <a:effectLst/>
                <a:latin typeface="Times New Roman" panose="02020603050405020304" pitchFamily="18" charset="0"/>
                <a:cs typeface="Times New Roman" panose="02020603050405020304" pitchFamily="18" charset="0"/>
              </a:rPr>
              <a:t>Problem Statement</a:t>
            </a:r>
          </a:p>
          <a:p>
            <a:pPr algn="just">
              <a:buFont typeface="+mj-lt"/>
              <a:buAutoNum type="arabicPeriod"/>
            </a:pPr>
            <a:r>
              <a:rPr lang="en-US" sz="2800" b="0" i="0" dirty="0">
                <a:effectLst/>
                <a:latin typeface="Times New Roman" panose="02020603050405020304" pitchFamily="18" charset="0"/>
                <a:cs typeface="Times New Roman" panose="02020603050405020304" pitchFamily="18" charset="0"/>
              </a:rPr>
              <a:t>Project Overview</a:t>
            </a:r>
          </a:p>
          <a:p>
            <a:pPr algn="just">
              <a:buFont typeface="+mj-lt"/>
              <a:buAutoNum type="arabicPeriod"/>
            </a:pPr>
            <a:r>
              <a:rPr lang="en-US" sz="2800" b="0" i="0" dirty="0">
                <a:effectLst/>
                <a:latin typeface="Times New Roman" panose="02020603050405020304" pitchFamily="18" charset="0"/>
                <a:cs typeface="Times New Roman" panose="02020603050405020304" pitchFamily="18" charset="0"/>
              </a:rPr>
              <a:t>End Users</a:t>
            </a:r>
          </a:p>
          <a:p>
            <a:pPr algn="just">
              <a:buFont typeface="+mj-lt"/>
              <a:buAutoNum type="arabicPeriod"/>
            </a:pPr>
            <a:r>
              <a:rPr lang="en-US" sz="2800" b="0" i="0" dirty="0">
                <a:effectLst/>
                <a:latin typeface="Times New Roman" panose="02020603050405020304" pitchFamily="18" charset="0"/>
                <a:cs typeface="Times New Roman" panose="02020603050405020304" pitchFamily="18" charset="0"/>
              </a:rPr>
              <a:t>Our Solution and Proposition</a:t>
            </a:r>
          </a:p>
          <a:p>
            <a:pPr algn="just">
              <a:buFont typeface="+mj-lt"/>
              <a:buAutoNum type="arabicPeriod"/>
            </a:pPr>
            <a:r>
              <a:rPr lang="en-US" sz="2800" dirty="0">
                <a:latin typeface="Times New Roman" panose="02020603050405020304" pitchFamily="18" charset="0"/>
                <a:cs typeface="Times New Roman" panose="02020603050405020304" pitchFamily="18" charset="0"/>
              </a:rPr>
              <a:t>Dataset Description</a:t>
            </a:r>
            <a:endParaRPr lang="en-US" sz="2800" b="0" i="0" dirty="0">
              <a:effectLst/>
              <a:latin typeface="Times New Roman" panose="02020603050405020304" pitchFamily="18" charset="0"/>
              <a:cs typeface="Times New Roman" panose="02020603050405020304" pitchFamily="18" charset="0"/>
            </a:endParaRPr>
          </a:p>
          <a:p>
            <a:pPr algn="just">
              <a:buFont typeface="+mj-lt"/>
              <a:buAutoNum type="arabicPeriod"/>
            </a:pPr>
            <a:r>
              <a:rPr lang="en-US" sz="2800" b="0" i="0" dirty="0">
                <a:effectLst/>
                <a:latin typeface="Times New Roman" panose="02020603050405020304" pitchFamily="18" charset="0"/>
                <a:cs typeface="Times New Roman" panose="02020603050405020304" pitchFamily="18" charset="0"/>
              </a:rPr>
              <a:t>Modelling Approach</a:t>
            </a:r>
          </a:p>
          <a:p>
            <a:pPr algn="just">
              <a:buFont typeface="+mj-lt"/>
              <a:buAutoNum type="arabicPeriod"/>
            </a:pPr>
            <a:r>
              <a:rPr lang="en-US" sz="2800" b="0" i="0" dirty="0">
                <a:effectLst/>
                <a:latin typeface="Times New Roman" panose="02020603050405020304" pitchFamily="18" charset="0"/>
                <a:cs typeface="Times New Roman" panose="02020603050405020304" pitchFamily="18" charset="0"/>
              </a:rPr>
              <a:t>Results and </a:t>
            </a:r>
            <a:r>
              <a:rPr lang="en-US" sz="2800" dirty="0">
                <a:latin typeface="Times New Roman" panose="02020603050405020304" pitchFamily="18" charset="0"/>
                <a:cs typeface="Times New Roman" panose="02020603050405020304" pitchFamily="18" charset="0"/>
              </a:rPr>
              <a:t>Discussion</a:t>
            </a:r>
            <a:endParaRPr lang="en-US" sz="2800" b="0" i="0" dirty="0">
              <a:effectLst/>
              <a:latin typeface="Times New Roman" panose="02020603050405020304" pitchFamily="18" charset="0"/>
              <a:cs typeface="Times New Roman" panose="02020603050405020304" pitchFamily="18" charset="0"/>
            </a:endParaRPr>
          </a:p>
          <a:p>
            <a:pPr algn="just">
              <a:buFont typeface="+mj-lt"/>
              <a:buAutoNum type="arabicPeriod"/>
            </a:pPr>
            <a:r>
              <a:rPr lang="en-US" sz="2800" b="0" i="0" dirty="0">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533400" y="533400"/>
            <a:ext cx="6633528" cy="6937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400" spc="-20" dirty="0">
                <a:latin typeface="Times New Roman" panose="02020603050405020304" pitchFamily="18" charset="0"/>
                <a:cs typeface="Times New Roman" panose="02020603050405020304" pitchFamily="18" charset="0"/>
              </a:rPr>
              <a:t>P</a:t>
            </a:r>
            <a:r>
              <a:rPr sz="4400" spc="15" dirty="0">
                <a:latin typeface="Times New Roman" panose="02020603050405020304" pitchFamily="18" charset="0"/>
                <a:cs typeface="Times New Roman" panose="02020603050405020304" pitchFamily="18" charset="0"/>
              </a:rPr>
              <a:t>ROB</a:t>
            </a:r>
            <a:r>
              <a:rPr sz="4400" spc="55" dirty="0">
                <a:latin typeface="Times New Roman" panose="02020603050405020304" pitchFamily="18" charset="0"/>
                <a:cs typeface="Times New Roman" panose="02020603050405020304" pitchFamily="18" charset="0"/>
              </a:rPr>
              <a:t>L</a:t>
            </a:r>
            <a:r>
              <a:rPr sz="4400" spc="-20" dirty="0">
                <a:latin typeface="Times New Roman" panose="02020603050405020304" pitchFamily="18" charset="0"/>
                <a:cs typeface="Times New Roman" panose="02020603050405020304" pitchFamily="18" charset="0"/>
              </a:rPr>
              <a:t>E</a:t>
            </a:r>
            <a:r>
              <a:rPr sz="4400" spc="20" dirty="0">
                <a:latin typeface="Times New Roman" panose="02020603050405020304" pitchFamily="18" charset="0"/>
                <a:cs typeface="Times New Roman" panose="02020603050405020304" pitchFamily="18" charset="0"/>
              </a:rPr>
              <a:t>M</a:t>
            </a:r>
            <a:r>
              <a:rPr sz="4400" dirty="0">
                <a:latin typeface="Times New Roman" panose="02020603050405020304" pitchFamily="18" charset="0"/>
                <a:cs typeface="Times New Roman" panose="02020603050405020304" pitchFamily="18" charset="0"/>
              </a:rPr>
              <a:t>	</a:t>
            </a:r>
            <a:r>
              <a:rPr sz="4400" spc="10" dirty="0">
                <a:latin typeface="Times New Roman" panose="02020603050405020304" pitchFamily="18" charset="0"/>
                <a:cs typeface="Times New Roman" panose="02020603050405020304" pitchFamily="18" charset="0"/>
              </a:rPr>
              <a:t>S</a:t>
            </a:r>
            <a:r>
              <a:rPr sz="4400" spc="-370" dirty="0">
                <a:latin typeface="Times New Roman" panose="02020603050405020304" pitchFamily="18" charset="0"/>
                <a:cs typeface="Times New Roman" panose="02020603050405020304" pitchFamily="18" charset="0"/>
              </a:rPr>
              <a:t>T</a:t>
            </a:r>
            <a:r>
              <a:rPr sz="4400" spc="-375" dirty="0">
                <a:latin typeface="Times New Roman" panose="02020603050405020304" pitchFamily="18" charset="0"/>
                <a:cs typeface="Times New Roman" panose="02020603050405020304" pitchFamily="18" charset="0"/>
              </a:rPr>
              <a:t>A</a:t>
            </a:r>
            <a:r>
              <a:rPr sz="4400" spc="15" dirty="0">
                <a:latin typeface="Times New Roman" panose="02020603050405020304" pitchFamily="18" charset="0"/>
                <a:cs typeface="Times New Roman" panose="02020603050405020304" pitchFamily="18" charset="0"/>
              </a:rPr>
              <a:t>T</a:t>
            </a:r>
            <a:r>
              <a:rPr sz="4400" spc="-10" dirty="0">
                <a:latin typeface="Times New Roman" panose="02020603050405020304" pitchFamily="18" charset="0"/>
                <a:cs typeface="Times New Roman" panose="02020603050405020304" pitchFamily="18" charset="0"/>
              </a:rPr>
              <a:t>E</a:t>
            </a:r>
            <a:r>
              <a:rPr sz="4400" spc="-20" dirty="0">
                <a:latin typeface="Times New Roman" panose="02020603050405020304" pitchFamily="18" charset="0"/>
                <a:cs typeface="Times New Roman" panose="02020603050405020304" pitchFamily="18" charset="0"/>
              </a:rPr>
              <a:t>ME</a:t>
            </a:r>
            <a:r>
              <a:rPr sz="4400" spc="10" dirty="0">
                <a:latin typeface="Times New Roman" panose="02020603050405020304" pitchFamily="18" charset="0"/>
                <a:cs typeface="Times New Roman" panose="02020603050405020304" pitchFamily="18" charset="0"/>
              </a:rPr>
              <a:t>NT</a:t>
            </a:r>
            <a:endParaRPr sz="44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D9AE0531-B7C5-5285-FDA4-8D7C70E3BDD3}"/>
              </a:ext>
            </a:extLst>
          </p:cNvPr>
          <p:cNvSpPr txBox="1"/>
          <p:nvPr/>
        </p:nvSpPr>
        <p:spPr>
          <a:xfrm>
            <a:off x="533399" y="1600200"/>
            <a:ext cx="10982325" cy="4401205"/>
          </a:xfrm>
          <a:prstGeom prst="rect">
            <a:avLst/>
          </a:prstGeom>
          <a:noFill/>
        </p:spPr>
        <p:txBody>
          <a:bodyPr wrap="square" rtlCol="0">
            <a:spAutoFit/>
          </a:bodyPr>
          <a:lstStyle/>
          <a:p>
            <a:pPr algn="just"/>
            <a:r>
              <a:rPr lang="en-US" sz="3200" b="1" dirty="0">
                <a:latin typeface="Times New Roman" panose="02020603050405020304" pitchFamily="18" charset="0"/>
                <a:cs typeface="Times New Roman" panose="02020603050405020304" pitchFamily="18" charset="0"/>
              </a:rPr>
              <a:t>THE PROBLEM  IS  EMPLOYEE MANAGEMENT ANALYSIS  ACCORDING THEIR : 	</a:t>
            </a:r>
          </a:p>
          <a:p>
            <a:pPr marL="457200" indent="-4572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Employee ID	</a:t>
            </a:r>
          </a:p>
          <a:p>
            <a:pPr marL="457200" indent="-4572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Full Name	</a:t>
            </a:r>
          </a:p>
          <a:p>
            <a:pPr marL="457200" indent="-4572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Department	</a:t>
            </a:r>
          </a:p>
          <a:p>
            <a:pPr marL="457200" indent="-4572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Designation	</a:t>
            </a:r>
          </a:p>
          <a:p>
            <a:pPr marL="457200" indent="-4572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Hire Date	</a:t>
            </a:r>
          </a:p>
          <a:p>
            <a:pPr marL="457200" indent="-4572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 Annual Salary 				</a:t>
            </a:r>
            <a:r>
              <a:rPr lang="en-US" sz="3200" b="1" dirty="0">
                <a:latin typeface="Times New Roman" panose="02020603050405020304" pitchFamily="18" charset="0"/>
                <a:cs typeface="Times New Roman" panose="02020603050405020304" pitchFamily="18" charset="0"/>
              </a:rPr>
              <a:t>											</a:t>
            </a:r>
            <a:r>
              <a:rPr lang="en-US" sz="3200" b="1" dirty="0"/>
              <a:t>						</a:t>
            </a:r>
          </a:p>
          <a:p>
            <a:endParaRPr lang="en-US" sz="32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381001"/>
            <a:ext cx="657542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b="1" spc="5" dirty="0">
                <a:latin typeface="Times New Roman" panose="02020603050405020304" pitchFamily="18" charset="0"/>
                <a:cs typeface="Times New Roman" panose="02020603050405020304" pitchFamily="18" charset="0"/>
              </a:rPr>
              <a:t>PROJECT	</a:t>
            </a:r>
            <a:r>
              <a:rPr sz="4250" b="1" spc="-20" dirty="0">
                <a:latin typeface="Times New Roman" panose="02020603050405020304" pitchFamily="18" charset="0"/>
                <a:cs typeface="Times New Roman" panose="02020603050405020304" pitchFamily="18" charset="0"/>
              </a:rPr>
              <a:t>OVERVIEW</a:t>
            </a:r>
            <a:endParaRPr sz="4250" b="1"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50EAA941-6BB6-2A57-5CA0-B5AA6CF2A269}"/>
              </a:ext>
            </a:extLst>
          </p:cNvPr>
          <p:cNvSpPr txBox="1"/>
          <p:nvPr/>
        </p:nvSpPr>
        <p:spPr>
          <a:xfrm>
            <a:off x="381000" y="1411666"/>
            <a:ext cx="10744200" cy="954107"/>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In this analysis I am  going to ease the process of identify  the employees rating using  excel, with the help of below mentioned tools in  excel.</a:t>
            </a:r>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5B7F0229-F6C9-FAC4-4E16-C224FF22531C}"/>
              </a:ext>
            </a:extLst>
          </p:cNvPr>
          <p:cNvSpPr txBox="1"/>
          <p:nvPr/>
        </p:nvSpPr>
        <p:spPr>
          <a:xfrm>
            <a:off x="381000" y="3154740"/>
            <a:ext cx="8277225" cy="1754326"/>
          </a:xfrm>
          <a:prstGeom prst="rect">
            <a:avLst/>
          </a:prstGeom>
          <a:noFill/>
        </p:spPr>
        <p:txBody>
          <a:bodyPr wrap="square" rtlCol="0">
            <a:spAutoFit/>
          </a:bodyPr>
          <a:lstStyle/>
          <a:p>
            <a:pPr marL="285750" indent="-28575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Tables.</a:t>
            </a:r>
          </a:p>
          <a:p>
            <a:pPr marL="285750" indent="-28575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Slicers.</a:t>
            </a:r>
          </a:p>
          <a:p>
            <a:pPr marL="285750" indent="-28575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Pivot chart(</a:t>
            </a:r>
            <a:r>
              <a:rPr lang="en-US" sz="2800" dirty="0">
                <a:solidFill>
                  <a:schemeClr val="tx2">
                    <a:lumMod val="60000"/>
                    <a:lumOff val="40000"/>
                  </a:schemeClr>
                </a:solidFill>
                <a:latin typeface="Times New Roman" panose="02020603050405020304" pitchFamily="18" charset="0"/>
                <a:cs typeface="Times New Roman" panose="02020603050405020304" pitchFamily="18" charset="0"/>
              </a:rPr>
              <a:t>line chart, pie chart &amp; bar chart</a:t>
            </a:r>
            <a:r>
              <a:rPr lang="en-US" sz="2800" dirty="0">
                <a:latin typeface="Times New Roman" panose="02020603050405020304" pitchFamily="18" charset="0"/>
                <a:cs typeface="Times New Roman" panose="02020603050405020304" pitchFamily="18" charset="0"/>
              </a:rPr>
              <a:t>).</a:t>
            </a:r>
          </a:p>
          <a:p>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457200" y="457200"/>
            <a:ext cx="7315200" cy="570669"/>
          </a:xfrm>
          <a:prstGeom prst="rect">
            <a:avLst/>
          </a:prstGeom>
        </p:spPr>
        <p:txBody>
          <a:bodyPr vert="horz" wrap="square" lIns="0" tIns="16510" rIns="0" bIns="0" rtlCol="0">
            <a:spAutoFit/>
          </a:bodyPr>
          <a:lstStyle/>
          <a:p>
            <a:pPr marL="12700">
              <a:lnSpc>
                <a:spcPct val="100000"/>
              </a:lnSpc>
              <a:spcBef>
                <a:spcPts val="130"/>
              </a:spcBef>
            </a:pPr>
            <a:r>
              <a:rPr sz="3600" b="1" spc="25" dirty="0">
                <a:latin typeface="Times New Roman" panose="02020603050405020304" pitchFamily="18" charset="0"/>
                <a:cs typeface="Times New Roman" panose="02020603050405020304" pitchFamily="18" charset="0"/>
              </a:rPr>
              <a:t>W</a:t>
            </a:r>
            <a:r>
              <a:rPr sz="3600" b="1" spc="-20" dirty="0">
                <a:latin typeface="Times New Roman" panose="02020603050405020304" pitchFamily="18" charset="0"/>
                <a:cs typeface="Times New Roman" panose="02020603050405020304" pitchFamily="18" charset="0"/>
              </a:rPr>
              <a:t>H</a:t>
            </a:r>
            <a:r>
              <a:rPr sz="3600" b="1" spc="20" dirty="0">
                <a:latin typeface="Times New Roman" panose="02020603050405020304" pitchFamily="18" charset="0"/>
                <a:cs typeface="Times New Roman" panose="02020603050405020304" pitchFamily="18" charset="0"/>
              </a:rPr>
              <a:t>O</a:t>
            </a:r>
            <a:r>
              <a:rPr sz="3600" b="1" spc="-235" dirty="0">
                <a:latin typeface="Times New Roman" panose="02020603050405020304" pitchFamily="18" charset="0"/>
                <a:cs typeface="Times New Roman" panose="02020603050405020304" pitchFamily="18" charset="0"/>
              </a:rPr>
              <a:t> </a:t>
            </a:r>
            <a:r>
              <a:rPr sz="3600" b="1" spc="-10" dirty="0">
                <a:latin typeface="Times New Roman" panose="02020603050405020304" pitchFamily="18" charset="0"/>
                <a:cs typeface="Times New Roman" panose="02020603050405020304" pitchFamily="18" charset="0"/>
              </a:rPr>
              <a:t>AR</a:t>
            </a:r>
            <a:r>
              <a:rPr sz="3600" b="1" spc="15" dirty="0">
                <a:latin typeface="Times New Roman" panose="02020603050405020304" pitchFamily="18" charset="0"/>
                <a:cs typeface="Times New Roman" panose="02020603050405020304" pitchFamily="18" charset="0"/>
              </a:rPr>
              <a:t>E</a:t>
            </a:r>
            <a:r>
              <a:rPr sz="3600" b="1" spc="-35" dirty="0">
                <a:latin typeface="Times New Roman" panose="02020603050405020304" pitchFamily="18" charset="0"/>
                <a:cs typeface="Times New Roman" panose="02020603050405020304" pitchFamily="18" charset="0"/>
              </a:rPr>
              <a:t> </a:t>
            </a:r>
            <a:r>
              <a:rPr sz="3600" b="1" spc="-10" dirty="0">
                <a:latin typeface="Times New Roman" panose="02020603050405020304" pitchFamily="18" charset="0"/>
                <a:cs typeface="Times New Roman" panose="02020603050405020304" pitchFamily="18" charset="0"/>
              </a:rPr>
              <a:t>T</a:t>
            </a:r>
            <a:r>
              <a:rPr sz="3600" b="1" spc="-15" dirty="0">
                <a:latin typeface="Times New Roman" panose="02020603050405020304" pitchFamily="18" charset="0"/>
                <a:cs typeface="Times New Roman" panose="02020603050405020304" pitchFamily="18" charset="0"/>
              </a:rPr>
              <a:t>H</a:t>
            </a:r>
            <a:r>
              <a:rPr sz="3600" b="1" spc="15" dirty="0">
                <a:latin typeface="Times New Roman" panose="02020603050405020304" pitchFamily="18" charset="0"/>
                <a:cs typeface="Times New Roman" panose="02020603050405020304" pitchFamily="18" charset="0"/>
              </a:rPr>
              <a:t>E</a:t>
            </a:r>
            <a:r>
              <a:rPr sz="3600" b="1" spc="-35" dirty="0">
                <a:latin typeface="Times New Roman" panose="02020603050405020304" pitchFamily="18" charset="0"/>
                <a:cs typeface="Times New Roman" panose="02020603050405020304" pitchFamily="18" charset="0"/>
              </a:rPr>
              <a:t> </a:t>
            </a:r>
            <a:r>
              <a:rPr sz="3600" b="1" spc="-20" dirty="0">
                <a:latin typeface="Times New Roman" panose="02020603050405020304" pitchFamily="18" charset="0"/>
                <a:cs typeface="Times New Roman" panose="02020603050405020304" pitchFamily="18" charset="0"/>
              </a:rPr>
              <a:t>E</a:t>
            </a:r>
            <a:r>
              <a:rPr sz="3600" b="1" spc="30" dirty="0">
                <a:latin typeface="Times New Roman" panose="02020603050405020304" pitchFamily="18" charset="0"/>
                <a:cs typeface="Times New Roman" panose="02020603050405020304" pitchFamily="18" charset="0"/>
              </a:rPr>
              <a:t>N</a:t>
            </a:r>
            <a:r>
              <a:rPr sz="3600" b="1" spc="15" dirty="0">
                <a:latin typeface="Times New Roman" panose="02020603050405020304" pitchFamily="18" charset="0"/>
                <a:cs typeface="Times New Roman" panose="02020603050405020304" pitchFamily="18" charset="0"/>
              </a:rPr>
              <a:t>D</a:t>
            </a:r>
            <a:r>
              <a:rPr sz="3600" b="1" spc="-45" dirty="0">
                <a:latin typeface="Times New Roman" panose="02020603050405020304" pitchFamily="18" charset="0"/>
                <a:cs typeface="Times New Roman" panose="02020603050405020304" pitchFamily="18" charset="0"/>
              </a:rPr>
              <a:t> </a:t>
            </a:r>
            <a:r>
              <a:rPr sz="3600" b="1" dirty="0">
                <a:latin typeface="Times New Roman" panose="02020603050405020304" pitchFamily="18" charset="0"/>
                <a:cs typeface="Times New Roman" panose="02020603050405020304" pitchFamily="18" charset="0"/>
              </a:rPr>
              <a:t>U</a:t>
            </a:r>
            <a:r>
              <a:rPr sz="3600" b="1" spc="10" dirty="0">
                <a:latin typeface="Times New Roman" panose="02020603050405020304" pitchFamily="18" charset="0"/>
                <a:cs typeface="Times New Roman" panose="02020603050405020304" pitchFamily="18" charset="0"/>
              </a:rPr>
              <a:t>S</a:t>
            </a:r>
            <a:r>
              <a:rPr sz="3600" b="1" spc="-25" dirty="0">
                <a:latin typeface="Times New Roman" panose="02020603050405020304" pitchFamily="18" charset="0"/>
                <a:cs typeface="Times New Roman" panose="02020603050405020304" pitchFamily="18" charset="0"/>
              </a:rPr>
              <a:t>E</a:t>
            </a:r>
            <a:r>
              <a:rPr sz="3600" b="1" spc="-10" dirty="0">
                <a:latin typeface="Times New Roman" panose="02020603050405020304" pitchFamily="18" charset="0"/>
                <a:cs typeface="Times New Roman" panose="02020603050405020304" pitchFamily="18" charset="0"/>
              </a:rPr>
              <a:t>R</a:t>
            </a:r>
            <a:r>
              <a:rPr sz="3600" b="1" spc="5" dirty="0">
                <a:latin typeface="Times New Roman" panose="02020603050405020304" pitchFamily="18" charset="0"/>
                <a:cs typeface="Times New Roman" panose="02020603050405020304" pitchFamily="18" charset="0"/>
              </a:rPr>
              <a:t>S?</a:t>
            </a:r>
            <a:endParaRPr sz="3600" b="1"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038B92B6-BD98-7999-E75C-B454CAEF6598}"/>
              </a:ext>
            </a:extLst>
          </p:cNvPr>
          <p:cNvSpPr txBox="1"/>
          <p:nvPr/>
        </p:nvSpPr>
        <p:spPr>
          <a:xfrm>
            <a:off x="457200" y="1905000"/>
            <a:ext cx="8077200" cy="2554545"/>
          </a:xfrm>
          <a:prstGeom prst="rect">
            <a:avLst/>
          </a:prstGeom>
          <a:noFill/>
        </p:spPr>
        <p:txBody>
          <a:bodyPr wrap="square" rtlCol="0">
            <a:spAutoFit/>
          </a:bodyPr>
          <a:lstStyle/>
          <a:p>
            <a:pPr marL="457200" indent="-457200" algn="just">
              <a:buFont typeface="+mj-lt"/>
              <a:buAutoNum type="alphaUcPeriod"/>
            </a:pPr>
            <a:r>
              <a:rPr lang="en-US" sz="3200" dirty="0">
                <a:latin typeface="Times New Roman" panose="02020603050405020304" pitchFamily="18" charset="0"/>
                <a:cs typeface="Times New Roman" panose="02020603050405020304" pitchFamily="18" charset="0"/>
              </a:rPr>
              <a:t>Human Resources (HR) Department</a:t>
            </a:r>
          </a:p>
          <a:p>
            <a:pPr marL="457200" indent="-457200" algn="just">
              <a:buFont typeface="+mj-lt"/>
              <a:buAutoNum type="alphaUcPeriod"/>
            </a:pPr>
            <a:r>
              <a:rPr lang="en-US" sz="3200" dirty="0">
                <a:latin typeface="Times New Roman" panose="02020603050405020304" pitchFamily="18" charset="0"/>
                <a:cs typeface="Times New Roman" panose="02020603050405020304" pitchFamily="18" charset="0"/>
              </a:rPr>
              <a:t>Finance Department</a:t>
            </a:r>
          </a:p>
          <a:p>
            <a:pPr marL="457200" indent="-457200" algn="just">
              <a:buFont typeface="+mj-lt"/>
              <a:buAutoNum type="alphaUcPeriod"/>
            </a:pPr>
            <a:r>
              <a:rPr lang="en-US" sz="3200" dirty="0">
                <a:latin typeface="Times New Roman" panose="02020603050405020304" pitchFamily="18" charset="0"/>
                <a:cs typeface="Times New Roman" panose="02020603050405020304" pitchFamily="18" charset="0"/>
              </a:rPr>
              <a:t>Compensation and Benefits Specialists</a:t>
            </a:r>
          </a:p>
          <a:p>
            <a:pPr marL="457200" indent="-457200" algn="just">
              <a:buFont typeface="+mj-lt"/>
              <a:buAutoNum type="alphaUcPeriod"/>
            </a:pPr>
            <a:r>
              <a:rPr lang="en-US" sz="3200" dirty="0">
                <a:latin typeface="Times New Roman" panose="02020603050405020304" pitchFamily="18" charset="0"/>
                <a:cs typeface="Times New Roman" panose="02020603050405020304" pitchFamily="18" charset="0"/>
              </a:rPr>
              <a:t>Operational Managers</a:t>
            </a:r>
          </a:p>
          <a:p>
            <a:pPr marL="457200" indent="-457200" algn="just">
              <a:buFont typeface="+mj-lt"/>
              <a:buAutoNum type="alphaUcPeriod"/>
            </a:pPr>
            <a:r>
              <a:rPr lang="en-US" sz="3200" dirty="0">
                <a:latin typeface="Times New Roman" panose="02020603050405020304" pitchFamily="18" charset="0"/>
                <a:cs typeface="Times New Roman" panose="02020603050405020304" pitchFamily="18" charset="0"/>
              </a:rPr>
              <a:t> IT and Data Management Teams</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211C50A3-DC05-7596-94E8-05AF9BCCF552}"/>
              </a:ext>
            </a:extLst>
          </p:cNvPr>
          <p:cNvSpPr txBox="1"/>
          <p:nvPr/>
        </p:nvSpPr>
        <p:spPr>
          <a:xfrm>
            <a:off x="2971800" y="1733549"/>
            <a:ext cx="6248400" cy="5201424"/>
          </a:xfrm>
          <a:prstGeom prst="rect">
            <a:avLst/>
          </a:prstGeom>
          <a:noFill/>
        </p:spPr>
        <p:txBody>
          <a:bodyPr wrap="square" rtlCol="0">
            <a:spAutoFit/>
          </a:bodyPr>
          <a:lstStyle/>
          <a:p>
            <a:pPr marL="342900" indent="-342900">
              <a:buFont typeface="Wingdings" panose="05000000000000000000" pitchFamily="2" charset="2"/>
              <a:buChar char="q"/>
            </a:pPr>
            <a:r>
              <a:rPr lang="en-US" sz="2400" b="1" dirty="0"/>
              <a:t>User-Friendly Interface:</a:t>
            </a:r>
            <a:endParaRPr lang="en-US" sz="2400" dirty="0"/>
          </a:p>
          <a:p>
            <a:pPr>
              <a:buFont typeface="Arial" panose="020B0604020202020204" pitchFamily="34" charset="0"/>
              <a:buChar char="•"/>
            </a:pPr>
            <a:r>
              <a:rPr lang="en-US" sz="2000" b="1" dirty="0"/>
              <a:t>Accessibility</a:t>
            </a:r>
            <a:r>
              <a:rPr lang="en-US" sz="2000" dirty="0"/>
              <a:t> </a:t>
            </a:r>
          </a:p>
          <a:p>
            <a:pPr>
              <a:buFont typeface="Arial" panose="020B0604020202020204" pitchFamily="34" charset="0"/>
              <a:buChar char="•"/>
            </a:pPr>
            <a:r>
              <a:rPr lang="en-US" sz="2000" b="1" dirty="0"/>
              <a:t>Ease of Use</a:t>
            </a:r>
          </a:p>
          <a:p>
            <a:pPr marL="342900" indent="-342900">
              <a:buFont typeface="Wingdings" panose="05000000000000000000" pitchFamily="2" charset="2"/>
              <a:buChar char="q"/>
            </a:pPr>
            <a:r>
              <a:rPr lang="en-US" sz="2400" b="1" dirty="0"/>
              <a:t>Comprehensive Data Management:</a:t>
            </a:r>
            <a:endParaRPr lang="en-US" sz="2400" dirty="0"/>
          </a:p>
          <a:p>
            <a:pPr>
              <a:buFont typeface="Arial" panose="020B0604020202020204" pitchFamily="34" charset="0"/>
              <a:buChar char="•"/>
            </a:pPr>
            <a:r>
              <a:rPr lang="en-US" sz="2000" b="1" dirty="0"/>
              <a:t>Data Organization</a:t>
            </a:r>
            <a:endParaRPr lang="en-US" sz="2000" dirty="0"/>
          </a:p>
          <a:p>
            <a:pPr>
              <a:buFont typeface="Arial" panose="020B0604020202020204" pitchFamily="34" charset="0"/>
              <a:buChar char="•"/>
            </a:pPr>
            <a:r>
              <a:rPr lang="en-US" sz="2000" b="1" dirty="0"/>
              <a:t>Data Integration</a:t>
            </a:r>
          </a:p>
          <a:p>
            <a:pPr marL="342900" indent="-342900">
              <a:buFont typeface="Wingdings" panose="05000000000000000000" pitchFamily="2" charset="2"/>
              <a:buChar char="q"/>
            </a:pPr>
            <a:r>
              <a:rPr lang="en-US" sz="2400" b="1" dirty="0"/>
              <a:t>Advanced Analytical Tools:</a:t>
            </a:r>
            <a:endParaRPr lang="en-US" sz="2400" dirty="0"/>
          </a:p>
          <a:p>
            <a:pPr>
              <a:buFont typeface="Arial" panose="020B0604020202020204" pitchFamily="34" charset="0"/>
              <a:buChar char="•"/>
            </a:pPr>
            <a:r>
              <a:rPr lang="en-US" sz="2000" b="1" dirty="0"/>
              <a:t>Formulas and Functions</a:t>
            </a:r>
          </a:p>
          <a:p>
            <a:pPr>
              <a:buFont typeface="Arial" panose="020B0604020202020204" pitchFamily="34" charset="0"/>
              <a:buChar char="•"/>
            </a:pPr>
            <a:r>
              <a:rPr lang="en-US" sz="2000" b="1" dirty="0"/>
              <a:t>PivotTables</a:t>
            </a:r>
          </a:p>
          <a:p>
            <a:pPr marL="342900" indent="-342900">
              <a:buFont typeface="Wingdings" panose="05000000000000000000" pitchFamily="2" charset="2"/>
              <a:buChar char="q"/>
            </a:pPr>
            <a:r>
              <a:rPr lang="en-US" sz="2400" b="1" dirty="0"/>
              <a:t>Visual Representation:</a:t>
            </a:r>
            <a:endParaRPr lang="en-US" sz="2400" dirty="0"/>
          </a:p>
          <a:p>
            <a:pPr>
              <a:buFont typeface="Arial" panose="020B0604020202020204" pitchFamily="34" charset="0"/>
              <a:buChar char="•"/>
            </a:pPr>
            <a:r>
              <a:rPr lang="en-US" sz="2000" b="1" dirty="0"/>
              <a:t>Charts and Graphs</a:t>
            </a:r>
          </a:p>
          <a:p>
            <a:pPr marL="342900" indent="-342900">
              <a:buFont typeface="Wingdings" panose="05000000000000000000" pitchFamily="2" charset="2"/>
              <a:buChar char="q"/>
            </a:pPr>
            <a:r>
              <a:rPr lang="en-IN" sz="2400" b="1" dirty="0"/>
              <a:t>Scenario Analysis</a:t>
            </a:r>
            <a:r>
              <a:rPr lang="en-IN" sz="2400" dirty="0"/>
              <a:t>:</a:t>
            </a:r>
          </a:p>
          <a:p>
            <a:pPr marL="342900" indent="-342900">
              <a:buFont typeface="Wingdings" panose="05000000000000000000" pitchFamily="2" charset="2"/>
              <a:buChar char="§"/>
            </a:pPr>
            <a:r>
              <a:rPr lang="en-IN" sz="2000" b="1" dirty="0"/>
              <a:t>Used to analyse different situation</a:t>
            </a:r>
          </a:p>
          <a:p>
            <a:pPr marL="342900" indent="-342900">
              <a:buFont typeface="Wingdings" panose="05000000000000000000" pitchFamily="2" charset="2"/>
              <a:buChar char="§"/>
            </a:pPr>
            <a:endParaRPr lang="en-IN" sz="2400" dirty="0"/>
          </a:p>
          <a:p>
            <a:pPr marL="342900" indent="-342900">
              <a:buFont typeface="Arial" panose="020B0604020202020204" pitchFamily="34" charset="0"/>
              <a:buChar char="•"/>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55813"/>
            <a:ext cx="10681335" cy="758190"/>
          </a:xfrm>
        </p:spPr>
        <p:txBody>
          <a:bodyPr/>
          <a:lstStyle/>
          <a:p>
            <a:r>
              <a:rPr lang="en-IN" b="1" dirty="0">
                <a:latin typeface="Times New Roman" panose="02020603050405020304" pitchFamily="18" charset="0"/>
                <a:cs typeface="Times New Roman" panose="02020603050405020304" pitchFamily="18" charset="0"/>
              </a:rPr>
              <a:t>Dataset Description</a:t>
            </a:r>
          </a:p>
        </p:txBody>
      </p:sp>
      <p:sp>
        <p:nvSpPr>
          <p:cNvPr id="3" name="TextBox 2">
            <a:extLst>
              <a:ext uri="{FF2B5EF4-FFF2-40B4-BE49-F238E27FC236}">
                <a16:creationId xmlns:a16="http://schemas.microsoft.com/office/drawing/2014/main" id="{E33721AE-6499-198E-8F76-0EE48DE5C9ED}"/>
              </a:ext>
            </a:extLst>
          </p:cNvPr>
          <p:cNvSpPr txBox="1"/>
          <p:nvPr/>
        </p:nvSpPr>
        <p:spPr>
          <a:xfrm>
            <a:off x="755332" y="1066800"/>
            <a:ext cx="11208068" cy="4062651"/>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Data Overview:</a:t>
            </a:r>
          </a:p>
          <a:p>
            <a:pPr algn="just"/>
            <a:r>
              <a:rPr lang="en-US" sz="2400" b="1" dirty="0">
                <a:latin typeface="Times New Roman" panose="02020603050405020304" pitchFamily="18" charset="0"/>
                <a:cs typeface="Times New Roman" panose="02020603050405020304" pitchFamily="18" charset="0"/>
              </a:rPr>
              <a:t>The dataset contains information about employees within an organization. This data is used to calculate and </a:t>
            </a:r>
            <a:r>
              <a:rPr lang="en-US" sz="2400" b="1" dirty="0" err="1">
                <a:latin typeface="Times New Roman" panose="02020603050405020304" pitchFamily="18" charset="0"/>
                <a:cs typeface="Times New Roman" panose="02020603050405020304" pitchFamily="18" charset="0"/>
              </a:rPr>
              <a:t>analyse</a:t>
            </a:r>
            <a:r>
              <a:rPr lang="en-US" sz="2400" b="1" dirty="0">
                <a:latin typeface="Times New Roman" panose="02020603050405020304" pitchFamily="18" charset="0"/>
                <a:cs typeface="Times New Roman" panose="02020603050405020304" pitchFamily="18" charset="0"/>
              </a:rPr>
              <a:t> the project progress metrics.</a:t>
            </a:r>
          </a:p>
          <a:p>
            <a:pPr algn="just"/>
            <a:r>
              <a:rPr lang="en-IN" sz="2400" b="1" dirty="0">
                <a:latin typeface="Times New Roman" panose="02020603050405020304" pitchFamily="18" charset="0"/>
                <a:cs typeface="Times New Roman" panose="02020603050405020304" pitchFamily="18" charset="0"/>
              </a:rPr>
              <a:t>Data Fields:</a:t>
            </a:r>
          </a:p>
          <a:p>
            <a:pPr marL="342900" indent="-342900" algn="just">
              <a:buFont typeface="+mj-lt"/>
              <a:buAutoNum type="arabicPeriod"/>
            </a:pPr>
            <a:r>
              <a:rPr lang="en-US" sz="2400" b="1" dirty="0">
                <a:latin typeface="Times New Roman" panose="02020603050405020304" pitchFamily="18" charset="0"/>
                <a:cs typeface="Times New Roman" panose="02020603050405020304" pitchFamily="18" charset="0"/>
              </a:rPr>
              <a:t>Employee ID	</a:t>
            </a:r>
          </a:p>
          <a:p>
            <a:pPr marL="342900" indent="-342900" algn="just">
              <a:buFont typeface="+mj-lt"/>
              <a:buAutoNum type="arabicPeriod"/>
            </a:pPr>
            <a:r>
              <a:rPr lang="en-US" sz="2400" b="1" dirty="0">
                <a:latin typeface="Times New Roman" panose="02020603050405020304" pitchFamily="18" charset="0"/>
                <a:cs typeface="Times New Roman" panose="02020603050405020304" pitchFamily="18" charset="0"/>
              </a:rPr>
              <a:t>Full Name	</a:t>
            </a:r>
          </a:p>
          <a:p>
            <a:pPr marL="342900" indent="-342900" algn="just">
              <a:buFont typeface="+mj-lt"/>
              <a:buAutoNum type="arabicPeriod"/>
            </a:pPr>
            <a:r>
              <a:rPr lang="en-US" sz="2400" b="1" dirty="0">
                <a:latin typeface="Times New Roman" panose="02020603050405020304" pitchFamily="18" charset="0"/>
                <a:cs typeface="Times New Roman" panose="02020603050405020304" pitchFamily="18" charset="0"/>
              </a:rPr>
              <a:t>Department	</a:t>
            </a:r>
          </a:p>
          <a:p>
            <a:pPr marL="342900" indent="-342900" algn="just">
              <a:buFont typeface="+mj-lt"/>
              <a:buAutoNum type="arabicPeriod"/>
            </a:pPr>
            <a:r>
              <a:rPr lang="en-US" sz="2400" b="1" dirty="0">
                <a:latin typeface="Times New Roman" panose="02020603050405020304" pitchFamily="18" charset="0"/>
                <a:cs typeface="Times New Roman" panose="02020603050405020304" pitchFamily="18" charset="0"/>
              </a:rPr>
              <a:t>Designation	</a:t>
            </a:r>
          </a:p>
          <a:p>
            <a:pPr marL="342900" indent="-342900" algn="just">
              <a:buFont typeface="+mj-lt"/>
              <a:buAutoNum type="arabicPeriod"/>
            </a:pPr>
            <a:r>
              <a:rPr lang="en-US" sz="2400" b="1" dirty="0">
                <a:latin typeface="Times New Roman" panose="02020603050405020304" pitchFamily="18" charset="0"/>
                <a:cs typeface="Times New Roman" panose="02020603050405020304" pitchFamily="18" charset="0"/>
              </a:rPr>
              <a:t>Hire Date	</a:t>
            </a:r>
          </a:p>
          <a:p>
            <a:pPr marL="342900" indent="-342900" algn="just">
              <a:buFont typeface="+mj-lt"/>
              <a:buAutoNum type="arabicPeriod"/>
            </a:pPr>
            <a:r>
              <a:rPr lang="en-US" sz="2400" b="1" dirty="0">
                <a:latin typeface="Times New Roman" panose="02020603050405020304" pitchFamily="18" charset="0"/>
                <a:cs typeface="Times New Roman" panose="02020603050405020304" pitchFamily="18" charset="0"/>
              </a:rPr>
              <a:t> Annual Salary 						</a:t>
            </a:r>
            <a:r>
              <a:rPr lang="en-US" sz="2400" dirty="0">
                <a:latin typeface="Times New Roman" panose="02020603050405020304" pitchFamily="18" charset="0"/>
                <a:cs typeface="Times New Roman" panose="02020603050405020304" pitchFamily="18" charset="0"/>
              </a:rPr>
              <a:t>												</a:t>
            </a:r>
          </a:p>
          <a:p>
            <a:pPr marL="342900" indent="-342900">
              <a:buFont typeface="+mj-lt"/>
              <a:buAutoNum type="arabicPeriod"/>
            </a:pP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533400"/>
            <a:ext cx="9775825" cy="670696"/>
          </a:xfrm>
          <a:prstGeom prst="rect">
            <a:avLst/>
          </a:prstGeom>
        </p:spPr>
        <p:txBody>
          <a:bodyPr vert="horz" wrap="square" lIns="0" tIns="16510" rIns="0" bIns="0" rtlCol="0">
            <a:spAutoFit/>
          </a:bodyPr>
          <a:lstStyle/>
          <a:p>
            <a:pPr marL="12700">
              <a:lnSpc>
                <a:spcPct val="100000"/>
              </a:lnSpc>
              <a:spcBef>
                <a:spcPts val="130"/>
              </a:spcBef>
            </a:pPr>
            <a:r>
              <a:rPr sz="4250" b="1" spc="15" dirty="0">
                <a:latin typeface="Times New Roman" panose="02020603050405020304" pitchFamily="18" charset="0"/>
                <a:cs typeface="Times New Roman" panose="02020603050405020304" pitchFamily="18" charset="0"/>
              </a:rPr>
              <a:t>THE</a:t>
            </a:r>
            <a:r>
              <a:rPr sz="4250" b="1" spc="20" dirty="0">
                <a:latin typeface="Times New Roman" panose="02020603050405020304" pitchFamily="18" charset="0"/>
                <a:cs typeface="Times New Roman" panose="02020603050405020304" pitchFamily="18" charset="0"/>
              </a:rPr>
              <a:t> </a:t>
            </a:r>
            <a:r>
              <a:rPr lang="en-US" sz="4250" b="1" spc="20" dirty="0">
                <a:latin typeface="Times New Roman" panose="02020603050405020304" pitchFamily="18" charset="0"/>
                <a:cs typeface="Times New Roman" panose="02020603050405020304" pitchFamily="18" charset="0"/>
              </a:rPr>
              <a:t>"</a:t>
            </a:r>
            <a:r>
              <a:rPr sz="4250" b="1" spc="10" dirty="0">
                <a:latin typeface="Times New Roman" panose="02020603050405020304" pitchFamily="18" charset="0"/>
                <a:cs typeface="Times New Roman" panose="02020603050405020304" pitchFamily="18" charset="0"/>
              </a:rPr>
              <a:t>WOW</a:t>
            </a:r>
            <a:r>
              <a:rPr lang="en-US" sz="4250" b="1" spc="10" dirty="0">
                <a:latin typeface="Times New Roman" panose="02020603050405020304" pitchFamily="18" charset="0"/>
                <a:cs typeface="Times New Roman" panose="02020603050405020304" pitchFamily="18" charset="0"/>
              </a:rPr>
              <a:t>"</a:t>
            </a:r>
            <a:r>
              <a:rPr sz="4250" b="1" spc="85" dirty="0">
                <a:latin typeface="Times New Roman" panose="02020603050405020304" pitchFamily="18" charset="0"/>
                <a:cs typeface="Times New Roman" panose="02020603050405020304" pitchFamily="18" charset="0"/>
              </a:rPr>
              <a:t> </a:t>
            </a:r>
            <a:r>
              <a:rPr sz="4250" b="1" spc="10" dirty="0">
                <a:latin typeface="Times New Roman" panose="02020603050405020304" pitchFamily="18" charset="0"/>
                <a:cs typeface="Times New Roman" panose="02020603050405020304" pitchFamily="18" charset="0"/>
              </a:rPr>
              <a:t>IN</a:t>
            </a:r>
            <a:r>
              <a:rPr sz="4250" b="1" spc="-5" dirty="0">
                <a:latin typeface="Times New Roman" panose="02020603050405020304" pitchFamily="18" charset="0"/>
                <a:cs typeface="Times New Roman" panose="02020603050405020304" pitchFamily="18" charset="0"/>
              </a:rPr>
              <a:t> </a:t>
            </a:r>
            <a:r>
              <a:rPr sz="4250" b="1" spc="15" dirty="0">
                <a:latin typeface="Times New Roman" panose="02020603050405020304" pitchFamily="18" charset="0"/>
                <a:cs typeface="Times New Roman" panose="02020603050405020304" pitchFamily="18" charset="0"/>
              </a:rPr>
              <a:t>OUR</a:t>
            </a:r>
            <a:r>
              <a:rPr sz="4250" b="1" spc="-10" dirty="0">
                <a:latin typeface="Times New Roman" panose="02020603050405020304" pitchFamily="18" charset="0"/>
                <a:cs typeface="Times New Roman" panose="02020603050405020304" pitchFamily="18" charset="0"/>
              </a:rPr>
              <a:t> </a:t>
            </a:r>
            <a:r>
              <a:rPr sz="4250" b="1" spc="20" dirty="0">
                <a:latin typeface="Times New Roman" panose="02020603050405020304" pitchFamily="18" charset="0"/>
                <a:cs typeface="Times New Roman" panose="02020603050405020304" pitchFamily="18" charset="0"/>
              </a:rPr>
              <a:t>SOLUTION</a:t>
            </a:r>
            <a:endParaRPr sz="4250" b="1"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3108543"/>
          </a:xfrm>
          <a:prstGeom prst="rect">
            <a:avLst/>
          </a:prstGeom>
          <a:noFill/>
        </p:spPr>
        <p:txBody>
          <a:bodyPr wrap="square" rtlCol="0">
            <a:spAutoFit/>
          </a:bodyPr>
          <a:lstStyle/>
          <a:p>
            <a:pPr marL="571500" indent="-571500" algn="l">
              <a:buFont typeface="+mj-lt"/>
              <a:buAutoNum type="romanUcPeriod"/>
            </a:pPr>
            <a:r>
              <a:rPr lang="en-US" sz="2800" b="0" i="0" dirty="0">
                <a:effectLst/>
                <a:latin typeface="Times New Roman" panose="02020603050405020304" pitchFamily="18" charset="0"/>
                <a:cs typeface="Times New Roman" panose="02020603050405020304" pitchFamily="18" charset="0"/>
              </a:rPr>
              <a:t>Dynamic Dashboards</a:t>
            </a:r>
          </a:p>
          <a:p>
            <a:pPr marL="571500" indent="-571500" algn="l">
              <a:buFont typeface="+mj-lt"/>
              <a:buAutoNum type="romanUcPeriod"/>
            </a:pPr>
            <a:r>
              <a:rPr lang="en-US" sz="2800" b="0" i="0" dirty="0">
                <a:effectLst/>
                <a:latin typeface="Times New Roman" panose="02020603050405020304" pitchFamily="18" charset="0"/>
                <a:cs typeface="Times New Roman" panose="02020603050405020304" pitchFamily="18" charset="0"/>
              </a:rPr>
              <a:t>Advanced Data Visualization</a:t>
            </a:r>
          </a:p>
          <a:p>
            <a:pPr marL="571500" indent="-571500" algn="l">
              <a:buFont typeface="+mj-lt"/>
              <a:buAutoNum type="romanUcPeriod"/>
            </a:pPr>
            <a:r>
              <a:rPr lang="en-US" sz="2800" b="0" i="0" dirty="0">
                <a:effectLst/>
                <a:latin typeface="Times New Roman" panose="02020603050405020304" pitchFamily="18" charset="0"/>
                <a:cs typeface="Times New Roman" panose="02020603050405020304" pitchFamily="18" charset="0"/>
              </a:rPr>
              <a:t>Segmentation Analysis</a:t>
            </a:r>
          </a:p>
          <a:p>
            <a:pPr marL="571500" indent="-571500" algn="l">
              <a:buFont typeface="+mj-lt"/>
              <a:buAutoNum type="romanUcPeriod"/>
            </a:pPr>
            <a:r>
              <a:rPr lang="en-US" sz="2800" b="0" i="0" dirty="0">
                <a:effectLst/>
                <a:latin typeface="Times New Roman" panose="02020603050405020304" pitchFamily="18" charset="0"/>
                <a:cs typeface="Times New Roman" panose="02020603050405020304" pitchFamily="18" charset="0"/>
              </a:rPr>
              <a:t>Comparative Analysis</a:t>
            </a:r>
          </a:p>
          <a:p>
            <a:pPr marL="571500" indent="-571500" algn="l">
              <a:buFont typeface="+mj-lt"/>
              <a:buAutoNum type="romanUcPeriod"/>
            </a:pPr>
            <a:r>
              <a:rPr lang="en-US" sz="2800" b="0" i="0" dirty="0">
                <a:effectLst/>
                <a:latin typeface="Times New Roman" panose="02020603050405020304" pitchFamily="18" charset="0"/>
                <a:cs typeface="Times New Roman" panose="02020603050405020304" pitchFamily="18" charset="0"/>
              </a:rPr>
              <a:t>Interactive Reports</a:t>
            </a:r>
          </a:p>
          <a:p>
            <a:pPr marL="571500" indent="-571500" algn="l">
              <a:buFont typeface="+mj-lt"/>
              <a:buAutoNum type="romanUcPeriod"/>
            </a:pPr>
            <a:r>
              <a:rPr lang="en-US" sz="2800" dirty="0">
                <a:latin typeface="Times New Roman" panose="02020603050405020304" pitchFamily="18" charset="0"/>
                <a:cs typeface="Times New Roman" panose="02020603050405020304" pitchFamily="18" charset="0"/>
              </a:rPr>
              <a:t>Slicers</a:t>
            </a:r>
            <a:endParaRPr lang="en-US" sz="2800" b="0" i="0" dirty="0">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582</TotalTime>
  <Words>409</Words>
  <Application>Microsoft Office PowerPoint</Application>
  <PresentationFormat>Widescreen</PresentationFormat>
  <Paragraphs>92</Paragraphs>
  <Slides>12</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21" baseType="lpstr">
      <vt:lpstr>Arial</vt:lpstr>
      <vt:lpstr>Calibri</vt:lpstr>
      <vt:lpstr>Roboto</vt:lpstr>
      <vt:lpstr>Times New Roman</vt:lpstr>
      <vt:lpstr>Trebuchet MS</vt:lpstr>
      <vt:lpstr>Wingdings</vt:lpstr>
      <vt:lpstr>Wingdings 3</vt:lpstr>
      <vt:lpstr>Facet</vt:lpstr>
      <vt:lpstr>Worksheet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J Vinotha</cp:lastModifiedBy>
  <cp:revision>34</cp:revision>
  <dcterms:created xsi:type="dcterms:W3CDTF">2024-03-29T15:07:22Z</dcterms:created>
  <dcterms:modified xsi:type="dcterms:W3CDTF">2024-08-26T03:20:41Z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