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9" r:id="rId9"/>
    <p:sldId id="263" r:id="rId10"/>
    <p:sldId id="264" r:id="rId11"/>
    <p:sldId id="265" r:id="rId12"/>
    <p:sldId id="270"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725" y="4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notesMaster" Target="notesMasters/notesMaster1.xml"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rts/_rels/chart1.xml.rels><?xml version="1.0" encoding="UTF-8" standalone="yes"?>
<Relationships xmlns="http://schemas.openxmlformats.org/package/2006/relationships"><Relationship Id="rId3" Type="http://schemas.openxmlformats.org/officeDocument/2006/relationships/oleObject" Target="file:///C:\Users\Sandhya\Downloads\Employee_Dataset.xlsx" TargetMode="External"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[Employee_Dataset.xlsx]Sheet2!PivotTable4</c:name>
    <c:fmtId val="7"/>
  </c:pivotSource>
  <c:chart>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1.8510125116721749E-2"/>
          <c:y val="3.5106766380019E-2"/>
          <c:w val="0.89070797278657388"/>
          <c:h val="0.85913790082960473"/>
        </c:manualLayout>
      </c:layout>
      <c:barChart>
        <c:barDir val="col"/>
        <c:grouping val="clustered"/>
        <c:varyColors val="0"/>
        <c:ser>
          <c:idx val="0"/>
          <c:order val="0"/>
          <c:tx>
            <c:strRef>
              <c:f>Sheet2!$B$3:$B$4</c:f>
              <c:strCache>
                <c:ptCount val="1"/>
                <c:pt idx="0">
                  <c:v>Fixed Term</c:v>
                </c:pt>
              </c:strCache>
            </c:strRef>
          </c:tx>
          <c:spPr>
            <a:solidFill>
              <a:schemeClr val="accent1"/>
            </a:solidFill>
            <a:ln>
              <a:noFill/>
            </a:ln>
            <a:effectLst/>
          </c:spPr>
          <c:invertIfNegative val="0"/>
          <c:cat>
            <c:strRef>
              <c:f>Sheet2!$A$5:$A$176</c:f>
              <c:strCache>
                <c:ptCount val="171"/>
                <c:pt idx="0">
                  <c:v>0</c:v>
                </c:pt>
                <c:pt idx="1">
                  <c:v>28160.79</c:v>
                </c:pt>
                <c:pt idx="2">
                  <c:v>28481.16</c:v>
                </c:pt>
                <c:pt idx="3">
                  <c:v>28974.03</c:v>
                </c:pt>
                <c:pt idx="4">
                  <c:v>31042.51</c:v>
                </c:pt>
                <c:pt idx="5">
                  <c:v>31172.77</c:v>
                </c:pt>
                <c:pt idx="6">
                  <c:v>31241.24</c:v>
                </c:pt>
                <c:pt idx="7">
                  <c:v>31816.57</c:v>
                </c:pt>
                <c:pt idx="8">
                  <c:v>32192.15</c:v>
                </c:pt>
                <c:pt idx="9">
                  <c:v>32496.88</c:v>
                </c:pt>
                <c:pt idx="10">
                  <c:v>33031.26</c:v>
                </c:pt>
                <c:pt idx="11">
                  <c:v>35943.62</c:v>
                </c:pt>
                <c:pt idx="12">
                  <c:v>36536.26</c:v>
                </c:pt>
                <c:pt idx="13">
                  <c:v>36547.58</c:v>
                </c:pt>
                <c:pt idx="14">
                  <c:v>37062.1</c:v>
                </c:pt>
                <c:pt idx="15">
                  <c:v>37362.3</c:v>
                </c:pt>
                <c:pt idx="16">
                  <c:v>37902.35</c:v>
                </c:pt>
                <c:pt idx="17">
                  <c:v>38438.24</c:v>
                </c:pt>
                <c:pt idx="18">
                  <c:v>39535.49</c:v>
                </c:pt>
                <c:pt idx="19">
                  <c:v>39700.82</c:v>
                </c:pt>
                <c:pt idx="20">
                  <c:v>39784.24</c:v>
                </c:pt>
                <c:pt idx="21">
                  <c:v>39969.72</c:v>
                </c:pt>
                <c:pt idx="22">
                  <c:v>40445.29</c:v>
                </c:pt>
                <c:pt idx="23">
                  <c:v>40753.54</c:v>
                </c:pt>
                <c:pt idx="24">
                  <c:v>41934.71</c:v>
                </c:pt>
                <c:pt idx="25">
                  <c:v>42161.77</c:v>
                </c:pt>
                <c:pt idx="26">
                  <c:v>42314.39</c:v>
                </c:pt>
                <c:pt idx="27">
                  <c:v>43329.22</c:v>
                </c:pt>
                <c:pt idx="28">
                  <c:v>44403.77</c:v>
                </c:pt>
                <c:pt idx="29">
                  <c:v>44447.26</c:v>
                </c:pt>
                <c:pt idx="30">
                  <c:v>44845.33</c:v>
                </c:pt>
                <c:pt idx="31">
                  <c:v>47362.62</c:v>
                </c:pt>
                <c:pt idx="32">
                  <c:v>47646.95</c:v>
                </c:pt>
                <c:pt idx="33">
                  <c:v>49915.14</c:v>
                </c:pt>
                <c:pt idx="34">
                  <c:v>50310.09</c:v>
                </c:pt>
                <c:pt idx="35">
                  <c:v>50449.46</c:v>
                </c:pt>
                <c:pt idx="36">
                  <c:v>50855.53</c:v>
                </c:pt>
                <c:pt idx="37">
                  <c:v>51165.37</c:v>
                </c:pt>
                <c:pt idx="38">
                  <c:v>52246.29</c:v>
                </c:pt>
                <c:pt idx="39">
                  <c:v>52270.22</c:v>
                </c:pt>
                <c:pt idx="40">
                  <c:v>52748.63</c:v>
                </c:pt>
                <c:pt idx="41">
                  <c:v>52963.65</c:v>
                </c:pt>
                <c:pt idx="42">
                  <c:v>53949.26</c:v>
                </c:pt>
                <c:pt idx="43">
                  <c:v>54137.05</c:v>
                </c:pt>
                <c:pt idx="44">
                  <c:v>57002.02</c:v>
                </c:pt>
                <c:pt idx="45">
                  <c:v>57419.35</c:v>
                </c:pt>
                <c:pt idx="46">
                  <c:v>58744.17</c:v>
                </c:pt>
                <c:pt idx="47">
                  <c:v>58861.19</c:v>
                </c:pt>
                <c:pt idx="48">
                  <c:v>58935.92</c:v>
                </c:pt>
                <c:pt idx="49">
                  <c:v>59258.19</c:v>
                </c:pt>
                <c:pt idx="50">
                  <c:v>59434.18</c:v>
                </c:pt>
                <c:pt idx="51">
                  <c:v>61214.26</c:v>
                </c:pt>
                <c:pt idx="52">
                  <c:v>61624.77</c:v>
                </c:pt>
                <c:pt idx="53">
                  <c:v>61688.77</c:v>
                </c:pt>
                <c:pt idx="54">
                  <c:v>61994.76</c:v>
                </c:pt>
                <c:pt idx="55">
                  <c:v>62195.47</c:v>
                </c:pt>
                <c:pt idx="56">
                  <c:v>63447.07</c:v>
                </c:pt>
                <c:pt idx="57">
                  <c:v>63555.73</c:v>
                </c:pt>
                <c:pt idx="58">
                  <c:v>63705.4</c:v>
                </c:pt>
                <c:pt idx="59">
                  <c:v>65699.02</c:v>
                </c:pt>
                <c:pt idx="60">
                  <c:v>66017.18</c:v>
                </c:pt>
                <c:pt idx="61">
                  <c:v>66572.58</c:v>
                </c:pt>
                <c:pt idx="62">
                  <c:v>66865.49</c:v>
                </c:pt>
                <c:pt idx="63">
                  <c:v>67633.85</c:v>
                </c:pt>
                <c:pt idx="64">
                  <c:v>67818.14</c:v>
                </c:pt>
                <c:pt idx="65">
                  <c:v>67957.9</c:v>
                </c:pt>
                <c:pt idx="66">
                  <c:v>68008.55</c:v>
                </c:pt>
                <c:pt idx="67">
                  <c:v>68860.4</c:v>
                </c:pt>
                <c:pt idx="68">
                  <c:v>68887.84</c:v>
                </c:pt>
                <c:pt idx="69">
                  <c:v>68980.52</c:v>
                </c:pt>
                <c:pt idx="70">
                  <c:v>69057.32</c:v>
                </c:pt>
                <c:pt idx="71">
                  <c:v>69163.39</c:v>
                </c:pt>
                <c:pt idx="72">
                  <c:v>69192.85</c:v>
                </c:pt>
                <c:pt idx="73">
                  <c:v>69764.1</c:v>
                </c:pt>
                <c:pt idx="74">
                  <c:v>69913.39</c:v>
                </c:pt>
                <c:pt idx="75">
                  <c:v>70649.46</c:v>
                </c:pt>
                <c:pt idx="76">
                  <c:v>70755.5</c:v>
                </c:pt>
                <c:pt idx="77">
                  <c:v>71371.37</c:v>
                </c:pt>
                <c:pt idx="78">
                  <c:v>71570.99</c:v>
                </c:pt>
                <c:pt idx="79">
                  <c:v>71823.56</c:v>
                </c:pt>
                <c:pt idx="80">
                  <c:v>71924.85</c:v>
                </c:pt>
                <c:pt idx="81">
                  <c:v>72843.23</c:v>
                </c:pt>
                <c:pt idx="82">
                  <c:v>72876.91</c:v>
                </c:pt>
                <c:pt idx="83">
                  <c:v>73360.38</c:v>
                </c:pt>
                <c:pt idx="84">
                  <c:v>73488.68</c:v>
                </c:pt>
                <c:pt idx="85">
                  <c:v>74279.01</c:v>
                </c:pt>
                <c:pt idx="86">
                  <c:v>74924.65</c:v>
                </c:pt>
                <c:pt idx="87">
                  <c:v>75475.93</c:v>
                </c:pt>
                <c:pt idx="88">
                  <c:v>75733.74</c:v>
                </c:pt>
                <c:pt idx="89">
                  <c:v>75974.99</c:v>
                </c:pt>
                <c:pt idx="90">
                  <c:v>76303.82</c:v>
                </c:pt>
                <c:pt idx="91">
                  <c:v>76320.44</c:v>
                </c:pt>
                <c:pt idx="92">
                  <c:v>76932.6</c:v>
                </c:pt>
                <c:pt idx="93">
                  <c:v>78443.78</c:v>
                </c:pt>
                <c:pt idx="94">
                  <c:v>78840.23</c:v>
                </c:pt>
                <c:pt idx="95">
                  <c:v>79567.69</c:v>
                </c:pt>
                <c:pt idx="96">
                  <c:v>80169.42</c:v>
                </c:pt>
                <c:pt idx="97">
                  <c:v>80695.74</c:v>
                </c:pt>
                <c:pt idx="98">
                  <c:v>81897.79</c:v>
                </c:pt>
                <c:pt idx="99">
                  <c:v>83191.95</c:v>
                </c:pt>
                <c:pt idx="100">
                  <c:v>83396.5</c:v>
                </c:pt>
                <c:pt idx="101">
                  <c:v>84309.95</c:v>
                </c:pt>
                <c:pt idx="102">
                  <c:v>84598.88</c:v>
                </c:pt>
                <c:pt idx="103">
                  <c:v>84745.93</c:v>
                </c:pt>
                <c:pt idx="104">
                  <c:v>84762.76</c:v>
                </c:pt>
                <c:pt idx="105">
                  <c:v>85455.53</c:v>
                </c:pt>
                <c:pt idx="106">
                  <c:v>85879.23</c:v>
                </c:pt>
                <c:pt idx="107">
                  <c:v>85918.61</c:v>
                </c:pt>
                <c:pt idx="108">
                  <c:v>86010.54</c:v>
                </c:pt>
                <c:pt idx="109">
                  <c:v>86233.83</c:v>
                </c:pt>
                <c:pt idx="110">
                  <c:v>86556.96</c:v>
                </c:pt>
                <c:pt idx="111">
                  <c:v>86558.58</c:v>
                </c:pt>
                <c:pt idx="112">
                  <c:v>88034.67</c:v>
                </c:pt>
                <c:pt idx="113">
                  <c:v>88360.79</c:v>
                </c:pt>
                <c:pt idx="114">
                  <c:v>88425.08</c:v>
                </c:pt>
                <c:pt idx="115">
                  <c:v>88511.17</c:v>
                </c:pt>
                <c:pt idx="116">
                  <c:v>88689.09</c:v>
                </c:pt>
                <c:pt idx="117">
                  <c:v>89605.13</c:v>
                </c:pt>
                <c:pt idx="118">
                  <c:v>89690.38</c:v>
                </c:pt>
                <c:pt idx="119">
                  <c:v>89829.33</c:v>
                </c:pt>
                <c:pt idx="120">
                  <c:v>89838.77</c:v>
                </c:pt>
                <c:pt idx="121">
                  <c:v>90697.67</c:v>
                </c:pt>
                <c:pt idx="122">
                  <c:v>90884.32</c:v>
                </c:pt>
                <c:pt idx="123">
                  <c:v>91645.04</c:v>
                </c:pt>
                <c:pt idx="124">
                  <c:v>92336.08</c:v>
                </c:pt>
                <c:pt idx="125">
                  <c:v>92704.48</c:v>
                </c:pt>
                <c:pt idx="126">
                  <c:v>93128.34</c:v>
                </c:pt>
                <c:pt idx="127">
                  <c:v>95017.1</c:v>
                </c:pt>
                <c:pt idx="128">
                  <c:v>95677.9</c:v>
                </c:pt>
                <c:pt idx="129">
                  <c:v>95954.02</c:v>
                </c:pt>
                <c:pt idx="130">
                  <c:v>96555.53</c:v>
                </c:pt>
                <c:pt idx="131">
                  <c:v>96753.78</c:v>
                </c:pt>
                <c:pt idx="132">
                  <c:v>97105.19</c:v>
                </c:pt>
                <c:pt idx="133">
                  <c:v>99448.78</c:v>
                </c:pt>
                <c:pt idx="134">
                  <c:v>99460.78</c:v>
                </c:pt>
                <c:pt idx="135">
                  <c:v>99683.67</c:v>
                </c:pt>
                <c:pt idx="136">
                  <c:v>100371.31</c:v>
                </c:pt>
                <c:pt idx="137">
                  <c:v>100424.23</c:v>
                </c:pt>
                <c:pt idx="138">
                  <c:v>100731.95</c:v>
                </c:pt>
                <c:pt idx="139">
                  <c:v>101187.36</c:v>
                </c:pt>
                <c:pt idx="140">
                  <c:v>102934.09</c:v>
                </c:pt>
                <c:pt idx="141">
                  <c:v>104038.9</c:v>
                </c:pt>
                <c:pt idx="142">
                  <c:v>104335.04</c:v>
                </c:pt>
                <c:pt idx="143">
                  <c:v>104802.63</c:v>
                </c:pt>
                <c:pt idx="144">
                  <c:v>104903.79</c:v>
                </c:pt>
                <c:pt idx="145">
                  <c:v>105468.7</c:v>
                </c:pt>
                <c:pt idx="146">
                  <c:v>106665.67</c:v>
                </c:pt>
                <c:pt idx="147">
                  <c:v>106775.14</c:v>
                </c:pt>
                <c:pt idx="148">
                  <c:v>107107.6</c:v>
                </c:pt>
                <c:pt idx="149">
                  <c:v>108872.77</c:v>
                </c:pt>
                <c:pt idx="150">
                  <c:v>109143.17</c:v>
                </c:pt>
                <c:pt idx="151">
                  <c:v>109163.39</c:v>
                </c:pt>
                <c:pt idx="152">
                  <c:v>110042.37</c:v>
                </c:pt>
                <c:pt idx="153">
                  <c:v>110906.35</c:v>
                </c:pt>
                <c:pt idx="154">
                  <c:v>111049.84</c:v>
                </c:pt>
                <c:pt idx="155">
                  <c:v>111229.47</c:v>
                </c:pt>
                <c:pt idx="156">
                  <c:v>111815.49</c:v>
                </c:pt>
                <c:pt idx="157">
                  <c:v>112645.99</c:v>
                </c:pt>
                <c:pt idx="158">
                  <c:v>112778.28</c:v>
                </c:pt>
                <c:pt idx="159">
                  <c:v>113616.23</c:v>
                </c:pt>
                <c:pt idx="160">
                  <c:v>113747.56</c:v>
                </c:pt>
                <c:pt idx="161">
                  <c:v>114177.23</c:v>
                </c:pt>
                <c:pt idx="162">
                  <c:v>114425.19</c:v>
                </c:pt>
                <c:pt idx="163">
                  <c:v>114465.93</c:v>
                </c:pt>
                <c:pt idx="164">
                  <c:v>114691.03</c:v>
                </c:pt>
                <c:pt idx="165">
                  <c:v>115191.38</c:v>
                </c:pt>
                <c:pt idx="166">
                  <c:v>116767.63</c:v>
                </c:pt>
                <c:pt idx="167">
                  <c:v>118442.54</c:v>
                </c:pt>
                <c:pt idx="168">
                  <c:v>118976.16</c:v>
                </c:pt>
                <c:pt idx="169">
                  <c:v>119022.49</c:v>
                </c:pt>
                <c:pt idx="170">
                  <c:v>(blank)</c:v>
                </c:pt>
              </c:strCache>
            </c:strRef>
          </c:cat>
          <c:val>
            <c:numRef>
              <c:f>Sheet2!$B$5:$B$176</c:f>
              <c:numCache>
                <c:formatCode>General</c:formatCode>
                <c:ptCount val="171"/>
                <c:pt idx="4">
                  <c:v>1</c:v>
                </c:pt>
                <c:pt idx="5">
                  <c:v>1</c:v>
                </c:pt>
                <c:pt idx="7">
                  <c:v>1</c:v>
                </c:pt>
                <c:pt idx="20">
                  <c:v>1</c:v>
                </c:pt>
                <c:pt idx="26">
                  <c:v>1</c:v>
                </c:pt>
                <c:pt idx="27">
                  <c:v>1</c:v>
                </c:pt>
                <c:pt idx="32">
                  <c:v>1</c:v>
                </c:pt>
                <c:pt idx="37">
                  <c:v>1</c:v>
                </c:pt>
                <c:pt idx="45">
                  <c:v>1</c:v>
                </c:pt>
                <c:pt idx="52">
                  <c:v>1</c:v>
                </c:pt>
                <c:pt idx="64">
                  <c:v>1</c:v>
                </c:pt>
                <c:pt idx="73">
                  <c:v>1</c:v>
                </c:pt>
                <c:pt idx="81">
                  <c:v>1</c:v>
                </c:pt>
                <c:pt idx="82">
                  <c:v>1</c:v>
                </c:pt>
                <c:pt idx="84">
                  <c:v>1</c:v>
                </c:pt>
                <c:pt idx="90">
                  <c:v>2</c:v>
                </c:pt>
                <c:pt idx="93">
                  <c:v>1</c:v>
                </c:pt>
                <c:pt idx="95">
                  <c:v>1</c:v>
                </c:pt>
                <c:pt idx="102">
                  <c:v>1</c:v>
                </c:pt>
                <c:pt idx="109">
                  <c:v>1</c:v>
                </c:pt>
                <c:pt idx="111">
                  <c:v>1</c:v>
                </c:pt>
                <c:pt idx="125">
                  <c:v>1</c:v>
                </c:pt>
                <c:pt idx="126">
                  <c:v>1</c:v>
                </c:pt>
                <c:pt idx="127">
                  <c:v>1</c:v>
                </c:pt>
                <c:pt idx="133">
                  <c:v>1</c:v>
                </c:pt>
                <c:pt idx="135">
                  <c:v>1</c:v>
                </c:pt>
                <c:pt idx="136">
                  <c:v>1</c:v>
                </c:pt>
                <c:pt idx="139">
                  <c:v>1</c:v>
                </c:pt>
                <c:pt idx="141">
                  <c:v>1</c:v>
                </c:pt>
                <c:pt idx="147">
                  <c:v>2</c:v>
                </c:pt>
                <c:pt idx="158">
                  <c:v>2</c:v>
                </c:pt>
                <c:pt idx="170">
                  <c:v>1</c:v>
                </c:pt>
              </c:numCache>
            </c:numRef>
          </c:val>
          <c:extLst>
            <c:ext xmlns:c16="http://schemas.microsoft.com/office/drawing/2014/chart" uri="{C3380CC4-5D6E-409C-BE32-E72D297353CC}">
              <c16:uniqueId val="{00000000-8190-48E6-AD11-0786CA86EE63}"/>
            </c:ext>
          </c:extLst>
        </c:ser>
        <c:ser>
          <c:idx val="1"/>
          <c:order val="1"/>
          <c:tx>
            <c:strRef>
              <c:f>Sheet2!$C$3:$C$4</c:f>
              <c:strCache>
                <c:ptCount val="1"/>
                <c:pt idx="0">
                  <c:v>Permanent</c:v>
                </c:pt>
              </c:strCache>
            </c:strRef>
          </c:tx>
          <c:spPr>
            <a:solidFill>
              <a:schemeClr val="accent2"/>
            </a:solidFill>
            <a:ln>
              <a:noFill/>
            </a:ln>
            <a:effectLst/>
          </c:spPr>
          <c:invertIfNegative val="0"/>
          <c:cat>
            <c:strRef>
              <c:f>Sheet2!$A$5:$A$176</c:f>
              <c:strCache>
                <c:ptCount val="171"/>
                <c:pt idx="0">
                  <c:v>0</c:v>
                </c:pt>
                <c:pt idx="1">
                  <c:v>28160.79</c:v>
                </c:pt>
                <c:pt idx="2">
                  <c:v>28481.16</c:v>
                </c:pt>
                <c:pt idx="3">
                  <c:v>28974.03</c:v>
                </c:pt>
                <c:pt idx="4">
                  <c:v>31042.51</c:v>
                </c:pt>
                <c:pt idx="5">
                  <c:v>31172.77</c:v>
                </c:pt>
                <c:pt idx="6">
                  <c:v>31241.24</c:v>
                </c:pt>
                <c:pt idx="7">
                  <c:v>31816.57</c:v>
                </c:pt>
                <c:pt idx="8">
                  <c:v>32192.15</c:v>
                </c:pt>
                <c:pt idx="9">
                  <c:v>32496.88</c:v>
                </c:pt>
                <c:pt idx="10">
                  <c:v>33031.26</c:v>
                </c:pt>
                <c:pt idx="11">
                  <c:v>35943.62</c:v>
                </c:pt>
                <c:pt idx="12">
                  <c:v>36536.26</c:v>
                </c:pt>
                <c:pt idx="13">
                  <c:v>36547.58</c:v>
                </c:pt>
                <c:pt idx="14">
                  <c:v>37062.1</c:v>
                </c:pt>
                <c:pt idx="15">
                  <c:v>37362.3</c:v>
                </c:pt>
                <c:pt idx="16">
                  <c:v>37902.35</c:v>
                </c:pt>
                <c:pt idx="17">
                  <c:v>38438.24</c:v>
                </c:pt>
                <c:pt idx="18">
                  <c:v>39535.49</c:v>
                </c:pt>
                <c:pt idx="19">
                  <c:v>39700.82</c:v>
                </c:pt>
                <c:pt idx="20">
                  <c:v>39784.24</c:v>
                </c:pt>
                <c:pt idx="21">
                  <c:v>39969.72</c:v>
                </c:pt>
                <c:pt idx="22">
                  <c:v>40445.29</c:v>
                </c:pt>
                <c:pt idx="23">
                  <c:v>40753.54</c:v>
                </c:pt>
                <c:pt idx="24">
                  <c:v>41934.71</c:v>
                </c:pt>
                <c:pt idx="25">
                  <c:v>42161.77</c:v>
                </c:pt>
                <c:pt idx="26">
                  <c:v>42314.39</c:v>
                </c:pt>
                <c:pt idx="27">
                  <c:v>43329.22</c:v>
                </c:pt>
                <c:pt idx="28">
                  <c:v>44403.77</c:v>
                </c:pt>
                <c:pt idx="29">
                  <c:v>44447.26</c:v>
                </c:pt>
                <c:pt idx="30">
                  <c:v>44845.33</c:v>
                </c:pt>
                <c:pt idx="31">
                  <c:v>47362.62</c:v>
                </c:pt>
                <c:pt idx="32">
                  <c:v>47646.95</c:v>
                </c:pt>
                <c:pt idx="33">
                  <c:v>49915.14</c:v>
                </c:pt>
                <c:pt idx="34">
                  <c:v>50310.09</c:v>
                </c:pt>
                <c:pt idx="35">
                  <c:v>50449.46</c:v>
                </c:pt>
                <c:pt idx="36">
                  <c:v>50855.53</c:v>
                </c:pt>
                <c:pt idx="37">
                  <c:v>51165.37</c:v>
                </c:pt>
                <c:pt idx="38">
                  <c:v>52246.29</c:v>
                </c:pt>
                <c:pt idx="39">
                  <c:v>52270.22</c:v>
                </c:pt>
                <c:pt idx="40">
                  <c:v>52748.63</c:v>
                </c:pt>
                <c:pt idx="41">
                  <c:v>52963.65</c:v>
                </c:pt>
                <c:pt idx="42">
                  <c:v>53949.26</c:v>
                </c:pt>
                <c:pt idx="43">
                  <c:v>54137.05</c:v>
                </c:pt>
                <c:pt idx="44">
                  <c:v>57002.02</c:v>
                </c:pt>
                <c:pt idx="45">
                  <c:v>57419.35</c:v>
                </c:pt>
                <c:pt idx="46">
                  <c:v>58744.17</c:v>
                </c:pt>
                <c:pt idx="47">
                  <c:v>58861.19</c:v>
                </c:pt>
                <c:pt idx="48">
                  <c:v>58935.92</c:v>
                </c:pt>
                <c:pt idx="49">
                  <c:v>59258.19</c:v>
                </c:pt>
                <c:pt idx="50">
                  <c:v>59434.18</c:v>
                </c:pt>
                <c:pt idx="51">
                  <c:v>61214.26</c:v>
                </c:pt>
                <c:pt idx="52">
                  <c:v>61624.77</c:v>
                </c:pt>
                <c:pt idx="53">
                  <c:v>61688.77</c:v>
                </c:pt>
                <c:pt idx="54">
                  <c:v>61994.76</c:v>
                </c:pt>
                <c:pt idx="55">
                  <c:v>62195.47</c:v>
                </c:pt>
                <c:pt idx="56">
                  <c:v>63447.07</c:v>
                </c:pt>
                <c:pt idx="57">
                  <c:v>63555.73</c:v>
                </c:pt>
                <c:pt idx="58">
                  <c:v>63705.4</c:v>
                </c:pt>
                <c:pt idx="59">
                  <c:v>65699.02</c:v>
                </c:pt>
                <c:pt idx="60">
                  <c:v>66017.18</c:v>
                </c:pt>
                <c:pt idx="61">
                  <c:v>66572.58</c:v>
                </c:pt>
                <c:pt idx="62">
                  <c:v>66865.49</c:v>
                </c:pt>
                <c:pt idx="63">
                  <c:v>67633.85</c:v>
                </c:pt>
                <c:pt idx="64">
                  <c:v>67818.14</c:v>
                </c:pt>
                <c:pt idx="65">
                  <c:v>67957.9</c:v>
                </c:pt>
                <c:pt idx="66">
                  <c:v>68008.55</c:v>
                </c:pt>
                <c:pt idx="67">
                  <c:v>68860.4</c:v>
                </c:pt>
                <c:pt idx="68">
                  <c:v>68887.84</c:v>
                </c:pt>
                <c:pt idx="69">
                  <c:v>68980.52</c:v>
                </c:pt>
                <c:pt idx="70">
                  <c:v>69057.32</c:v>
                </c:pt>
                <c:pt idx="71">
                  <c:v>69163.39</c:v>
                </c:pt>
                <c:pt idx="72">
                  <c:v>69192.85</c:v>
                </c:pt>
                <c:pt idx="73">
                  <c:v>69764.1</c:v>
                </c:pt>
                <c:pt idx="74">
                  <c:v>69913.39</c:v>
                </c:pt>
                <c:pt idx="75">
                  <c:v>70649.46</c:v>
                </c:pt>
                <c:pt idx="76">
                  <c:v>70755.5</c:v>
                </c:pt>
                <c:pt idx="77">
                  <c:v>71371.37</c:v>
                </c:pt>
                <c:pt idx="78">
                  <c:v>71570.99</c:v>
                </c:pt>
                <c:pt idx="79">
                  <c:v>71823.56</c:v>
                </c:pt>
                <c:pt idx="80">
                  <c:v>71924.85</c:v>
                </c:pt>
                <c:pt idx="81">
                  <c:v>72843.23</c:v>
                </c:pt>
                <c:pt idx="82">
                  <c:v>72876.91</c:v>
                </c:pt>
                <c:pt idx="83">
                  <c:v>73360.38</c:v>
                </c:pt>
                <c:pt idx="84">
                  <c:v>73488.68</c:v>
                </c:pt>
                <c:pt idx="85">
                  <c:v>74279.01</c:v>
                </c:pt>
                <c:pt idx="86">
                  <c:v>74924.65</c:v>
                </c:pt>
                <c:pt idx="87">
                  <c:v>75475.93</c:v>
                </c:pt>
                <c:pt idx="88">
                  <c:v>75733.74</c:v>
                </c:pt>
                <c:pt idx="89">
                  <c:v>75974.99</c:v>
                </c:pt>
                <c:pt idx="90">
                  <c:v>76303.82</c:v>
                </c:pt>
                <c:pt idx="91">
                  <c:v>76320.44</c:v>
                </c:pt>
                <c:pt idx="92">
                  <c:v>76932.6</c:v>
                </c:pt>
                <c:pt idx="93">
                  <c:v>78443.78</c:v>
                </c:pt>
                <c:pt idx="94">
                  <c:v>78840.23</c:v>
                </c:pt>
                <c:pt idx="95">
                  <c:v>79567.69</c:v>
                </c:pt>
                <c:pt idx="96">
                  <c:v>80169.42</c:v>
                </c:pt>
                <c:pt idx="97">
                  <c:v>80695.74</c:v>
                </c:pt>
                <c:pt idx="98">
                  <c:v>81897.79</c:v>
                </c:pt>
                <c:pt idx="99">
                  <c:v>83191.95</c:v>
                </c:pt>
                <c:pt idx="100">
                  <c:v>83396.5</c:v>
                </c:pt>
                <c:pt idx="101">
                  <c:v>84309.95</c:v>
                </c:pt>
                <c:pt idx="102">
                  <c:v>84598.88</c:v>
                </c:pt>
                <c:pt idx="103">
                  <c:v>84745.93</c:v>
                </c:pt>
                <c:pt idx="104">
                  <c:v>84762.76</c:v>
                </c:pt>
                <c:pt idx="105">
                  <c:v>85455.53</c:v>
                </c:pt>
                <c:pt idx="106">
                  <c:v>85879.23</c:v>
                </c:pt>
                <c:pt idx="107">
                  <c:v>85918.61</c:v>
                </c:pt>
                <c:pt idx="108">
                  <c:v>86010.54</c:v>
                </c:pt>
                <c:pt idx="109">
                  <c:v>86233.83</c:v>
                </c:pt>
                <c:pt idx="110">
                  <c:v>86556.96</c:v>
                </c:pt>
                <c:pt idx="111">
                  <c:v>86558.58</c:v>
                </c:pt>
                <c:pt idx="112">
                  <c:v>88034.67</c:v>
                </c:pt>
                <c:pt idx="113">
                  <c:v>88360.79</c:v>
                </c:pt>
                <c:pt idx="114">
                  <c:v>88425.08</c:v>
                </c:pt>
                <c:pt idx="115">
                  <c:v>88511.17</c:v>
                </c:pt>
                <c:pt idx="116">
                  <c:v>88689.09</c:v>
                </c:pt>
                <c:pt idx="117">
                  <c:v>89605.13</c:v>
                </c:pt>
                <c:pt idx="118">
                  <c:v>89690.38</c:v>
                </c:pt>
                <c:pt idx="119">
                  <c:v>89829.33</c:v>
                </c:pt>
                <c:pt idx="120">
                  <c:v>89838.77</c:v>
                </c:pt>
                <c:pt idx="121">
                  <c:v>90697.67</c:v>
                </c:pt>
                <c:pt idx="122">
                  <c:v>90884.32</c:v>
                </c:pt>
                <c:pt idx="123">
                  <c:v>91645.04</c:v>
                </c:pt>
                <c:pt idx="124">
                  <c:v>92336.08</c:v>
                </c:pt>
                <c:pt idx="125">
                  <c:v>92704.48</c:v>
                </c:pt>
                <c:pt idx="126">
                  <c:v>93128.34</c:v>
                </c:pt>
                <c:pt idx="127">
                  <c:v>95017.1</c:v>
                </c:pt>
                <c:pt idx="128">
                  <c:v>95677.9</c:v>
                </c:pt>
                <c:pt idx="129">
                  <c:v>95954.02</c:v>
                </c:pt>
                <c:pt idx="130">
                  <c:v>96555.53</c:v>
                </c:pt>
                <c:pt idx="131">
                  <c:v>96753.78</c:v>
                </c:pt>
                <c:pt idx="132">
                  <c:v>97105.19</c:v>
                </c:pt>
                <c:pt idx="133">
                  <c:v>99448.78</c:v>
                </c:pt>
                <c:pt idx="134">
                  <c:v>99460.78</c:v>
                </c:pt>
                <c:pt idx="135">
                  <c:v>99683.67</c:v>
                </c:pt>
                <c:pt idx="136">
                  <c:v>100371.31</c:v>
                </c:pt>
                <c:pt idx="137">
                  <c:v>100424.23</c:v>
                </c:pt>
                <c:pt idx="138">
                  <c:v>100731.95</c:v>
                </c:pt>
                <c:pt idx="139">
                  <c:v>101187.36</c:v>
                </c:pt>
                <c:pt idx="140">
                  <c:v>102934.09</c:v>
                </c:pt>
                <c:pt idx="141">
                  <c:v>104038.9</c:v>
                </c:pt>
                <c:pt idx="142">
                  <c:v>104335.04</c:v>
                </c:pt>
                <c:pt idx="143">
                  <c:v>104802.63</c:v>
                </c:pt>
                <c:pt idx="144">
                  <c:v>104903.79</c:v>
                </c:pt>
                <c:pt idx="145">
                  <c:v>105468.7</c:v>
                </c:pt>
                <c:pt idx="146">
                  <c:v>106665.67</c:v>
                </c:pt>
                <c:pt idx="147">
                  <c:v>106775.14</c:v>
                </c:pt>
                <c:pt idx="148">
                  <c:v>107107.6</c:v>
                </c:pt>
                <c:pt idx="149">
                  <c:v>108872.77</c:v>
                </c:pt>
                <c:pt idx="150">
                  <c:v>109143.17</c:v>
                </c:pt>
                <c:pt idx="151">
                  <c:v>109163.39</c:v>
                </c:pt>
                <c:pt idx="152">
                  <c:v>110042.37</c:v>
                </c:pt>
                <c:pt idx="153">
                  <c:v>110906.35</c:v>
                </c:pt>
                <c:pt idx="154">
                  <c:v>111049.84</c:v>
                </c:pt>
                <c:pt idx="155">
                  <c:v>111229.47</c:v>
                </c:pt>
                <c:pt idx="156">
                  <c:v>111815.49</c:v>
                </c:pt>
                <c:pt idx="157">
                  <c:v>112645.99</c:v>
                </c:pt>
                <c:pt idx="158">
                  <c:v>112778.28</c:v>
                </c:pt>
                <c:pt idx="159">
                  <c:v>113616.23</c:v>
                </c:pt>
                <c:pt idx="160">
                  <c:v>113747.56</c:v>
                </c:pt>
                <c:pt idx="161">
                  <c:v>114177.23</c:v>
                </c:pt>
                <c:pt idx="162">
                  <c:v>114425.19</c:v>
                </c:pt>
                <c:pt idx="163">
                  <c:v>114465.93</c:v>
                </c:pt>
                <c:pt idx="164">
                  <c:v>114691.03</c:v>
                </c:pt>
                <c:pt idx="165">
                  <c:v>115191.38</c:v>
                </c:pt>
                <c:pt idx="166">
                  <c:v>116767.63</c:v>
                </c:pt>
                <c:pt idx="167">
                  <c:v>118442.54</c:v>
                </c:pt>
                <c:pt idx="168">
                  <c:v>118976.16</c:v>
                </c:pt>
                <c:pt idx="169">
                  <c:v>119022.49</c:v>
                </c:pt>
                <c:pt idx="170">
                  <c:v>(blank)</c:v>
                </c:pt>
              </c:strCache>
            </c:strRef>
          </c:cat>
          <c:val>
            <c:numRef>
              <c:f>Sheet2!$C$5:$C$176</c:f>
              <c:numCache>
                <c:formatCode>General</c:formatCode>
                <c:ptCount val="171"/>
                <c:pt idx="0">
                  <c:v>4</c:v>
                </c:pt>
                <c:pt idx="2">
                  <c:v>1</c:v>
                </c:pt>
                <c:pt idx="3">
                  <c:v>1</c:v>
                </c:pt>
                <c:pt idx="6">
                  <c:v>1</c:v>
                </c:pt>
                <c:pt idx="8">
                  <c:v>1</c:v>
                </c:pt>
                <c:pt idx="10">
                  <c:v>1</c:v>
                </c:pt>
                <c:pt idx="11">
                  <c:v>1</c:v>
                </c:pt>
                <c:pt idx="13">
                  <c:v>1</c:v>
                </c:pt>
                <c:pt idx="15">
                  <c:v>1</c:v>
                </c:pt>
                <c:pt idx="16">
                  <c:v>2</c:v>
                </c:pt>
                <c:pt idx="17">
                  <c:v>2</c:v>
                </c:pt>
                <c:pt idx="18">
                  <c:v>1</c:v>
                </c:pt>
                <c:pt idx="19">
                  <c:v>1</c:v>
                </c:pt>
                <c:pt idx="22">
                  <c:v>1</c:v>
                </c:pt>
                <c:pt idx="23">
                  <c:v>1</c:v>
                </c:pt>
                <c:pt idx="24">
                  <c:v>1</c:v>
                </c:pt>
                <c:pt idx="25">
                  <c:v>1</c:v>
                </c:pt>
                <c:pt idx="28">
                  <c:v>1</c:v>
                </c:pt>
                <c:pt idx="29">
                  <c:v>1</c:v>
                </c:pt>
                <c:pt idx="30">
                  <c:v>1</c:v>
                </c:pt>
                <c:pt idx="33">
                  <c:v>1</c:v>
                </c:pt>
                <c:pt idx="34">
                  <c:v>1</c:v>
                </c:pt>
                <c:pt idx="35">
                  <c:v>1</c:v>
                </c:pt>
                <c:pt idx="36">
                  <c:v>1</c:v>
                </c:pt>
                <c:pt idx="39">
                  <c:v>1</c:v>
                </c:pt>
                <c:pt idx="40">
                  <c:v>1</c:v>
                </c:pt>
                <c:pt idx="41">
                  <c:v>1</c:v>
                </c:pt>
                <c:pt idx="43">
                  <c:v>1</c:v>
                </c:pt>
                <c:pt idx="44">
                  <c:v>1</c:v>
                </c:pt>
                <c:pt idx="47">
                  <c:v>1</c:v>
                </c:pt>
                <c:pt idx="49">
                  <c:v>2</c:v>
                </c:pt>
                <c:pt idx="53">
                  <c:v>1</c:v>
                </c:pt>
                <c:pt idx="54">
                  <c:v>1</c:v>
                </c:pt>
                <c:pt idx="55">
                  <c:v>1</c:v>
                </c:pt>
                <c:pt idx="57">
                  <c:v>1</c:v>
                </c:pt>
                <c:pt idx="58">
                  <c:v>1</c:v>
                </c:pt>
                <c:pt idx="59">
                  <c:v>1</c:v>
                </c:pt>
                <c:pt idx="60">
                  <c:v>1</c:v>
                </c:pt>
                <c:pt idx="61">
                  <c:v>1</c:v>
                </c:pt>
                <c:pt idx="62">
                  <c:v>2</c:v>
                </c:pt>
                <c:pt idx="63">
                  <c:v>1</c:v>
                </c:pt>
                <c:pt idx="65">
                  <c:v>1</c:v>
                </c:pt>
                <c:pt idx="66">
                  <c:v>1</c:v>
                </c:pt>
                <c:pt idx="67">
                  <c:v>1</c:v>
                </c:pt>
                <c:pt idx="68">
                  <c:v>1</c:v>
                </c:pt>
                <c:pt idx="69">
                  <c:v>1</c:v>
                </c:pt>
                <c:pt idx="70">
                  <c:v>2</c:v>
                </c:pt>
                <c:pt idx="71">
                  <c:v>1</c:v>
                </c:pt>
                <c:pt idx="72">
                  <c:v>1</c:v>
                </c:pt>
                <c:pt idx="74">
                  <c:v>1</c:v>
                </c:pt>
                <c:pt idx="75">
                  <c:v>1</c:v>
                </c:pt>
                <c:pt idx="77">
                  <c:v>1</c:v>
                </c:pt>
                <c:pt idx="78">
                  <c:v>1</c:v>
                </c:pt>
                <c:pt idx="80">
                  <c:v>1</c:v>
                </c:pt>
                <c:pt idx="85">
                  <c:v>1</c:v>
                </c:pt>
                <c:pt idx="86">
                  <c:v>1</c:v>
                </c:pt>
                <c:pt idx="87">
                  <c:v>1</c:v>
                </c:pt>
                <c:pt idx="88">
                  <c:v>1</c:v>
                </c:pt>
                <c:pt idx="89">
                  <c:v>1</c:v>
                </c:pt>
                <c:pt idx="92">
                  <c:v>1</c:v>
                </c:pt>
                <c:pt idx="96">
                  <c:v>2</c:v>
                </c:pt>
                <c:pt idx="97">
                  <c:v>1</c:v>
                </c:pt>
                <c:pt idx="98">
                  <c:v>1</c:v>
                </c:pt>
                <c:pt idx="101">
                  <c:v>1</c:v>
                </c:pt>
                <c:pt idx="103">
                  <c:v>1</c:v>
                </c:pt>
                <c:pt idx="104">
                  <c:v>1</c:v>
                </c:pt>
                <c:pt idx="105">
                  <c:v>1</c:v>
                </c:pt>
                <c:pt idx="106">
                  <c:v>1</c:v>
                </c:pt>
                <c:pt idx="107">
                  <c:v>1</c:v>
                </c:pt>
                <c:pt idx="108">
                  <c:v>1</c:v>
                </c:pt>
                <c:pt idx="110">
                  <c:v>1</c:v>
                </c:pt>
                <c:pt idx="112">
                  <c:v>1</c:v>
                </c:pt>
                <c:pt idx="113">
                  <c:v>1</c:v>
                </c:pt>
                <c:pt idx="114">
                  <c:v>1</c:v>
                </c:pt>
                <c:pt idx="115">
                  <c:v>1</c:v>
                </c:pt>
                <c:pt idx="116">
                  <c:v>1</c:v>
                </c:pt>
                <c:pt idx="117">
                  <c:v>1</c:v>
                </c:pt>
                <c:pt idx="118">
                  <c:v>2</c:v>
                </c:pt>
                <c:pt idx="120">
                  <c:v>1</c:v>
                </c:pt>
                <c:pt idx="121">
                  <c:v>1</c:v>
                </c:pt>
                <c:pt idx="122">
                  <c:v>2</c:v>
                </c:pt>
                <c:pt idx="123">
                  <c:v>1</c:v>
                </c:pt>
                <c:pt idx="124">
                  <c:v>1</c:v>
                </c:pt>
                <c:pt idx="128">
                  <c:v>1</c:v>
                </c:pt>
                <c:pt idx="129">
                  <c:v>1</c:v>
                </c:pt>
                <c:pt idx="131">
                  <c:v>1</c:v>
                </c:pt>
                <c:pt idx="132">
                  <c:v>1</c:v>
                </c:pt>
                <c:pt idx="134">
                  <c:v>1</c:v>
                </c:pt>
                <c:pt idx="137">
                  <c:v>1</c:v>
                </c:pt>
                <c:pt idx="138">
                  <c:v>1</c:v>
                </c:pt>
                <c:pt idx="140">
                  <c:v>1</c:v>
                </c:pt>
                <c:pt idx="142">
                  <c:v>1</c:v>
                </c:pt>
                <c:pt idx="143">
                  <c:v>1</c:v>
                </c:pt>
                <c:pt idx="144">
                  <c:v>1</c:v>
                </c:pt>
                <c:pt idx="145">
                  <c:v>1</c:v>
                </c:pt>
                <c:pt idx="148">
                  <c:v>1</c:v>
                </c:pt>
                <c:pt idx="149">
                  <c:v>1</c:v>
                </c:pt>
                <c:pt idx="150">
                  <c:v>1</c:v>
                </c:pt>
                <c:pt idx="151">
                  <c:v>1</c:v>
                </c:pt>
                <c:pt idx="152">
                  <c:v>1</c:v>
                </c:pt>
                <c:pt idx="154">
                  <c:v>1</c:v>
                </c:pt>
                <c:pt idx="155">
                  <c:v>1</c:v>
                </c:pt>
                <c:pt idx="157">
                  <c:v>1</c:v>
                </c:pt>
                <c:pt idx="159">
                  <c:v>1</c:v>
                </c:pt>
                <c:pt idx="161">
                  <c:v>1</c:v>
                </c:pt>
                <c:pt idx="162">
                  <c:v>1</c:v>
                </c:pt>
                <c:pt idx="165">
                  <c:v>1</c:v>
                </c:pt>
                <c:pt idx="167">
                  <c:v>1</c:v>
                </c:pt>
                <c:pt idx="168">
                  <c:v>1</c:v>
                </c:pt>
                <c:pt idx="169">
                  <c:v>1</c:v>
                </c:pt>
                <c:pt idx="170">
                  <c:v>6</c:v>
                </c:pt>
              </c:numCache>
            </c:numRef>
          </c:val>
          <c:extLst>
            <c:ext xmlns:c16="http://schemas.microsoft.com/office/drawing/2014/chart" uri="{C3380CC4-5D6E-409C-BE32-E72D297353CC}">
              <c16:uniqueId val="{00000001-8190-48E6-AD11-0786CA86EE63}"/>
            </c:ext>
          </c:extLst>
        </c:ser>
        <c:ser>
          <c:idx val="2"/>
          <c:order val="2"/>
          <c:tx>
            <c:strRef>
              <c:f>Sheet2!$D$3:$D$4</c:f>
              <c:strCache>
                <c:ptCount val="1"/>
                <c:pt idx="0">
                  <c:v>Temporary</c:v>
                </c:pt>
              </c:strCache>
            </c:strRef>
          </c:tx>
          <c:spPr>
            <a:solidFill>
              <a:schemeClr val="accent3"/>
            </a:solidFill>
            <a:ln>
              <a:noFill/>
            </a:ln>
            <a:effectLst/>
          </c:spPr>
          <c:invertIfNegative val="0"/>
          <c:cat>
            <c:strRef>
              <c:f>Sheet2!$A$5:$A$176</c:f>
              <c:strCache>
                <c:ptCount val="171"/>
                <c:pt idx="0">
                  <c:v>0</c:v>
                </c:pt>
                <c:pt idx="1">
                  <c:v>28160.79</c:v>
                </c:pt>
                <c:pt idx="2">
                  <c:v>28481.16</c:v>
                </c:pt>
                <c:pt idx="3">
                  <c:v>28974.03</c:v>
                </c:pt>
                <c:pt idx="4">
                  <c:v>31042.51</c:v>
                </c:pt>
                <c:pt idx="5">
                  <c:v>31172.77</c:v>
                </c:pt>
                <c:pt idx="6">
                  <c:v>31241.24</c:v>
                </c:pt>
                <c:pt idx="7">
                  <c:v>31816.57</c:v>
                </c:pt>
                <c:pt idx="8">
                  <c:v>32192.15</c:v>
                </c:pt>
                <c:pt idx="9">
                  <c:v>32496.88</c:v>
                </c:pt>
                <c:pt idx="10">
                  <c:v>33031.26</c:v>
                </c:pt>
                <c:pt idx="11">
                  <c:v>35943.62</c:v>
                </c:pt>
                <c:pt idx="12">
                  <c:v>36536.26</c:v>
                </c:pt>
                <c:pt idx="13">
                  <c:v>36547.58</c:v>
                </c:pt>
                <c:pt idx="14">
                  <c:v>37062.1</c:v>
                </c:pt>
                <c:pt idx="15">
                  <c:v>37362.3</c:v>
                </c:pt>
                <c:pt idx="16">
                  <c:v>37902.35</c:v>
                </c:pt>
                <c:pt idx="17">
                  <c:v>38438.24</c:v>
                </c:pt>
                <c:pt idx="18">
                  <c:v>39535.49</c:v>
                </c:pt>
                <c:pt idx="19">
                  <c:v>39700.82</c:v>
                </c:pt>
                <c:pt idx="20">
                  <c:v>39784.24</c:v>
                </c:pt>
                <c:pt idx="21">
                  <c:v>39969.72</c:v>
                </c:pt>
                <c:pt idx="22">
                  <c:v>40445.29</c:v>
                </c:pt>
                <c:pt idx="23">
                  <c:v>40753.54</c:v>
                </c:pt>
                <c:pt idx="24">
                  <c:v>41934.71</c:v>
                </c:pt>
                <c:pt idx="25">
                  <c:v>42161.77</c:v>
                </c:pt>
                <c:pt idx="26">
                  <c:v>42314.39</c:v>
                </c:pt>
                <c:pt idx="27">
                  <c:v>43329.22</c:v>
                </c:pt>
                <c:pt idx="28">
                  <c:v>44403.77</c:v>
                </c:pt>
                <c:pt idx="29">
                  <c:v>44447.26</c:v>
                </c:pt>
                <c:pt idx="30">
                  <c:v>44845.33</c:v>
                </c:pt>
                <c:pt idx="31">
                  <c:v>47362.62</c:v>
                </c:pt>
                <c:pt idx="32">
                  <c:v>47646.95</c:v>
                </c:pt>
                <c:pt idx="33">
                  <c:v>49915.14</c:v>
                </c:pt>
                <c:pt idx="34">
                  <c:v>50310.09</c:v>
                </c:pt>
                <c:pt idx="35">
                  <c:v>50449.46</c:v>
                </c:pt>
                <c:pt idx="36">
                  <c:v>50855.53</c:v>
                </c:pt>
                <c:pt idx="37">
                  <c:v>51165.37</c:v>
                </c:pt>
                <c:pt idx="38">
                  <c:v>52246.29</c:v>
                </c:pt>
                <c:pt idx="39">
                  <c:v>52270.22</c:v>
                </c:pt>
                <c:pt idx="40">
                  <c:v>52748.63</c:v>
                </c:pt>
                <c:pt idx="41">
                  <c:v>52963.65</c:v>
                </c:pt>
                <c:pt idx="42">
                  <c:v>53949.26</c:v>
                </c:pt>
                <c:pt idx="43">
                  <c:v>54137.05</c:v>
                </c:pt>
                <c:pt idx="44">
                  <c:v>57002.02</c:v>
                </c:pt>
                <c:pt idx="45">
                  <c:v>57419.35</c:v>
                </c:pt>
                <c:pt idx="46">
                  <c:v>58744.17</c:v>
                </c:pt>
                <c:pt idx="47">
                  <c:v>58861.19</c:v>
                </c:pt>
                <c:pt idx="48">
                  <c:v>58935.92</c:v>
                </c:pt>
                <c:pt idx="49">
                  <c:v>59258.19</c:v>
                </c:pt>
                <c:pt idx="50">
                  <c:v>59434.18</c:v>
                </c:pt>
                <c:pt idx="51">
                  <c:v>61214.26</c:v>
                </c:pt>
                <c:pt idx="52">
                  <c:v>61624.77</c:v>
                </c:pt>
                <c:pt idx="53">
                  <c:v>61688.77</c:v>
                </c:pt>
                <c:pt idx="54">
                  <c:v>61994.76</c:v>
                </c:pt>
                <c:pt idx="55">
                  <c:v>62195.47</c:v>
                </c:pt>
                <c:pt idx="56">
                  <c:v>63447.07</c:v>
                </c:pt>
                <c:pt idx="57">
                  <c:v>63555.73</c:v>
                </c:pt>
                <c:pt idx="58">
                  <c:v>63705.4</c:v>
                </c:pt>
                <c:pt idx="59">
                  <c:v>65699.02</c:v>
                </c:pt>
                <c:pt idx="60">
                  <c:v>66017.18</c:v>
                </c:pt>
                <c:pt idx="61">
                  <c:v>66572.58</c:v>
                </c:pt>
                <c:pt idx="62">
                  <c:v>66865.49</c:v>
                </c:pt>
                <c:pt idx="63">
                  <c:v>67633.85</c:v>
                </c:pt>
                <c:pt idx="64">
                  <c:v>67818.14</c:v>
                </c:pt>
                <c:pt idx="65">
                  <c:v>67957.9</c:v>
                </c:pt>
                <c:pt idx="66">
                  <c:v>68008.55</c:v>
                </c:pt>
                <c:pt idx="67">
                  <c:v>68860.4</c:v>
                </c:pt>
                <c:pt idx="68">
                  <c:v>68887.84</c:v>
                </c:pt>
                <c:pt idx="69">
                  <c:v>68980.52</c:v>
                </c:pt>
                <c:pt idx="70">
                  <c:v>69057.32</c:v>
                </c:pt>
                <c:pt idx="71">
                  <c:v>69163.39</c:v>
                </c:pt>
                <c:pt idx="72">
                  <c:v>69192.85</c:v>
                </c:pt>
                <c:pt idx="73">
                  <c:v>69764.1</c:v>
                </c:pt>
                <c:pt idx="74">
                  <c:v>69913.39</c:v>
                </c:pt>
                <c:pt idx="75">
                  <c:v>70649.46</c:v>
                </c:pt>
                <c:pt idx="76">
                  <c:v>70755.5</c:v>
                </c:pt>
                <c:pt idx="77">
                  <c:v>71371.37</c:v>
                </c:pt>
                <c:pt idx="78">
                  <c:v>71570.99</c:v>
                </c:pt>
                <c:pt idx="79">
                  <c:v>71823.56</c:v>
                </c:pt>
                <c:pt idx="80">
                  <c:v>71924.85</c:v>
                </c:pt>
                <c:pt idx="81">
                  <c:v>72843.23</c:v>
                </c:pt>
                <c:pt idx="82">
                  <c:v>72876.91</c:v>
                </c:pt>
                <c:pt idx="83">
                  <c:v>73360.38</c:v>
                </c:pt>
                <c:pt idx="84">
                  <c:v>73488.68</c:v>
                </c:pt>
                <c:pt idx="85">
                  <c:v>74279.01</c:v>
                </c:pt>
                <c:pt idx="86">
                  <c:v>74924.65</c:v>
                </c:pt>
                <c:pt idx="87">
                  <c:v>75475.93</c:v>
                </c:pt>
                <c:pt idx="88">
                  <c:v>75733.74</c:v>
                </c:pt>
                <c:pt idx="89">
                  <c:v>75974.99</c:v>
                </c:pt>
                <c:pt idx="90">
                  <c:v>76303.82</c:v>
                </c:pt>
                <c:pt idx="91">
                  <c:v>76320.44</c:v>
                </c:pt>
                <c:pt idx="92">
                  <c:v>76932.6</c:v>
                </c:pt>
                <c:pt idx="93">
                  <c:v>78443.78</c:v>
                </c:pt>
                <c:pt idx="94">
                  <c:v>78840.23</c:v>
                </c:pt>
                <c:pt idx="95">
                  <c:v>79567.69</c:v>
                </c:pt>
                <c:pt idx="96">
                  <c:v>80169.42</c:v>
                </c:pt>
                <c:pt idx="97">
                  <c:v>80695.74</c:v>
                </c:pt>
                <c:pt idx="98">
                  <c:v>81897.79</c:v>
                </c:pt>
                <c:pt idx="99">
                  <c:v>83191.95</c:v>
                </c:pt>
                <c:pt idx="100">
                  <c:v>83396.5</c:v>
                </c:pt>
                <c:pt idx="101">
                  <c:v>84309.95</c:v>
                </c:pt>
                <c:pt idx="102">
                  <c:v>84598.88</c:v>
                </c:pt>
                <c:pt idx="103">
                  <c:v>84745.93</c:v>
                </c:pt>
                <c:pt idx="104">
                  <c:v>84762.76</c:v>
                </c:pt>
                <c:pt idx="105">
                  <c:v>85455.53</c:v>
                </c:pt>
                <c:pt idx="106">
                  <c:v>85879.23</c:v>
                </c:pt>
                <c:pt idx="107">
                  <c:v>85918.61</c:v>
                </c:pt>
                <c:pt idx="108">
                  <c:v>86010.54</c:v>
                </c:pt>
                <c:pt idx="109">
                  <c:v>86233.83</c:v>
                </c:pt>
                <c:pt idx="110">
                  <c:v>86556.96</c:v>
                </c:pt>
                <c:pt idx="111">
                  <c:v>86558.58</c:v>
                </c:pt>
                <c:pt idx="112">
                  <c:v>88034.67</c:v>
                </c:pt>
                <c:pt idx="113">
                  <c:v>88360.79</c:v>
                </c:pt>
                <c:pt idx="114">
                  <c:v>88425.08</c:v>
                </c:pt>
                <c:pt idx="115">
                  <c:v>88511.17</c:v>
                </c:pt>
                <c:pt idx="116">
                  <c:v>88689.09</c:v>
                </c:pt>
                <c:pt idx="117">
                  <c:v>89605.13</c:v>
                </c:pt>
                <c:pt idx="118">
                  <c:v>89690.38</c:v>
                </c:pt>
                <c:pt idx="119">
                  <c:v>89829.33</c:v>
                </c:pt>
                <c:pt idx="120">
                  <c:v>89838.77</c:v>
                </c:pt>
                <c:pt idx="121">
                  <c:v>90697.67</c:v>
                </c:pt>
                <c:pt idx="122">
                  <c:v>90884.32</c:v>
                </c:pt>
                <c:pt idx="123">
                  <c:v>91645.04</c:v>
                </c:pt>
                <c:pt idx="124">
                  <c:v>92336.08</c:v>
                </c:pt>
                <c:pt idx="125">
                  <c:v>92704.48</c:v>
                </c:pt>
                <c:pt idx="126">
                  <c:v>93128.34</c:v>
                </c:pt>
                <c:pt idx="127">
                  <c:v>95017.1</c:v>
                </c:pt>
                <c:pt idx="128">
                  <c:v>95677.9</c:v>
                </c:pt>
                <c:pt idx="129">
                  <c:v>95954.02</c:v>
                </c:pt>
                <c:pt idx="130">
                  <c:v>96555.53</c:v>
                </c:pt>
                <c:pt idx="131">
                  <c:v>96753.78</c:v>
                </c:pt>
                <c:pt idx="132">
                  <c:v>97105.19</c:v>
                </c:pt>
                <c:pt idx="133">
                  <c:v>99448.78</c:v>
                </c:pt>
                <c:pt idx="134">
                  <c:v>99460.78</c:v>
                </c:pt>
                <c:pt idx="135">
                  <c:v>99683.67</c:v>
                </c:pt>
                <c:pt idx="136">
                  <c:v>100371.31</c:v>
                </c:pt>
                <c:pt idx="137">
                  <c:v>100424.23</c:v>
                </c:pt>
                <c:pt idx="138">
                  <c:v>100731.95</c:v>
                </c:pt>
                <c:pt idx="139">
                  <c:v>101187.36</c:v>
                </c:pt>
                <c:pt idx="140">
                  <c:v>102934.09</c:v>
                </c:pt>
                <c:pt idx="141">
                  <c:v>104038.9</c:v>
                </c:pt>
                <c:pt idx="142">
                  <c:v>104335.04</c:v>
                </c:pt>
                <c:pt idx="143">
                  <c:v>104802.63</c:v>
                </c:pt>
                <c:pt idx="144">
                  <c:v>104903.79</c:v>
                </c:pt>
                <c:pt idx="145">
                  <c:v>105468.7</c:v>
                </c:pt>
                <c:pt idx="146">
                  <c:v>106665.67</c:v>
                </c:pt>
                <c:pt idx="147">
                  <c:v>106775.14</c:v>
                </c:pt>
                <c:pt idx="148">
                  <c:v>107107.6</c:v>
                </c:pt>
                <c:pt idx="149">
                  <c:v>108872.77</c:v>
                </c:pt>
                <c:pt idx="150">
                  <c:v>109143.17</c:v>
                </c:pt>
                <c:pt idx="151">
                  <c:v>109163.39</c:v>
                </c:pt>
                <c:pt idx="152">
                  <c:v>110042.37</c:v>
                </c:pt>
                <c:pt idx="153">
                  <c:v>110906.35</c:v>
                </c:pt>
                <c:pt idx="154">
                  <c:v>111049.84</c:v>
                </c:pt>
                <c:pt idx="155">
                  <c:v>111229.47</c:v>
                </c:pt>
                <c:pt idx="156">
                  <c:v>111815.49</c:v>
                </c:pt>
                <c:pt idx="157">
                  <c:v>112645.99</c:v>
                </c:pt>
                <c:pt idx="158">
                  <c:v>112778.28</c:v>
                </c:pt>
                <c:pt idx="159">
                  <c:v>113616.23</c:v>
                </c:pt>
                <c:pt idx="160">
                  <c:v>113747.56</c:v>
                </c:pt>
                <c:pt idx="161">
                  <c:v>114177.23</c:v>
                </c:pt>
                <c:pt idx="162">
                  <c:v>114425.19</c:v>
                </c:pt>
                <c:pt idx="163">
                  <c:v>114465.93</c:v>
                </c:pt>
                <c:pt idx="164">
                  <c:v>114691.03</c:v>
                </c:pt>
                <c:pt idx="165">
                  <c:v>115191.38</c:v>
                </c:pt>
                <c:pt idx="166">
                  <c:v>116767.63</c:v>
                </c:pt>
                <c:pt idx="167">
                  <c:v>118442.54</c:v>
                </c:pt>
                <c:pt idx="168">
                  <c:v>118976.16</c:v>
                </c:pt>
                <c:pt idx="169">
                  <c:v>119022.49</c:v>
                </c:pt>
                <c:pt idx="170">
                  <c:v>(blank)</c:v>
                </c:pt>
              </c:strCache>
            </c:strRef>
          </c:cat>
          <c:val>
            <c:numRef>
              <c:f>Sheet2!$D$5:$D$176</c:f>
              <c:numCache>
                <c:formatCode>General</c:formatCode>
                <c:ptCount val="171"/>
                <c:pt idx="1">
                  <c:v>1</c:v>
                </c:pt>
                <c:pt idx="2">
                  <c:v>1</c:v>
                </c:pt>
                <c:pt idx="9">
                  <c:v>1</c:v>
                </c:pt>
                <c:pt idx="12">
                  <c:v>1</c:v>
                </c:pt>
                <c:pt idx="14">
                  <c:v>1</c:v>
                </c:pt>
                <c:pt idx="21">
                  <c:v>1</c:v>
                </c:pt>
                <c:pt idx="31">
                  <c:v>1</c:v>
                </c:pt>
                <c:pt idx="38">
                  <c:v>1</c:v>
                </c:pt>
                <c:pt idx="42">
                  <c:v>2</c:v>
                </c:pt>
                <c:pt idx="46">
                  <c:v>1</c:v>
                </c:pt>
                <c:pt idx="48">
                  <c:v>1</c:v>
                </c:pt>
                <c:pt idx="50">
                  <c:v>1</c:v>
                </c:pt>
                <c:pt idx="51">
                  <c:v>1</c:v>
                </c:pt>
                <c:pt idx="56">
                  <c:v>1</c:v>
                </c:pt>
                <c:pt idx="76">
                  <c:v>1</c:v>
                </c:pt>
                <c:pt idx="79">
                  <c:v>2</c:v>
                </c:pt>
                <c:pt idx="83">
                  <c:v>2</c:v>
                </c:pt>
                <c:pt idx="91">
                  <c:v>1</c:v>
                </c:pt>
                <c:pt idx="94">
                  <c:v>1</c:v>
                </c:pt>
                <c:pt idx="99">
                  <c:v>1</c:v>
                </c:pt>
                <c:pt idx="100">
                  <c:v>1</c:v>
                </c:pt>
                <c:pt idx="119">
                  <c:v>1</c:v>
                </c:pt>
                <c:pt idx="130">
                  <c:v>1</c:v>
                </c:pt>
                <c:pt idx="146">
                  <c:v>1</c:v>
                </c:pt>
                <c:pt idx="153">
                  <c:v>1</c:v>
                </c:pt>
                <c:pt idx="156">
                  <c:v>2</c:v>
                </c:pt>
                <c:pt idx="160">
                  <c:v>1</c:v>
                </c:pt>
                <c:pt idx="163">
                  <c:v>1</c:v>
                </c:pt>
                <c:pt idx="164">
                  <c:v>1</c:v>
                </c:pt>
                <c:pt idx="166">
                  <c:v>1</c:v>
                </c:pt>
              </c:numCache>
            </c:numRef>
          </c:val>
          <c:extLst>
            <c:ext xmlns:c16="http://schemas.microsoft.com/office/drawing/2014/chart" uri="{C3380CC4-5D6E-409C-BE32-E72D297353CC}">
              <c16:uniqueId val="{00000002-8190-48E6-AD11-0786CA86EE63}"/>
            </c:ext>
          </c:extLst>
        </c:ser>
        <c:dLbls>
          <c:showLegendKey val="0"/>
          <c:showVal val="0"/>
          <c:showCatName val="0"/>
          <c:showSerName val="0"/>
          <c:showPercent val="0"/>
          <c:showBubbleSize val="0"/>
        </c:dLbls>
        <c:gapWidth val="219"/>
        <c:overlap val="-27"/>
        <c:axId val="1886084559"/>
        <c:axId val="1886087919"/>
      </c:barChart>
      <c:catAx>
        <c:axId val="188608455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86087919"/>
        <c:crosses val="autoZero"/>
        <c:auto val="1"/>
        <c:lblAlgn val="ctr"/>
        <c:lblOffset val="100"/>
        <c:noMultiLvlLbl val="0"/>
      </c:catAx>
      <c:valAx>
        <c:axId val="1886087919"/>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86084559"/>
        <c:crosses val="autoZero"/>
        <c:crossBetween val="between"/>
      </c:valAx>
      <c:spPr>
        <a:noFill/>
        <a:ln>
          <a:noFill/>
        </a:ln>
        <a:effectLst/>
      </c:spPr>
    </c:plotArea>
    <c:legend>
      <c:legendPos val="r"/>
      <c:layout>
        <c:manualLayout>
          <c:xMode val="edge"/>
          <c:yMode val="edge"/>
          <c:x val="0.16552030587971028"/>
          <c:y val="5.1741015725827134E-3"/>
          <c:w val="0.70988111116345864"/>
          <c:h val="0.27654543199117915"/>
        </c:manualLayout>
      </c:layout>
      <c:overlay val="0"/>
      <c:spPr>
        <a:noFill/>
        <a:ln>
          <a:noFill/>
        </a:ln>
        <a:effectLst/>
      </c:spPr>
      <c:txPr>
        <a:bodyPr rot="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18-09-2024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9/18/2024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9/18/2024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9/18/2024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9/18/2024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9/18/2024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9/18/2024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2" Type="http://schemas.openxmlformats.org/officeDocument/2006/relationships/chart" Target="../charts/chart1.xml" /><Relationship Id="rId1" Type="http://schemas.openxmlformats.org/officeDocument/2006/relationships/slideLayout" Target="../slideLayouts/slideLayout4.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569660"/>
          </a:xfrm>
          <a:prstGeom prst="rect">
            <a:avLst/>
          </a:prstGeom>
          <a:noFill/>
        </p:spPr>
        <p:txBody>
          <a:bodyPr wrap="square" rtlCol="0">
            <a:spAutoFit/>
          </a:bodyPr>
          <a:lstStyle/>
          <a:p>
            <a:r>
              <a:rPr lang="en-US" sz="2400" dirty="0"/>
              <a:t>STUDENT NAME :</a:t>
            </a:r>
            <a:r>
              <a:rPr lang="en-IN" sz="2400" dirty="0"/>
              <a:t> RANJITH T</a:t>
            </a:r>
            <a:endParaRPr lang="en-US" sz="2400" dirty="0"/>
          </a:p>
          <a:p>
            <a:r>
              <a:rPr lang="en-US" sz="2400" dirty="0"/>
              <a:t>REGISTER NO : 3122</a:t>
            </a:r>
            <a:r>
              <a:rPr lang="en-IN" sz="2400" dirty="0"/>
              <a:t>04315</a:t>
            </a:r>
            <a:endParaRPr lang="en-US" sz="2400" dirty="0"/>
          </a:p>
          <a:p>
            <a:r>
              <a:rPr lang="en-US" sz="2400" dirty="0"/>
              <a:t>DEPARTMENT : B.COM (GENERAL)</a:t>
            </a:r>
          </a:p>
          <a:p>
            <a:r>
              <a:rPr lang="en-US" sz="2400" dirty="0"/>
              <a:t>COLLEGE : </a:t>
            </a:r>
            <a:r>
              <a:rPr lang="en-IN" sz="2400" dirty="0"/>
              <a:t>ANNAI VIOLET ART’S AND SCIENCE COLLEGE </a:t>
            </a:r>
            <a:endParaRPr lang="en-US" sz="2400" dirty="0"/>
          </a:p>
        </p:txBody>
      </p:sp>
      <p:sp>
        <p:nvSpPr>
          <p:cNvPr id="8" name="object 9">
            <a:extLst>
              <a:ext uri="{FF2B5EF4-FFF2-40B4-BE49-F238E27FC236}">
                <a16:creationId xmlns:a16="http://schemas.microsoft.com/office/drawing/2014/main" id="{9C6A89A2-50DB-D39F-3D1C-5BBBB4DB490F}"/>
              </a:ext>
            </a:extLst>
          </p:cNvPr>
          <p:cNvSpPr txBox="1"/>
          <p:nvPr/>
        </p:nvSpPr>
        <p:spPr>
          <a:xfrm>
            <a:off x="10123220" y="449794"/>
            <a:ext cx="468580" cy="284052"/>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latin typeface="Trebuchet MS"/>
                <a:cs typeface="Trebuchet MS"/>
              </a:rPr>
              <a:t>1</a:t>
            </a:fld>
            <a:endParaRPr dirty="0">
              <a:latin typeface="Trebuchet MS"/>
              <a:cs typeface="Trebuchet M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2" name="TextBox 1"/>
          <p:cNvSpPr txBox="1"/>
          <p:nvPr/>
        </p:nvSpPr>
        <p:spPr>
          <a:xfrm>
            <a:off x="1295400" y="1600200"/>
            <a:ext cx="5257800" cy="5016758"/>
          </a:xfrm>
          <a:prstGeom prst="rect">
            <a:avLst/>
          </a:prstGeom>
          <a:noFill/>
        </p:spPr>
        <p:txBody>
          <a:bodyPr wrap="square" rtlCol="0">
            <a:spAutoFit/>
          </a:bodyPr>
          <a:lstStyle/>
          <a:p>
            <a:pPr marL="342900" indent="-342900">
              <a:buFont typeface="Wingdings" pitchFamily="2" charset="2"/>
              <a:buChar char="Ø"/>
            </a:pPr>
            <a:r>
              <a:rPr lang="en-US" sz="2000" b="1" dirty="0">
                <a:latin typeface="Times New Roman" pitchFamily="18" charset="0"/>
                <a:cs typeface="Times New Roman" pitchFamily="18" charset="0"/>
              </a:rPr>
              <a:t>Organize Data</a:t>
            </a:r>
            <a:r>
              <a:rPr lang="en-US" sz="2000" dirty="0">
                <a:latin typeface="Times New Roman" pitchFamily="18" charset="0"/>
                <a:cs typeface="Times New Roman" pitchFamily="18" charset="0"/>
              </a:rPr>
              <a:t>: Set up salary and compensation information in a structured way in Excel.</a:t>
            </a:r>
          </a:p>
          <a:p>
            <a:pPr marL="342900" indent="-342900">
              <a:buFont typeface="Wingdings" pitchFamily="2" charset="2"/>
              <a:buChar char="Ø"/>
            </a:pPr>
            <a:r>
              <a:rPr lang="en-US" sz="2000" b="1" dirty="0">
                <a:latin typeface="Times New Roman" pitchFamily="18" charset="0"/>
                <a:cs typeface="Times New Roman" pitchFamily="18" charset="0"/>
              </a:rPr>
              <a:t>Analyze Trends</a:t>
            </a:r>
            <a:r>
              <a:rPr lang="en-US" sz="2000" dirty="0">
                <a:latin typeface="Times New Roman" pitchFamily="18" charset="0"/>
                <a:cs typeface="Times New Roman" pitchFamily="18" charset="0"/>
              </a:rPr>
              <a:t>: Use Excel tools to spot patterns, such as which roles have higher or lower pay.</a:t>
            </a:r>
          </a:p>
          <a:p>
            <a:pPr marL="342900" indent="-342900">
              <a:buFont typeface="Wingdings" pitchFamily="2" charset="2"/>
              <a:buChar char="Ø"/>
            </a:pPr>
            <a:r>
              <a:rPr lang="en-US" sz="2000" b="1" dirty="0">
                <a:latin typeface="Times New Roman" pitchFamily="18" charset="0"/>
                <a:cs typeface="Times New Roman" pitchFamily="18" charset="0"/>
              </a:rPr>
              <a:t>Compare Benchmarks</a:t>
            </a:r>
            <a:r>
              <a:rPr lang="en-US" sz="2000" dirty="0">
                <a:latin typeface="Times New Roman" pitchFamily="18" charset="0"/>
                <a:cs typeface="Times New Roman" pitchFamily="18" charset="0"/>
              </a:rPr>
              <a:t>: Check how your salaries match up against industry standards to ensure competitiveness.</a:t>
            </a:r>
          </a:p>
          <a:p>
            <a:pPr marL="342900" indent="-342900">
              <a:buFont typeface="Wingdings" pitchFamily="2" charset="2"/>
              <a:buChar char="Ø"/>
            </a:pPr>
            <a:r>
              <a:rPr lang="en-US" sz="2000" b="1" dirty="0">
                <a:latin typeface="Times New Roman" pitchFamily="18" charset="0"/>
                <a:cs typeface="Times New Roman" pitchFamily="18" charset="0"/>
              </a:rPr>
              <a:t>Identify Disparities</a:t>
            </a:r>
            <a:r>
              <a:rPr lang="en-US" sz="2000" dirty="0">
                <a:latin typeface="Times New Roman" pitchFamily="18" charset="0"/>
                <a:cs typeface="Times New Roman" pitchFamily="18" charset="0"/>
              </a:rPr>
              <a:t>: Find any differences in pay between different groups or roles to address fairness.</a:t>
            </a:r>
          </a:p>
          <a:p>
            <a:pPr marL="342900" indent="-342900">
              <a:buFont typeface="Wingdings" pitchFamily="2" charset="2"/>
              <a:buChar char="ü"/>
            </a:pPr>
            <a:r>
              <a:rPr lang="en-US" sz="2000" b="1" dirty="0">
                <a:latin typeface="Times New Roman" pitchFamily="18" charset="0"/>
                <a:cs typeface="Times New Roman" pitchFamily="18" charset="0"/>
              </a:rPr>
              <a:t>Visualize Data</a:t>
            </a:r>
            <a:r>
              <a:rPr lang="en-US" sz="2000" dirty="0">
                <a:latin typeface="Times New Roman" pitchFamily="18" charset="0"/>
                <a:cs typeface="Times New Roman" pitchFamily="18" charset="0"/>
              </a:rPr>
              <a:t>: Create charts and graphs to make the data easier to understand and use in decision-making.</a:t>
            </a:r>
          </a:p>
          <a:p>
            <a:endParaRPr lang="en-IN" sz="2000" dirty="0">
              <a:latin typeface="Times New Roman" pitchFamily="18" charset="0"/>
              <a:cs typeface="Times New Roman" pitchFamily="18" charset="0"/>
            </a:endParaRPr>
          </a:p>
        </p:txBody>
      </p:sp>
      <p:sp>
        <p:nvSpPr>
          <p:cNvPr id="3" name="object 9">
            <a:extLst>
              <a:ext uri="{FF2B5EF4-FFF2-40B4-BE49-F238E27FC236}">
                <a16:creationId xmlns:a16="http://schemas.microsoft.com/office/drawing/2014/main" id="{C7DC2520-EBFA-3B84-AB97-6C96FE565AF2}"/>
              </a:ext>
            </a:extLst>
          </p:cNvPr>
          <p:cNvSpPr txBox="1"/>
          <p:nvPr/>
        </p:nvSpPr>
        <p:spPr>
          <a:xfrm>
            <a:off x="10123220" y="449794"/>
            <a:ext cx="468580" cy="284052"/>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latin typeface="Trebuchet MS"/>
                <a:cs typeface="Trebuchet MS"/>
              </a:rPr>
              <a:t>10</a:t>
            </a:fld>
            <a:endParaRPr dirty="0">
              <a:latin typeface="Trebuchet MS"/>
              <a:cs typeface="Trebuchet M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8" name="TextBox 7"/>
          <p:cNvSpPr txBox="1"/>
          <p:nvPr/>
        </p:nvSpPr>
        <p:spPr>
          <a:xfrm>
            <a:off x="457200" y="1549400"/>
            <a:ext cx="10363200" cy="6740307"/>
          </a:xfrm>
          <a:prstGeom prst="rect">
            <a:avLst/>
          </a:prstGeom>
          <a:noFill/>
        </p:spPr>
        <p:txBody>
          <a:bodyPr wrap="square" rtlCol="0">
            <a:spAutoFit/>
          </a:bodyPr>
          <a:lstStyle/>
          <a:p>
            <a:pPr marL="342900" indent="-342900">
              <a:buFont typeface="Wingdings" pitchFamily="2" charset="2"/>
              <a:buChar char="Ø"/>
            </a:pPr>
            <a:r>
              <a:rPr lang="en-US" b="1" dirty="0"/>
              <a:t>Clear Salary Trends</a:t>
            </a:r>
            <a:r>
              <a:rPr lang="en-US" dirty="0"/>
              <a:t>: </a:t>
            </a:r>
          </a:p>
          <a:p>
            <a:pPr marL="342900" indent="-342900">
              <a:buFont typeface="+mj-lt"/>
              <a:buAutoNum type="arabicPeriod"/>
            </a:pPr>
            <a:r>
              <a:rPr lang="en-US" dirty="0"/>
              <a:t>Identified patterns and trends in salary distributions across different roles and departments.</a:t>
            </a:r>
          </a:p>
          <a:p>
            <a:pPr marL="342900" indent="-342900">
              <a:buFont typeface="Wingdings" pitchFamily="2" charset="2"/>
              <a:buChar char="Ø"/>
            </a:pPr>
            <a:r>
              <a:rPr lang="en-US" b="1" dirty="0"/>
              <a:t>Benchmark Insights</a:t>
            </a:r>
            <a:r>
              <a:rPr lang="en-US" dirty="0"/>
              <a:t>: </a:t>
            </a:r>
          </a:p>
          <a:p>
            <a:pPr marL="342900" indent="-342900">
              <a:buFont typeface="+mj-lt"/>
              <a:buAutoNum type="arabicPeriod"/>
            </a:pPr>
            <a:r>
              <a:rPr lang="en-US" dirty="0"/>
              <a:t>Provided comparisons of internal salaries against industry standards, highlighting areas where adjustments may be needed.</a:t>
            </a:r>
          </a:p>
          <a:p>
            <a:pPr marL="342900" indent="-342900">
              <a:buFont typeface="Wingdings" pitchFamily="2" charset="2"/>
              <a:buChar char="Ø"/>
            </a:pPr>
            <a:r>
              <a:rPr lang="en-US" b="1" dirty="0"/>
              <a:t>Equity Analysis</a:t>
            </a:r>
            <a:r>
              <a:rPr lang="en-US" dirty="0"/>
              <a:t>: </a:t>
            </a:r>
          </a:p>
          <a:p>
            <a:pPr marL="342900" indent="-342900">
              <a:buFont typeface="+mj-lt"/>
              <a:buAutoNum type="arabicPeriod"/>
            </a:pPr>
            <a:r>
              <a:rPr lang="en-US" dirty="0"/>
              <a:t>Revealed pay disparities and gaps, enabling corrective actions to ensure fair compensation practices.</a:t>
            </a:r>
          </a:p>
          <a:p>
            <a:pPr marL="342900" indent="-342900">
              <a:buFont typeface="Wingdings" pitchFamily="2" charset="2"/>
              <a:buChar char="Ø"/>
            </a:pPr>
            <a:r>
              <a:rPr lang="en-US" b="1" dirty="0"/>
              <a:t>Informed Decisions</a:t>
            </a:r>
            <a:r>
              <a:rPr lang="en-US" dirty="0"/>
              <a:t>: </a:t>
            </a:r>
          </a:p>
          <a:p>
            <a:pPr marL="342900" indent="-342900">
              <a:buFont typeface="+mj-lt"/>
              <a:buAutoNum type="arabicPeriod"/>
            </a:pPr>
            <a:r>
              <a:rPr lang="en-US" dirty="0"/>
              <a:t>Delivered actionable insights for strategic salary adjustments and budget planning.</a:t>
            </a:r>
          </a:p>
          <a:p>
            <a:pPr marL="342900" indent="-342900">
              <a:buFont typeface="Wingdings" pitchFamily="2" charset="2"/>
              <a:buChar char="Ø"/>
            </a:pPr>
            <a:r>
              <a:rPr lang="en-US" b="1" dirty="0"/>
              <a:t>Visual </a:t>
            </a:r>
            <a:r>
              <a:rPr lang="en-US" dirty="0"/>
              <a:t>: </a:t>
            </a:r>
          </a:p>
          <a:p>
            <a:pPr marL="342900" indent="-342900">
              <a:buFont typeface="+mj-lt"/>
              <a:buAutoNum type="arabicPeriod"/>
            </a:pPr>
            <a:r>
              <a:rPr lang="en-US" dirty="0"/>
              <a:t>.</a:t>
            </a:r>
          </a:p>
          <a:p>
            <a:pPr marL="342900" indent="-342900">
              <a:buFont typeface="Wingdings" pitchFamily="2" charset="2"/>
              <a:buChar char="Ø"/>
            </a:pPr>
            <a:r>
              <a:rPr lang="en-US" b="1" dirty="0"/>
              <a:t>Identified Pay Patterns</a:t>
            </a:r>
            <a:r>
              <a:rPr lang="en-US" dirty="0"/>
              <a:t>:</a:t>
            </a:r>
          </a:p>
          <a:p>
            <a:pPr marL="342900" indent="-342900">
              <a:buFont typeface="+mj-lt"/>
              <a:buAutoNum type="arabicPeriod"/>
            </a:pPr>
            <a:r>
              <a:rPr lang="en-US" dirty="0"/>
              <a:t> Found trends in how salaries are distributed across roles and departments.</a:t>
            </a:r>
          </a:p>
          <a:p>
            <a:pPr marL="342900" indent="-342900">
              <a:buFont typeface="Wingdings" pitchFamily="2" charset="2"/>
              <a:buChar char="Ø"/>
            </a:pPr>
            <a:r>
              <a:rPr lang="en-US" b="1" dirty="0"/>
              <a:t>Benchmark Comparisons</a:t>
            </a:r>
            <a:r>
              <a:rPr lang="en-US" dirty="0"/>
              <a:t>: </a:t>
            </a:r>
          </a:p>
          <a:p>
            <a:pPr marL="342900" indent="-342900">
              <a:buFont typeface="+mj-lt"/>
              <a:buAutoNum type="arabicPeriod"/>
            </a:pPr>
            <a:r>
              <a:rPr lang="en-US" dirty="0"/>
              <a:t>Compared salaries with industry standards to see if they are competitive.</a:t>
            </a:r>
          </a:p>
          <a:p>
            <a:pPr marL="342900" indent="-342900">
              <a:buFont typeface="Wingdings" pitchFamily="2" charset="2"/>
              <a:buChar char="Ø"/>
            </a:pPr>
            <a:r>
              <a:rPr lang="en-US" b="1" dirty="0"/>
              <a:t>Detected Pay Gaps</a:t>
            </a:r>
            <a:r>
              <a:rPr lang="en-US" dirty="0"/>
              <a:t>: </a:t>
            </a:r>
          </a:p>
          <a:p>
            <a:pPr marL="342900" indent="-342900">
              <a:buFont typeface="+mj-lt"/>
              <a:buAutoNum type="arabicPeriod"/>
            </a:pPr>
            <a:r>
              <a:rPr lang="en-US" dirty="0"/>
              <a:t>Uncovered differences in pay to address fairness issues.</a:t>
            </a:r>
          </a:p>
          <a:p>
            <a:pPr marL="342900" indent="-342900">
              <a:buFont typeface="Wingdings" pitchFamily="2" charset="2"/>
              <a:buChar char="Ø"/>
            </a:pPr>
            <a:r>
              <a:rPr lang="en-US" b="1" dirty="0"/>
              <a:t>Supported Decisions</a:t>
            </a:r>
            <a:r>
              <a:rPr lang="en-US" dirty="0"/>
              <a:t>: </a:t>
            </a:r>
          </a:p>
          <a:p>
            <a:pPr marL="342900" indent="-342900">
              <a:buFont typeface="+mj-lt"/>
              <a:buAutoNum type="arabicPeriod"/>
            </a:pPr>
            <a:r>
              <a:rPr lang="en-US" dirty="0"/>
              <a:t>Provided useful information for making salary adjustments and planning budgets.</a:t>
            </a:r>
          </a:p>
          <a:p>
            <a:pPr marL="342900" indent="-342900">
              <a:buFont typeface="Wingdings" pitchFamily="2" charset="2"/>
              <a:buChar char="Ø"/>
            </a:pPr>
            <a:r>
              <a:rPr lang="en-US" b="1" dirty="0"/>
              <a:t>Visual Insights &amp; Reports</a:t>
            </a:r>
            <a:r>
              <a:rPr lang="en-US" dirty="0"/>
              <a:t>: </a:t>
            </a:r>
          </a:p>
          <a:p>
            <a:pPr marL="342900" indent="-342900">
              <a:buFont typeface="+mj-lt"/>
              <a:buAutoNum type="arabicPeriod"/>
            </a:pPr>
            <a:r>
              <a:rPr lang="en-US" dirty="0"/>
              <a:t>Created easy-to-understand charts and graphs to present the findings clearly</a:t>
            </a:r>
            <a:r>
              <a:rPr lang="en-US"/>
              <a:t>. </a:t>
            </a:r>
          </a:p>
          <a:p>
            <a:pPr marL="342900" indent="-342900">
              <a:buFont typeface="+mj-lt"/>
              <a:buAutoNum type="arabicPeriod"/>
            </a:pPr>
            <a:r>
              <a:rPr lang="en-US"/>
              <a:t>Produced </a:t>
            </a:r>
            <a:r>
              <a:rPr lang="en-US" dirty="0"/>
              <a:t>charts and graphs that effectively communicated findings and supported data-driven decision-making</a:t>
            </a:r>
          </a:p>
          <a:p>
            <a:endParaRPr lang="en-IN" dirty="0"/>
          </a:p>
        </p:txBody>
      </p:sp>
      <p:sp>
        <p:nvSpPr>
          <p:cNvPr id="2" name="object 9">
            <a:extLst>
              <a:ext uri="{FF2B5EF4-FFF2-40B4-BE49-F238E27FC236}">
                <a16:creationId xmlns:a16="http://schemas.microsoft.com/office/drawing/2014/main" id="{1AFF3941-5FEB-EE35-13EF-7B25543FE957}"/>
              </a:ext>
            </a:extLst>
          </p:cNvPr>
          <p:cNvSpPr txBox="1"/>
          <p:nvPr/>
        </p:nvSpPr>
        <p:spPr>
          <a:xfrm>
            <a:off x="10123220" y="449794"/>
            <a:ext cx="468580" cy="284052"/>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latin typeface="Trebuchet MS"/>
                <a:cs typeface="Trebuchet MS"/>
              </a:rPr>
              <a:t>11</a:t>
            </a:fld>
            <a:endParaRPr dirty="0">
              <a:latin typeface="Trebuchet MS"/>
              <a:cs typeface="Trebuchet M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a:extLst>
              <a:ext uri="{FF2B5EF4-FFF2-40B4-BE49-F238E27FC236}">
                <a16:creationId xmlns:a16="http://schemas.microsoft.com/office/drawing/2014/main" id="{DD70735A-B438-454E-1338-69F717513C28}"/>
              </a:ext>
            </a:extLst>
          </p:cNvPr>
          <p:cNvGraphicFramePr>
            <a:graphicFrameLocks/>
          </p:cNvGraphicFramePr>
          <p:nvPr>
            <p:extLst>
              <p:ext uri="{D42A27DB-BD31-4B8C-83A1-F6EECF244321}">
                <p14:modId xmlns:p14="http://schemas.microsoft.com/office/powerpoint/2010/main" val="1320657829"/>
              </p:ext>
            </p:extLst>
          </p:nvPr>
        </p:nvGraphicFramePr>
        <p:xfrm>
          <a:off x="669303" y="433633"/>
          <a:ext cx="9785023" cy="5788058"/>
        </p:xfrm>
        <a:graphic>
          <a:graphicData uri="http://schemas.openxmlformats.org/drawingml/2006/chart">
            <c:chart xmlns:c="http://schemas.openxmlformats.org/drawingml/2006/chart" xmlns:r="http://schemas.openxmlformats.org/officeDocument/2006/relationships" r:id="rId2"/>
          </a:graphicData>
        </a:graphic>
      </p:graphicFrame>
      <p:sp>
        <p:nvSpPr>
          <p:cNvPr id="5" name="object 9">
            <a:extLst>
              <a:ext uri="{FF2B5EF4-FFF2-40B4-BE49-F238E27FC236}">
                <a16:creationId xmlns:a16="http://schemas.microsoft.com/office/drawing/2014/main" id="{DDFFF9D8-8884-30BA-E392-27E80812D963}"/>
              </a:ext>
            </a:extLst>
          </p:cNvPr>
          <p:cNvSpPr txBox="1"/>
          <p:nvPr/>
        </p:nvSpPr>
        <p:spPr>
          <a:xfrm>
            <a:off x="10123220" y="449794"/>
            <a:ext cx="468580" cy="284052"/>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latin typeface="Trebuchet MS"/>
                <a:cs typeface="Trebuchet MS"/>
              </a:rPr>
              <a:t>12</a:t>
            </a:fld>
            <a:endParaRPr dirty="0">
              <a:latin typeface="Trebuchet MS"/>
              <a:cs typeface="Trebuchet MS"/>
            </a:endParaRPr>
          </a:p>
        </p:txBody>
      </p:sp>
    </p:spTree>
    <p:extLst>
      <p:ext uri="{BB962C8B-B14F-4D97-AF65-F5344CB8AC3E}">
        <p14:creationId xmlns:p14="http://schemas.microsoft.com/office/powerpoint/2010/main" val="21362120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E0E908F5-82C3-2873-3B92-660CC7E6385C}"/>
              </a:ext>
            </a:extLst>
          </p:cNvPr>
          <p:cNvSpPr txBox="1"/>
          <p:nvPr/>
        </p:nvSpPr>
        <p:spPr>
          <a:xfrm>
            <a:off x="838200" y="1305341"/>
            <a:ext cx="9906000" cy="4247317"/>
          </a:xfrm>
          <a:prstGeom prst="rect">
            <a:avLst/>
          </a:prstGeom>
          <a:noFill/>
        </p:spPr>
        <p:txBody>
          <a:bodyPr wrap="square" rtlCol="0">
            <a:spAutoFit/>
          </a:bodyPr>
          <a:lstStyle/>
          <a:p>
            <a:pPr lvl="0" eaLnBrk="0" fontAlgn="base" hangingPunct="0">
              <a:spcBef>
                <a:spcPct val="0"/>
              </a:spcBef>
              <a:spcAft>
                <a:spcPct val="0"/>
              </a:spcAft>
            </a:pPr>
            <a:r>
              <a:rPr lang="en-US" altLang="en-US" dirty="0">
                <a:latin typeface="Arial" panose="020B0604020202020204" pitchFamily="34" charset="0"/>
              </a:rPr>
              <a:t>In conclusion, the salary and compensation analysis through Excel data modeling provides a robust framework for understanding and optimizing employee remuneration within an organization. By leveraging Excel’s powerful data analysis and visualization tools, we can derive actionable insights into salary distribution, compensation equity, and market competitiveness.</a:t>
            </a:r>
          </a:p>
          <a:p>
            <a:pPr lvl="0" eaLnBrk="0" fontAlgn="base" hangingPunct="0">
              <a:spcBef>
                <a:spcPct val="0"/>
              </a:spcBef>
              <a:spcAft>
                <a:spcPct val="0"/>
              </a:spcAft>
            </a:pPr>
            <a:r>
              <a:rPr lang="en-US" altLang="en-US" dirty="0">
                <a:latin typeface="Arial" panose="020B0604020202020204" pitchFamily="34" charset="0"/>
              </a:rPr>
              <a:t>Excel’s versatility in handling large datasets, coupled with its advanced analytical functions, enables a comprehensive examination of various compensation factors, including base salary, bonuses, and benefits..</a:t>
            </a:r>
          </a:p>
          <a:p>
            <a:pPr lvl="0" eaLnBrk="0" fontAlgn="base" hangingPunct="0">
              <a:spcBef>
                <a:spcPct val="0"/>
              </a:spcBef>
              <a:spcAft>
                <a:spcPct val="0"/>
              </a:spcAft>
            </a:pPr>
            <a:r>
              <a:rPr lang="en-US" altLang="en-US" dirty="0">
                <a:latin typeface="Arial" panose="020B0604020202020204" pitchFamily="34" charset="0"/>
              </a:rPr>
              <a:t>Overall, Excel data modeling serves as an invaluable tool for making data-driven decisions in salary and compensation management, ultimately contributing to a more equitable and competitive compensation strategy.</a:t>
            </a:r>
            <a:endParaRPr lang="en-US" altLang="en-US" sz="500" b="1" dirty="0">
              <a:latin typeface="Arial" panose="020B0604020202020204" pitchFamily="34" charset="0"/>
            </a:endParaRPr>
          </a:p>
          <a:p>
            <a:pPr lvl="0" eaLnBrk="0" fontAlgn="base" hangingPunct="0">
              <a:spcBef>
                <a:spcPct val="0"/>
              </a:spcBef>
              <a:spcAft>
                <a:spcPct val="0"/>
              </a:spcAft>
            </a:pPr>
            <a:r>
              <a:rPr lang="en-US" altLang="en-US" dirty="0">
                <a:latin typeface="Arial" panose="020B0604020202020204" pitchFamily="34" charset="0"/>
              </a:rPr>
              <a:t>In summary, Excel data modeling for salary and compensation analysis provides a clear, data-driven approach to evaluate and optimize employee remuneration. By analyzing salary distributions and compensation structures, it helps identify disparities, ensure equity, and align with industry standards. This method supports informed decision-making and strategic adjustments to improve compensation practices and enhance organizational competitiveness.</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Salary And Compensation Analysis Through Excel Data Modeling</a:t>
            </a:r>
            <a:endParaRPr lang="en-IN" sz="2800" dirty="0">
              <a:solidFill>
                <a:srgbClr val="7030A0"/>
              </a:solidFill>
              <a:latin typeface="Times New Roman" panose="02020603050405020304" pitchFamily="18" charset="0"/>
              <a:cs typeface="Times New Roman" panose="02020603050405020304" pitchFamily="18" charset="0"/>
            </a:endParaRPr>
          </a:p>
        </p:txBody>
      </p:sp>
      <p:sp>
        <p:nvSpPr>
          <p:cNvPr id="21" name="object 9">
            <a:extLst>
              <a:ext uri="{FF2B5EF4-FFF2-40B4-BE49-F238E27FC236}">
                <a16:creationId xmlns:a16="http://schemas.microsoft.com/office/drawing/2014/main" id="{06F758E8-8CEB-905C-6C08-664502F60165}"/>
              </a:ext>
            </a:extLst>
          </p:cNvPr>
          <p:cNvSpPr txBox="1"/>
          <p:nvPr/>
        </p:nvSpPr>
        <p:spPr>
          <a:xfrm>
            <a:off x="10123220" y="449794"/>
            <a:ext cx="468580" cy="284052"/>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latin typeface="Trebuchet MS"/>
                <a:cs typeface="Trebuchet MS"/>
              </a:rPr>
              <a:t>2</a:t>
            </a:fld>
            <a:endParaRPr dirty="0">
              <a:latin typeface="Trebuchet MS"/>
              <a:cs typeface="Trebuchet M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6285"/>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724775" y="1205"/>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
        <p:nvSpPr>
          <p:cNvPr id="24" name="object 9">
            <a:extLst>
              <a:ext uri="{FF2B5EF4-FFF2-40B4-BE49-F238E27FC236}">
                <a16:creationId xmlns:a16="http://schemas.microsoft.com/office/drawing/2014/main" id="{34AC94ED-9D89-CF59-4A58-55E2C67B7C7E}"/>
              </a:ext>
            </a:extLst>
          </p:cNvPr>
          <p:cNvSpPr txBox="1"/>
          <p:nvPr/>
        </p:nvSpPr>
        <p:spPr>
          <a:xfrm>
            <a:off x="10123220" y="449794"/>
            <a:ext cx="468580" cy="284052"/>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latin typeface="Trebuchet MS"/>
                <a:cs typeface="Trebuchet MS"/>
              </a:rPr>
              <a:t>3</a:t>
            </a:fld>
            <a:endParaRPr dirty="0">
              <a:latin typeface="Trebuchet MS"/>
              <a:cs typeface="Trebuchet M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9452928"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TextBox 8"/>
          <p:cNvSpPr txBox="1"/>
          <p:nvPr/>
        </p:nvSpPr>
        <p:spPr>
          <a:xfrm>
            <a:off x="1600200" y="1752600"/>
            <a:ext cx="5638800" cy="3170099"/>
          </a:xfrm>
          <a:prstGeom prst="rect">
            <a:avLst/>
          </a:prstGeom>
          <a:noFill/>
        </p:spPr>
        <p:txBody>
          <a:bodyPr wrap="square" rtlCol="0">
            <a:spAutoFit/>
          </a:bodyPr>
          <a:lstStyle/>
          <a:p>
            <a:r>
              <a:rPr lang="en-US" sz="2000" dirty="0">
                <a:latin typeface="Times New Roman" pitchFamily="18" charset="0"/>
                <a:cs typeface="Times New Roman" pitchFamily="18" charset="0"/>
              </a:rPr>
              <a:t>"Organizations often struggle to effectively analyze and optimize their salary and compensation structures due to a lack of systematic data analysis. This project aims to utilize Excel data modeling techniques to analyze salary and compensation data, identify trends and disparities, and provide actionable insights for equitable compensation practices. The goal is to enhance data-driven decision-making and ensure competitive and fair compensation strategies within the organization.".</a:t>
            </a:r>
          </a:p>
        </p:txBody>
      </p:sp>
      <p:sp>
        <p:nvSpPr>
          <p:cNvPr id="6" name="object 9">
            <a:extLst>
              <a:ext uri="{FF2B5EF4-FFF2-40B4-BE49-F238E27FC236}">
                <a16:creationId xmlns:a16="http://schemas.microsoft.com/office/drawing/2014/main" id="{30498CF5-8A59-D1E0-3F36-B25BC9C0AABD}"/>
              </a:ext>
            </a:extLst>
          </p:cNvPr>
          <p:cNvSpPr txBox="1"/>
          <p:nvPr/>
        </p:nvSpPr>
        <p:spPr>
          <a:xfrm>
            <a:off x="10123220" y="449794"/>
            <a:ext cx="468580" cy="284052"/>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latin typeface="Trebuchet MS"/>
                <a:cs typeface="Trebuchet MS"/>
              </a:rPr>
              <a:t>4</a:t>
            </a:fld>
            <a:endParaRPr dirty="0">
              <a:latin typeface="Trebuchet MS"/>
              <a:cs typeface="Trebuchet M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13" name="TextBox 12"/>
          <p:cNvSpPr txBox="1"/>
          <p:nvPr/>
        </p:nvSpPr>
        <p:spPr>
          <a:xfrm>
            <a:off x="1003300" y="2159000"/>
            <a:ext cx="5368925" cy="2862322"/>
          </a:xfrm>
          <a:prstGeom prst="rect">
            <a:avLst/>
          </a:prstGeom>
          <a:noFill/>
        </p:spPr>
        <p:txBody>
          <a:bodyPr wrap="square" rtlCol="0">
            <a:spAutoFit/>
          </a:bodyPr>
          <a:lstStyle/>
          <a:p>
            <a:r>
              <a:rPr lang="en-US" sz="2000" dirty="0">
                <a:latin typeface="Times New Roman" pitchFamily="18" charset="0"/>
                <a:cs typeface="Times New Roman" pitchFamily="18" charset="0"/>
              </a:rPr>
              <a:t>   This project focuses on analyzing salary and compensation data using Excel data modeling. The goal is to identify salary trends, detect disparities, and benchmark compensation against industry standards. By applying advanced Excel techniques, the project will provide actionable insights to enhance compensation strategies, ensure fairness, and support data-driven decision-making for better organizational outcomes."</a:t>
            </a:r>
          </a:p>
        </p:txBody>
      </p:sp>
      <p:sp>
        <p:nvSpPr>
          <p:cNvPr id="9" name="object 9">
            <a:extLst>
              <a:ext uri="{FF2B5EF4-FFF2-40B4-BE49-F238E27FC236}">
                <a16:creationId xmlns:a16="http://schemas.microsoft.com/office/drawing/2014/main" id="{B41F0C47-EDE1-0A06-56CB-52372B168A92}"/>
              </a:ext>
            </a:extLst>
          </p:cNvPr>
          <p:cNvSpPr txBox="1"/>
          <p:nvPr/>
        </p:nvSpPr>
        <p:spPr>
          <a:xfrm>
            <a:off x="10123220" y="449794"/>
            <a:ext cx="468580" cy="284052"/>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latin typeface="Trebuchet MS"/>
                <a:cs typeface="Trebuchet MS"/>
              </a:rPr>
              <a:t>5</a:t>
            </a:fld>
            <a:endParaRPr dirty="0">
              <a:latin typeface="Trebuchet MS"/>
              <a:cs typeface="Trebuchet M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TextBox 6"/>
          <p:cNvSpPr txBox="1"/>
          <p:nvPr/>
        </p:nvSpPr>
        <p:spPr>
          <a:xfrm>
            <a:off x="1371600" y="1676400"/>
            <a:ext cx="6705600" cy="4247317"/>
          </a:xfrm>
          <a:prstGeom prst="rect">
            <a:avLst/>
          </a:prstGeom>
          <a:noFill/>
        </p:spPr>
        <p:txBody>
          <a:bodyPr wrap="square" rtlCol="0">
            <a:spAutoFit/>
          </a:bodyPr>
          <a:lstStyle/>
          <a:p>
            <a:pPr marL="285750" indent="-285750">
              <a:buFont typeface="Arial" pitchFamily="34" charset="0"/>
              <a:buChar char="•"/>
            </a:pPr>
            <a:r>
              <a:rPr lang="en-US" b="1" dirty="0"/>
              <a:t>HR Professionals &amp; HR Departments </a:t>
            </a:r>
            <a:r>
              <a:rPr lang="en-US" dirty="0"/>
              <a:t>: </a:t>
            </a:r>
          </a:p>
          <a:p>
            <a:r>
              <a:rPr lang="en-US" dirty="0"/>
              <a:t>For developing equitable compensation strategies and policies.</a:t>
            </a:r>
          </a:p>
          <a:p>
            <a:r>
              <a:rPr lang="en-US" dirty="0"/>
              <a:t>For optimizing compensation policies and ensuring fairness.</a:t>
            </a:r>
          </a:p>
          <a:p>
            <a:pPr marL="285750" indent="-285750">
              <a:buFont typeface="Arial" pitchFamily="34" charset="0"/>
              <a:buChar char="•"/>
            </a:pPr>
            <a:r>
              <a:rPr lang="en-US" b="1" dirty="0"/>
              <a:t>Compensation Analysts</a:t>
            </a:r>
            <a:r>
              <a:rPr lang="en-US" dirty="0"/>
              <a:t>: </a:t>
            </a:r>
          </a:p>
          <a:p>
            <a:r>
              <a:rPr lang="en-US" dirty="0"/>
              <a:t>To identify pay trends and disparities.</a:t>
            </a:r>
          </a:p>
          <a:p>
            <a:pPr marL="285750" indent="-285750">
              <a:buFont typeface="Arial" pitchFamily="34" charset="0"/>
              <a:buChar char="•"/>
            </a:pPr>
            <a:r>
              <a:rPr lang="en-US" b="1" dirty="0"/>
              <a:t>Finance Teams</a:t>
            </a:r>
            <a:r>
              <a:rPr lang="en-US" dirty="0"/>
              <a:t>: </a:t>
            </a:r>
          </a:p>
          <a:p>
            <a:r>
              <a:rPr lang="en-US" dirty="0"/>
              <a:t>For budget planning and financial forecasting.</a:t>
            </a:r>
          </a:p>
          <a:p>
            <a:r>
              <a:rPr lang="en-US" dirty="0"/>
              <a:t>To align salaries with budgetary constraints and forecasts.</a:t>
            </a:r>
          </a:p>
          <a:p>
            <a:pPr marL="285750" indent="-285750">
              <a:buFont typeface="Arial" pitchFamily="34" charset="0"/>
              <a:buChar char="•"/>
            </a:pPr>
            <a:r>
              <a:rPr lang="en-US" b="1" dirty="0"/>
              <a:t>Executives</a:t>
            </a:r>
            <a:r>
              <a:rPr lang="en-US" dirty="0"/>
              <a:t>: </a:t>
            </a:r>
          </a:p>
          <a:p>
            <a:r>
              <a:rPr lang="en-US" dirty="0"/>
              <a:t>To make informed decisions on salary structures and adjustments. </a:t>
            </a:r>
          </a:p>
          <a:p>
            <a:r>
              <a:rPr lang="en-US" dirty="0"/>
              <a:t>For strategic planning and competitive positioning in the market.</a:t>
            </a:r>
          </a:p>
          <a:p>
            <a:pPr marL="285750" indent="-285750">
              <a:buFont typeface="Arial" pitchFamily="34" charset="0"/>
              <a:buChar char="•"/>
            </a:pPr>
            <a:r>
              <a:rPr lang="en-US" b="1" dirty="0"/>
              <a:t>Employees</a:t>
            </a:r>
            <a:r>
              <a:rPr lang="en-US" dirty="0"/>
              <a:t>: As beneficiaries of fair and transparent compensation practices.</a:t>
            </a:r>
          </a:p>
          <a:p>
            <a:pPr marL="285750" indent="-285750">
              <a:buFont typeface="Arial" pitchFamily="34" charset="0"/>
              <a:buChar char="•"/>
            </a:pPr>
            <a:r>
              <a:rPr lang="en-US" b="1" dirty="0"/>
              <a:t>Management</a:t>
            </a:r>
            <a:r>
              <a:rPr lang="en-US" dirty="0"/>
              <a:t>: To make informed decisions on salary adjustments and equity.</a:t>
            </a:r>
          </a:p>
        </p:txBody>
      </p:sp>
      <p:sp>
        <p:nvSpPr>
          <p:cNvPr id="3" name="object 9">
            <a:extLst>
              <a:ext uri="{FF2B5EF4-FFF2-40B4-BE49-F238E27FC236}">
                <a16:creationId xmlns:a16="http://schemas.microsoft.com/office/drawing/2014/main" id="{16662F21-E862-D48E-5E7E-04B2FC051D2B}"/>
              </a:ext>
            </a:extLst>
          </p:cNvPr>
          <p:cNvSpPr txBox="1"/>
          <p:nvPr/>
        </p:nvSpPr>
        <p:spPr>
          <a:xfrm>
            <a:off x="10123220" y="449794"/>
            <a:ext cx="468580" cy="284052"/>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latin typeface="Trebuchet MS"/>
                <a:cs typeface="Trebuchet MS"/>
              </a:rPr>
              <a:t>6</a:t>
            </a:fld>
            <a:endParaRPr dirty="0">
              <a:latin typeface="Trebuchet MS"/>
              <a:cs typeface="Trebuchet M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10" name="TextBox 9"/>
          <p:cNvSpPr txBox="1"/>
          <p:nvPr/>
        </p:nvSpPr>
        <p:spPr>
          <a:xfrm>
            <a:off x="3352800" y="2133600"/>
            <a:ext cx="5715000" cy="4247317"/>
          </a:xfrm>
          <a:prstGeom prst="rect">
            <a:avLst/>
          </a:prstGeom>
          <a:noFill/>
        </p:spPr>
        <p:txBody>
          <a:bodyPr wrap="square" rtlCol="0">
            <a:spAutoFit/>
          </a:bodyPr>
          <a:lstStyle/>
          <a:p>
            <a:r>
              <a:rPr lang="en-US" b="1" dirty="0"/>
              <a:t>Value Proposition:</a:t>
            </a:r>
            <a:endParaRPr lang="en-US" dirty="0"/>
          </a:p>
          <a:p>
            <a:pPr marL="285750" indent="-285750">
              <a:buFont typeface="Wingdings" pitchFamily="2" charset="2"/>
              <a:buChar char="Ø"/>
            </a:pPr>
            <a:r>
              <a:rPr lang="en-US" b="1" dirty="0"/>
              <a:t>Clear Insights</a:t>
            </a:r>
            <a:r>
              <a:rPr lang="en-US" dirty="0"/>
              <a:t>: Provides a clear view of salary patterns and issues.</a:t>
            </a:r>
          </a:p>
          <a:p>
            <a:pPr marL="285750" indent="-285750">
              <a:buFont typeface="Wingdings" pitchFamily="2" charset="2"/>
              <a:buChar char="Ø"/>
            </a:pPr>
            <a:r>
              <a:rPr lang="en-US" b="1" dirty="0"/>
              <a:t>Competitive Edge</a:t>
            </a:r>
            <a:r>
              <a:rPr lang="en-US" dirty="0"/>
              <a:t>: Keeps salaries aligned with market rates to attract and retain talent.</a:t>
            </a:r>
          </a:p>
          <a:p>
            <a:pPr marL="285750" indent="-285750">
              <a:buFont typeface="Wingdings" pitchFamily="2" charset="2"/>
              <a:buChar char="Ø"/>
            </a:pPr>
            <a:r>
              <a:rPr lang="en-US" b="1" dirty="0"/>
              <a:t>Equitable Pay</a:t>
            </a:r>
            <a:r>
              <a:rPr lang="en-US" dirty="0"/>
              <a:t>: Ensures fair pay practices across the organization.</a:t>
            </a:r>
          </a:p>
          <a:p>
            <a:r>
              <a:rPr lang="en-US" b="1" dirty="0"/>
              <a:t>Solutions:</a:t>
            </a:r>
            <a:endParaRPr lang="en-US" dirty="0"/>
          </a:p>
          <a:p>
            <a:pPr marL="285750" indent="-285750">
              <a:buFont typeface="Arial" pitchFamily="34" charset="0"/>
              <a:buChar char="•"/>
            </a:pPr>
            <a:r>
              <a:rPr lang="en-US" b="1" dirty="0"/>
              <a:t>Detailed Salary Analysis</a:t>
            </a:r>
            <a:r>
              <a:rPr lang="en-US" dirty="0"/>
              <a:t>: Uses Excel to break down and understand salary data.</a:t>
            </a:r>
          </a:p>
          <a:p>
            <a:pPr marL="285750" indent="-285750">
              <a:buFont typeface="Arial" pitchFamily="34" charset="0"/>
              <a:buChar char="•"/>
            </a:pPr>
            <a:r>
              <a:rPr lang="en-US" b="1" dirty="0"/>
              <a:t>Market Comparison</a:t>
            </a:r>
            <a:r>
              <a:rPr lang="en-US" dirty="0"/>
              <a:t>: Compares salaries to industry standards to stay competitive.</a:t>
            </a:r>
          </a:p>
          <a:p>
            <a:pPr marL="285750" indent="-285750">
              <a:buFont typeface="Arial" pitchFamily="34" charset="0"/>
              <a:buChar char="•"/>
            </a:pPr>
            <a:r>
              <a:rPr lang="en-US" b="1" dirty="0"/>
              <a:t>Fairness Check</a:t>
            </a:r>
            <a:r>
              <a:rPr lang="en-US" dirty="0"/>
              <a:t>: Finds and fixes any pay gaps to ensure fair compensation.</a:t>
            </a:r>
          </a:p>
          <a:p>
            <a:endParaRPr lang="en-IN" dirty="0"/>
          </a:p>
        </p:txBody>
      </p:sp>
      <p:sp>
        <p:nvSpPr>
          <p:cNvPr id="4" name="object 9">
            <a:extLst>
              <a:ext uri="{FF2B5EF4-FFF2-40B4-BE49-F238E27FC236}">
                <a16:creationId xmlns:a16="http://schemas.microsoft.com/office/drawing/2014/main" id="{555BB290-C613-33D0-E30B-488DCFA01B27}"/>
              </a:ext>
            </a:extLst>
          </p:cNvPr>
          <p:cNvSpPr txBox="1"/>
          <p:nvPr/>
        </p:nvSpPr>
        <p:spPr>
          <a:xfrm>
            <a:off x="10123220" y="449794"/>
            <a:ext cx="468580" cy="284052"/>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latin typeface="Trebuchet MS"/>
                <a:cs typeface="Trebuchet MS"/>
              </a:rPr>
              <a:t>7</a:t>
            </a:fld>
            <a:endParaRPr dirty="0">
              <a:latin typeface="Trebuchet MS"/>
              <a:cs typeface="Trebuchet M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object 9">
            <a:extLst>
              <a:ext uri="{FF2B5EF4-FFF2-40B4-BE49-F238E27FC236}">
                <a16:creationId xmlns:a16="http://schemas.microsoft.com/office/drawing/2014/main" id="{C480B504-6721-4D84-9BE8-5EE54376AAFD}"/>
              </a:ext>
            </a:extLst>
          </p:cNvPr>
          <p:cNvSpPr txBox="1"/>
          <p:nvPr/>
        </p:nvSpPr>
        <p:spPr>
          <a:xfrm>
            <a:off x="10123220" y="449794"/>
            <a:ext cx="468580" cy="284052"/>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latin typeface="Trebuchet MS"/>
                <a:cs typeface="Trebuchet MS"/>
              </a:rPr>
              <a:t>8</a:t>
            </a:fld>
            <a:endParaRPr dirty="0">
              <a:latin typeface="Trebuchet MS"/>
              <a:cs typeface="Trebuchet MS"/>
            </a:endParaRPr>
          </a:p>
        </p:txBody>
      </p:sp>
      <p:sp>
        <p:nvSpPr>
          <p:cNvPr id="5" name="TextBox 4">
            <a:extLst>
              <a:ext uri="{FF2B5EF4-FFF2-40B4-BE49-F238E27FC236}">
                <a16:creationId xmlns:a16="http://schemas.microsoft.com/office/drawing/2014/main" id="{BC009842-DF60-0B88-4742-9DAD0BB999D1}"/>
              </a:ext>
            </a:extLst>
          </p:cNvPr>
          <p:cNvSpPr txBox="1"/>
          <p:nvPr/>
        </p:nvSpPr>
        <p:spPr>
          <a:xfrm>
            <a:off x="2818613" y="1780226"/>
            <a:ext cx="4920792" cy="2862322"/>
          </a:xfrm>
          <a:prstGeom prst="rect">
            <a:avLst/>
          </a:prstGeom>
          <a:noFill/>
        </p:spPr>
        <p:txBody>
          <a:bodyPr wrap="square" rtlCol="0">
            <a:spAutoFit/>
          </a:bodyPr>
          <a:lstStyle/>
          <a:p>
            <a:pPr marL="457200" indent="-457200">
              <a:buFont typeface="+mj-lt"/>
              <a:buAutoNum type="alphaUcPeriod"/>
            </a:pPr>
            <a:r>
              <a:rPr lang="en-US" sz="2000" b="1" i="0" u="none" strike="noStrike" dirty="0">
                <a:solidFill>
                  <a:srgbClr val="000000"/>
                </a:solidFill>
                <a:effectLst/>
                <a:latin typeface="Times New Roman" panose="02020603050405020304" pitchFamily="18" charset="0"/>
                <a:cs typeface="Times New Roman" panose="02020603050405020304" pitchFamily="18" charset="0"/>
              </a:rPr>
              <a:t>Emp ID</a:t>
            </a:r>
            <a:r>
              <a:rPr lang="en-US" sz="2000" dirty="0">
                <a:latin typeface="Times New Roman" panose="02020603050405020304" pitchFamily="18" charset="0"/>
                <a:cs typeface="Times New Roman" panose="02020603050405020304" pitchFamily="18" charset="0"/>
              </a:rPr>
              <a:t> </a:t>
            </a:r>
          </a:p>
          <a:p>
            <a:pPr marL="457200" indent="-457200">
              <a:buFont typeface="+mj-lt"/>
              <a:buAutoNum type="alphaUcPeriod"/>
            </a:pPr>
            <a:r>
              <a:rPr lang="en-US" sz="2000" b="1" i="0" u="none" strike="noStrike" dirty="0">
                <a:solidFill>
                  <a:srgbClr val="000000"/>
                </a:solidFill>
                <a:effectLst/>
                <a:latin typeface="Times New Roman" panose="02020603050405020304" pitchFamily="18" charset="0"/>
                <a:cs typeface="Times New Roman" panose="02020603050405020304" pitchFamily="18" charset="0"/>
              </a:rPr>
              <a:t>Name</a:t>
            </a:r>
            <a:r>
              <a:rPr lang="en-US" sz="2000" dirty="0">
                <a:latin typeface="Times New Roman" panose="02020603050405020304" pitchFamily="18" charset="0"/>
                <a:cs typeface="Times New Roman" panose="02020603050405020304" pitchFamily="18" charset="0"/>
              </a:rPr>
              <a:t> </a:t>
            </a:r>
          </a:p>
          <a:p>
            <a:pPr marL="457200" indent="-457200">
              <a:buFont typeface="+mj-lt"/>
              <a:buAutoNum type="alphaUcPeriod"/>
            </a:pPr>
            <a:r>
              <a:rPr lang="en-US" sz="2000" b="1" i="0" u="none" strike="noStrike" dirty="0">
                <a:solidFill>
                  <a:srgbClr val="000000"/>
                </a:solidFill>
                <a:effectLst/>
                <a:latin typeface="Times New Roman" panose="02020603050405020304" pitchFamily="18" charset="0"/>
                <a:cs typeface="Times New Roman" panose="02020603050405020304" pitchFamily="18" charset="0"/>
              </a:rPr>
              <a:t>Gender</a:t>
            </a:r>
            <a:r>
              <a:rPr lang="en-US" sz="2000" dirty="0">
                <a:latin typeface="Times New Roman" panose="02020603050405020304" pitchFamily="18" charset="0"/>
                <a:cs typeface="Times New Roman" panose="02020603050405020304" pitchFamily="18" charset="0"/>
              </a:rPr>
              <a:t> </a:t>
            </a:r>
          </a:p>
          <a:p>
            <a:pPr marL="457200" indent="-457200">
              <a:buFont typeface="+mj-lt"/>
              <a:buAutoNum type="alphaUcPeriod"/>
            </a:pPr>
            <a:r>
              <a:rPr lang="en-US" sz="2000" b="1" i="0" u="none" strike="noStrike" dirty="0">
                <a:solidFill>
                  <a:srgbClr val="000000"/>
                </a:solidFill>
                <a:effectLst/>
                <a:latin typeface="Times New Roman" panose="02020603050405020304" pitchFamily="18" charset="0"/>
                <a:cs typeface="Times New Roman" panose="02020603050405020304" pitchFamily="18" charset="0"/>
              </a:rPr>
              <a:t>Department</a:t>
            </a:r>
            <a:r>
              <a:rPr lang="en-US" sz="2000" dirty="0">
                <a:latin typeface="Times New Roman" panose="02020603050405020304" pitchFamily="18" charset="0"/>
                <a:cs typeface="Times New Roman" panose="02020603050405020304" pitchFamily="18" charset="0"/>
              </a:rPr>
              <a:t> </a:t>
            </a:r>
          </a:p>
          <a:p>
            <a:pPr marL="457200" indent="-457200">
              <a:buFont typeface="+mj-lt"/>
              <a:buAutoNum type="alphaUcPeriod"/>
            </a:pPr>
            <a:r>
              <a:rPr lang="en-US" sz="2000" b="1" i="0" u="none" strike="noStrike" dirty="0">
                <a:solidFill>
                  <a:srgbClr val="000000"/>
                </a:solidFill>
                <a:effectLst/>
                <a:latin typeface="Times New Roman" panose="02020603050405020304" pitchFamily="18" charset="0"/>
                <a:cs typeface="Times New Roman" panose="02020603050405020304" pitchFamily="18" charset="0"/>
              </a:rPr>
              <a:t>Salary</a:t>
            </a:r>
            <a:r>
              <a:rPr lang="en-US" sz="2000" dirty="0">
                <a:latin typeface="Times New Roman" panose="02020603050405020304" pitchFamily="18" charset="0"/>
                <a:cs typeface="Times New Roman" panose="02020603050405020304" pitchFamily="18" charset="0"/>
              </a:rPr>
              <a:t> </a:t>
            </a:r>
          </a:p>
          <a:p>
            <a:pPr marL="457200" indent="-457200">
              <a:buFont typeface="+mj-lt"/>
              <a:buAutoNum type="alphaUcPeriod"/>
            </a:pPr>
            <a:r>
              <a:rPr lang="en-US" sz="2000" b="1" i="0" u="none" strike="noStrike" dirty="0">
                <a:solidFill>
                  <a:srgbClr val="000000"/>
                </a:solidFill>
                <a:effectLst/>
                <a:latin typeface="Times New Roman" panose="02020603050405020304" pitchFamily="18" charset="0"/>
                <a:cs typeface="Times New Roman" panose="02020603050405020304" pitchFamily="18" charset="0"/>
              </a:rPr>
              <a:t>Start Date</a:t>
            </a:r>
            <a:r>
              <a:rPr lang="en-US" sz="2000" dirty="0">
                <a:latin typeface="Times New Roman" panose="02020603050405020304" pitchFamily="18" charset="0"/>
                <a:cs typeface="Times New Roman" panose="02020603050405020304" pitchFamily="18" charset="0"/>
              </a:rPr>
              <a:t> </a:t>
            </a:r>
          </a:p>
          <a:p>
            <a:pPr marL="457200" indent="-457200">
              <a:buFont typeface="+mj-lt"/>
              <a:buAutoNum type="alphaUcPeriod"/>
            </a:pPr>
            <a:r>
              <a:rPr lang="en-US" sz="2000" b="1" i="0" u="none" strike="noStrike" dirty="0">
                <a:solidFill>
                  <a:srgbClr val="000000"/>
                </a:solidFill>
                <a:effectLst/>
                <a:latin typeface="Times New Roman" panose="02020603050405020304" pitchFamily="18" charset="0"/>
                <a:cs typeface="Times New Roman" panose="02020603050405020304" pitchFamily="18" charset="0"/>
              </a:rPr>
              <a:t>FTE</a:t>
            </a:r>
            <a:r>
              <a:rPr lang="en-US" sz="2000" dirty="0">
                <a:latin typeface="Times New Roman" panose="02020603050405020304" pitchFamily="18" charset="0"/>
                <a:cs typeface="Times New Roman" panose="02020603050405020304" pitchFamily="18" charset="0"/>
              </a:rPr>
              <a:t> </a:t>
            </a:r>
          </a:p>
          <a:p>
            <a:pPr marL="457200" indent="-457200">
              <a:buFont typeface="+mj-lt"/>
              <a:buAutoNum type="alphaUcPeriod"/>
            </a:pPr>
            <a:r>
              <a:rPr lang="en-US" sz="2000" b="1" i="0" u="none" strike="noStrike" dirty="0">
                <a:solidFill>
                  <a:srgbClr val="000000"/>
                </a:solidFill>
                <a:effectLst/>
                <a:latin typeface="Times New Roman" panose="02020603050405020304" pitchFamily="18" charset="0"/>
                <a:cs typeface="Times New Roman" panose="02020603050405020304" pitchFamily="18" charset="0"/>
              </a:rPr>
              <a:t>Employee type</a:t>
            </a:r>
            <a:r>
              <a:rPr lang="en-US" sz="2000" dirty="0">
                <a:latin typeface="Times New Roman" panose="02020603050405020304" pitchFamily="18" charset="0"/>
                <a:cs typeface="Times New Roman" panose="02020603050405020304" pitchFamily="18" charset="0"/>
              </a:rPr>
              <a:t> </a:t>
            </a:r>
          </a:p>
          <a:p>
            <a:pPr marL="457200" indent="-457200">
              <a:buFont typeface="+mj-lt"/>
              <a:buAutoNum type="alphaUcPeriod"/>
            </a:pPr>
            <a:r>
              <a:rPr lang="en-US" sz="2000" b="1" i="0" u="none" strike="noStrike" dirty="0">
                <a:solidFill>
                  <a:srgbClr val="000000"/>
                </a:solidFill>
                <a:effectLst/>
                <a:latin typeface="Times New Roman" panose="02020603050405020304" pitchFamily="18" charset="0"/>
                <a:cs typeface="Times New Roman" panose="02020603050405020304" pitchFamily="18" charset="0"/>
              </a:rPr>
              <a:t>Work location</a:t>
            </a:r>
            <a:r>
              <a:rPr lang="en-US" sz="2000" dirty="0">
                <a:latin typeface="Times New Roman" panose="02020603050405020304" pitchFamily="18" charset="0"/>
                <a:cs typeface="Times New Roman" panose="02020603050405020304" pitchFamily="18" charset="0"/>
              </a:rPr>
              <a:t> </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pic>
        <p:nvPicPr>
          <p:cNvPr id="6" name="object 6"/>
          <p:cNvPicPr/>
          <p:nvPr/>
        </p:nvPicPr>
        <p:blipFill>
          <a:blip r:embed="rId2" cstate="print"/>
          <a:stretch>
            <a:fillRect/>
          </a:stretch>
        </p:blipFill>
        <p:spPr>
          <a:xfrm>
            <a:off x="0" y="4819651"/>
            <a:ext cx="1609725" cy="2000248"/>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10" name="object 9">
            <a:extLst>
              <a:ext uri="{FF2B5EF4-FFF2-40B4-BE49-F238E27FC236}">
                <a16:creationId xmlns:a16="http://schemas.microsoft.com/office/drawing/2014/main" id="{7BAC1060-F200-4E2F-40DD-0FA959E485B5}"/>
              </a:ext>
            </a:extLst>
          </p:cNvPr>
          <p:cNvSpPr txBox="1"/>
          <p:nvPr/>
        </p:nvSpPr>
        <p:spPr>
          <a:xfrm>
            <a:off x="10123220" y="449794"/>
            <a:ext cx="468580" cy="284052"/>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latin typeface="Trebuchet MS"/>
                <a:cs typeface="Trebuchet MS"/>
              </a:rPr>
              <a:t>9</a:t>
            </a:fld>
            <a:endParaRPr dirty="0">
              <a:latin typeface="Trebuchet MS"/>
              <a:cs typeface="Trebuchet MS"/>
            </a:endParaRPr>
          </a:p>
        </p:txBody>
      </p:sp>
      <p:sp>
        <p:nvSpPr>
          <p:cNvPr id="11" name="TextBox 10">
            <a:extLst>
              <a:ext uri="{FF2B5EF4-FFF2-40B4-BE49-F238E27FC236}">
                <a16:creationId xmlns:a16="http://schemas.microsoft.com/office/drawing/2014/main" id="{C7046A95-F8F2-EE42-ED20-0000A0DDBF55}"/>
              </a:ext>
            </a:extLst>
          </p:cNvPr>
          <p:cNvSpPr txBox="1"/>
          <p:nvPr/>
        </p:nvSpPr>
        <p:spPr>
          <a:xfrm>
            <a:off x="804862" y="1555176"/>
            <a:ext cx="10022670" cy="4247317"/>
          </a:xfrm>
          <a:prstGeom prst="rect">
            <a:avLst/>
          </a:prstGeom>
          <a:noFill/>
        </p:spPr>
        <p:txBody>
          <a:bodyPr wrap="square" rtlCol="0">
            <a:spAutoFit/>
          </a:bodyPr>
          <a:lstStyle/>
          <a:p>
            <a:r>
              <a:rPr lang="en-US" dirty="0"/>
              <a:t>The "wow" factor in our solution for salary and compensation analysis through Excel data modeling lies in its ability to transform complex data into actionable insights with clarity and precision. By using advanced Excel features like pivot tables, dynamic charts, and custom formulas, our model offers:</a:t>
            </a:r>
          </a:p>
          <a:p>
            <a:pPr>
              <a:buFont typeface="+mj-lt"/>
              <a:buAutoNum type="arabicPeriod"/>
            </a:pPr>
            <a:r>
              <a:rPr lang="en-US" b="1" dirty="0"/>
              <a:t>Interactive Dashboards</a:t>
            </a:r>
            <a:r>
              <a:rPr lang="en-US" dirty="0"/>
              <a:t>: Engaging and user-friendly dashboards that visualize salary distributions, trends, and disparities at a glance, making data interpretation intuitive and impactful.</a:t>
            </a:r>
          </a:p>
          <a:p>
            <a:pPr>
              <a:buFont typeface="+mj-lt"/>
              <a:buAutoNum type="arabicPeriod"/>
            </a:pPr>
            <a:r>
              <a:rPr lang="en-US" b="1" dirty="0"/>
              <a:t>Scenario Analysis</a:t>
            </a:r>
            <a:r>
              <a:rPr lang="en-US" dirty="0"/>
              <a:t>: The ability to model different compensation scenarios and forecasts, allowing for strategic planning and what-if analysis to anticipate and address potential issues.</a:t>
            </a:r>
          </a:p>
          <a:p>
            <a:pPr>
              <a:buFont typeface="+mj-lt"/>
              <a:buAutoNum type="arabicPeriod"/>
            </a:pPr>
            <a:r>
              <a:rPr lang="en-US" b="1" dirty="0"/>
              <a:t>Automated Insights</a:t>
            </a:r>
            <a:r>
              <a:rPr lang="en-US" dirty="0"/>
              <a:t>: Streamlined data processing and automated reporting that significantly reduce manual effort and errors, providing reliable and timely insights.</a:t>
            </a:r>
          </a:p>
          <a:p>
            <a:pPr>
              <a:buFont typeface="+mj-lt"/>
              <a:buAutoNum type="arabicPeriod"/>
            </a:pPr>
            <a:r>
              <a:rPr lang="en-US" b="1" dirty="0"/>
              <a:t>Equity and Benchmarking</a:t>
            </a:r>
            <a:r>
              <a:rPr lang="en-US" dirty="0"/>
              <a:t>: In-depth analysis of compensation equity and alignment with market benchmarks, helping ensure fair and competitive remuneration practices.</a:t>
            </a:r>
          </a:p>
          <a:p>
            <a:r>
              <a:rPr lang="en-US" dirty="0"/>
              <a:t>Overall, the solution not only simplifies complex data management but also empowers decision-makers</a:t>
            </a:r>
            <a:endParaRPr lang="en-IN"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227</TotalTime>
  <Words>1027</Words>
  <Application>Microsoft Office PowerPoint</Application>
  <PresentationFormat>Widescreen</PresentationFormat>
  <Paragraphs>110</Paragraphs>
  <Slides>13</Slides>
  <Notes>1</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sulthan s</cp:lastModifiedBy>
  <cp:revision>18</cp:revision>
  <dcterms:created xsi:type="dcterms:W3CDTF">2024-03-29T15:07:22Z</dcterms:created>
  <dcterms:modified xsi:type="dcterms:W3CDTF">2024-09-18T06:19:55Z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