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vim.org/scripts/download_script.php?src_id=770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Cscope, Ctags &amp; Taglist</a:t>
            </a:r>
            <a:endParaRPr/>
          </a:p>
        </p:txBody>
      </p:sp>
      <p:sp>
        <p:nvSpPr>
          <p:cNvPr id="135" name="Shape 135"/>
          <p:cNvSpPr txBox="1"/>
          <p:nvPr>
            <p:ph idx="1" type="subTitle"/>
          </p:nvPr>
        </p:nvSpPr>
        <p:spPr>
          <a:xfrm>
            <a:off x="7208950" y="4021500"/>
            <a:ext cx="3470700" cy="50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Karthikeyan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Creating Tag File</a:t>
            </a:r>
            <a:endParaRPr/>
          </a:p>
        </p:txBody>
      </p:sp>
      <p:sp>
        <p:nvSpPr>
          <p:cNvPr id="187" name="Shape 187"/>
          <p:cNvSpPr txBox="1"/>
          <p:nvPr>
            <p:ph idx="1" type="body"/>
          </p:nvPr>
        </p:nvSpPr>
        <p:spPr>
          <a:xfrm>
            <a:off x="1173475" y="1172600"/>
            <a:ext cx="7485600" cy="3788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sz="1800"/>
              <a:t>Run Ctags recursively over the entire kernel to generate the tags file.</a:t>
            </a:r>
            <a:endParaRPr sz="1800"/>
          </a:p>
          <a:p>
            <a:pPr indent="457200" lvl="0" marL="0" rtl="0">
              <a:spcBef>
                <a:spcPts val="1600"/>
              </a:spcBef>
              <a:spcAft>
                <a:spcPts val="0"/>
              </a:spcAft>
              <a:buNone/>
            </a:pPr>
            <a:r>
              <a:rPr lang="en" sz="1800"/>
              <a:t>$ ctags options file(s)</a:t>
            </a:r>
            <a:endParaRPr sz="1800"/>
          </a:p>
          <a:p>
            <a:pPr indent="457200" lvl="0" marL="0" rtl="0">
              <a:spcBef>
                <a:spcPts val="1600"/>
              </a:spcBef>
              <a:spcAft>
                <a:spcPts val="0"/>
              </a:spcAft>
              <a:buNone/>
            </a:pPr>
            <a:r>
              <a:rPr lang="en" sz="1800"/>
              <a:t>$ ctags -R *.c </a:t>
            </a:r>
            <a:endParaRPr sz="1800"/>
          </a:p>
          <a:p>
            <a:pPr indent="-342900" lvl="0" marL="457200" rtl="0">
              <a:spcBef>
                <a:spcPts val="1600"/>
              </a:spcBef>
              <a:spcAft>
                <a:spcPts val="0"/>
              </a:spcAft>
              <a:buSzPts val="1800"/>
              <a:buChar char="➔"/>
            </a:pPr>
            <a:r>
              <a:rPr lang="en" sz="1800"/>
              <a:t>In case of a source tree which contains C files in different subdirectories, one can call ctags in the root directory of the sourcetree with the -R option and a tags file containing Tags to allfunctions in the source tree will be created.</a:t>
            </a:r>
            <a:endParaRPr sz="1800"/>
          </a:p>
          <a:p>
            <a:pPr indent="0" lvl="0" marL="0">
              <a:spcBef>
                <a:spcPts val="1600"/>
              </a:spcBef>
              <a:spcAft>
                <a:spcPts val="1600"/>
              </a:spcAft>
              <a:buNone/>
            </a:pPr>
            <a:r>
              <a:rPr lang="en" sz="1800"/>
              <a:t>	linux-4.17.1</a:t>
            </a:r>
            <a:r>
              <a:rPr lang="en" sz="1800"/>
              <a:t>$ ctags -R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Tag File Format</a:t>
            </a:r>
            <a:endParaRPr/>
          </a:p>
        </p:txBody>
      </p:sp>
      <p:sp>
        <p:nvSpPr>
          <p:cNvPr id="193" name="Shape 193"/>
          <p:cNvSpPr txBox="1"/>
          <p:nvPr>
            <p:ph idx="1" type="body"/>
          </p:nvPr>
        </p:nvSpPr>
        <p:spPr>
          <a:xfrm>
            <a:off x="845625" y="944700"/>
            <a:ext cx="8163000" cy="4095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Montserrat"/>
                <a:ea typeface="Montserrat"/>
                <a:cs typeface="Montserrat"/>
                <a:sym typeface="Montserrat"/>
              </a:rPr>
              <a:t>Each entry in the tag file consists of a separate line, and most general format:</a:t>
            </a:r>
            <a:endParaRPr sz="1800">
              <a:latin typeface="Montserrat"/>
              <a:ea typeface="Montserrat"/>
              <a:cs typeface="Montserrat"/>
              <a:sym typeface="Montserrat"/>
            </a:endParaRPr>
          </a:p>
          <a:p>
            <a:pPr indent="457200" lvl="0" marL="0">
              <a:spcBef>
                <a:spcPts val="1600"/>
              </a:spcBef>
              <a:spcAft>
                <a:spcPts val="0"/>
              </a:spcAft>
              <a:buNone/>
            </a:pPr>
            <a:r>
              <a:rPr lang="en" sz="1800">
                <a:solidFill>
                  <a:srgbClr val="FFFF00"/>
                </a:solidFill>
                <a:latin typeface="Montserrat"/>
                <a:ea typeface="Montserrat"/>
                <a:cs typeface="Montserrat"/>
                <a:sym typeface="Montserrat"/>
              </a:rPr>
              <a:t>tag_name&lt;TAB&gt;file_name&lt;TAB&gt;ex_cmd;"&lt;TAB&gt;extension_fieldsName of the tag</a:t>
            </a:r>
            <a:endParaRPr sz="1800">
              <a:solidFill>
                <a:srgbClr val="FFFF00"/>
              </a:solidFill>
              <a:latin typeface="Montserrat"/>
              <a:ea typeface="Montserrat"/>
              <a:cs typeface="Montserrat"/>
              <a:sym typeface="Montserrat"/>
            </a:endParaRPr>
          </a:p>
          <a:p>
            <a:pPr indent="-342900" lvl="0" marL="457200">
              <a:spcBef>
                <a:spcPts val="1600"/>
              </a:spcBef>
              <a:spcAft>
                <a:spcPts val="0"/>
              </a:spcAft>
              <a:buSzPts val="1800"/>
              <a:buFont typeface="Montserrat"/>
              <a:buChar char="➔"/>
            </a:pPr>
            <a:r>
              <a:rPr lang="en" sz="1800">
                <a:latin typeface="Montserrat"/>
                <a:ea typeface="Montserrat"/>
                <a:cs typeface="Montserrat"/>
                <a:sym typeface="Montserrat"/>
              </a:rPr>
              <a:t>Name of the file in which the object associated with the tag is located</a:t>
            </a:r>
            <a:endParaRPr sz="1800">
              <a:latin typeface="Montserrat"/>
              <a:ea typeface="Montserrat"/>
              <a:cs typeface="Montserrat"/>
              <a:sym typeface="Montserrat"/>
            </a:endParaRPr>
          </a:p>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EX command used to locate the tag within the file; generally a search pattern or line number.</a:t>
            </a:r>
            <a:endParaRPr sz="1800">
              <a:latin typeface="Montserrat"/>
              <a:ea typeface="Montserrat"/>
              <a:cs typeface="Montserrat"/>
              <a:sym typeface="Montserrat"/>
            </a:endParaRPr>
          </a:p>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Extension fields are tab-separated [key:value] pairs appended to the end of the EX command as a comment.</a:t>
            </a:r>
            <a:endParaRPr sz="18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Ctags with Vi</a:t>
            </a:r>
            <a:endParaRPr/>
          </a:p>
        </p:txBody>
      </p:sp>
      <p:sp>
        <p:nvSpPr>
          <p:cNvPr id="199" name="Shape 199"/>
          <p:cNvSpPr txBox="1"/>
          <p:nvPr>
            <p:ph idx="1" type="body"/>
          </p:nvPr>
        </p:nvSpPr>
        <p:spPr>
          <a:xfrm>
            <a:off x="1433150" y="1080000"/>
            <a:ext cx="7038900" cy="3756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Montserrat"/>
                <a:ea typeface="Montserrat"/>
                <a:cs typeface="Montserrat"/>
                <a:sym typeface="Montserrat"/>
              </a:rPr>
              <a:t>Vi will, by default, expect a tag file by the name "tags" in the current directory. The following commands exercise the tag indexing feature</a:t>
            </a:r>
            <a:endParaRPr sz="1800">
              <a:latin typeface="Montserrat"/>
              <a:ea typeface="Montserrat"/>
              <a:cs typeface="Montserrat"/>
              <a:sym typeface="Montserrat"/>
            </a:endParaRPr>
          </a:p>
          <a:p>
            <a:pPr indent="-342900" lvl="0" marL="457200">
              <a:spcBef>
                <a:spcPts val="1600"/>
              </a:spcBef>
              <a:spcAft>
                <a:spcPts val="0"/>
              </a:spcAft>
              <a:buSzPts val="1800"/>
              <a:buFont typeface="Montserrat"/>
              <a:buChar char="➔"/>
            </a:pPr>
            <a:r>
              <a:rPr lang="en" sz="1800">
                <a:latin typeface="Montserrat"/>
                <a:ea typeface="Montserrat"/>
                <a:cs typeface="Montserrat"/>
                <a:sym typeface="Montserrat"/>
              </a:rPr>
              <a:t>vi −t tag --- Start vi and position the cursor at the file and line where "tag" is defined.</a:t>
            </a:r>
            <a:endParaRPr sz="1800">
              <a:latin typeface="Montserrat"/>
              <a:ea typeface="Montserrat"/>
              <a:cs typeface="Montserrat"/>
              <a:sym typeface="Montserrat"/>
            </a:endParaRPr>
          </a:p>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:ta tag --- Find a tag.</a:t>
            </a:r>
            <a:endParaRPr sz="1800">
              <a:latin typeface="Montserrat"/>
              <a:ea typeface="Montserrat"/>
              <a:cs typeface="Montserrat"/>
              <a:sym typeface="Montserrat"/>
            </a:endParaRPr>
          </a:p>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Ctrl-] --- Find the tag under the cursor.</a:t>
            </a:r>
            <a:endParaRPr sz="1800">
              <a:latin typeface="Montserrat"/>
              <a:ea typeface="Montserrat"/>
              <a:cs typeface="Montserrat"/>
              <a:sym typeface="Montserrat"/>
            </a:endParaRPr>
          </a:p>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Ctrl-T --- Return to previous location before jump to tag (not widely implemented).</a:t>
            </a:r>
            <a:endParaRPr sz="18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idx="1" type="body"/>
          </p:nvPr>
        </p:nvSpPr>
        <p:spPr>
          <a:xfrm>
            <a:off x="1229850" y="935975"/>
            <a:ext cx="7530900" cy="40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Montserrat"/>
                <a:ea typeface="Montserrat"/>
                <a:cs typeface="Montserrat"/>
                <a:sym typeface="Montserrat"/>
              </a:rPr>
              <a:t>Following vim commands can be used to navigate through relevant functions</a:t>
            </a:r>
            <a:endParaRPr sz="1800">
              <a:latin typeface="Montserrat"/>
              <a:ea typeface="Montserrat"/>
              <a:cs typeface="Montserrat"/>
              <a:sym typeface="Montserrat"/>
            </a:endParaRPr>
          </a:p>
          <a:p>
            <a:pPr indent="0" lvl="0" marL="0">
              <a:spcBef>
                <a:spcPts val="1600"/>
              </a:spcBef>
              <a:spcAft>
                <a:spcPts val="0"/>
              </a:spcAft>
              <a:buNone/>
            </a:pPr>
            <a:r>
              <a:rPr lang="en" sz="1800">
                <a:latin typeface="Montserrat"/>
                <a:ea typeface="Montserrat"/>
                <a:cs typeface="Montserrat"/>
                <a:sym typeface="Montserrat"/>
              </a:rPr>
              <a:t>:ta /^get ---- will go to the function definition whose name starts with get</a:t>
            </a:r>
            <a:endParaRPr sz="1800">
              <a:latin typeface="Montserrat"/>
              <a:ea typeface="Montserrat"/>
              <a:cs typeface="Montserrat"/>
              <a:sym typeface="Montserrat"/>
            </a:endParaRPr>
          </a:p>
          <a:p>
            <a:pPr indent="0" lvl="0" marL="0">
              <a:spcBef>
                <a:spcPts val="1600"/>
              </a:spcBef>
              <a:spcAft>
                <a:spcPts val="0"/>
              </a:spcAft>
              <a:buNone/>
            </a:pPr>
            <a:r>
              <a:rPr lang="en" sz="1800">
                <a:latin typeface="Montserrat"/>
                <a:ea typeface="Montserrat"/>
                <a:cs typeface="Montserrat"/>
                <a:sym typeface="Montserrat"/>
              </a:rPr>
              <a:t>:ts – shows the list.</a:t>
            </a:r>
            <a:endParaRPr sz="1800">
              <a:latin typeface="Montserrat"/>
              <a:ea typeface="Montserrat"/>
              <a:cs typeface="Montserrat"/>
              <a:sym typeface="Montserrat"/>
            </a:endParaRPr>
          </a:p>
          <a:p>
            <a:pPr indent="0" lvl="0" marL="0">
              <a:spcBef>
                <a:spcPts val="1600"/>
              </a:spcBef>
              <a:spcAft>
                <a:spcPts val="0"/>
              </a:spcAft>
              <a:buNone/>
            </a:pPr>
            <a:r>
              <a:rPr lang="en" sz="1800">
                <a:latin typeface="Montserrat"/>
                <a:ea typeface="Montserrat"/>
                <a:cs typeface="Montserrat"/>
                <a:sym typeface="Montserrat"/>
              </a:rPr>
              <a:t>:tn – goes to the next tag in that list.</a:t>
            </a:r>
            <a:endParaRPr sz="1800">
              <a:latin typeface="Montserrat"/>
              <a:ea typeface="Montserrat"/>
              <a:cs typeface="Montserrat"/>
              <a:sym typeface="Montserrat"/>
            </a:endParaRPr>
          </a:p>
          <a:p>
            <a:pPr indent="0" lvl="0" marL="0">
              <a:spcBef>
                <a:spcPts val="1600"/>
              </a:spcBef>
              <a:spcAft>
                <a:spcPts val="0"/>
              </a:spcAft>
              <a:buNone/>
            </a:pPr>
            <a:r>
              <a:rPr lang="en" sz="1800">
                <a:latin typeface="Montserrat"/>
                <a:ea typeface="Montserrat"/>
                <a:cs typeface="Montserrat"/>
                <a:sym typeface="Montserrat"/>
              </a:rPr>
              <a:t>:tp – goes to the previous tag in that list.</a:t>
            </a:r>
            <a:endParaRPr sz="1800">
              <a:latin typeface="Montserrat"/>
              <a:ea typeface="Montserrat"/>
              <a:cs typeface="Montserrat"/>
              <a:sym typeface="Montserrat"/>
            </a:endParaRPr>
          </a:p>
          <a:p>
            <a:pPr indent="0" lvl="0" marL="0">
              <a:spcBef>
                <a:spcPts val="1600"/>
              </a:spcBef>
              <a:spcAft>
                <a:spcPts val="0"/>
              </a:spcAft>
              <a:buNone/>
            </a:pPr>
            <a:r>
              <a:rPr lang="en" sz="1800">
                <a:latin typeface="Montserrat"/>
                <a:ea typeface="Montserrat"/>
                <a:cs typeface="Montserrat"/>
                <a:sym typeface="Montserrat"/>
              </a:rPr>
              <a:t>:tf – goes to the function which is in the first of the list.</a:t>
            </a:r>
            <a:endParaRPr sz="1800">
              <a:latin typeface="Montserrat"/>
              <a:ea typeface="Montserrat"/>
              <a:cs typeface="Montserrat"/>
              <a:sym typeface="Montserrat"/>
            </a:endParaRPr>
          </a:p>
          <a:p>
            <a:pPr indent="0" lvl="0" marL="0">
              <a:spcBef>
                <a:spcPts val="1600"/>
              </a:spcBef>
              <a:spcAft>
                <a:spcPts val="0"/>
              </a:spcAft>
              <a:buNone/>
            </a:pPr>
            <a:r>
              <a:rPr lang="en" sz="1800">
                <a:latin typeface="Montserrat"/>
                <a:ea typeface="Montserrat"/>
                <a:cs typeface="Montserrat"/>
                <a:sym typeface="Montserrat"/>
              </a:rPr>
              <a:t>:tl – goes to the function which is in the last of the list.</a:t>
            </a:r>
            <a:endParaRPr sz="1800">
              <a:latin typeface="Montserrat"/>
              <a:ea typeface="Montserrat"/>
              <a:cs typeface="Montserrat"/>
              <a:sym typeface="Montserrat"/>
            </a:endParaRPr>
          </a:p>
          <a:p>
            <a:pPr indent="0" lvl="0" marL="0">
              <a:spcBef>
                <a:spcPts val="1600"/>
              </a:spcBef>
              <a:spcAft>
                <a:spcPts val="1600"/>
              </a:spcAft>
              <a:buNone/>
            </a:pPr>
            <a:r>
              <a:t/>
            </a:r>
            <a:endParaRPr sz="1800">
              <a:latin typeface="Montserrat"/>
              <a:ea typeface="Montserrat"/>
              <a:cs typeface="Montserrat"/>
              <a:sym typeface="Montserrat"/>
            </a:endParaRPr>
          </a:p>
        </p:txBody>
      </p:sp>
      <p:sp>
        <p:nvSpPr>
          <p:cNvPr id="205" name="Shape 205"/>
          <p:cNvSpPr txBox="1"/>
          <p:nvPr>
            <p:ph type="title"/>
          </p:nvPr>
        </p:nvSpPr>
        <p:spPr>
          <a:xfrm>
            <a:off x="2638350" y="382475"/>
            <a:ext cx="3619200" cy="55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Ctags with Vi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Taglist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12073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Taglist</a:t>
            </a:r>
            <a:endParaRPr/>
          </a:p>
        </p:txBody>
      </p:sp>
      <p:sp>
        <p:nvSpPr>
          <p:cNvPr id="216" name="Shape 216"/>
          <p:cNvSpPr txBox="1"/>
          <p:nvPr>
            <p:ph idx="1" type="body"/>
          </p:nvPr>
        </p:nvSpPr>
        <p:spPr>
          <a:xfrm>
            <a:off x="1207300" y="1567550"/>
            <a:ext cx="7373100" cy="3168000"/>
          </a:xfrm>
          <a:prstGeom prst="rect">
            <a:avLst/>
          </a:prstGeom>
        </p:spPr>
        <p:txBody>
          <a:bodyPr anchorCtr="0" anchor="t" bIns="91425" lIns="91425" spcFirstLastPara="1" rIns="91425" wrap="square" tIns="91425">
            <a:noAutofit/>
          </a:bodyPr>
          <a:lstStyle/>
          <a:p>
            <a:pPr indent="0" lvl="0" marL="0" algn="just">
              <a:spcBef>
                <a:spcPts val="0"/>
              </a:spcBef>
              <a:spcAft>
                <a:spcPts val="1600"/>
              </a:spcAft>
              <a:buNone/>
            </a:pPr>
            <a:r>
              <a:rPr lang="en" sz="1800">
                <a:latin typeface="Montserrat"/>
                <a:ea typeface="Montserrat"/>
                <a:cs typeface="Montserrat"/>
                <a:sym typeface="Montserrat"/>
              </a:rPr>
              <a:t>Ctags might have not given a source code browsing feeling, as it is driven by commands instead of visually browsing the code. So if you want to navigate through the source as like navigating in the file browser, you need to use vim taglist plugin which makes vim as a source code browser.</a:t>
            </a:r>
            <a:endParaRPr sz="1800">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Installation Of Taglist</a:t>
            </a:r>
            <a:endParaRPr/>
          </a:p>
        </p:txBody>
      </p:sp>
      <p:sp>
        <p:nvSpPr>
          <p:cNvPr id="222" name="Shape 222"/>
          <p:cNvSpPr txBox="1"/>
          <p:nvPr>
            <p:ph idx="1" type="body"/>
          </p:nvPr>
        </p:nvSpPr>
        <p:spPr>
          <a:xfrm>
            <a:off x="1297500" y="1567550"/>
            <a:ext cx="7384200" cy="3370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Montserrat"/>
                <a:ea typeface="Montserrat"/>
                <a:cs typeface="Montserrat"/>
                <a:sym typeface="Montserrat"/>
              </a:rPr>
              <a:t>Download the taglist plugin</a:t>
            </a:r>
            <a:endParaRPr sz="1800">
              <a:latin typeface="Montserrat"/>
              <a:ea typeface="Montserrat"/>
              <a:cs typeface="Montserrat"/>
              <a:sym typeface="Montserrat"/>
            </a:endParaRPr>
          </a:p>
          <a:p>
            <a:pPr indent="0" lvl="0" marL="457200">
              <a:spcBef>
                <a:spcPts val="1600"/>
              </a:spcBef>
              <a:spcAft>
                <a:spcPts val="0"/>
              </a:spcAft>
              <a:buNone/>
            </a:pPr>
            <a:r>
              <a:rPr lang="en" sz="1800">
                <a:latin typeface="Montserrat"/>
                <a:ea typeface="Montserrat"/>
                <a:cs typeface="Montserrat"/>
                <a:sym typeface="Montserrat"/>
              </a:rPr>
              <a:t>Downloads</a:t>
            </a:r>
            <a:r>
              <a:rPr lang="en" sz="1800">
                <a:latin typeface="Montserrat"/>
                <a:ea typeface="Montserrat"/>
                <a:cs typeface="Montserrat"/>
                <a:sym typeface="Montserrat"/>
              </a:rPr>
              <a:t>$ wget -O taglist.zip </a:t>
            </a:r>
            <a:r>
              <a:rPr lang="en" sz="1800" u="sng">
                <a:solidFill>
                  <a:schemeClr val="hlink"/>
                </a:solidFill>
                <a:latin typeface="Montserrat"/>
                <a:ea typeface="Montserrat"/>
                <a:cs typeface="Montserrat"/>
                <a:sym typeface="Montserrat"/>
                <a:hlinkClick r:id="rId3"/>
              </a:rPr>
              <a:t>http://www.vim.org/scripts/download_script.php?src_id=7701</a:t>
            </a:r>
            <a:endParaRPr sz="1800">
              <a:latin typeface="Montserrat"/>
              <a:ea typeface="Montserrat"/>
              <a:cs typeface="Montserrat"/>
              <a:sym typeface="Montserrat"/>
            </a:endParaRPr>
          </a:p>
          <a:p>
            <a:pPr indent="457200" lvl="0" marL="0">
              <a:spcBef>
                <a:spcPts val="1600"/>
              </a:spcBef>
              <a:spcAft>
                <a:spcPts val="0"/>
              </a:spcAft>
              <a:buNone/>
            </a:pPr>
            <a:r>
              <a:rPr lang="en" sz="1800">
                <a:latin typeface="Montserrat"/>
                <a:ea typeface="Montserrat"/>
                <a:cs typeface="Montserrat"/>
                <a:sym typeface="Montserrat"/>
              </a:rPr>
              <a:t>$ mkdir ~/.vim # if the directory does not exist already</a:t>
            </a:r>
            <a:endParaRPr sz="1800">
              <a:latin typeface="Montserrat"/>
              <a:ea typeface="Montserrat"/>
              <a:cs typeface="Montserrat"/>
              <a:sym typeface="Montserrat"/>
            </a:endParaRPr>
          </a:p>
          <a:p>
            <a:pPr indent="457200" lvl="0" marL="0">
              <a:spcBef>
                <a:spcPts val="1600"/>
              </a:spcBef>
              <a:spcAft>
                <a:spcPts val="0"/>
              </a:spcAft>
              <a:buNone/>
            </a:pPr>
            <a:r>
              <a:rPr lang="en" sz="1800">
                <a:latin typeface="Montserrat"/>
                <a:ea typeface="Montserrat"/>
                <a:cs typeface="Montserrat"/>
                <a:sym typeface="Montserrat"/>
              </a:rPr>
              <a:t>$ cd ~/.vim</a:t>
            </a:r>
            <a:endParaRPr sz="1800">
              <a:latin typeface="Montserrat"/>
              <a:ea typeface="Montserrat"/>
              <a:cs typeface="Montserrat"/>
              <a:sym typeface="Montserrat"/>
            </a:endParaRPr>
          </a:p>
          <a:p>
            <a:pPr indent="457200" lvl="0" marL="0">
              <a:spcBef>
                <a:spcPts val="1600"/>
              </a:spcBef>
              <a:spcAft>
                <a:spcPts val="0"/>
              </a:spcAft>
              <a:buNone/>
            </a:pPr>
            <a:r>
              <a:rPr lang="en" sz="1800">
                <a:latin typeface="Montserrat"/>
                <a:ea typeface="Montserrat"/>
                <a:cs typeface="Montserrat"/>
                <a:sym typeface="Montserrat"/>
              </a:rPr>
              <a:t>$ unzip Downloads/taglist.zip</a:t>
            </a:r>
            <a:endParaRPr sz="1800">
              <a:latin typeface="Montserrat"/>
              <a:ea typeface="Montserrat"/>
              <a:cs typeface="Montserrat"/>
              <a:sym typeface="Montserrat"/>
            </a:endParaRPr>
          </a:p>
          <a:p>
            <a:pPr indent="0" lvl="0" marL="0">
              <a:spcBef>
                <a:spcPts val="1600"/>
              </a:spcBef>
              <a:spcAft>
                <a:spcPts val="1600"/>
              </a:spcAft>
              <a:buNone/>
            </a:pPr>
            <a:r>
              <a:t/>
            </a:r>
            <a:endParaRPr sz="18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idx="1" type="body"/>
          </p:nvPr>
        </p:nvSpPr>
        <p:spPr>
          <a:xfrm>
            <a:off x="1252400" y="1307850"/>
            <a:ext cx="7418100" cy="31908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Enable the plugin in the ~/.vimrc</a:t>
            </a:r>
            <a:endParaRPr sz="1800">
              <a:latin typeface="Montserrat"/>
              <a:ea typeface="Montserrat"/>
              <a:cs typeface="Montserrat"/>
              <a:sym typeface="Montserrat"/>
            </a:endParaRPr>
          </a:p>
          <a:p>
            <a:pPr indent="-342900" lvl="0" marL="457200" rtl="0">
              <a:spcBef>
                <a:spcPts val="0"/>
              </a:spcBef>
              <a:spcAft>
                <a:spcPts val="0"/>
              </a:spcAft>
              <a:buSzPts val="1800"/>
              <a:buFont typeface="Montserrat"/>
              <a:buChar char="➔"/>
            </a:pPr>
            <a:r>
              <a:rPr lang="en" sz="1800">
                <a:latin typeface="Montserrat"/>
                <a:ea typeface="Montserrat"/>
                <a:cs typeface="Montserrat"/>
                <a:sym typeface="Montserrat"/>
              </a:rPr>
              <a:t>Add the following line to the ~/.vimrc to enable the plugin for Vim editor.</a:t>
            </a:r>
            <a:endParaRPr sz="1800">
              <a:latin typeface="Montserrat"/>
              <a:ea typeface="Montserrat"/>
              <a:cs typeface="Montserrat"/>
              <a:sym typeface="Montserrat"/>
            </a:endParaRPr>
          </a:p>
          <a:p>
            <a:pPr indent="457200" lvl="0" marL="0">
              <a:spcBef>
                <a:spcPts val="1600"/>
              </a:spcBef>
              <a:spcAft>
                <a:spcPts val="0"/>
              </a:spcAft>
              <a:buNone/>
            </a:pPr>
            <a:r>
              <a:rPr lang="en" sz="1800">
                <a:solidFill>
                  <a:srgbClr val="FFFF00"/>
                </a:solidFill>
                <a:latin typeface="Montserrat"/>
                <a:ea typeface="Montserrat"/>
                <a:cs typeface="Montserrat"/>
                <a:sym typeface="Montserrat"/>
              </a:rPr>
              <a:t>filetype plugin on</a:t>
            </a:r>
            <a:endParaRPr sz="1800">
              <a:solidFill>
                <a:srgbClr val="FFFF00"/>
              </a:solidFill>
              <a:latin typeface="Montserrat"/>
              <a:ea typeface="Montserrat"/>
              <a:cs typeface="Montserrat"/>
              <a:sym typeface="Montserrat"/>
            </a:endParaRPr>
          </a:p>
          <a:p>
            <a:pPr indent="0" lvl="0" marL="0">
              <a:spcBef>
                <a:spcPts val="1600"/>
              </a:spcBef>
              <a:spcAft>
                <a:spcPts val="1600"/>
              </a:spcAft>
              <a:buNone/>
            </a:pPr>
            <a:r>
              <a:rPr b="1" lang="en" sz="1800">
                <a:latin typeface="Montserrat"/>
                <a:ea typeface="Montserrat"/>
                <a:cs typeface="Montserrat"/>
                <a:sym typeface="Montserrat"/>
              </a:rPr>
              <a:t>Pre-Requisite:</a:t>
            </a:r>
            <a:r>
              <a:rPr lang="en" sz="1800">
                <a:latin typeface="Montserrat"/>
                <a:ea typeface="Montserrat"/>
                <a:cs typeface="Montserrat"/>
                <a:sym typeface="Montserrat"/>
              </a:rPr>
              <a:t> ctags should be installed to use taglist plugin. But it is not a must to generate the tag list manually by ctags command for using taglist plugin.</a:t>
            </a:r>
            <a:endParaRPr sz="1800">
              <a:latin typeface="Montserrat"/>
              <a:ea typeface="Montserrat"/>
              <a:cs typeface="Montserrat"/>
              <a:sym typeface="Montserrat"/>
            </a:endParaRPr>
          </a:p>
        </p:txBody>
      </p:sp>
      <p:sp>
        <p:nvSpPr>
          <p:cNvPr id="228" name="Shape 2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Installation Of Taglist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1297500" y="2020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Features of Taglist Vim Plugin</a:t>
            </a:r>
            <a:endParaRPr/>
          </a:p>
        </p:txBody>
      </p:sp>
      <p:sp>
        <p:nvSpPr>
          <p:cNvPr id="234" name="Shape 234"/>
          <p:cNvSpPr txBox="1"/>
          <p:nvPr>
            <p:ph idx="1" type="body"/>
          </p:nvPr>
        </p:nvSpPr>
        <p:spPr>
          <a:xfrm>
            <a:off x="1297500" y="879375"/>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800">
                <a:latin typeface="Montserrat"/>
                <a:ea typeface="Montserrat"/>
                <a:cs typeface="Montserrat"/>
                <a:sym typeface="Montserrat"/>
              </a:rPr>
              <a:t>From the vim editor, execute </a:t>
            </a:r>
            <a:r>
              <a:rPr b="1" lang="en" sz="1800">
                <a:latin typeface="Montserrat"/>
                <a:ea typeface="Montserrat"/>
                <a:cs typeface="Montserrat"/>
                <a:sym typeface="Montserrat"/>
              </a:rPr>
              <a:t>:TlistOpen</a:t>
            </a:r>
            <a:r>
              <a:rPr lang="en" sz="1800">
                <a:latin typeface="Montserrat"/>
                <a:ea typeface="Montserrat"/>
                <a:cs typeface="Montserrat"/>
                <a:sym typeface="Montserrat"/>
              </a:rPr>
              <a:t>, which opens the tag list window with the tags of the current file as shown in the figure below.</a:t>
            </a:r>
            <a:endParaRPr sz="1800">
              <a:latin typeface="Montserrat"/>
              <a:ea typeface="Montserrat"/>
              <a:cs typeface="Montserrat"/>
              <a:sym typeface="Montserrat"/>
            </a:endParaRPr>
          </a:p>
        </p:txBody>
      </p:sp>
      <p:pic>
        <p:nvPicPr>
          <p:cNvPr id="235" name="Shape 235"/>
          <p:cNvPicPr preferRelativeResize="0"/>
          <p:nvPr/>
        </p:nvPicPr>
        <p:blipFill>
          <a:blip r:embed="rId3">
            <a:alphaModFix/>
          </a:blip>
          <a:stretch>
            <a:fillRect/>
          </a:stretch>
        </p:blipFill>
        <p:spPr>
          <a:xfrm>
            <a:off x="2333926" y="1992550"/>
            <a:ext cx="4085899" cy="3150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1297500" y="21530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Jump to the Function Definition inside a source code</a:t>
            </a:r>
            <a:endParaRPr/>
          </a:p>
        </p:txBody>
      </p:sp>
      <p:sp>
        <p:nvSpPr>
          <p:cNvPr id="241" name="Shape 241"/>
          <p:cNvSpPr txBox="1"/>
          <p:nvPr>
            <p:ph idx="1" type="body"/>
          </p:nvPr>
        </p:nvSpPr>
        <p:spPr>
          <a:xfrm>
            <a:off x="1297500" y="12316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latin typeface="Montserrat"/>
                <a:ea typeface="Montserrat"/>
                <a:cs typeface="Montserrat"/>
                <a:sym typeface="Montserrat"/>
              </a:rPr>
              <a:t>By clicking on the function name in the left panel, you would be able to go to the definition of the function as shown in the Figure below.</a:t>
            </a:r>
            <a:endParaRPr sz="1400">
              <a:latin typeface="Montserrat"/>
              <a:ea typeface="Montserrat"/>
              <a:cs typeface="Montserrat"/>
              <a:sym typeface="Montserrat"/>
            </a:endParaRPr>
          </a:p>
        </p:txBody>
      </p:sp>
      <p:pic>
        <p:nvPicPr>
          <p:cNvPr id="242" name="Shape 242"/>
          <p:cNvPicPr preferRelativeResize="0"/>
          <p:nvPr/>
        </p:nvPicPr>
        <p:blipFill>
          <a:blip r:embed="rId3">
            <a:alphaModFix/>
          </a:blip>
          <a:stretch>
            <a:fillRect/>
          </a:stretch>
        </p:blipFill>
        <p:spPr>
          <a:xfrm>
            <a:off x="2019384" y="2092397"/>
            <a:ext cx="4632941" cy="297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Cscope</a:t>
            </a:r>
            <a:endParaRPr/>
          </a:p>
        </p:txBody>
      </p:sp>
      <p:sp>
        <p:nvSpPr>
          <p:cNvPr id="141" name="Shape 1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Cscope is a Linux tool that interactively examine a C program .</a:t>
            </a:r>
            <a:endParaRPr sz="1800">
              <a:latin typeface="Montserrat"/>
              <a:ea typeface="Montserrat"/>
              <a:cs typeface="Montserrat"/>
              <a:sym typeface="Montserrat"/>
            </a:endParaRPr>
          </a:p>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Also for browsing source code in a terminal environment.</a:t>
            </a:r>
            <a:endParaRPr sz="1800">
              <a:latin typeface="Montserrat"/>
              <a:ea typeface="Montserrat"/>
              <a:cs typeface="Montserrat"/>
              <a:sym typeface="Montserrat"/>
            </a:endParaRPr>
          </a:p>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Cscope was originally built to work with C code, but also works well with C++, Java, and some other languages.</a:t>
            </a:r>
            <a:endParaRPr sz="1800">
              <a:latin typeface="Montserrat"/>
              <a:ea typeface="Montserrat"/>
              <a:cs typeface="Montserrat"/>
              <a:sym typeface="Montserrat"/>
            </a:endParaRPr>
          </a:p>
          <a:p>
            <a:pPr indent="-342900" lvl="0" marL="457200">
              <a:spcBef>
                <a:spcPts val="0"/>
              </a:spcBef>
              <a:spcAft>
                <a:spcPts val="0"/>
              </a:spcAft>
              <a:buSzPts val="1800"/>
              <a:buFont typeface="Montserrat"/>
              <a:buChar char="➔"/>
            </a:pPr>
            <a:r>
              <a:rPr lang="en" sz="1800">
                <a:latin typeface="Montserrat"/>
                <a:ea typeface="Montserrat"/>
                <a:cs typeface="Montserrat"/>
                <a:sym typeface="Montserrat"/>
              </a:rPr>
              <a:t>Cscope can be a particularly useful tool if you need to wade into a large code base.</a:t>
            </a:r>
            <a:endParaRPr sz="18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Time to Explore 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Cscope for Linux-4.17.1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body"/>
          </p:nvPr>
        </p:nvSpPr>
        <p:spPr>
          <a:xfrm>
            <a:off x="1145100" y="1198625"/>
            <a:ext cx="7038900" cy="3813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Montserrat"/>
              <a:buChar char="➔"/>
            </a:pPr>
            <a:r>
              <a:rPr lang="en" sz="1800">
                <a:latin typeface="Montserrat"/>
                <a:ea typeface="Montserrat"/>
                <a:cs typeface="Montserrat"/>
                <a:sym typeface="Montserrat"/>
              </a:rPr>
              <a:t>Default editor is vi; if you want to change it, set the CSCOPE_EDITOR environment variable, </a:t>
            </a:r>
            <a:endParaRPr sz="1800">
              <a:latin typeface="Montserrat"/>
              <a:ea typeface="Montserrat"/>
              <a:cs typeface="Montserrat"/>
              <a:sym typeface="Montserrat"/>
            </a:endParaRPr>
          </a:p>
          <a:p>
            <a:pPr indent="0" lvl="0" marL="457200">
              <a:spcBef>
                <a:spcPts val="1600"/>
              </a:spcBef>
              <a:spcAft>
                <a:spcPts val="0"/>
              </a:spcAft>
              <a:buNone/>
            </a:pPr>
            <a:r>
              <a:rPr lang="en" sz="1800">
                <a:latin typeface="Montserrat"/>
                <a:ea typeface="Montserrat"/>
                <a:cs typeface="Montserrat"/>
                <a:sym typeface="Montserrat"/>
              </a:rPr>
              <a:t>e.g.: $ export CSCOPE_EDITOR=`which vim`</a:t>
            </a:r>
            <a:endParaRPr sz="1800">
              <a:latin typeface="Montserrat"/>
              <a:ea typeface="Montserrat"/>
              <a:cs typeface="Montserrat"/>
              <a:sym typeface="Montserrat"/>
            </a:endParaRPr>
          </a:p>
          <a:p>
            <a:pPr indent="-342900" lvl="0" marL="457200">
              <a:spcBef>
                <a:spcPts val="1600"/>
              </a:spcBef>
              <a:spcAft>
                <a:spcPts val="0"/>
              </a:spcAft>
              <a:buSzPts val="1800"/>
              <a:buFont typeface="Montserrat"/>
              <a:buChar char="➔"/>
            </a:pPr>
            <a:r>
              <a:rPr lang="en" sz="1800">
                <a:latin typeface="Montserrat"/>
                <a:ea typeface="Montserrat"/>
                <a:cs typeface="Montserrat"/>
                <a:sym typeface="Montserrat"/>
              </a:rPr>
              <a:t>Recursively find all of the .c, .cpp, .h, and .hpp files in your current directory and any subdirectories, and store the list of these filenames in cscope.files:</a:t>
            </a:r>
            <a:endParaRPr sz="1800">
              <a:latin typeface="Montserrat"/>
              <a:ea typeface="Montserrat"/>
              <a:cs typeface="Montserrat"/>
              <a:sym typeface="Montserrat"/>
            </a:endParaRPr>
          </a:p>
          <a:p>
            <a:pPr indent="0" lvl="0" marL="457200" rtl="0">
              <a:spcBef>
                <a:spcPts val="1600"/>
              </a:spcBef>
              <a:spcAft>
                <a:spcPts val="0"/>
              </a:spcAft>
              <a:buNone/>
            </a:pPr>
            <a:r>
              <a:rPr lang="en" sz="1800">
                <a:latin typeface="Montserrat"/>
                <a:ea typeface="Montserrat"/>
                <a:cs typeface="Montserrat"/>
                <a:sym typeface="Montserrat"/>
              </a:rPr>
              <a:t>$ cd linux-4.17.1</a:t>
            </a:r>
            <a:endParaRPr sz="1800">
              <a:latin typeface="Montserrat"/>
              <a:ea typeface="Montserrat"/>
              <a:cs typeface="Montserrat"/>
              <a:sym typeface="Montserrat"/>
            </a:endParaRPr>
          </a:p>
          <a:p>
            <a:pPr indent="0" lvl="0" marL="457200">
              <a:spcBef>
                <a:spcPts val="1600"/>
              </a:spcBef>
              <a:spcAft>
                <a:spcPts val="1600"/>
              </a:spcAft>
              <a:buNone/>
            </a:pPr>
            <a:r>
              <a:rPr lang="en" sz="1800">
                <a:latin typeface="Montserrat"/>
                <a:ea typeface="Montserrat"/>
                <a:cs typeface="Montserrat"/>
                <a:sym typeface="Montserrat"/>
              </a:rPr>
              <a:t>$ find . -name "*.c" -o -name "*.cpp" -o -name "*.h" -o -name "*.hpp" &gt; cscope.files</a:t>
            </a:r>
            <a:endParaRPr sz="1800">
              <a:latin typeface="Montserrat"/>
              <a:ea typeface="Montserrat"/>
              <a:cs typeface="Montserrat"/>
              <a:sym typeface="Montserrat"/>
            </a:endParaRPr>
          </a:p>
        </p:txBody>
      </p:sp>
      <p:sp>
        <p:nvSpPr>
          <p:cNvPr id="152" name="Shape 152"/>
          <p:cNvSpPr txBox="1"/>
          <p:nvPr>
            <p:ph type="title"/>
          </p:nvPr>
        </p:nvSpPr>
        <p:spPr>
          <a:xfrm>
            <a:off x="2909700" y="372075"/>
            <a:ext cx="3663600" cy="50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Cscope for Linux-4.17.1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nvSpPr>
        <p:spPr>
          <a:xfrm>
            <a:off x="862900" y="947100"/>
            <a:ext cx="7576800" cy="4002600"/>
          </a:xfrm>
          <a:prstGeom prst="rect">
            <a:avLst/>
          </a:prstGeom>
          <a:noFill/>
          <a:ln>
            <a:noFill/>
          </a:ln>
        </p:spPr>
        <p:txBody>
          <a:bodyPr anchorCtr="0" anchor="t" bIns="91425" lIns="91425" spcFirstLastPara="1" rIns="91425" wrap="square" tIns="91425">
            <a:noAutofit/>
          </a:bodyPr>
          <a:lstStyle/>
          <a:p>
            <a:pPr indent="-342900" lvl="0" marL="457200">
              <a:spcBef>
                <a:spcPts val="0"/>
              </a:spcBef>
              <a:spcAft>
                <a:spcPts val="0"/>
              </a:spcAft>
              <a:buClr>
                <a:schemeClr val="lt1"/>
              </a:buClr>
              <a:buSzPts val="1800"/>
              <a:buFont typeface="Montserrat"/>
              <a:buChar char="➔"/>
            </a:pPr>
            <a:r>
              <a:rPr lang="en" sz="1800">
                <a:solidFill>
                  <a:schemeClr val="lt1"/>
                </a:solidFill>
                <a:latin typeface="Montserrat"/>
                <a:ea typeface="Montserrat"/>
                <a:cs typeface="Montserrat"/>
                <a:sym typeface="Montserrat"/>
              </a:rPr>
              <a:t>Pass the list of source files to Cscope, which will build a reference database:</a:t>
            </a:r>
            <a:endParaRPr sz="1800">
              <a:solidFill>
                <a:schemeClr val="lt1"/>
              </a:solidFill>
              <a:latin typeface="Montserrat"/>
              <a:ea typeface="Montserrat"/>
              <a:cs typeface="Montserrat"/>
              <a:sym typeface="Montserrat"/>
            </a:endParaRPr>
          </a:p>
          <a:p>
            <a:pPr indent="0" lvl="0" marL="457200" rtl="0">
              <a:spcBef>
                <a:spcPts val="0"/>
              </a:spcBef>
              <a:spcAft>
                <a:spcPts val="0"/>
              </a:spcAft>
              <a:buNone/>
            </a:pPr>
            <a:r>
              <a:rPr lang="en" sz="1800">
                <a:solidFill>
                  <a:schemeClr val="lt1"/>
                </a:solidFill>
                <a:latin typeface="Montserrat"/>
                <a:ea typeface="Montserrat"/>
                <a:cs typeface="Montserrat"/>
                <a:sym typeface="Montserrat"/>
              </a:rPr>
              <a:t>$ cscope -q -R -b -i cscope.files or cscope -R -b</a:t>
            </a:r>
            <a:endParaRPr sz="1800">
              <a:solidFill>
                <a:schemeClr val="lt1"/>
              </a:solidFill>
              <a:latin typeface="Montserrat"/>
              <a:ea typeface="Montserrat"/>
              <a:cs typeface="Montserrat"/>
              <a:sym typeface="Montserrat"/>
            </a:endParaRPr>
          </a:p>
          <a:p>
            <a:pPr indent="0" lvl="0" marL="457200" rtl="0">
              <a:spcBef>
                <a:spcPts val="0"/>
              </a:spcBef>
              <a:spcAft>
                <a:spcPts val="0"/>
              </a:spcAft>
              <a:buNone/>
            </a:pPr>
            <a:r>
              <a:rPr lang="en" sz="1800">
                <a:solidFill>
                  <a:schemeClr val="lt1"/>
                </a:solidFill>
                <a:latin typeface="Montserrat"/>
                <a:ea typeface="Montserrat"/>
                <a:cs typeface="Montserrat"/>
                <a:sym typeface="Montserrat"/>
              </a:rPr>
              <a:t>-q flag is used to build a faster (but larger) database.</a:t>
            </a:r>
            <a:endParaRPr sz="1800">
              <a:solidFill>
                <a:schemeClr val="lt1"/>
              </a:solidFill>
              <a:latin typeface="Montserrat"/>
              <a:ea typeface="Montserrat"/>
              <a:cs typeface="Montserrat"/>
              <a:sym typeface="Montserrat"/>
            </a:endParaRPr>
          </a:p>
          <a:p>
            <a:pPr indent="0" lvl="0" marL="457200" rtl="0">
              <a:spcBef>
                <a:spcPts val="0"/>
              </a:spcBef>
              <a:spcAft>
                <a:spcPts val="0"/>
              </a:spcAft>
              <a:buNone/>
            </a:pPr>
            <a:r>
              <a:rPr lang="en" sz="1800">
                <a:solidFill>
                  <a:schemeClr val="lt1"/>
                </a:solidFill>
                <a:latin typeface="Montserrat"/>
                <a:ea typeface="Montserrat"/>
                <a:cs typeface="Montserrat"/>
                <a:sym typeface="Montserrat"/>
              </a:rPr>
              <a:t>-R tells Cscope to search for symbols recursively.</a:t>
            </a:r>
            <a:endParaRPr sz="1800">
              <a:solidFill>
                <a:schemeClr val="lt1"/>
              </a:solidFill>
              <a:latin typeface="Montserrat"/>
              <a:ea typeface="Montserrat"/>
              <a:cs typeface="Montserrat"/>
              <a:sym typeface="Montserrat"/>
            </a:endParaRPr>
          </a:p>
          <a:p>
            <a:pPr indent="0" lvl="0" marL="457200" rtl="0">
              <a:spcBef>
                <a:spcPts val="0"/>
              </a:spcBef>
              <a:spcAft>
                <a:spcPts val="0"/>
              </a:spcAft>
              <a:buNone/>
            </a:pPr>
            <a:r>
              <a:rPr lang="en" sz="1800">
                <a:solidFill>
                  <a:schemeClr val="lt1"/>
                </a:solidFill>
                <a:latin typeface="Montserrat"/>
                <a:ea typeface="Montserrat"/>
                <a:cs typeface="Montserrat"/>
                <a:sym typeface="Montserrat"/>
              </a:rPr>
              <a:t>-b builds the database only, but does not start the Cscope browser.</a:t>
            </a:r>
            <a:endParaRPr sz="1800">
              <a:solidFill>
                <a:schemeClr val="lt1"/>
              </a:solidFill>
              <a:latin typeface="Montserrat"/>
              <a:ea typeface="Montserrat"/>
              <a:cs typeface="Montserrat"/>
              <a:sym typeface="Montserrat"/>
            </a:endParaRPr>
          </a:p>
          <a:p>
            <a:pPr indent="0" lvl="0" marL="457200" rtl="0">
              <a:spcBef>
                <a:spcPts val="0"/>
              </a:spcBef>
              <a:spcAft>
                <a:spcPts val="0"/>
              </a:spcAft>
              <a:buNone/>
            </a:pPr>
            <a:r>
              <a:rPr lang="en" sz="1800">
                <a:solidFill>
                  <a:schemeClr val="lt1"/>
                </a:solidFill>
                <a:latin typeface="Montserrat"/>
                <a:ea typeface="Montserrat"/>
                <a:cs typeface="Montserrat"/>
                <a:sym typeface="Montserrat"/>
              </a:rPr>
              <a:t>-i cscope.files specifies the list of source files.</a:t>
            </a:r>
            <a:endParaRPr sz="1800">
              <a:solidFill>
                <a:schemeClr val="lt1"/>
              </a:solidFill>
              <a:latin typeface="Montserrat"/>
              <a:ea typeface="Montserrat"/>
              <a:cs typeface="Montserrat"/>
              <a:sym typeface="Montserrat"/>
            </a:endParaRPr>
          </a:p>
          <a:p>
            <a:pPr indent="-342900" lvl="0" marL="457200" rtl="0">
              <a:spcBef>
                <a:spcPts val="0"/>
              </a:spcBef>
              <a:spcAft>
                <a:spcPts val="0"/>
              </a:spcAft>
              <a:buClr>
                <a:schemeClr val="lt1"/>
              </a:buClr>
              <a:buSzPts val="1800"/>
              <a:buFont typeface="Montserrat"/>
              <a:buChar char="➔"/>
            </a:pPr>
            <a:r>
              <a:rPr lang="en" sz="1800">
                <a:solidFill>
                  <a:schemeClr val="lt1"/>
                </a:solidFill>
                <a:latin typeface="Montserrat"/>
                <a:ea typeface="Montserrat"/>
                <a:cs typeface="Montserrat"/>
                <a:sym typeface="Montserrat"/>
              </a:rPr>
              <a:t>The output will be a set of files in your currentdirectory:</a:t>
            </a:r>
            <a:endParaRPr sz="1800">
              <a:solidFill>
                <a:schemeClr val="lt1"/>
              </a:solidFill>
              <a:latin typeface="Montserrat"/>
              <a:ea typeface="Montserrat"/>
              <a:cs typeface="Montserrat"/>
              <a:sym typeface="Montserrat"/>
            </a:endParaRPr>
          </a:p>
          <a:p>
            <a:pPr indent="0" lvl="0" marL="457200" rtl="0">
              <a:spcBef>
                <a:spcPts val="0"/>
              </a:spcBef>
              <a:spcAft>
                <a:spcPts val="0"/>
              </a:spcAft>
              <a:buNone/>
            </a:pPr>
            <a:r>
              <a:rPr lang="en" sz="1800">
                <a:solidFill>
                  <a:schemeClr val="lt1"/>
                </a:solidFill>
                <a:latin typeface="Montserrat"/>
                <a:ea typeface="Montserrat"/>
                <a:cs typeface="Montserrat"/>
                <a:sym typeface="Montserrat"/>
              </a:rPr>
              <a:t>cscope.in.out, cscope.out, and cscope.po.out.</a:t>
            </a:r>
            <a:endParaRPr sz="1800">
              <a:solidFill>
                <a:schemeClr val="lt1"/>
              </a:solidFill>
              <a:latin typeface="Montserrat"/>
              <a:ea typeface="Montserrat"/>
              <a:cs typeface="Montserrat"/>
              <a:sym typeface="Montserrat"/>
            </a:endParaRPr>
          </a:p>
          <a:p>
            <a:pPr indent="-342900" lvl="0" marL="457200" rtl="0">
              <a:spcBef>
                <a:spcPts val="0"/>
              </a:spcBef>
              <a:spcAft>
                <a:spcPts val="0"/>
              </a:spcAft>
              <a:buClr>
                <a:schemeClr val="lt1"/>
              </a:buClr>
              <a:buSzPts val="1800"/>
              <a:buFont typeface="Montserrat"/>
              <a:buChar char="➔"/>
            </a:pPr>
            <a:r>
              <a:rPr lang="en" sz="1800">
                <a:solidFill>
                  <a:schemeClr val="lt1"/>
                </a:solidFill>
                <a:latin typeface="Montserrat"/>
                <a:ea typeface="Montserrat"/>
                <a:cs typeface="Montserrat"/>
                <a:sym typeface="Montserrat"/>
              </a:rPr>
              <a:t>Start the Cscope browser:</a:t>
            </a:r>
            <a:endParaRPr sz="1800">
              <a:solidFill>
                <a:schemeClr val="lt1"/>
              </a:solidFill>
              <a:latin typeface="Montserrat"/>
              <a:ea typeface="Montserrat"/>
              <a:cs typeface="Montserrat"/>
              <a:sym typeface="Montserrat"/>
            </a:endParaRPr>
          </a:p>
          <a:p>
            <a:pPr indent="0" lvl="0" marL="457200" rtl="0">
              <a:spcBef>
                <a:spcPts val="0"/>
              </a:spcBef>
              <a:spcAft>
                <a:spcPts val="0"/>
              </a:spcAft>
              <a:buNone/>
            </a:pPr>
            <a:r>
              <a:rPr lang="en" sz="1800">
                <a:solidFill>
                  <a:schemeClr val="lt1"/>
                </a:solidFill>
                <a:latin typeface="Montserrat"/>
                <a:ea typeface="Montserrat"/>
                <a:cs typeface="Montserrat"/>
                <a:sym typeface="Montserrat"/>
              </a:rPr>
              <a:t>$ cscope -d</a:t>
            </a:r>
            <a:endParaRPr sz="1800">
              <a:solidFill>
                <a:schemeClr val="lt1"/>
              </a:solidFill>
              <a:latin typeface="Montserrat"/>
              <a:ea typeface="Montserrat"/>
              <a:cs typeface="Montserrat"/>
              <a:sym typeface="Montserrat"/>
            </a:endParaRPr>
          </a:p>
          <a:p>
            <a:pPr indent="0" lvl="0" marL="457200">
              <a:spcBef>
                <a:spcPts val="0"/>
              </a:spcBef>
              <a:spcAft>
                <a:spcPts val="0"/>
              </a:spcAft>
              <a:buNone/>
            </a:pPr>
            <a:r>
              <a:rPr lang="en" sz="1800">
                <a:solidFill>
                  <a:schemeClr val="lt1"/>
                </a:solidFill>
                <a:latin typeface="Montserrat"/>
                <a:ea typeface="Montserrat"/>
                <a:cs typeface="Montserrat"/>
                <a:sym typeface="Montserrat"/>
              </a:rPr>
              <a:t>-d flag tells Cscope not to regenerate the database.</a:t>
            </a:r>
            <a:endParaRPr sz="1800">
              <a:solidFill>
                <a:schemeClr val="lt1"/>
              </a:solidFill>
              <a:latin typeface="Montserrat"/>
              <a:ea typeface="Montserrat"/>
              <a:cs typeface="Montserrat"/>
              <a:sym typeface="Montserrat"/>
            </a:endParaRPr>
          </a:p>
        </p:txBody>
      </p:sp>
      <p:sp>
        <p:nvSpPr>
          <p:cNvPr id="158" name="Shape 158"/>
          <p:cNvSpPr txBox="1"/>
          <p:nvPr>
            <p:ph idx="4294967295" type="title"/>
          </p:nvPr>
        </p:nvSpPr>
        <p:spPr>
          <a:xfrm>
            <a:off x="2650375" y="169125"/>
            <a:ext cx="4340100" cy="50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Cscope for Linux-4.17.1</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4294967295" type="title"/>
          </p:nvPr>
        </p:nvSpPr>
        <p:spPr>
          <a:xfrm>
            <a:off x="2401950" y="202950"/>
            <a:ext cx="4340100" cy="507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Cscope for Linux-4.17.1</a:t>
            </a:r>
            <a:endParaRPr sz="2400"/>
          </a:p>
        </p:txBody>
      </p:sp>
      <p:sp>
        <p:nvSpPr>
          <p:cNvPr id="164" name="Shape 164"/>
          <p:cNvSpPr txBox="1"/>
          <p:nvPr/>
        </p:nvSpPr>
        <p:spPr>
          <a:xfrm>
            <a:off x="1014750" y="1000750"/>
            <a:ext cx="7046700" cy="345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1"/>
                </a:solidFill>
                <a:latin typeface="Montserrat"/>
                <a:ea typeface="Montserrat"/>
                <a:cs typeface="Montserrat"/>
                <a:sym typeface="Montserrat"/>
              </a:rPr>
              <a:t>The browser will show you the list of the searches you can perform in your code</a:t>
            </a:r>
            <a:endParaRPr sz="1800">
              <a:solidFill>
                <a:schemeClr val="lt1"/>
              </a:solidFill>
              <a:latin typeface="Montserrat"/>
              <a:ea typeface="Montserrat"/>
              <a:cs typeface="Montserrat"/>
              <a:sym typeface="Montserrat"/>
            </a:endParaRPr>
          </a:p>
          <a:p>
            <a:pPr indent="0" lvl="0" marL="0">
              <a:spcBef>
                <a:spcPts val="0"/>
              </a:spcBef>
              <a:spcAft>
                <a:spcPts val="0"/>
              </a:spcAft>
              <a:buNone/>
            </a:pPr>
            <a:r>
              <a:t/>
            </a:r>
            <a:endParaRPr sz="1800">
              <a:solidFill>
                <a:schemeClr val="lt1"/>
              </a:solidFill>
              <a:latin typeface="Montserrat"/>
              <a:ea typeface="Montserrat"/>
              <a:cs typeface="Montserrat"/>
              <a:sym typeface="Montserrat"/>
            </a:endParaRPr>
          </a:p>
          <a:p>
            <a:pPr indent="0" lvl="0" marL="0">
              <a:spcBef>
                <a:spcPts val="0"/>
              </a:spcBef>
              <a:spcAft>
                <a:spcPts val="0"/>
              </a:spcAft>
              <a:buNone/>
            </a:pPr>
            <a:r>
              <a:t/>
            </a:r>
            <a:endParaRPr sz="1800">
              <a:solidFill>
                <a:schemeClr val="lt1"/>
              </a:solidFill>
              <a:latin typeface="Montserrat"/>
              <a:ea typeface="Montserrat"/>
              <a:cs typeface="Montserrat"/>
              <a:sym typeface="Montserrat"/>
            </a:endParaRPr>
          </a:p>
          <a:p>
            <a:pPr indent="0" lvl="0" marL="0">
              <a:spcBef>
                <a:spcPts val="0"/>
              </a:spcBef>
              <a:spcAft>
                <a:spcPts val="0"/>
              </a:spcAft>
              <a:buNone/>
            </a:pPr>
            <a:r>
              <a:rPr lang="en" sz="1800">
                <a:solidFill>
                  <a:schemeClr val="lt1"/>
                </a:solidFill>
                <a:latin typeface="Montserrat"/>
                <a:ea typeface="Montserrat"/>
                <a:cs typeface="Montserrat"/>
                <a:sym typeface="Montserrat"/>
              </a:rPr>
              <a:t>Find this global definition:</a:t>
            </a:r>
            <a:endParaRPr sz="1800">
              <a:solidFill>
                <a:schemeClr val="lt1"/>
              </a:solidFill>
              <a:latin typeface="Montserrat"/>
              <a:ea typeface="Montserrat"/>
              <a:cs typeface="Montserrat"/>
              <a:sym typeface="Montserrat"/>
            </a:endParaRPr>
          </a:p>
          <a:p>
            <a:pPr indent="0" lvl="0" marL="0">
              <a:spcBef>
                <a:spcPts val="0"/>
              </a:spcBef>
              <a:spcAft>
                <a:spcPts val="0"/>
              </a:spcAft>
              <a:buNone/>
            </a:pPr>
            <a:r>
              <a:rPr lang="en" sz="1800">
                <a:solidFill>
                  <a:schemeClr val="lt1"/>
                </a:solidFill>
                <a:latin typeface="Montserrat"/>
                <a:ea typeface="Montserrat"/>
                <a:cs typeface="Montserrat"/>
                <a:sym typeface="Montserrat"/>
              </a:rPr>
              <a:t>Find functions called by this function:</a:t>
            </a:r>
            <a:endParaRPr sz="1800">
              <a:solidFill>
                <a:schemeClr val="lt1"/>
              </a:solidFill>
              <a:latin typeface="Montserrat"/>
              <a:ea typeface="Montserrat"/>
              <a:cs typeface="Montserrat"/>
              <a:sym typeface="Montserrat"/>
            </a:endParaRPr>
          </a:p>
          <a:p>
            <a:pPr indent="0" lvl="0" marL="0">
              <a:spcBef>
                <a:spcPts val="0"/>
              </a:spcBef>
              <a:spcAft>
                <a:spcPts val="0"/>
              </a:spcAft>
              <a:buNone/>
            </a:pPr>
            <a:r>
              <a:rPr lang="en" sz="1800">
                <a:solidFill>
                  <a:schemeClr val="lt1"/>
                </a:solidFill>
                <a:latin typeface="Montserrat"/>
                <a:ea typeface="Montserrat"/>
                <a:cs typeface="Montserrat"/>
                <a:sym typeface="Montserrat"/>
              </a:rPr>
              <a:t>Find functions calling this function:</a:t>
            </a:r>
            <a:endParaRPr sz="1800">
              <a:solidFill>
                <a:schemeClr val="lt1"/>
              </a:solidFill>
              <a:latin typeface="Montserrat"/>
              <a:ea typeface="Montserrat"/>
              <a:cs typeface="Montserrat"/>
              <a:sym typeface="Montserrat"/>
            </a:endParaRPr>
          </a:p>
          <a:p>
            <a:pPr indent="0" lvl="0" marL="0">
              <a:spcBef>
                <a:spcPts val="0"/>
              </a:spcBef>
              <a:spcAft>
                <a:spcPts val="0"/>
              </a:spcAft>
              <a:buNone/>
            </a:pPr>
            <a:r>
              <a:rPr lang="en" sz="1800">
                <a:solidFill>
                  <a:schemeClr val="lt1"/>
                </a:solidFill>
                <a:latin typeface="Montserrat"/>
                <a:ea typeface="Montserrat"/>
                <a:cs typeface="Montserrat"/>
                <a:sym typeface="Montserrat"/>
              </a:rPr>
              <a:t>Find this text string:</a:t>
            </a:r>
            <a:endParaRPr sz="1800">
              <a:solidFill>
                <a:schemeClr val="lt1"/>
              </a:solidFill>
              <a:latin typeface="Montserrat"/>
              <a:ea typeface="Montserrat"/>
              <a:cs typeface="Montserrat"/>
              <a:sym typeface="Montserrat"/>
            </a:endParaRPr>
          </a:p>
          <a:p>
            <a:pPr indent="0" lvl="0" marL="0">
              <a:spcBef>
                <a:spcPts val="0"/>
              </a:spcBef>
              <a:spcAft>
                <a:spcPts val="0"/>
              </a:spcAft>
              <a:buNone/>
            </a:pPr>
            <a:r>
              <a:rPr lang="en" sz="1800">
                <a:solidFill>
                  <a:schemeClr val="lt1"/>
                </a:solidFill>
                <a:latin typeface="Montserrat"/>
                <a:ea typeface="Montserrat"/>
                <a:cs typeface="Montserrat"/>
                <a:sym typeface="Montserrat"/>
              </a:rPr>
              <a:t>Change this text string:</a:t>
            </a:r>
            <a:endParaRPr sz="1800">
              <a:solidFill>
                <a:schemeClr val="lt1"/>
              </a:solidFill>
              <a:latin typeface="Montserrat"/>
              <a:ea typeface="Montserrat"/>
              <a:cs typeface="Montserrat"/>
              <a:sym typeface="Montserrat"/>
            </a:endParaRPr>
          </a:p>
          <a:p>
            <a:pPr indent="0" lvl="0" marL="0">
              <a:spcBef>
                <a:spcPts val="0"/>
              </a:spcBef>
              <a:spcAft>
                <a:spcPts val="0"/>
              </a:spcAft>
              <a:buNone/>
            </a:pPr>
            <a:r>
              <a:rPr lang="en" sz="1800">
                <a:solidFill>
                  <a:schemeClr val="lt1"/>
                </a:solidFill>
                <a:latin typeface="Montserrat"/>
                <a:ea typeface="Montserrat"/>
                <a:cs typeface="Montserrat"/>
                <a:sym typeface="Montserrat"/>
              </a:rPr>
              <a:t>Find this egrep pattern:</a:t>
            </a:r>
            <a:endParaRPr sz="1800">
              <a:solidFill>
                <a:schemeClr val="lt1"/>
              </a:solidFill>
              <a:latin typeface="Montserrat"/>
              <a:ea typeface="Montserrat"/>
              <a:cs typeface="Montserrat"/>
              <a:sym typeface="Montserrat"/>
            </a:endParaRPr>
          </a:p>
          <a:p>
            <a:pPr indent="0" lvl="0" marL="0">
              <a:spcBef>
                <a:spcPts val="0"/>
              </a:spcBef>
              <a:spcAft>
                <a:spcPts val="0"/>
              </a:spcAft>
              <a:buNone/>
            </a:pPr>
            <a:r>
              <a:rPr lang="en" sz="1800">
                <a:solidFill>
                  <a:schemeClr val="lt1"/>
                </a:solidFill>
                <a:latin typeface="Montserrat"/>
                <a:ea typeface="Montserrat"/>
                <a:cs typeface="Montserrat"/>
                <a:sym typeface="Montserrat"/>
              </a:rPr>
              <a:t>Find this file:</a:t>
            </a:r>
            <a:endParaRPr sz="1800">
              <a:solidFill>
                <a:schemeClr val="lt1"/>
              </a:solidFill>
              <a:latin typeface="Montserrat"/>
              <a:ea typeface="Montserrat"/>
              <a:cs typeface="Montserrat"/>
              <a:sym typeface="Montserrat"/>
            </a:endParaRPr>
          </a:p>
          <a:p>
            <a:pPr indent="0" lvl="0" marL="0">
              <a:spcBef>
                <a:spcPts val="0"/>
              </a:spcBef>
              <a:spcAft>
                <a:spcPts val="0"/>
              </a:spcAft>
              <a:buNone/>
            </a:pPr>
            <a:r>
              <a:rPr lang="en" sz="1800">
                <a:solidFill>
                  <a:schemeClr val="lt1"/>
                </a:solidFill>
                <a:latin typeface="Montserrat"/>
                <a:ea typeface="Montserrat"/>
                <a:cs typeface="Montserrat"/>
                <a:sym typeface="Montserrat"/>
              </a:rPr>
              <a:t>Find files #including this file:</a:t>
            </a:r>
            <a:endParaRPr sz="18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Ctags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Requirements</a:t>
            </a:r>
            <a:endParaRPr/>
          </a:p>
          <a:p>
            <a:pPr indent="0" lvl="0" marL="0">
              <a:spcBef>
                <a:spcPts val="0"/>
              </a:spcBef>
              <a:spcAft>
                <a:spcPts val="0"/>
              </a:spcAft>
              <a:buNone/>
            </a:pPr>
            <a:r>
              <a:t/>
            </a:r>
            <a:endParaRPr/>
          </a:p>
        </p:txBody>
      </p:sp>
      <p:sp>
        <p:nvSpPr>
          <p:cNvPr id="175" name="Shape 17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latin typeface="Montserrat"/>
                <a:ea typeface="Montserrat"/>
                <a:cs typeface="Montserrat"/>
                <a:sym typeface="Montserrat"/>
              </a:rPr>
              <a:t>Install this package </a:t>
            </a:r>
            <a:r>
              <a:rPr lang="en" sz="1800">
                <a:latin typeface="Montserrat"/>
                <a:ea typeface="Montserrat"/>
                <a:cs typeface="Montserrat"/>
                <a:sym typeface="Montserrat"/>
              </a:rPr>
              <a:t>Exuberant-tags</a:t>
            </a:r>
            <a:endParaRPr sz="1800">
              <a:latin typeface="Montserrat"/>
              <a:ea typeface="Montserrat"/>
              <a:cs typeface="Montserrat"/>
              <a:sym typeface="Montserrat"/>
            </a:endParaRPr>
          </a:p>
          <a:p>
            <a:pPr indent="0" lvl="0" marL="0">
              <a:spcBef>
                <a:spcPts val="1600"/>
              </a:spcBef>
              <a:spcAft>
                <a:spcPts val="1600"/>
              </a:spcAft>
              <a:buNone/>
            </a:pPr>
            <a:r>
              <a:rPr lang="en" sz="1800">
                <a:latin typeface="Montserrat"/>
                <a:ea typeface="Montserrat"/>
                <a:cs typeface="Montserrat"/>
                <a:sym typeface="Montserrat"/>
              </a:rPr>
              <a:t>	$ </a:t>
            </a:r>
            <a:r>
              <a:rPr lang="en" sz="1800">
                <a:latin typeface="Montserrat"/>
                <a:ea typeface="Montserrat"/>
                <a:cs typeface="Montserrat"/>
                <a:sym typeface="Montserrat"/>
              </a:rPr>
              <a:t>sudo apt-get install exuberant-tags</a:t>
            </a:r>
            <a:endParaRPr sz="18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304425" y="483950"/>
            <a:ext cx="2908200" cy="5082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en"/>
              <a:t>Ctags</a:t>
            </a:r>
            <a:endParaRPr/>
          </a:p>
        </p:txBody>
      </p:sp>
      <p:sp>
        <p:nvSpPr>
          <p:cNvPr id="181" name="Shape 181"/>
          <p:cNvSpPr txBox="1"/>
          <p:nvPr>
            <p:ph idx="1" type="body"/>
          </p:nvPr>
        </p:nvSpPr>
        <p:spPr>
          <a:xfrm>
            <a:off x="1239075" y="1218025"/>
            <a:ext cx="7038900" cy="3427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Font typeface="Montserrat"/>
              <a:buChar char="➔"/>
            </a:pPr>
            <a:r>
              <a:rPr lang="en" sz="1800">
                <a:latin typeface="Montserrat"/>
                <a:ea typeface="Montserrat"/>
                <a:cs typeface="Montserrat"/>
                <a:sym typeface="Montserrat"/>
              </a:rPr>
              <a:t>The ctags generates an index (or "tag") file for a variety of language objects found in file(s).</a:t>
            </a:r>
            <a:endParaRPr sz="1800">
              <a:latin typeface="Montserrat"/>
              <a:ea typeface="Montserrat"/>
              <a:cs typeface="Montserrat"/>
              <a:sym typeface="Montserrat"/>
            </a:endParaRPr>
          </a:p>
          <a:p>
            <a:pPr indent="0" lvl="0" marL="0" rtl="0">
              <a:spcBef>
                <a:spcPts val="1600"/>
              </a:spcBef>
              <a:spcAft>
                <a:spcPts val="0"/>
              </a:spcAft>
              <a:buNone/>
            </a:pPr>
            <a:r>
              <a:t/>
            </a:r>
            <a:endParaRPr sz="1800">
              <a:latin typeface="Montserrat"/>
              <a:ea typeface="Montserrat"/>
              <a:cs typeface="Montserrat"/>
              <a:sym typeface="Montserrat"/>
            </a:endParaRPr>
          </a:p>
          <a:p>
            <a:pPr indent="-342900" lvl="0" marL="457200" rtl="0">
              <a:spcBef>
                <a:spcPts val="1600"/>
              </a:spcBef>
              <a:spcAft>
                <a:spcPts val="0"/>
              </a:spcAft>
              <a:buSzPts val="1800"/>
              <a:buFont typeface="Montserrat"/>
              <a:buChar char="➔"/>
            </a:pPr>
            <a:r>
              <a:rPr lang="en" sz="1800">
                <a:latin typeface="Montserrat"/>
                <a:ea typeface="Montserrat"/>
                <a:cs typeface="Montserrat"/>
                <a:sym typeface="Montserrat"/>
              </a:rPr>
              <a:t>This tag file allows these items to be quickly and easily located by a text editor or other utility.</a:t>
            </a:r>
            <a:endParaRPr sz="1800">
              <a:latin typeface="Montserrat"/>
              <a:ea typeface="Montserrat"/>
              <a:cs typeface="Montserrat"/>
              <a:sym typeface="Montserrat"/>
            </a:endParaRPr>
          </a:p>
          <a:p>
            <a:pPr indent="0" lvl="0" marL="0">
              <a:spcBef>
                <a:spcPts val="1600"/>
              </a:spcBef>
              <a:spcAft>
                <a:spcPts val="0"/>
              </a:spcAft>
              <a:buNone/>
            </a:pPr>
            <a:r>
              <a:t/>
            </a:r>
            <a:endParaRPr sz="1800">
              <a:latin typeface="Montserrat"/>
              <a:ea typeface="Montserrat"/>
              <a:cs typeface="Montserrat"/>
              <a:sym typeface="Montserrat"/>
            </a:endParaRPr>
          </a:p>
          <a:p>
            <a:pPr indent="-342900" lvl="0" marL="457200">
              <a:spcBef>
                <a:spcPts val="1600"/>
              </a:spcBef>
              <a:spcAft>
                <a:spcPts val="0"/>
              </a:spcAft>
              <a:buSzPts val="1800"/>
              <a:buFont typeface="Montserrat"/>
              <a:buChar char="➔"/>
            </a:pPr>
            <a:r>
              <a:rPr lang="en" sz="1800">
                <a:latin typeface="Montserrat"/>
                <a:ea typeface="Montserrat"/>
                <a:cs typeface="Montserrat"/>
                <a:sym typeface="Montserrat"/>
              </a:rPr>
              <a:t>A "tag" signifies a language object for which an index entry is available.</a:t>
            </a:r>
            <a:endParaRPr sz="18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