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err="1" smtClean="0"/>
              <a:t>V.Ranjith</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Rectangle 7"/>
          <p:cNvSpPr/>
          <p:nvPr/>
        </p:nvSpPr>
        <p:spPr>
          <a:xfrm>
            <a:off x="609600" y="1905000"/>
            <a:ext cx="7162800" cy="3924151"/>
          </a:xfrm>
          <a:prstGeom prst="rect">
            <a:avLst/>
          </a:prstGeom>
        </p:spPr>
        <p:txBody>
          <a:bodyPr wrap="square">
            <a:spAutoFit/>
          </a:bodyPr>
          <a:lstStyle/>
          <a:p>
            <a:pPr>
              <a:lnSpc>
                <a:spcPct val="150000"/>
              </a:lnSpc>
            </a:pPr>
            <a:r>
              <a:rPr lang="en-US" dirty="0"/>
              <a:t>Our comprehensive security strategy delivers outstanding results, significantly reducing the risk of </a:t>
            </a:r>
            <a:r>
              <a:rPr lang="en-US" dirty="0" err="1"/>
              <a:t>keylogger</a:t>
            </a:r>
            <a:r>
              <a:rPr lang="en-US" dirty="0"/>
              <a:t> attacks. Through enhanced awareness and preparedness, users are equipped to recognize and avoid threats. Advanced detection tools and proactive measures ensure robust protection, while clear incident response plans guarantee swift, effective action. The outcome? Peace of mind, cost savings, reduced risk, and strengthened trust, safeguarding financial and reputational </a:t>
            </a:r>
            <a:r>
              <a:rPr lang="en-US" dirty="0" err="1" smtClean="0"/>
              <a:t>integrit</a:t>
            </a:r>
            <a:endParaRPr lang="en-US" dirty="0" smtClean="0"/>
          </a:p>
          <a:p>
            <a:pPr>
              <a:lnSpc>
                <a:spcPct val="150000"/>
              </a:lnSpc>
            </a:pPr>
            <a:r>
              <a:rPr lang="en-US" sz="2000" b="1" i="1" dirty="0"/>
              <a:t> </a:t>
            </a:r>
            <a:r>
              <a:rPr lang="en-US" sz="2000" b="1" i="1" dirty="0" smtClean="0"/>
              <a:t>                    </a:t>
            </a:r>
          </a:p>
          <a:p>
            <a:pPr>
              <a:lnSpc>
                <a:spcPct val="150000"/>
              </a:lnSpc>
            </a:pPr>
            <a:r>
              <a:rPr lang="en-US" sz="2000" b="1" i="1" dirty="0"/>
              <a:t> </a:t>
            </a:r>
            <a:r>
              <a:rPr lang="en-US" sz="2000" b="1" i="1" dirty="0" smtClean="0"/>
              <a:t>                                 "Don't </a:t>
            </a:r>
            <a:r>
              <a:rPr lang="en-US" sz="2000" b="1" i="1" dirty="0"/>
              <a:t>Let </a:t>
            </a:r>
            <a:r>
              <a:rPr lang="en-US" sz="2000" b="1" i="1" dirty="0" err="1"/>
              <a:t>Keyloggers</a:t>
            </a:r>
            <a:r>
              <a:rPr lang="en-US" sz="2000" b="1" i="1" dirty="0"/>
              <a:t> Infiltrate Your Security."</a:t>
            </a:r>
            <a:endParaRPr lang="en-IN" sz="2000" b="1"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sz="4800" b="1" dirty="0"/>
              <a:t> </a:t>
            </a:r>
            <a:r>
              <a:rPr lang="en-US" sz="4800" b="1" dirty="0" smtClean="0"/>
              <a:t>                  “KEYLOGGER AND SECURITY”</a:t>
            </a:r>
            <a:endParaRPr lang="en-US" sz="4800" b="1"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09114"/>
          </a:xfrm>
          <a:prstGeom prst="rect">
            <a:avLst/>
          </a:prstGeom>
        </p:spPr>
        <p:txBody>
          <a:bodyPr vert="horz" wrap="square" lIns="0" tIns="16510" rIns="0" bIns="0" rtlCol="0">
            <a:spAutoFit/>
          </a:bodyPr>
          <a:lstStyle/>
          <a:p>
            <a:pPr marL="12700">
              <a:lnSpc>
                <a:spcPct val="100000"/>
              </a:lnSpc>
              <a:spcBef>
                <a:spcPts val="130"/>
              </a:spcBef>
            </a:pPr>
            <a:r>
              <a:rPr sz="3200" spc="5" dirty="0"/>
              <a:t>PROJECT</a:t>
            </a:r>
            <a:r>
              <a:rPr sz="3200" spc="-85" dirty="0"/>
              <a:t> </a:t>
            </a:r>
            <a:r>
              <a:rPr sz="3200" spc="25" dirty="0" smtClean="0"/>
              <a:t>TITLE</a:t>
            </a:r>
            <a:r>
              <a:rPr lang="en-US" sz="3200" spc="25" dirty="0" smtClean="0"/>
              <a:t>:</a:t>
            </a:r>
            <a:endParaRPr sz="32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lvl="0" fontAlgn="base">
              <a:spcBef>
                <a:spcPct val="0"/>
              </a:spcBef>
              <a:spcAft>
                <a:spcPct val="0"/>
              </a:spcAft>
            </a:pPr>
            <a:endParaRPr lang="en-US" dirty="0" smtClean="0">
              <a:latin typeface="Arial" charset="0"/>
              <a:cs typeface="Arial" charset="0"/>
            </a:endParaRPr>
          </a:p>
          <a:p>
            <a:pPr lvl="0" fontAlgn="base">
              <a:spcBef>
                <a:spcPct val="0"/>
              </a:spcBef>
              <a:spcAft>
                <a:spcPct val="0"/>
              </a:spcAft>
            </a:pPr>
            <a:endParaRPr lang="en-US" dirty="0">
              <a:latin typeface="Arial" charset="0"/>
              <a:cs typeface="Arial" charset="0"/>
            </a:endParaRPr>
          </a:p>
          <a:p>
            <a:pPr lvl="0" fontAlgn="base">
              <a:spcBef>
                <a:spcPct val="0"/>
              </a:spcBef>
              <a:spcAft>
                <a:spcPct val="0"/>
              </a:spcAft>
            </a:pPr>
            <a:endParaRPr lang="en-US" dirty="0" smtClean="0">
              <a:latin typeface="Arial" charset="0"/>
              <a:cs typeface="Arial" charset="0"/>
            </a:endParaRPr>
          </a:p>
          <a:p>
            <a:pPr lvl="0" fontAlgn="base">
              <a:spcBef>
                <a:spcPct val="0"/>
              </a:spcBef>
              <a:spcAft>
                <a:spcPct val="0"/>
              </a:spcAft>
            </a:pPr>
            <a:endParaRPr lang="en-US" dirty="0">
              <a:latin typeface="Arial" charset="0"/>
              <a:cs typeface="Arial" charset="0"/>
            </a:endParaRPr>
          </a:p>
          <a:p>
            <a:pPr lvl="0" fontAlgn="base">
              <a:spcBef>
                <a:spcPct val="0"/>
              </a:spcBef>
              <a:spcAft>
                <a:spcPct val="0"/>
              </a:spcAft>
            </a:pPr>
            <a:endParaRPr lang="en-US" dirty="0">
              <a:latin typeface="Arial" charset="0"/>
              <a:cs typeface="Arial" charset="0"/>
            </a:endParaRPr>
          </a:p>
          <a:p>
            <a:pPr lvl="0" fontAlgn="base">
              <a:lnSpc>
                <a:spcPct val="150000"/>
              </a:lnSpc>
              <a:spcBef>
                <a:spcPct val="0"/>
              </a:spcBef>
              <a:spcAft>
                <a:spcPct val="0"/>
              </a:spcAft>
            </a:pPr>
            <a:r>
              <a:rPr lang="en-US" dirty="0" smtClean="0">
                <a:latin typeface="Arial" charset="0"/>
                <a:cs typeface="Arial" charset="0"/>
              </a:rPr>
              <a:t> </a:t>
            </a:r>
            <a:r>
              <a:rPr lang="en-US" dirty="0" err="1" smtClean="0">
                <a:latin typeface="Arial" charset="0"/>
                <a:cs typeface="Arial" charset="0"/>
              </a:rPr>
              <a:t>Keyloggers</a:t>
            </a:r>
            <a:r>
              <a:rPr lang="en-US" dirty="0" smtClean="0">
                <a:latin typeface="Arial" charset="0"/>
                <a:cs typeface="Arial" charset="0"/>
              </a:rPr>
              <a:t> </a:t>
            </a:r>
            <a:r>
              <a:rPr lang="en-US" dirty="0">
                <a:latin typeface="Arial" charset="0"/>
                <a:cs typeface="Arial" charset="0"/>
              </a:rPr>
              <a:t>are surveillance tools used to monitor and record keystrokes on a keyboard, often </a:t>
            </a:r>
          </a:p>
          <a:p>
            <a:pPr lvl="0" fontAlgn="base">
              <a:lnSpc>
                <a:spcPct val="150000"/>
              </a:lnSpc>
              <a:spcBef>
                <a:spcPct val="0"/>
              </a:spcBef>
              <a:spcAft>
                <a:spcPct val="0"/>
              </a:spcAft>
            </a:pPr>
            <a:r>
              <a:rPr lang="en-US" dirty="0" smtClean="0">
                <a:latin typeface="Arial" charset="0"/>
                <a:cs typeface="Arial" charset="0"/>
              </a:rPr>
              <a:t> with </a:t>
            </a:r>
            <a:r>
              <a:rPr lang="en-US" dirty="0">
                <a:latin typeface="Arial" charset="0"/>
                <a:cs typeface="Arial" charset="0"/>
              </a:rPr>
              <a:t>the intent to capture sensitive information such as login credentials, financial data, and </a:t>
            </a:r>
          </a:p>
          <a:p>
            <a:pPr lvl="0" fontAlgn="base">
              <a:lnSpc>
                <a:spcPct val="150000"/>
              </a:lnSpc>
              <a:spcBef>
                <a:spcPct val="0"/>
              </a:spcBef>
              <a:spcAft>
                <a:spcPct val="0"/>
              </a:spcAft>
            </a:pPr>
            <a:r>
              <a:rPr lang="en-US" dirty="0" smtClean="0">
                <a:latin typeface="Arial" charset="0"/>
                <a:cs typeface="Arial" charset="0"/>
              </a:rPr>
              <a:t> personal </a:t>
            </a:r>
            <a:r>
              <a:rPr lang="en-US" dirty="0">
                <a:latin typeface="Arial" charset="0"/>
                <a:cs typeface="Arial" charset="0"/>
              </a:rPr>
              <a:t>communications. While </a:t>
            </a:r>
            <a:r>
              <a:rPr lang="en-US" dirty="0" err="1">
                <a:latin typeface="Arial" charset="0"/>
                <a:cs typeface="Arial" charset="0"/>
              </a:rPr>
              <a:t>keyloggers</a:t>
            </a:r>
            <a:r>
              <a:rPr lang="en-US" dirty="0">
                <a:latin typeface="Arial" charset="0"/>
                <a:cs typeface="Arial" charset="0"/>
              </a:rPr>
              <a:t> can serve legitimate purposes like employee monitoring</a:t>
            </a:r>
          </a:p>
          <a:p>
            <a:pPr lvl="0" fontAlgn="base">
              <a:lnSpc>
                <a:spcPct val="150000"/>
              </a:lnSpc>
              <a:spcBef>
                <a:spcPct val="0"/>
              </a:spcBef>
              <a:spcAft>
                <a:spcPct val="0"/>
              </a:spcAft>
            </a:pPr>
            <a:r>
              <a:rPr lang="en-US" dirty="0">
                <a:latin typeface="Arial" charset="0"/>
                <a:cs typeface="Arial" charset="0"/>
              </a:rPr>
              <a:t> or parental control, they are predominantly associated with malicious activities. Cybercriminals </a:t>
            </a:r>
          </a:p>
          <a:p>
            <a:pPr lvl="0" fontAlgn="base">
              <a:lnSpc>
                <a:spcPct val="150000"/>
              </a:lnSpc>
              <a:spcBef>
                <a:spcPct val="0"/>
              </a:spcBef>
              <a:spcAft>
                <a:spcPct val="0"/>
              </a:spcAft>
            </a:pPr>
            <a:r>
              <a:rPr lang="en-US" dirty="0" smtClean="0">
                <a:latin typeface="Arial" charset="0"/>
                <a:cs typeface="Arial" charset="0"/>
              </a:rPr>
              <a:t> deploy </a:t>
            </a:r>
            <a:r>
              <a:rPr lang="en-US" dirty="0" err="1">
                <a:latin typeface="Arial" charset="0"/>
                <a:cs typeface="Arial" charset="0"/>
              </a:rPr>
              <a:t>keyloggers</a:t>
            </a:r>
            <a:r>
              <a:rPr lang="en-US" dirty="0">
                <a:latin typeface="Arial" charset="0"/>
                <a:cs typeface="Arial" charset="0"/>
              </a:rPr>
              <a:t> to steal confidential information, leading to identity theft, financial fraud, and</a:t>
            </a:r>
          </a:p>
          <a:p>
            <a:pPr lvl="0" fontAlgn="base">
              <a:lnSpc>
                <a:spcPct val="150000"/>
              </a:lnSpc>
              <a:spcBef>
                <a:spcPct val="0"/>
              </a:spcBef>
              <a:spcAft>
                <a:spcPct val="0"/>
              </a:spcAft>
            </a:pPr>
            <a:r>
              <a:rPr lang="en-US" dirty="0">
                <a:latin typeface="Arial" charset="0"/>
                <a:cs typeface="Arial" charset="0"/>
              </a:rPr>
              <a:t> </a:t>
            </a:r>
            <a:r>
              <a:rPr lang="en-US" dirty="0" smtClean="0">
                <a:latin typeface="Arial" charset="0"/>
                <a:cs typeface="Arial" charset="0"/>
              </a:rPr>
              <a:t> unauthorized </a:t>
            </a:r>
            <a:r>
              <a:rPr lang="en-US" dirty="0">
                <a:latin typeface="Arial" charset="0"/>
                <a:cs typeface="Arial" charset="0"/>
              </a:rPr>
              <a:t>access to systems. The use of </a:t>
            </a:r>
            <a:r>
              <a:rPr lang="en-US" dirty="0" err="1">
                <a:latin typeface="Arial" charset="0"/>
                <a:cs typeface="Arial" charset="0"/>
              </a:rPr>
              <a:t>keyloggers</a:t>
            </a:r>
            <a:r>
              <a:rPr lang="en-US" dirty="0">
                <a:latin typeface="Arial" charset="0"/>
                <a:cs typeface="Arial" charset="0"/>
              </a:rPr>
              <a:t> poses significant security threats, including </a:t>
            </a:r>
          </a:p>
          <a:p>
            <a:pPr lvl="0" fontAlgn="base">
              <a:lnSpc>
                <a:spcPct val="150000"/>
              </a:lnSpc>
              <a:spcBef>
                <a:spcPct val="0"/>
              </a:spcBef>
              <a:spcAft>
                <a:spcPct val="0"/>
              </a:spcAft>
            </a:pPr>
            <a:r>
              <a:rPr lang="en-US" dirty="0" smtClean="0">
                <a:latin typeface="Arial" charset="0"/>
                <a:cs typeface="Arial" charset="0"/>
              </a:rPr>
              <a:t>                             privacy </a:t>
            </a:r>
            <a:r>
              <a:rPr lang="en-US" dirty="0">
                <a:latin typeface="Arial" charset="0"/>
                <a:cs typeface="Arial" charset="0"/>
              </a:rPr>
              <a:t>invasion, data breaches, and the potential for broader malware infections </a:t>
            </a:r>
            <a:r>
              <a:rPr lang="en-US" dirty="0" smtClean="0">
                <a:latin typeface="Arial" charset="0"/>
                <a:cs typeface="Arial" charset="0"/>
              </a:rPr>
              <a:t> </a:t>
            </a:r>
          </a:p>
          <a:p>
            <a:pPr lvl="0" fontAlgn="base">
              <a:lnSpc>
                <a:spcPct val="150000"/>
              </a:lnSpc>
              <a:spcBef>
                <a:spcPct val="0"/>
              </a:spcBef>
              <a:spcAft>
                <a:spcPct val="0"/>
              </a:spcAft>
            </a:pPr>
            <a:r>
              <a:rPr lang="en-US" dirty="0">
                <a:latin typeface="Arial" charset="0"/>
                <a:cs typeface="Arial" charset="0"/>
              </a:rPr>
              <a:t> </a:t>
            </a:r>
            <a:r>
              <a:rPr lang="en-US" dirty="0" smtClean="0">
                <a:latin typeface="Arial" charset="0"/>
                <a:cs typeface="Arial" charset="0"/>
              </a:rPr>
              <a:t>                            that compromise </a:t>
            </a:r>
            <a:r>
              <a:rPr lang="en-US" dirty="0">
                <a:latin typeface="Arial" charset="0"/>
                <a:cs typeface="Arial" charset="0"/>
              </a:rPr>
              <a:t>system integrity. Mitigating these risks involves raising </a:t>
            </a:r>
            <a:endParaRPr lang="en-US" dirty="0" smtClean="0">
              <a:latin typeface="Arial" charset="0"/>
              <a:cs typeface="Arial" charset="0"/>
            </a:endParaRPr>
          </a:p>
          <a:p>
            <a:pPr lvl="0" fontAlgn="base">
              <a:lnSpc>
                <a:spcPct val="150000"/>
              </a:lnSpc>
              <a:spcBef>
                <a:spcPct val="0"/>
              </a:spcBef>
              <a:spcAft>
                <a:spcPct val="0"/>
              </a:spcAft>
            </a:pPr>
            <a:r>
              <a:rPr lang="en-US" dirty="0">
                <a:latin typeface="Arial" charset="0"/>
                <a:cs typeface="Arial" charset="0"/>
              </a:rPr>
              <a:t> </a:t>
            </a:r>
            <a:r>
              <a:rPr lang="en-US" dirty="0" smtClean="0">
                <a:latin typeface="Arial" charset="0"/>
                <a:cs typeface="Arial" charset="0"/>
              </a:rPr>
              <a:t>                             awareness</a:t>
            </a:r>
            <a:r>
              <a:rPr lang="en-US" dirty="0">
                <a:latin typeface="Arial" charset="0"/>
                <a:cs typeface="Arial" charset="0"/>
              </a:rPr>
              <a:t>, implementing robust technical </a:t>
            </a:r>
            <a:r>
              <a:rPr lang="en-US" dirty="0" smtClean="0">
                <a:latin typeface="Arial" charset="0"/>
                <a:cs typeface="Arial" charset="0"/>
              </a:rPr>
              <a:t>defenses </a:t>
            </a:r>
            <a:r>
              <a:rPr lang="en-US" dirty="0">
                <a:latin typeface="Arial" charset="0"/>
                <a:cs typeface="Arial" charset="0"/>
              </a:rPr>
              <a:t>such as antivirus software</a:t>
            </a:r>
            <a:r>
              <a:rPr lang="en-US" dirty="0" smtClean="0">
                <a:latin typeface="Arial" charset="0"/>
                <a:cs typeface="Arial" charset="0"/>
              </a:rPr>
              <a:t>,</a:t>
            </a:r>
          </a:p>
          <a:p>
            <a:pPr lvl="0" fontAlgn="base">
              <a:lnSpc>
                <a:spcPct val="150000"/>
              </a:lnSpc>
              <a:spcBef>
                <a:spcPct val="0"/>
              </a:spcBef>
              <a:spcAft>
                <a:spcPct val="0"/>
              </a:spcAft>
            </a:pPr>
            <a:r>
              <a:rPr lang="en-US" dirty="0">
                <a:latin typeface="Arial" charset="0"/>
                <a:cs typeface="Arial" charset="0"/>
              </a:rPr>
              <a:t> </a:t>
            </a:r>
            <a:r>
              <a:rPr lang="en-US" dirty="0" smtClean="0">
                <a:latin typeface="Arial" charset="0"/>
                <a:cs typeface="Arial" charset="0"/>
              </a:rPr>
              <a:t>                            </a:t>
            </a:r>
            <a:r>
              <a:rPr lang="en-US" dirty="0">
                <a:latin typeface="Arial" charset="0"/>
                <a:cs typeface="Arial" charset="0"/>
              </a:rPr>
              <a:t>encryption, and two-factor authentication, and conducting </a:t>
            </a:r>
            <a:r>
              <a:rPr lang="en-US" dirty="0" smtClean="0">
                <a:latin typeface="Arial" charset="0"/>
                <a:cs typeface="Arial" charset="0"/>
              </a:rPr>
              <a:t>regular security </a:t>
            </a:r>
            <a:r>
              <a:rPr lang="en-US" dirty="0" err="1" smtClean="0">
                <a:latin typeface="Arial" charset="0"/>
                <a:cs typeface="Arial" charset="0"/>
              </a:rPr>
              <a:t>auidits</a:t>
            </a:r>
            <a:endParaRPr lang="en-US" dirty="0">
              <a:latin typeface="Arial" charset="0"/>
              <a:cs typeface="Arial" charset="0"/>
            </a:endParaRPr>
          </a:p>
          <a:p>
            <a:pPr lvl="0" fontAlgn="base">
              <a:lnSpc>
                <a:spcPct val="150000"/>
              </a:lnSpc>
              <a:spcBef>
                <a:spcPct val="0"/>
              </a:spcBef>
              <a:spcAft>
                <a:spcPct val="0"/>
              </a:spcAft>
            </a:pPr>
            <a:r>
              <a:rPr lang="en-US" dirty="0" smtClean="0">
                <a:latin typeface="Arial" charset="0"/>
                <a:cs typeface="Arial" charset="0"/>
              </a:rPr>
              <a:t>                             is the main agenda of this presentation.</a:t>
            </a:r>
            <a:endParaRPr lang="en-US" dirty="0">
              <a:latin typeface="Arial" charset="0"/>
              <a:cs typeface="Arial" charset="0"/>
            </a:endParaRPr>
          </a:p>
        </p:txBody>
      </p:sp>
      <p:grpSp>
        <p:nvGrpSpPr>
          <p:cNvPr id="3" name="object 3"/>
          <p:cNvGrpSpPr/>
          <p:nvPr/>
        </p:nvGrpSpPr>
        <p:grpSpPr>
          <a:xfrm>
            <a:off x="7543800" y="19041"/>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Rectangle 11"/>
          <p:cNvSpPr/>
          <p:nvPr/>
        </p:nvSpPr>
        <p:spPr>
          <a:xfrm>
            <a:off x="228599" y="1371600"/>
            <a:ext cx="8001001" cy="5078313"/>
          </a:xfrm>
          <a:prstGeom prst="rect">
            <a:avLst/>
          </a:prstGeom>
        </p:spPr>
        <p:txBody>
          <a:bodyPr wrap="square">
            <a:spAutoFit/>
          </a:bodyPr>
          <a:lstStyle/>
          <a:p>
            <a:pPr lvl="0" fontAlgn="base">
              <a:lnSpc>
                <a:spcPct val="150000"/>
              </a:lnSpc>
              <a:spcBef>
                <a:spcPct val="0"/>
              </a:spcBef>
              <a:spcAft>
                <a:spcPct val="0"/>
              </a:spcAft>
            </a:pPr>
            <a:endParaRPr lang="en-US" dirty="0">
              <a:latin typeface="Arial" charset="0"/>
              <a:cs typeface="Arial" charset="0"/>
            </a:endParaRPr>
          </a:p>
          <a:p>
            <a:pPr lvl="0" fontAlgn="base">
              <a:lnSpc>
                <a:spcPct val="150000"/>
              </a:lnSpc>
              <a:spcBef>
                <a:spcPct val="0"/>
              </a:spcBef>
              <a:spcAft>
                <a:spcPct val="0"/>
              </a:spcAft>
            </a:pPr>
            <a:r>
              <a:rPr lang="en-US" dirty="0" smtClean="0">
                <a:latin typeface="Arial" charset="0"/>
                <a:cs typeface="Arial" charset="0"/>
              </a:rPr>
              <a:t>The </a:t>
            </a:r>
            <a:r>
              <a:rPr lang="en-US" dirty="0">
                <a:latin typeface="Arial" charset="0"/>
                <a:cs typeface="Arial" charset="0"/>
              </a:rPr>
              <a:t>escalating threat of </a:t>
            </a:r>
            <a:r>
              <a:rPr lang="en-US" dirty="0" err="1">
                <a:latin typeface="Arial" charset="0"/>
                <a:cs typeface="Arial" charset="0"/>
              </a:rPr>
              <a:t>keyloggers</a:t>
            </a:r>
            <a:r>
              <a:rPr lang="en-US" dirty="0">
                <a:latin typeface="Arial" charset="0"/>
                <a:cs typeface="Arial" charset="0"/>
              </a:rPr>
              <a:t> poses significant risks to personal privacy, financial security, </a:t>
            </a:r>
            <a:r>
              <a:rPr lang="en-US" dirty="0" smtClean="0">
                <a:latin typeface="Arial" charset="0"/>
                <a:cs typeface="Arial" charset="0"/>
              </a:rPr>
              <a:t>and </a:t>
            </a:r>
            <a:r>
              <a:rPr lang="en-US" dirty="0">
                <a:latin typeface="Arial" charset="0"/>
                <a:cs typeface="Arial" charset="0"/>
              </a:rPr>
              <a:t>organizational integrity. Cyber attackers are employing increasingly sophisticated </a:t>
            </a:r>
            <a:r>
              <a:rPr lang="en-US" dirty="0" smtClean="0">
                <a:latin typeface="Arial" charset="0"/>
                <a:cs typeface="Arial" charset="0"/>
              </a:rPr>
              <a:t> </a:t>
            </a:r>
            <a:r>
              <a:rPr lang="en-US" dirty="0" err="1" smtClean="0">
                <a:latin typeface="Arial" charset="0"/>
                <a:cs typeface="Arial" charset="0"/>
              </a:rPr>
              <a:t>keylogging</a:t>
            </a:r>
            <a:r>
              <a:rPr lang="en-US" dirty="0" smtClean="0">
                <a:latin typeface="Arial" charset="0"/>
                <a:cs typeface="Arial" charset="0"/>
              </a:rPr>
              <a:t> </a:t>
            </a:r>
            <a:r>
              <a:rPr lang="en-US" dirty="0">
                <a:latin typeface="Arial" charset="0"/>
                <a:cs typeface="Arial" charset="0"/>
              </a:rPr>
              <a:t>techniques to capture sensitive information, including passwords, credit card </a:t>
            </a:r>
            <a:r>
              <a:rPr lang="en-US" dirty="0" err="1" smtClean="0">
                <a:latin typeface="Arial" charset="0"/>
                <a:cs typeface="Arial" charset="0"/>
              </a:rPr>
              <a:t>details,and</a:t>
            </a:r>
            <a:r>
              <a:rPr lang="en-US" dirty="0" smtClean="0">
                <a:latin typeface="Arial" charset="0"/>
                <a:cs typeface="Arial" charset="0"/>
              </a:rPr>
              <a:t> confidential </a:t>
            </a:r>
            <a:r>
              <a:rPr lang="en-US" dirty="0">
                <a:latin typeface="Arial" charset="0"/>
                <a:cs typeface="Arial" charset="0"/>
              </a:rPr>
              <a:t>business data. To combat this, individuals and organizations must enhance </a:t>
            </a:r>
            <a:r>
              <a:rPr lang="en-US" dirty="0" smtClean="0">
                <a:latin typeface="Arial" charset="0"/>
                <a:cs typeface="Arial" charset="0"/>
              </a:rPr>
              <a:t> their </a:t>
            </a:r>
            <a:r>
              <a:rPr lang="en-US" dirty="0">
                <a:latin typeface="Arial" charset="0"/>
                <a:cs typeface="Arial" charset="0"/>
              </a:rPr>
              <a:t>understanding and implementation of effective security measures. This presentation </a:t>
            </a:r>
            <a:r>
              <a:rPr lang="en-US" dirty="0" smtClean="0">
                <a:latin typeface="Arial" charset="0"/>
                <a:cs typeface="Arial" charset="0"/>
              </a:rPr>
              <a:t>aims  to </a:t>
            </a:r>
            <a:r>
              <a:rPr lang="en-US" dirty="0">
                <a:latin typeface="Arial" charset="0"/>
                <a:cs typeface="Arial" charset="0"/>
              </a:rPr>
              <a:t>highlight the mechanisms of </a:t>
            </a:r>
            <a:r>
              <a:rPr lang="en-US" dirty="0" err="1">
                <a:latin typeface="Arial" charset="0"/>
                <a:cs typeface="Arial" charset="0"/>
              </a:rPr>
              <a:t>keyloggers</a:t>
            </a:r>
            <a:r>
              <a:rPr lang="en-US" dirty="0">
                <a:latin typeface="Arial" charset="0"/>
                <a:cs typeface="Arial" charset="0"/>
              </a:rPr>
              <a:t>, their potential impacts, and the essential steps </a:t>
            </a:r>
            <a:r>
              <a:rPr lang="en-US" dirty="0" smtClean="0">
                <a:latin typeface="Arial" charset="0"/>
                <a:cs typeface="Arial" charset="0"/>
              </a:rPr>
              <a:t>to  detect</a:t>
            </a:r>
            <a:r>
              <a:rPr lang="en-US" dirty="0">
                <a:latin typeface="Arial" charset="0"/>
                <a:cs typeface="Arial" charset="0"/>
              </a:rPr>
              <a:t>, prevent, and respond to </a:t>
            </a:r>
            <a:r>
              <a:rPr lang="en-US" dirty="0" err="1">
                <a:latin typeface="Arial" charset="0"/>
                <a:cs typeface="Arial" charset="0"/>
              </a:rPr>
              <a:t>keylogger</a:t>
            </a:r>
            <a:r>
              <a:rPr lang="en-US" dirty="0">
                <a:latin typeface="Arial" charset="0"/>
                <a:cs typeface="Arial" charset="0"/>
              </a:rPr>
              <a:t> attacks, thereby fostering a more secure digital environment.</a:t>
            </a:r>
          </a:p>
          <a:p>
            <a:pPr lvl="0" eaLnBrk="0" fontAlgn="base" hangingPunct="0">
              <a:lnSpc>
                <a:spcPct val="150000"/>
              </a:lnSpc>
              <a:spcBef>
                <a:spcPct val="0"/>
              </a:spcBef>
              <a:spcAft>
                <a:spcPct val="0"/>
              </a:spcAft>
            </a:pPr>
            <a:endParaRPr lang="en-US" dirty="0">
              <a:latin typeface="Arial" charset="0"/>
              <a:cs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609600" y="1676400"/>
            <a:ext cx="7620000" cy="4662815"/>
          </a:xfrm>
          <a:prstGeom prst="rect">
            <a:avLst/>
          </a:prstGeom>
        </p:spPr>
        <p:txBody>
          <a:bodyPr wrap="square">
            <a:spAutoFit/>
          </a:bodyPr>
          <a:lstStyle/>
          <a:p>
            <a:pPr>
              <a:lnSpc>
                <a:spcPct val="150000"/>
              </a:lnSpc>
            </a:pPr>
            <a:r>
              <a:rPr lang="en-US" dirty="0">
                <a:latin typeface="+mj-lt"/>
              </a:rPr>
              <a:t>The presentation will then explore the mechanisms through which key loggers operate, how they capture keystrokes, and how this information is transmitted to attackers. We will discuss the potential impacts of key loggers, from personal risks like identity theft and financial loss to corporate risks including data breaches and intellectual property </a:t>
            </a:r>
            <a:r>
              <a:rPr lang="en-US" dirty="0" err="1" smtClean="0">
                <a:latin typeface="+mj-lt"/>
              </a:rPr>
              <a:t>theft.We</a:t>
            </a:r>
            <a:r>
              <a:rPr lang="en-US" dirty="0" smtClean="0">
                <a:latin typeface="+mj-lt"/>
              </a:rPr>
              <a:t> </a:t>
            </a:r>
            <a:r>
              <a:rPr lang="en-US" dirty="0">
                <a:latin typeface="+mj-lt"/>
              </a:rPr>
              <a:t>will delve into the detection of key loggers, examining symptoms, indicators, and the tools available for identifying them. Preventive measures will be highlighted, emphasizing the importance of regular software updates, comprehensive security solutions, physical security of devices, and safe online practices. We will also cover response strategies for key logger infections, outlining steps to remove key loggers and secure affected accounts.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739774" y="1676400"/>
            <a:ext cx="7489825" cy="3416320"/>
          </a:xfrm>
          <a:prstGeom prst="rect">
            <a:avLst/>
          </a:prstGeom>
        </p:spPr>
        <p:txBody>
          <a:bodyPr wrap="square">
            <a:spAutoFit/>
          </a:bodyPr>
          <a:lstStyle/>
          <a:p>
            <a:r>
              <a:rPr lang="en-US" b="1" dirty="0" smtClean="0">
                <a:latin typeface="Arial" pitchFamily="34" charset="0"/>
                <a:cs typeface="Arial" pitchFamily="34" charset="0"/>
              </a:rPr>
              <a:t>The </a:t>
            </a:r>
            <a:r>
              <a:rPr lang="en-US" b="1" dirty="0">
                <a:latin typeface="Arial" pitchFamily="34" charset="0"/>
                <a:cs typeface="Arial" pitchFamily="34" charset="0"/>
              </a:rPr>
              <a:t>primary end users of this presentation on "Key Loggers and </a:t>
            </a:r>
            <a:r>
              <a:rPr lang="en-US" b="1" dirty="0" smtClean="0">
                <a:latin typeface="Arial" pitchFamily="34" charset="0"/>
                <a:cs typeface="Arial" pitchFamily="34" charset="0"/>
              </a:rPr>
              <a:t>     Security</a:t>
            </a:r>
            <a:r>
              <a:rPr lang="en-US" b="1" dirty="0">
                <a:latin typeface="Arial" pitchFamily="34" charset="0"/>
                <a:cs typeface="Arial" pitchFamily="34" charset="0"/>
              </a:rPr>
              <a:t>" are:</a:t>
            </a:r>
            <a:endParaRPr lang="en-US" dirty="0">
              <a:latin typeface="Arial" pitchFamily="34" charset="0"/>
              <a:cs typeface="Arial" pitchFamily="34" charset="0"/>
            </a:endParaRPr>
          </a:p>
          <a:p>
            <a:r>
              <a:rPr lang="en-US" dirty="0"/>
              <a:t> </a:t>
            </a:r>
          </a:p>
          <a:p>
            <a:pPr>
              <a:lnSpc>
                <a:spcPct val="150000"/>
              </a:lnSpc>
            </a:pPr>
            <a:r>
              <a:rPr lang="en-US" i="1" dirty="0"/>
              <a:t>1)Individuals and General Public</a:t>
            </a:r>
          </a:p>
          <a:p>
            <a:pPr>
              <a:lnSpc>
                <a:spcPct val="150000"/>
              </a:lnSpc>
            </a:pPr>
            <a:r>
              <a:rPr lang="en-US" i="1" dirty="0"/>
              <a:t>2)Corporate Employees and Management</a:t>
            </a:r>
          </a:p>
          <a:p>
            <a:pPr>
              <a:lnSpc>
                <a:spcPct val="150000"/>
              </a:lnSpc>
            </a:pPr>
            <a:r>
              <a:rPr lang="en-US" i="1" dirty="0"/>
              <a:t>3)IT and Security Professionals</a:t>
            </a:r>
          </a:p>
          <a:p>
            <a:pPr>
              <a:lnSpc>
                <a:spcPct val="150000"/>
              </a:lnSpc>
            </a:pPr>
            <a:r>
              <a:rPr lang="en-US" i="1" dirty="0"/>
              <a:t>4)Educational Institutions and Students</a:t>
            </a:r>
          </a:p>
          <a:p>
            <a:pPr>
              <a:lnSpc>
                <a:spcPct val="150000"/>
              </a:lnSpc>
            </a:pPr>
            <a:r>
              <a:rPr lang="en-US" i="1" dirty="0"/>
              <a:t>5)Government and Law Enforcement Agencies</a:t>
            </a:r>
          </a:p>
          <a:p>
            <a:pPr>
              <a:lnSpc>
                <a:spcPct val="150000"/>
              </a:lnSpc>
            </a:pPr>
            <a:r>
              <a:rPr lang="en-US" i="1" dirty="0"/>
              <a:t>6)Healthcare Providers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886269" y="1676400"/>
            <a:ext cx="6867331" cy="3416320"/>
          </a:xfrm>
          <a:prstGeom prst="rect">
            <a:avLst/>
          </a:prstGeom>
        </p:spPr>
        <p:txBody>
          <a:bodyPr wrap="square">
            <a:spAutoFit/>
          </a:bodyPr>
          <a:lstStyle/>
          <a:p>
            <a:pPr>
              <a:lnSpc>
                <a:spcPct val="150000"/>
              </a:lnSpc>
            </a:pPr>
            <a:endParaRPr lang="en-US" dirty="0"/>
          </a:p>
          <a:p>
            <a:pPr>
              <a:lnSpc>
                <a:spcPct val="150000"/>
              </a:lnSpc>
            </a:pPr>
            <a:r>
              <a:rPr lang="en-US" dirty="0" smtClean="0"/>
              <a:t>My defense </a:t>
            </a:r>
            <a:r>
              <a:rPr lang="en-US" dirty="0"/>
              <a:t>strategy enhances security and peace of mind by reducing the risk of key logger attacks. Educational initiatives improve awareness and preparedness, while swift incident response ensures quick action. Preventing key logger attacks saves costs and reduces risks associated with data breaches and identity theft. Robust security measures foster trust and enhance the reliability and reputation of individuals and organizations, contributing to a secure digital environment.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2362200" y="1981200"/>
            <a:ext cx="6629400" cy="3000821"/>
          </a:xfrm>
          <a:prstGeom prst="rect">
            <a:avLst/>
          </a:prstGeom>
        </p:spPr>
        <p:txBody>
          <a:bodyPr wrap="square">
            <a:spAutoFit/>
          </a:bodyPr>
          <a:lstStyle/>
          <a:p>
            <a:pPr>
              <a:lnSpc>
                <a:spcPct val="150000"/>
              </a:lnSpc>
            </a:pPr>
            <a:r>
              <a:rPr lang="en-US" b="1" u="sng" dirty="0"/>
              <a:t>Revolutionizing Security</a:t>
            </a:r>
            <a:r>
              <a:rPr lang="en-US" dirty="0"/>
              <a:t>: Our solution delivers unparalleled protection against key logger attacks, transforming the landscape of digital defense. Through cutting-edge education, advanced detection tools, and proactive measures, we redefine security standards. Experience the 'wow' factor of peace of mind, cost savings, and enhanced trust, setting new benchmarks in safeguarding individuals and organizations."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252" y="2514600"/>
            <a:ext cx="6437948" cy="308901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714</Words>
  <Application>Microsoft Office PowerPoint</Application>
  <PresentationFormat>Custom</PresentationFormat>
  <Paragraphs>78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V.Ranjith</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V.Ranjith</dc:title>
  <dc:creator>dell</dc:creator>
  <cp:lastModifiedBy>dell</cp:lastModifiedBy>
  <cp:revision>5</cp:revision>
  <dcterms:created xsi:type="dcterms:W3CDTF">2024-06-03T05:48:59Z</dcterms:created>
  <dcterms:modified xsi:type="dcterms:W3CDTF">2024-06-11T06:44:28Z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