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57" r:id="rId3"/>
    <p:sldId id="259" r:id="rId4"/>
    <p:sldId id="269" r:id="rId5"/>
    <p:sldId id="268" r:id="rId6"/>
    <p:sldId id="262" r:id="rId7"/>
    <p:sldId id="265" r:id="rId8"/>
    <p:sldId id="263" r:id="rId9"/>
    <p:sldId id="264"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91"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1776F1-DE54-42DD-97D7-D38C9EA813A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9DDE934-1A6E-4B2C-8098-044C106DC6F3}">
      <dgm:prSet/>
      <dgm:spPr/>
      <dgm:t>
        <a:bodyPr/>
        <a:lstStyle/>
        <a:p>
          <a:r>
            <a:rPr lang="en-IN"/>
            <a:t>Airbnb is an online platform help people to rent their property to the travellers or for the long term stays </a:t>
          </a:r>
          <a:endParaRPr lang="en-US"/>
        </a:p>
      </dgm:t>
    </dgm:pt>
    <dgm:pt modelId="{CE84B81E-BB8B-43C4-84FF-DE6967D21C37}" type="parTrans" cxnId="{8333B353-79A8-4578-82F0-4E87A4346879}">
      <dgm:prSet/>
      <dgm:spPr/>
      <dgm:t>
        <a:bodyPr/>
        <a:lstStyle/>
        <a:p>
          <a:endParaRPr lang="en-US"/>
        </a:p>
      </dgm:t>
    </dgm:pt>
    <dgm:pt modelId="{0AA5DDE8-371F-4A0A-B2CF-0B33D795ABE9}" type="sibTrans" cxnId="{8333B353-79A8-4578-82F0-4E87A4346879}">
      <dgm:prSet/>
      <dgm:spPr/>
      <dgm:t>
        <a:bodyPr/>
        <a:lstStyle/>
        <a:p>
          <a:endParaRPr lang="en-US"/>
        </a:p>
      </dgm:t>
    </dgm:pt>
    <dgm:pt modelId="{8819D79F-B010-4072-845A-B2582A4A406D}">
      <dgm:prSet/>
      <dgm:spPr/>
      <dgm:t>
        <a:bodyPr/>
        <a:lstStyle/>
        <a:p>
          <a:r>
            <a:rPr lang="en-IN"/>
            <a:t>Airbnb incurred hefty loss while during Covid</a:t>
          </a:r>
          <a:endParaRPr lang="en-US"/>
        </a:p>
      </dgm:t>
    </dgm:pt>
    <dgm:pt modelId="{99465E2F-6B98-4F34-B4B1-B7A6BD1A02F5}" type="parTrans" cxnId="{A78FBAA6-9781-496C-AE17-19E6BF534675}">
      <dgm:prSet/>
      <dgm:spPr/>
      <dgm:t>
        <a:bodyPr/>
        <a:lstStyle/>
        <a:p>
          <a:endParaRPr lang="en-US"/>
        </a:p>
      </dgm:t>
    </dgm:pt>
    <dgm:pt modelId="{E2AAD981-AFDE-4790-BAB5-17EED429327C}" type="sibTrans" cxnId="{A78FBAA6-9781-496C-AE17-19E6BF534675}">
      <dgm:prSet/>
      <dgm:spPr/>
      <dgm:t>
        <a:bodyPr/>
        <a:lstStyle/>
        <a:p>
          <a:endParaRPr lang="en-US"/>
        </a:p>
      </dgm:t>
    </dgm:pt>
    <dgm:pt modelId="{D97A2F76-7EEC-4BD6-8ABF-001D264B4CEF}">
      <dgm:prSet/>
      <dgm:spPr/>
      <dgm:t>
        <a:bodyPr/>
        <a:lstStyle/>
        <a:p>
          <a:r>
            <a:rPr lang="en-IN"/>
            <a:t>Airbnb started focussing on the trend of travelling again post the covid crisis and thinking to grab this opportunity for the development of the business back</a:t>
          </a:r>
          <a:endParaRPr lang="en-US"/>
        </a:p>
      </dgm:t>
    </dgm:pt>
    <dgm:pt modelId="{97768697-AA81-4F1C-83F5-FB1E5DC3E392}" type="parTrans" cxnId="{5729B9E8-98F8-454D-A1DC-F43674AAB10B}">
      <dgm:prSet/>
      <dgm:spPr/>
      <dgm:t>
        <a:bodyPr/>
        <a:lstStyle/>
        <a:p>
          <a:endParaRPr lang="en-US"/>
        </a:p>
      </dgm:t>
    </dgm:pt>
    <dgm:pt modelId="{63F4A120-0B02-4529-8B5D-81654E5F42C4}" type="sibTrans" cxnId="{5729B9E8-98F8-454D-A1DC-F43674AAB10B}">
      <dgm:prSet/>
      <dgm:spPr/>
      <dgm:t>
        <a:bodyPr/>
        <a:lstStyle/>
        <a:p>
          <a:endParaRPr lang="en-US"/>
        </a:p>
      </dgm:t>
    </dgm:pt>
    <dgm:pt modelId="{960CFED0-4322-4F2A-A8C4-AAFFC1445A67}">
      <dgm:prSet/>
      <dgm:spPr/>
      <dgm:t>
        <a:bodyPr/>
        <a:lstStyle/>
        <a:p>
          <a:r>
            <a:rPr lang="en-IN"/>
            <a:t>We are here to analyse the properties around NYC region to accommodate the travellers post Covid crisis</a:t>
          </a:r>
          <a:endParaRPr lang="en-US"/>
        </a:p>
      </dgm:t>
    </dgm:pt>
    <dgm:pt modelId="{9C17C9E1-6691-44D9-A997-D8D918448840}" type="parTrans" cxnId="{A14699E5-77F9-4C4A-9C51-7D8CD00AFD85}">
      <dgm:prSet/>
      <dgm:spPr/>
      <dgm:t>
        <a:bodyPr/>
        <a:lstStyle/>
        <a:p>
          <a:endParaRPr lang="en-US"/>
        </a:p>
      </dgm:t>
    </dgm:pt>
    <dgm:pt modelId="{22E88A6C-E57F-491D-944F-1EDDB9D89329}" type="sibTrans" cxnId="{A14699E5-77F9-4C4A-9C51-7D8CD00AFD85}">
      <dgm:prSet/>
      <dgm:spPr/>
      <dgm:t>
        <a:bodyPr/>
        <a:lstStyle/>
        <a:p>
          <a:endParaRPr lang="en-US"/>
        </a:p>
      </dgm:t>
    </dgm:pt>
    <dgm:pt modelId="{174B1017-D293-4FBD-86B2-02E4E86BB574}" type="pres">
      <dgm:prSet presAssocID="{001776F1-DE54-42DD-97D7-D38C9EA813A2}" presName="root" presStyleCnt="0">
        <dgm:presLayoutVars>
          <dgm:dir/>
          <dgm:resizeHandles val="exact"/>
        </dgm:presLayoutVars>
      </dgm:prSet>
      <dgm:spPr/>
    </dgm:pt>
    <dgm:pt modelId="{FDA48F9B-1A76-425F-A535-BABC891AE244}" type="pres">
      <dgm:prSet presAssocID="{E9DDE934-1A6E-4B2C-8098-044C106DC6F3}" presName="compNode" presStyleCnt="0"/>
      <dgm:spPr/>
    </dgm:pt>
    <dgm:pt modelId="{D78709E5-6F35-4EB7-BEEF-A6E436AE24F1}" type="pres">
      <dgm:prSet presAssocID="{E9DDE934-1A6E-4B2C-8098-044C106DC6F3}" presName="bgRect" presStyleLbl="bgShp" presStyleIdx="0" presStyleCnt="4"/>
      <dgm:spPr/>
    </dgm:pt>
    <dgm:pt modelId="{749D53CF-5967-4C83-A558-31A39CCDD40B}" type="pres">
      <dgm:prSet presAssocID="{E9DDE934-1A6E-4B2C-8098-044C106DC6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irplane"/>
        </a:ext>
      </dgm:extLst>
    </dgm:pt>
    <dgm:pt modelId="{0243F14C-1AFE-411F-9B45-653D4C8C5297}" type="pres">
      <dgm:prSet presAssocID="{E9DDE934-1A6E-4B2C-8098-044C106DC6F3}" presName="spaceRect" presStyleCnt="0"/>
      <dgm:spPr/>
    </dgm:pt>
    <dgm:pt modelId="{637D23CB-8349-4B2F-87EB-A687A9CBB173}" type="pres">
      <dgm:prSet presAssocID="{E9DDE934-1A6E-4B2C-8098-044C106DC6F3}" presName="parTx" presStyleLbl="revTx" presStyleIdx="0" presStyleCnt="4">
        <dgm:presLayoutVars>
          <dgm:chMax val="0"/>
          <dgm:chPref val="0"/>
        </dgm:presLayoutVars>
      </dgm:prSet>
      <dgm:spPr/>
    </dgm:pt>
    <dgm:pt modelId="{FBE0C527-1F27-4216-A217-8B3E94C602F6}" type="pres">
      <dgm:prSet presAssocID="{0AA5DDE8-371F-4A0A-B2CF-0B33D795ABE9}" presName="sibTrans" presStyleCnt="0"/>
      <dgm:spPr/>
    </dgm:pt>
    <dgm:pt modelId="{459C30FF-BB77-4D44-AD47-6169E745E88C}" type="pres">
      <dgm:prSet presAssocID="{8819D79F-B010-4072-845A-B2582A4A406D}" presName="compNode" presStyleCnt="0"/>
      <dgm:spPr/>
    </dgm:pt>
    <dgm:pt modelId="{80A86320-16CD-4E0F-86AC-F1ECCA182551}" type="pres">
      <dgm:prSet presAssocID="{8819D79F-B010-4072-845A-B2582A4A406D}" presName="bgRect" presStyleLbl="bgShp" presStyleIdx="1" presStyleCnt="4"/>
      <dgm:spPr/>
    </dgm:pt>
    <dgm:pt modelId="{32E9B973-8BC3-4F66-A822-C67BB0884D5A}" type="pres">
      <dgm:prSet presAssocID="{8819D79F-B010-4072-845A-B2582A4A406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0152232-91A8-4830-9EC1-700197450414}" type="pres">
      <dgm:prSet presAssocID="{8819D79F-B010-4072-845A-B2582A4A406D}" presName="spaceRect" presStyleCnt="0"/>
      <dgm:spPr/>
    </dgm:pt>
    <dgm:pt modelId="{E98975A6-4771-4263-BDAE-DF204FFEC855}" type="pres">
      <dgm:prSet presAssocID="{8819D79F-B010-4072-845A-B2582A4A406D}" presName="parTx" presStyleLbl="revTx" presStyleIdx="1" presStyleCnt="4">
        <dgm:presLayoutVars>
          <dgm:chMax val="0"/>
          <dgm:chPref val="0"/>
        </dgm:presLayoutVars>
      </dgm:prSet>
      <dgm:spPr/>
    </dgm:pt>
    <dgm:pt modelId="{63C8682B-893A-4764-B60D-B39B4810264B}" type="pres">
      <dgm:prSet presAssocID="{E2AAD981-AFDE-4790-BAB5-17EED429327C}" presName="sibTrans" presStyleCnt="0"/>
      <dgm:spPr/>
    </dgm:pt>
    <dgm:pt modelId="{E899C3C2-97AE-408E-AF1F-032A71BE8083}" type="pres">
      <dgm:prSet presAssocID="{D97A2F76-7EEC-4BD6-8ABF-001D264B4CEF}" presName="compNode" presStyleCnt="0"/>
      <dgm:spPr/>
    </dgm:pt>
    <dgm:pt modelId="{A47873B0-AAC8-4C6F-AE84-2711411897CC}" type="pres">
      <dgm:prSet presAssocID="{D97A2F76-7EEC-4BD6-8ABF-001D264B4CEF}" presName="bgRect" presStyleLbl="bgShp" presStyleIdx="2" presStyleCnt="4"/>
      <dgm:spPr/>
    </dgm:pt>
    <dgm:pt modelId="{73566A1A-0496-4CC6-9079-E7F9AB67D925}" type="pres">
      <dgm:prSet presAssocID="{D97A2F76-7EEC-4BD6-8ABF-001D264B4CE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ilot"/>
        </a:ext>
      </dgm:extLst>
    </dgm:pt>
    <dgm:pt modelId="{1844EC3A-6577-4CAC-917F-6041F957F1DD}" type="pres">
      <dgm:prSet presAssocID="{D97A2F76-7EEC-4BD6-8ABF-001D264B4CEF}" presName="spaceRect" presStyleCnt="0"/>
      <dgm:spPr/>
    </dgm:pt>
    <dgm:pt modelId="{3CF8D562-E249-444B-9DBD-1A72FDC8A7E2}" type="pres">
      <dgm:prSet presAssocID="{D97A2F76-7EEC-4BD6-8ABF-001D264B4CEF}" presName="parTx" presStyleLbl="revTx" presStyleIdx="2" presStyleCnt="4">
        <dgm:presLayoutVars>
          <dgm:chMax val="0"/>
          <dgm:chPref val="0"/>
        </dgm:presLayoutVars>
      </dgm:prSet>
      <dgm:spPr/>
    </dgm:pt>
    <dgm:pt modelId="{E608D826-9F8A-4F42-B905-41E33B3951E6}" type="pres">
      <dgm:prSet presAssocID="{63F4A120-0B02-4529-8B5D-81654E5F42C4}" presName="sibTrans" presStyleCnt="0"/>
      <dgm:spPr/>
    </dgm:pt>
    <dgm:pt modelId="{B69095D0-8EEF-4BCC-9760-E64C76BC23C5}" type="pres">
      <dgm:prSet presAssocID="{960CFED0-4322-4F2A-A8C4-AAFFC1445A67}" presName="compNode" presStyleCnt="0"/>
      <dgm:spPr/>
    </dgm:pt>
    <dgm:pt modelId="{AB62153E-C8B2-4185-AB4E-2571E79A1CA0}" type="pres">
      <dgm:prSet presAssocID="{960CFED0-4322-4F2A-A8C4-AAFFC1445A67}" presName="bgRect" presStyleLbl="bgShp" presStyleIdx="3" presStyleCnt="4"/>
      <dgm:spPr/>
    </dgm:pt>
    <dgm:pt modelId="{CE499CBE-93D3-437D-B81B-04A0025709A3}" type="pres">
      <dgm:prSet presAssocID="{960CFED0-4322-4F2A-A8C4-AAFFC1445A6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rker"/>
        </a:ext>
      </dgm:extLst>
    </dgm:pt>
    <dgm:pt modelId="{13796CB8-4F78-4E59-B5C8-43D359EC7931}" type="pres">
      <dgm:prSet presAssocID="{960CFED0-4322-4F2A-A8C4-AAFFC1445A67}" presName="spaceRect" presStyleCnt="0"/>
      <dgm:spPr/>
    </dgm:pt>
    <dgm:pt modelId="{B48B4647-AE2B-4ADE-8E50-89D1FE09BB8E}" type="pres">
      <dgm:prSet presAssocID="{960CFED0-4322-4F2A-A8C4-AAFFC1445A67}" presName="parTx" presStyleLbl="revTx" presStyleIdx="3" presStyleCnt="4">
        <dgm:presLayoutVars>
          <dgm:chMax val="0"/>
          <dgm:chPref val="0"/>
        </dgm:presLayoutVars>
      </dgm:prSet>
      <dgm:spPr/>
    </dgm:pt>
  </dgm:ptLst>
  <dgm:cxnLst>
    <dgm:cxn modelId="{067ACF13-47B3-418E-98DE-01948C6A3A53}" type="presOf" srcId="{D97A2F76-7EEC-4BD6-8ABF-001D264B4CEF}" destId="{3CF8D562-E249-444B-9DBD-1A72FDC8A7E2}" srcOrd="0" destOrd="0" presId="urn:microsoft.com/office/officeart/2018/2/layout/IconVerticalSolidList"/>
    <dgm:cxn modelId="{B1013018-932B-4D9E-ADD5-CBCF885DB205}" type="presOf" srcId="{960CFED0-4322-4F2A-A8C4-AAFFC1445A67}" destId="{B48B4647-AE2B-4ADE-8E50-89D1FE09BB8E}" srcOrd="0" destOrd="0" presId="urn:microsoft.com/office/officeart/2018/2/layout/IconVerticalSolidList"/>
    <dgm:cxn modelId="{32D4A718-56F9-4536-93AF-0D0E7685A8C1}" type="presOf" srcId="{8819D79F-B010-4072-845A-B2582A4A406D}" destId="{E98975A6-4771-4263-BDAE-DF204FFEC855}" srcOrd="0" destOrd="0" presId="urn:microsoft.com/office/officeart/2018/2/layout/IconVerticalSolidList"/>
    <dgm:cxn modelId="{8333B353-79A8-4578-82F0-4E87A4346879}" srcId="{001776F1-DE54-42DD-97D7-D38C9EA813A2}" destId="{E9DDE934-1A6E-4B2C-8098-044C106DC6F3}" srcOrd="0" destOrd="0" parTransId="{CE84B81E-BB8B-43C4-84FF-DE6967D21C37}" sibTransId="{0AA5DDE8-371F-4A0A-B2CF-0B33D795ABE9}"/>
    <dgm:cxn modelId="{A77E0C8B-CBE6-45B0-BF53-090F0D340724}" type="presOf" srcId="{001776F1-DE54-42DD-97D7-D38C9EA813A2}" destId="{174B1017-D293-4FBD-86B2-02E4E86BB574}" srcOrd="0" destOrd="0" presId="urn:microsoft.com/office/officeart/2018/2/layout/IconVerticalSolidList"/>
    <dgm:cxn modelId="{A78FBAA6-9781-496C-AE17-19E6BF534675}" srcId="{001776F1-DE54-42DD-97D7-D38C9EA813A2}" destId="{8819D79F-B010-4072-845A-B2582A4A406D}" srcOrd="1" destOrd="0" parTransId="{99465E2F-6B98-4F34-B4B1-B7A6BD1A02F5}" sibTransId="{E2AAD981-AFDE-4790-BAB5-17EED429327C}"/>
    <dgm:cxn modelId="{A14699E5-77F9-4C4A-9C51-7D8CD00AFD85}" srcId="{001776F1-DE54-42DD-97D7-D38C9EA813A2}" destId="{960CFED0-4322-4F2A-A8C4-AAFFC1445A67}" srcOrd="3" destOrd="0" parTransId="{9C17C9E1-6691-44D9-A997-D8D918448840}" sibTransId="{22E88A6C-E57F-491D-944F-1EDDB9D89329}"/>
    <dgm:cxn modelId="{5729B9E8-98F8-454D-A1DC-F43674AAB10B}" srcId="{001776F1-DE54-42DD-97D7-D38C9EA813A2}" destId="{D97A2F76-7EEC-4BD6-8ABF-001D264B4CEF}" srcOrd="2" destOrd="0" parTransId="{97768697-AA81-4F1C-83F5-FB1E5DC3E392}" sibTransId="{63F4A120-0B02-4529-8B5D-81654E5F42C4}"/>
    <dgm:cxn modelId="{014436FD-FAF2-4246-8004-B827351F0E80}" type="presOf" srcId="{E9DDE934-1A6E-4B2C-8098-044C106DC6F3}" destId="{637D23CB-8349-4B2F-87EB-A687A9CBB173}" srcOrd="0" destOrd="0" presId="urn:microsoft.com/office/officeart/2018/2/layout/IconVerticalSolidList"/>
    <dgm:cxn modelId="{329792BC-C395-4A6D-932C-581BC51C4FAA}" type="presParOf" srcId="{174B1017-D293-4FBD-86B2-02E4E86BB574}" destId="{FDA48F9B-1A76-425F-A535-BABC891AE244}" srcOrd="0" destOrd="0" presId="urn:microsoft.com/office/officeart/2018/2/layout/IconVerticalSolidList"/>
    <dgm:cxn modelId="{C0ECAC6F-FD47-41E8-91FF-0C1CE27E1E14}" type="presParOf" srcId="{FDA48F9B-1A76-425F-A535-BABC891AE244}" destId="{D78709E5-6F35-4EB7-BEEF-A6E436AE24F1}" srcOrd="0" destOrd="0" presId="urn:microsoft.com/office/officeart/2018/2/layout/IconVerticalSolidList"/>
    <dgm:cxn modelId="{95D531D1-89B1-48D1-B794-570D0EDED285}" type="presParOf" srcId="{FDA48F9B-1A76-425F-A535-BABC891AE244}" destId="{749D53CF-5967-4C83-A558-31A39CCDD40B}" srcOrd="1" destOrd="0" presId="urn:microsoft.com/office/officeart/2018/2/layout/IconVerticalSolidList"/>
    <dgm:cxn modelId="{34E85A2A-87D1-4A1B-9085-4C8879442414}" type="presParOf" srcId="{FDA48F9B-1A76-425F-A535-BABC891AE244}" destId="{0243F14C-1AFE-411F-9B45-653D4C8C5297}" srcOrd="2" destOrd="0" presId="urn:microsoft.com/office/officeart/2018/2/layout/IconVerticalSolidList"/>
    <dgm:cxn modelId="{38D38F93-C793-4143-8E23-C943EF9F08AD}" type="presParOf" srcId="{FDA48F9B-1A76-425F-A535-BABC891AE244}" destId="{637D23CB-8349-4B2F-87EB-A687A9CBB173}" srcOrd="3" destOrd="0" presId="urn:microsoft.com/office/officeart/2018/2/layout/IconVerticalSolidList"/>
    <dgm:cxn modelId="{81B5E077-44E7-4559-8A99-BC320C5619E1}" type="presParOf" srcId="{174B1017-D293-4FBD-86B2-02E4E86BB574}" destId="{FBE0C527-1F27-4216-A217-8B3E94C602F6}" srcOrd="1" destOrd="0" presId="urn:microsoft.com/office/officeart/2018/2/layout/IconVerticalSolidList"/>
    <dgm:cxn modelId="{12B8F783-B439-4126-A6FB-0446E3B84E27}" type="presParOf" srcId="{174B1017-D293-4FBD-86B2-02E4E86BB574}" destId="{459C30FF-BB77-4D44-AD47-6169E745E88C}" srcOrd="2" destOrd="0" presId="urn:microsoft.com/office/officeart/2018/2/layout/IconVerticalSolidList"/>
    <dgm:cxn modelId="{CB00F296-CA70-4262-A608-CBE24A1D3C90}" type="presParOf" srcId="{459C30FF-BB77-4D44-AD47-6169E745E88C}" destId="{80A86320-16CD-4E0F-86AC-F1ECCA182551}" srcOrd="0" destOrd="0" presId="urn:microsoft.com/office/officeart/2018/2/layout/IconVerticalSolidList"/>
    <dgm:cxn modelId="{64ABCFCE-BE46-48E2-9DBD-FD5469C47F36}" type="presParOf" srcId="{459C30FF-BB77-4D44-AD47-6169E745E88C}" destId="{32E9B973-8BC3-4F66-A822-C67BB0884D5A}" srcOrd="1" destOrd="0" presId="urn:microsoft.com/office/officeart/2018/2/layout/IconVerticalSolidList"/>
    <dgm:cxn modelId="{299B9D7A-5C83-4EF4-9E12-F5319BF024BD}" type="presParOf" srcId="{459C30FF-BB77-4D44-AD47-6169E745E88C}" destId="{B0152232-91A8-4830-9EC1-700197450414}" srcOrd="2" destOrd="0" presId="urn:microsoft.com/office/officeart/2018/2/layout/IconVerticalSolidList"/>
    <dgm:cxn modelId="{33039806-F4CE-4350-BF87-2C131E103D33}" type="presParOf" srcId="{459C30FF-BB77-4D44-AD47-6169E745E88C}" destId="{E98975A6-4771-4263-BDAE-DF204FFEC855}" srcOrd="3" destOrd="0" presId="urn:microsoft.com/office/officeart/2018/2/layout/IconVerticalSolidList"/>
    <dgm:cxn modelId="{199B8F52-085A-44EC-87A6-61819B051EAA}" type="presParOf" srcId="{174B1017-D293-4FBD-86B2-02E4E86BB574}" destId="{63C8682B-893A-4764-B60D-B39B4810264B}" srcOrd="3" destOrd="0" presId="urn:microsoft.com/office/officeart/2018/2/layout/IconVerticalSolidList"/>
    <dgm:cxn modelId="{00AC1CDC-EA21-41EA-B597-EB0D7D691442}" type="presParOf" srcId="{174B1017-D293-4FBD-86B2-02E4E86BB574}" destId="{E899C3C2-97AE-408E-AF1F-032A71BE8083}" srcOrd="4" destOrd="0" presId="urn:microsoft.com/office/officeart/2018/2/layout/IconVerticalSolidList"/>
    <dgm:cxn modelId="{16F8145D-7742-4A8E-94CA-CD05D71343D0}" type="presParOf" srcId="{E899C3C2-97AE-408E-AF1F-032A71BE8083}" destId="{A47873B0-AAC8-4C6F-AE84-2711411897CC}" srcOrd="0" destOrd="0" presId="urn:microsoft.com/office/officeart/2018/2/layout/IconVerticalSolidList"/>
    <dgm:cxn modelId="{63A4D9D1-1DFA-41B4-93E7-4C469DDA392D}" type="presParOf" srcId="{E899C3C2-97AE-408E-AF1F-032A71BE8083}" destId="{73566A1A-0496-4CC6-9079-E7F9AB67D925}" srcOrd="1" destOrd="0" presId="urn:microsoft.com/office/officeart/2018/2/layout/IconVerticalSolidList"/>
    <dgm:cxn modelId="{9861EA33-A527-43AC-B83D-A080A2F613A6}" type="presParOf" srcId="{E899C3C2-97AE-408E-AF1F-032A71BE8083}" destId="{1844EC3A-6577-4CAC-917F-6041F957F1DD}" srcOrd="2" destOrd="0" presId="urn:microsoft.com/office/officeart/2018/2/layout/IconVerticalSolidList"/>
    <dgm:cxn modelId="{26C8B00F-4AA3-489F-B7E1-C4050CF84F80}" type="presParOf" srcId="{E899C3C2-97AE-408E-AF1F-032A71BE8083}" destId="{3CF8D562-E249-444B-9DBD-1A72FDC8A7E2}" srcOrd="3" destOrd="0" presId="urn:microsoft.com/office/officeart/2018/2/layout/IconVerticalSolidList"/>
    <dgm:cxn modelId="{737576B6-0A88-4378-BE59-16FF6B2C2E9C}" type="presParOf" srcId="{174B1017-D293-4FBD-86B2-02E4E86BB574}" destId="{E608D826-9F8A-4F42-B905-41E33B3951E6}" srcOrd="5" destOrd="0" presId="urn:microsoft.com/office/officeart/2018/2/layout/IconVerticalSolidList"/>
    <dgm:cxn modelId="{A8F8CF8A-B6CB-474F-A820-68D7C05D3860}" type="presParOf" srcId="{174B1017-D293-4FBD-86B2-02E4E86BB574}" destId="{B69095D0-8EEF-4BCC-9760-E64C76BC23C5}" srcOrd="6" destOrd="0" presId="urn:microsoft.com/office/officeart/2018/2/layout/IconVerticalSolidList"/>
    <dgm:cxn modelId="{EE0B8F92-B880-478E-ADB7-8DA6F1E15519}" type="presParOf" srcId="{B69095D0-8EEF-4BCC-9760-E64C76BC23C5}" destId="{AB62153E-C8B2-4185-AB4E-2571E79A1CA0}" srcOrd="0" destOrd="0" presId="urn:microsoft.com/office/officeart/2018/2/layout/IconVerticalSolidList"/>
    <dgm:cxn modelId="{418DA6FD-EBAB-414E-9139-F840560C4ADB}" type="presParOf" srcId="{B69095D0-8EEF-4BCC-9760-E64C76BC23C5}" destId="{CE499CBE-93D3-437D-B81B-04A0025709A3}" srcOrd="1" destOrd="0" presId="urn:microsoft.com/office/officeart/2018/2/layout/IconVerticalSolidList"/>
    <dgm:cxn modelId="{12E5357A-6022-4050-8D6F-B2436100F09D}" type="presParOf" srcId="{B69095D0-8EEF-4BCC-9760-E64C76BC23C5}" destId="{13796CB8-4F78-4E59-B5C8-43D359EC7931}" srcOrd="2" destOrd="0" presId="urn:microsoft.com/office/officeart/2018/2/layout/IconVerticalSolidList"/>
    <dgm:cxn modelId="{2CC654B5-1A9D-41E6-BE25-AB4C0BC5822D}" type="presParOf" srcId="{B69095D0-8EEF-4BCC-9760-E64C76BC23C5}" destId="{B48B4647-AE2B-4ADE-8E50-89D1FE09BB8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FD548B-2FCC-4EF6-A7DA-AAE94E90C75A}" type="doc">
      <dgm:prSet loTypeId="urn:microsoft.com/office/officeart/2005/8/layout/process1" loCatId="process" qsTypeId="urn:microsoft.com/office/officeart/2005/8/quickstyle/simple1" qsCatId="simple" csTypeId="urn:microsoft.com/office/officeart/2005/8/colors/colorful1" csCatId="colorful"/>
      <dgm:spPr/>
      <dgm:t>
        <a:bodyPr/>
        <a:lstStyle/>
        <a:p>
          <a:endParaRPr lang="en-US"/>
        </a:p>
      </dgm:t>
    </dgm:pt>
    <dgm:pt modelId="{E4461341-E1DF-4069-B80B-6A0B017B62AB}">
      <dgm:prSet/>
      <dgm:spPr/>
      <dgm:t>
        <a:bodyPr/>
        <a:lstStyle/>
        <a:p>
          <a:r>
            <a:rPr lang="en-IN"/>
            <a:t>Cleaned data to remove any missing values and duplicates. </a:t>
          </a:r>
          <a:endParaRPr lang="en-US"/>
        </a:p>
      </dgm:t>
    </dgm:pt>
    <dgm:pt modelId="{98FCE380-440C-4BC3-ACF0-9B713244E4ED}" type="parTrans" cxnId="{99581ECF-7DEE-40A0-B1B6-75088EAA3588}">
      <dgm:prSet/>
      <dgm:spPr/>
      <dgm:t>
        <a:bodyPr/>
        <a:lstStyle/>
        <a:p>
          <a:endParaRPr lang="en-US"/>
        </a:p>
      </dgm:t>
    </dgm:pt>
    <dgm:pt modelId="{452335AA-D805-4D23-AAC4-B36CC9DA504A}" type="sibTrans" cxnId="{99581ECF-7DEE-40A0-B1B6-75088EAA3588}">
      <dgm:prSet/>
      <dgm:spPr/>
      <dgm:t>
        <a:bodyPr/>
        <a:lstStyle/>
        <a:p>
          <a:endParaRPr lang="en-US"/>
        </a:p>
      </dgm:t>
    </dgm:pt>
    <dgm:pt modelId="{6A1753A6-A3AD-42AA-AA6D-326AACABC906}">
      <dgm:prSet/>
      <dgm:spPr/>
      <dgm:t>
        <a:bodyPr/>
        <a:lstStyle/>
        <a:p>
          <a:r>
            <a:rPr lang="en-IN"/>
            <a:t>Dropped insignificant columns. </a:t>
          </a:r>
          <a:endParaRPr lang="en-US"/>
        </a:p>
      </dgm:t>
    </dgm:pt>
    <dgm:pt modelId="{C8B48CC1-525B-472D-A576-1614F91B1CEB}" type="parTrans" cxnId="{F931D8DA-D003-48D5-A19F-758CEF1EA027}">
      <dgm:prSet/>
      <dgm:spPr/>
      <dgm:t>
        <a:bodyPr/>
        <a:lstStyle/>
        <a:p>
          <a:endParaRPr lang="en-US"/>
        </a:p>
      </dgm:t>
    </dgm:pt>
    <dgm:pt modelId="{43763B40-DD56-4B17-AD5A-2C6C1C08987F}" type="sibTrans" cxnId="{F931D8DA-D003-48D5-A19F-758CEF1EA027}">
      <dgm:prSet/>
      <dgm:spPr/>
      <dgm:t>
        <a:bodyPr/>
        <a:lstStyle/>
        <a:p>
          <a:endParaRPr lang="en-US"/>
        </a:p>
      </dgm:t>
    </dgm:pt>
    <dgm:pt modelId="{EC8C1094-A9C7-4743-BB0A-20B558C61971}">
      <dgm:prSet/>
      <dgm:spPr/>
      <dgm:t>
        <a:bodyPr/>
        <a:lstStyle/>
        <a:p>
          <a:r>
            <a:rPr lang="en-IN"/>
            <a:t>Identified outliers</a:t>
          </a:r>
          <a:endParaRPr lang="en-US"/>
        </a:p>
      </dgm:t>
    </dgm:pt>
    <dgm:pt modelId="{F8D6702E-5D7A-48C6-8892-344513382B31}" type="parTrans" cxnId="{51FD1409-9880-4F67-915A-0ED47620649E}">
      <dgm:prSet/>
      <dgm:spPr/>
      <dgm:t>
        <a:bodyPr/>
        <a:lstStyle/>
        <a:p>
          <a:endParaRPr lang="en-US"/>
        </a:p>
      </dgm:t>
    </dgm:pt>
    <dgm:pt modelId="{76B9E5C9-20FB-4CCC-90C6-40C1183CB878}" type="sibTrans" cxnId="{51FD1409-9880-4F67-915A-0ED47620649E}">
      <dgm:prSet/>
      <dgm:spPr/>
      <dgm:t>
        <a:bodyPr/>
        <a:lstStyle/>
        <a:p>
          <a:endParaRPr lang="en-US"/>
        </a:p>
      </dgm:t>
    </dgm:pt>
    <dgm:pt modelId="{48C26A80-A816-4F9B-A2EF-9F4BD2DD2749}" type="pres">
      <dgm:prSet presAssocID="{D0FD548B-2FCC-4EF6-A7DA-AAE94E90C75A}" presName="Name0" presStyleCnt="0">
        <dgm:presLayoutVars>
          <dgm:dir/>
          <dgm:resizeHandles val="exact"/>
        </dgm:presLayoutVars>
      </dgm:prSet>
      <dgm:spPr/>
    </dgm:pt>
    <dgm:pt modelId="{2D8D849F-0666-47FF-90F8-25B3F2770D78}" type="pres">
      <dgm:prSet presAssocID="{E4461341-E1DF-4069-B80B-6A0B017B62AB}" presName="node" presStyleLbl="node1" presStyleIdx="0" presStyleCnt="3">
        <dgm:presLayoutVars>
          <dgm:bulletEnabled val="1"/>
        </dgm:presLayoutVars>
      </dgm:prSet>
      <dgm:spPr/>
    </dgm:pt>
    <dgm:pt modelId="{2E810183-319B-4A6C-A324-2AA14E2C0032}" type="pres">
      <dgm:prSet presAssocID="{452335AA-D805-4D23-AAC4-B36CC9DA504A}" presName="sibTrans" presStyleLbl="sibTrans2D1" presStyleIdx="0" presStyleCnt="2"/>
      <dgm:spPr/>
    </dgm:pt>
    <dgm:pt modelId="{E939FE39-B96E-4F3C-998D-0299FC287F44}" type="pres">
      <dgm:prSet presAssocID="{452335AA-D805-4D23-AAC4-B36CC9DA504A}" presName="connectorText" presStyleLbl="sibTrans2D1" presStyleIdx="0" presStyleCnt="2"/>
      <dgm:spPr/>
    </dgm:pt>
    <dgm:pt modelId="{519F9113-821C-4F20-9451-6DA8C9D35C7F}" type="pres">
      <dgm:prSet presAssocID="{6A1753A6-A3AD-42AA-AA6D-326AACABC906}" presName="node" presStyleLbl="node1" presStyleIdx="1" presStyleCnt="3">
        <dgm:presLayoutVars>
          <dgm:bulletEnabled val="1"/>
        </dgm:presLayoutVars>
      </dgm:prSet>
      <dgm:spPr/>
    </dgm:pt>
    <dgm:pt modelId="{037D88C8-1EA5-468B-A2FB-95B496DDE645}" type="pres">
      <dgm:prSet presAssocID="{43763B40-DD56-4B17-AD5A-2C6C1C08987F}" presName="sibTrans" presStyleLbl="sibTrans2D1" presStyleIdx="1" presStyleCnt="2"/>
      <dgm:spPr/>
    </dgm:pt>
    <dgm:pt modelId="{809A0F6E-58AE-4F48-AB96-7D854276FE5C}" type="pres">
      <dgm:prSet presAssocID="{43763B40-DD56-4B17-AD5A-2C6C1C08987F}" presName="connectorText" presStyleLbl="sibTrans2D1" presStyleIdx="1" presStyleCnt="2"/>
      <dgm:spPr/>
    </dgm:pt>
    <dgm:pt modelId="{283F18DB-33D5-4A47-B963-47EC7E5A2E21}" type="pres">
      <dgm:prSet presAssocID="{EC8C1094-A9C7-4743-BB0A-20B558C61971}" presName="node" presStyleLbl="node1" presStyleIdx="2" presStyleCnt="3">
        <dgm:presLayoutVars>
          <dgm:bulletEnabled val="1"/>
        </dgm:presLayoutVars>
      </dgm:prSet>
      <dgm:spPr/>
    </dgm:pt>
  </dgm:ptLst>
  <dgm:cxnLst>
    <dgm:cxn modelId="{51FD1409-9880-4F67-915A-0ED47620649E}" srcId="{D0FD548B-2FCC-4EF6-A7DA-AAE94E90C75A}" destId="{EC8C1094-A9C7-4743-BB0A-20B558C61971}" srcOrd="2" destOrd="0" parTransId="{F8D6702E-5D7A-48C6-8892-344513382B31}" sibTransId="{76B9E5C9-20FB-4CCC-90C6-40C1183CB878}"/>
    <dgm:cxn modelId="{25D82C09-1296-4D78-9DB1-41900667D9D4}" type="presOf" srcId="{E4461341-E1DF-4069-B80B-6A0B017B62AB}" destId="{2D8D849F-0666-47FF-90F8-25B3F2770D78}" srcOrd="0" destOrd="0" presId="urn:microsoft.com/office/officeart/2005/8/layout/process1"/>
    <dgm:cxn modelId="{A74DEC21-8618-4EE8-8F59-894335EEF22E}" type="presOf" srcId="{EC8C1094-A9C7-4743-BB0A-20B558C61971}" destId="{283F18DB-33D5-4A47-B963-47EC7E5A2E21}" srcOrd="0" destOrd="0" presId="urn:microsoft.com/office/officeart/2005/8/layout/process1"/>
    <dgm:cxn modelId="{0FA2E747-418A-489E-9225-DDFFE99513A1}" type="presOf" srcId="{6A1753A6-A3AD-42AA-AA6D-326AACABC906}" destId="{519F9113-821C-4F20-9451-6DA8C9D35C7F}" srcOrd="0" destOrd="0" presId="urn:microsoft.com/office/officeart/2005/8/layout/process1"/>
    <dgm:cxn modelId="{77A61A95-8147-4FDA-9000-18FAFBE59F99}" type="presOf" srcId="{D0FD548B-2FCC-4EF6-A7DA-AAE94E90C75A}" destId="{48C26A80-A816-4F9B-A2EF-9F4BD2DD2749}" srcOrd="0" destOrd="0" presId="urn:microsoft.com/office/officeart/2005/8/layout/process1"/>
    <dgm:cxn modelId="{79C65297-E57C-4287-9BF9-E2E73F9CEB26}" type="presOf" srcId="{452335AA-D805-4D23-AAC4-B36CC9DA504A}" destId="{E939FE39-B96E-4F3C-998D-0299FC287F44}" srcOrd="1" destOrd="0" presId="urn:microsoft.com/office/officeart/2005/8/layout/process1"/>
    <dgm:cxn modelId="{5B6749A2-9C6B-4C09-A4ED-A4DF904B9EE2}" type="presOf" srcId="{452335AA-D805-4D23-AAC4-B36CC9DA504A}" destId="{2E810183-319B-4A6C-A324-2AA14E2C0032}" srcOrd="0" destOrd="0" presId="urn:microsoft.com/office/officeart/2005/8/layout/process1"/>
    <dgm:cxn modelId="{1D2280BD-6002-4234-9F0A-618046C68F8F}" type="presOf" srcId="{43763B40-DD56-4B17-AD5A-2C6C1C08987F}" destId="{037D88C8-1EA5-468B-A2FB-95B496DDE645}" srcOrd="0" destOrd="0" presId="urn:microsoft.com/office/officeart/2005/8/layout/process1"/>
    <dgm:cxn modelId="{99581ECF-7DEE-40A0-B1B6-75088EAA3588}" srcId="{D0FD548B-2FCC-4EF6-A7DA-AAE94E90C75A}" destId="{E4461341-E1DF-4069-B80B-6A0B017B62AB}" srcOrd="0" destOrd="0" parTransId="{98FCE380-440C-4BC3-ACF0-9B713244E4ED}" sibTransId="{452335AA-D805-4D23-AAC4-B36CC9DA504A}"/>
    <dgm:cxn modelId="{F931D8DA-D003-48D5-A19F-758CEF1EA027}" srcId="{D0FD548B-2FCC-4EF6-A7DA-AAE94E90C75A}" destId="{6A1753A6-A3AD-42AA-AA6D-326AACABC906}" srcOrd="1" destOrd="0" parTransId="{C8B48CC1-525B-472D-A576-1614F91B1CEB}" sibTransId="{43763B40-DD56-4B17-AD5A-2C6C1C08987F}"/>
    <dgm:cxn modelId="{D59704E5-0142-42E7-8A64-D1B178D15211}" type="presOf" srcId="{43763B40-DD56-4B17-AD5A-2C6C1C08987F}" destId="{809A0F6E-58AE-4F48-AB96-7D854276FE5C}" srcOrd="1" destOrd="0" presId="urn:microsoft.com/office/officeart/2005/8/layout/process1"/>
    <dgm:cxn modelId="{29D797BA-0724-4388-8661-23AA0AE50FA4}" type="presParOf" srcId="{48C26A80-A816-4F9B-A2EF-9F4BD2DD2749}" destId="{2D8D849F-0666-47FF-90F8-25B3F2770D78}" srcOrd="0" destOrd="0" presId="urn:microsoft.com/office/officeart/2005/8/layout/process1"/>
    <dgm:cxn modelId="{9397123B-DD67-4428-A14D-B89F63394678}" type="presParOf" srcId="{48C26A80-A816-4F9B-A2EF-9F4BD2DD2749}" destId="{2E810183-319B-4A6C-A324-2AA14E2C0032}" srcOrd="1" destOrd="0" presId="urn:microsoft.com/office/officeart/2005/8/layout/process1"/>
    <dgm:cxn modelId="{4967F485-A94A-4037-A16D-AE85E9461B1A}" type="presParOf" srcId="{2E810183-319B-4A6C-A324-2AA14E2C0032}" destId="{E939FE39-B96E-4F3C-998D-0299FC287F44}" srcOrd="0" destOrd="0" presId="urn:microsoft.com/office/officeart/2005/8/layout/process1"/>
    <dgm:cxn modelId="{C1AB1C30-9EB7-4781-B79C-8AC4BECEEA90}" type="presParOf" srcId="{48C26A80-A816-4F9B-A2EF-9F4BD2DD2749}" destId="{519F9113-821C-4F20-9451-6DA8C9D35C7F}" srcOrd="2" destOrd="0" presId="urn:microsoft.com/office/officeart/2005/8/layout/process1"/>
    <dgm:cxn modelId="{36E95A2E-B6E8-41D1-9534-5CDEF8A90985}" type="presParOf" srcId="{48C26A80-A816-4F9B-A2EF-9F4BD2DD2749}" destId="{037D88C8-1EA5-468B-A2FB-95B496DDE645}" srcOrd="3" destOrd="0" presId="urn:microsoft.com/office/officeart/2005/8/layout/process1"/>
    <dgm:cxn modelId="{B28F2707-5A6F-4572-B5C5-232FAE2270F9}" type="presParOf" srcId="{037D88C8-1EA5-468B-A2FB-95B496DDE645}" destId="{809A0F6E-58AE-4F48-AB96-7D854276FE5C}" srcOrd="0" destOrd="0" presId="urn:microsoft.com/office/officeart/2005/8/layout/process1"/>
    <dgm:cxn modelId="{2AD47E69-CF05-483B-BBFA-06FE27B945F7}" type="presParOf" srcId="{48C26A80-A816-4F9B-A2EF-9F4BD2DD2749}" destId="{283F18DB-33D5-4A47-B963-47EC7E5A2E21}"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C92FAE-0B10-4B7E-A1E0-1A641C32628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4540328-58E9-44A8-8D1A-BCB469481A78}">
      <dgm:prSet/>
      <dgm:spPr/>
      <dgm:t>
        <a:bodyPr/>
        <a:lstStyle/>
        <a:p>
          <a:pPr>
            <a:lnSpc>
              <a:spcPct val="100000"/>
            </a:lnSpc>
          </a:pPr>
          <a:r>
            <a:rPr lang="en-US"/>
            <a:t>We see that, Airbnb has good presence in Manhattan, Brooklyn &amp; Queens. </a:t>
          </a:r>
        </a:p>
      </dgm:t>
    </dgm:pt>
    <dgm:pt modelId="{69D2CBC1-E01D-4268-8A42-CDF4F4C3DE51}" type="parTrans" cxnId="{FDDEDA97-6F3B-4E0C-839F-993403A3A89D}">
      <dgm:prSet/>
      <dgm:spPr/>
      <dgm:t>
        <a:bodyPr/>
        <a:lstStyle/>
        <a:p>
          <a:endParaRPr lang="en-US"/>
        </a:p>
      </dgm:t>
    </dgm:pt>
    <dgm:pt modelId="{E32561E6-10E8-4221-9C39-867A0ECEEE1E}" type="sibTrans" cxnId="{FDDEDA97-6F3B-4E0C-839F-993403A3A89D}">
      <dgm:prSet/>
      <dgm:spPr/>
      <dgm:t>
        <a:bodyPr/>
        <a:lstStyle/>
        <a:p>
          <a:endParaRPr lang="en-US"/>
        </a:p>
      </dgm:t>
    </dgm:pt>
    <dgm:pt modelId="{E90A4934-80DF-45BC-AAC6-21A8B5AF1718}">
      <dgm:prSet/>
      <dgm:spPr/>
      <dgm:t>
        <a:bodyPr/>
        <a:lstStyle/>
        <a:p>
          <a:pPr>
            <a:lnSpc>
              <a:spcPct val="100000"/>
            </a:lnSpc>
          </a:pPr>
          <a:r>
            <a:rPr lang="en-US"/>
            <a:t>Listings are maximum in Manhattan &amp; Brooklyn owing to the high population density and it being the financial and tourism hub of NYC. Staten Island has the least number of listings, due to its low population density and very few tourism destinations.</a:t>
          </a:r>
        </a:p>
      </dgm:t>
    </dgm:pt>
    <dgm:pt modelId="{79D78007-5AAD-4DEE-A92C-5A98B315166C}" type="parTrans" cxnId="{27DCEDD6-8545-4BCF-A4EF-556ABA7FC425}">
      <dgm:prSet/>
      <dgm:spPr/>
      <dgm:t>
        <a:bodyPr/>
        <a:lstStyle/>
        <a:p>
          <a:endParaRPr lang="en-US"/>
        </a:p>
      </dgm:t>
    </dgm:pt>
    <dgm:pt modelId="{CBDCF81E-A194-40AB-996A-F70DF0149D0D}" type="sibTrans" cxnId="{27DCEDD6-8545-4BCF-A4EF-556ABA7FC425}">
      <dgm:prSet/>
      <dgm:spPr/>
      <dgm:t>
        <a:bodyPr/>
        <a:lstStyle/>
        <a:p>
          <a:endParaRPr lang="en-US"/>
        </a:p>
      </dgm:t>
    </dgm:pt>
    <dgm:pt modelId="{2A984BFD-1B62-48E5-A592-0E41F310CCCC}" type="pres">
      <dgm:prSet presAssocID="{05C92FAE-0B10-4B7E-A1E0-1A641C32628B}" presName="root" presStyleCnt="0">
        <dgm:presLayoutVars>
          <dgm:dir/>
          <dgm:resizeHandles val="exact"/>
        </dgm:presLayoutVars>
      </dgm:prSet>
      <dgm:spPr/>
    </dgm:pt>
    <dgm:pt modelId="{FB21C118-66C3-466A-9E2E-FBC4D867D64E}" type="pres">
      <dgm:prSet presAssocID="{F4540328-58E9-44A8-8D1A-BCB469481A78}" presName="compNode" presStyleCnt="0"/>
      <dgm:spPr/>
    </dgm:pt>
    <dgm:pt modelId="{F7A3DDD1-3D1B-45FA-B72E-C60364E8A51A}" type="pres">
      <dgm:prSet presAssocID="{F4540328-58E9-44A8-8D1A-BCB469481A78}" presName="bgRect" presStyleLbl="bgShp" presStyleIdx="0" presStyleCnt="2"/>
      <dgm:spPr/>
    </dgm:pt>
    <dgm:pt modelId="{FA67906C-3462-43F0-884C-2E69A36992E2}" type="pres">
      <dgm:prSet presAssocID="{F4540328-58E9-44A8-8D1A-BCB469481A7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stle scene"/>
        </a:ext>
      </dgm:extLst>
    </dgm:pt>
    <dgm:pt modelId="{6F7A506A-FE8F-4DA2-83DE-FA55BD6F3F64}" type="pres">
      <dgm:prSet presAssocID="{F4540328-58E9-44A8-8D1A-BCB469481A78}" presName="spaceRect" presStyleCnt="0"/>
      <dgm:spPr/>
    </dgm:pt>
    <dgm:pt modelId="{27BF6C8E-B5C6-4A65-991C-5E972CBD758E}" type="pres">
      <dgm:prSet presAssocID="{F4540328-58E9-44A8-8D1A-BCB469481A78}" presName="parTx" presStyleLbl="revTx" presStyleIdx="0" presStyleCnt="2">
        <dgm:presLayoutVars>
          <dgm:chMax val="0"/>
          <dgm:chPref val="0"/>
        </dgm:presLayoutVars>
      </dgm:prSet>
      <dgm:spPr/>
    </dgm:pt>
    <dgm:pt modelId="{6E9103F8-E8A0-4804-8C55-C4353676CAF4}" type="pres">
      <dgm:prSet presAssocID="{E32561E6-10E8-4221-9C39-867A0ECEEE1E}" presName="sibTrans" presStyleCnt="0"/>
      <dgm:spPr/>
    </dgm:pt>
    <dgm:pt modelId="{2F08FDD6-04F0-4E8E-9512-75004D7D7C39}" type="pres">
      <dgm:prSet presAssocID="{E90A4934-80DF-45BC-AAC6-21A8B5AF1718}" presName="compNode" presStyleCnt="0"/>
      <dgm:spPr/>
    </dgm:pt>
    <dgm:pt modelId="{0AC14D0E-E21E-4F2B-83D2-19A3AA173F47}" type="pres">
      <dgm:prSet presAssocID="{E90A4934-80DF-45BC-AAC6-21A8B5AF1718}" presName="bgRect" presStyleLbl="bgShp" presStyleIdx="1" presStyleCnt="2"/>
      <dgm:spPr/>
    </dgm:pt>
    <dgm:pt modelId="{47D609A3-4C76-420D-BA14-EF33348C50C3}" type="pres">
      <dgm:prSet presAssocID="{E90A4934-80DF-45BC-AAC6-21A8B5AF171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rker"/>
        </a:ext>
      </dgm:extLst>
    </dgm:pt>
    <dgm:pt modelId="{1F6C3426-BACD-40B8-A481-32DBE0B71555}" type="pres">
      <dgm:prSet presAssocID="{E90A4934-80DF-45BC-AAC6-21A8B5AF1718}" presName="spaceRect" presStyleCnt="0"/>
      <dgm:spPr/>
    </dgm:pt>
    <dgm:pt modelId="{BABC7C2A-72EE-427B-8F5A-F3100E1AD1D5}" type="pres">
      <dgm:prSet presAssocID="{E90A4934-80DF-45BC-AAC6-21A8B5AF1718}" presName="parTx" presStyleLbl="revTx" presStyleIdx="1" presStyleCnt="2">
        <dgm:presLayoutVars>
          <dgm:chMax val="0"/>
          <dgm:chPref val="0"/>
        </dgm:presLayoutVars>
      </dgm:prSet>
      <dgm:spPr/>
    </dgm:pt>
  </dgm:ptLst>
  <dgm:cxnLst>
    <dgm:cxn modelId="{FDDEDA97-6F3B-4E0C-839F-993403A3A89D}" srcId="{05C92FAE-0B10-4B7E-A1E0-1A641C32628B}" destId="{F4540328-58E9-44A8-8D1A-BCB469481A78}" srcOrd="0" destOrd="0" parTransId="{69D2CBC1-E01D-4268-8A42-CDF4F4C3DE51}" sibTransId="{E32561E6-10E8-4221-9C39-867A0ECEEE1E}"/>
    <dgm:cxn modelId="{A38CBDAA-5DA3-4896-A3CE-0D7B4D764AB4}" type="presOf" srcId="{F4540328-58E9-44A8-8D1A-BCB469481A78}" destId="{27BF6C8E-B5C6-4A65-991C-5E972CBD758E}" srcOrd="0" destOrd="0" presId="urn:microsoft.com/office/officeart/2018/2/layout/IconVerticalSolidList"/>
    <dgm:cxn modelId="{27DCEDD6-8545-4BCF-A4EF-556ABA7FC425}" srcId="{05C92FAE-0B10-4B7E-A1E0-1A641C32628B}" destId="{E90A4934-80DF-45BC-AAC6-21A8B5AF1718}" srcOrd="1" destOrd="0" parTransId="{79D78007-5AAD-4DEE-A92C-5A98B315166C}" sibTransId="{CBDCF81E-A194-40AB-996A-F70DF0149D0D}"/>
    <dgm:cxn modelId="{FE4DB1FC-E487-4AF4-8DA3-4258AFD55E9D}" type="presOf" srcId="{E90A4934-80DF-45BC-AAC6-21A8B5AF1718}" destId="{BABC7C2A-72EE-427B-8F5A-F3100E1AD1D5}" srcOrd="0" destOrd="0" presId="urn:microsoft.com/office/officeart/2018/2/layout/IconVerticalSolidList"/>
    <dgm:cxn modelId="{F1D865FD-A127-4DF2-8624-C202A4458991}" type="presOf" srcId="{05C92FAE-0B10-4B7E-A1E0-1A641C32628B}" destId="{2A984BFD-1B62-48E5-A592-0E41F310CCCC}" srcOrd="0" destOrd="0" presId="urn:microsoft.com/office/officeart/2018/2/layout/IconVerticalSolidList"/>
    <dgm:cxn modelId="{8FF49D7B-4B8A-4FF2-847A-FF9B894A377C}" type="presParOf" srcId="{2A984BFD-1B62-48E5-A592-0E41F310CCCC}" destId="{FB21C118-66C3-466A-9E2E-FBC4D867D64E}" srcOrd="0" destOrd="0" presId="urn:microsoft.com/office/officeart/2018/2/layout/IconVerticalSolidList"/>
    <dgm:cxn modelId="{D4E3045C-7B8F-4C92-A4A5-E01FD061AFF4}" type="presParOf" srcId="{FB21C118-66C3-466A-9E2E-FBC4D867D64E}" destId="{F7A3DDD1-3D1B-45FA-B72E-C60364E8A51A}" srcOrd="0" destOrd="0" presId="urn:microsoft.com/office/officeart/2018/2/layout/IconVerticalSolidList"/>
    <dgm:cxn modelId="{F3EDCA08-F87F-4052-A84A-DBC904EC335A}" type="presParOf" srcId="{FB21C118-66C3-466A-9E2E-FBC4D867D64E}" destId="{FA67906C-3462-43F0-884C-2E69A36992E2}" srcOrd="1" destOrd="0" presId="urn:microsoft.com/office/officeart/2018/2/layout/IconVerticalSolidList"/>
    <dgm:cxn modelId="{77B3739A-62E2-432B-96E6-192D09111B6D}" type="presParOf" srcId="{FB21C118-66C3-466A-9E2E-FBC4D867D64E}" destId="{6F7A506A-FE8F-4DA2-83DE-FA55BD6F3F64}" srcOrd="2" destOrd="0" presId="urn:microsoft.com/office/officeart/2018/2/layout/IconVerticalSolidList"/>
    <dgm:cxn modelId="{D04FE29C-75CD-4BF0-81C8-1EFEBFDA3323}" type="presParOf" srcId="{FB21C118-66C3-466A-9E2E-FBC4D867D64E}" destId="{27BF6C8E-B5C6-4A65-991C-5E972CBD758E}" srcOrd="3" destOrd="0" presId="urn:microsoft.com/office/officeart/2018/2/layout/IconVerticalSolidList"/>
    <dgm:cxn modelId="{773D601E-AC69-4134-80E1-77C0FEA306B9}" type="presParOf" srcId="{2A984BFD-1B62-48E5-A592-0E41F310CCCC}" destId="{6E9103F8-E8A0-4804-8C55-C4353676CAF4}" srcOrd="1" destOrd="0" presId="urn:microsoft.com/office/officeart/2018/2/layout/IconVerticalSolidList"/>
    <dgm:cxn modelId="{F4C0BB6C-1EC3-414E-8D42-D186E9264A20}" type="presParOf" srcId="{2A984BFD-1B62-48E5-A592-0E41F310CCCC}" destId="{2F08FDD6-04F0-4E8E-9512-75004D7D7C39}" srcOrd="2" destOrd="0" presId="urn:microsoft.com/office/officeart/2018/2/layout/IconVerticalSolidList"/>
    <dgm:cxn modelId="{B31A0BE0-907A-415D-9E59-BF3B3248F7DC}" type="presParOf" srcId="{2F08FDD6-04F0-4E8E-9512-75004D7D7C39}" destId="{0AC14D0E-E21E-4F2B-83D2-19A3AA173F47}" srcOrd="0" destOrd="0" presId="urn:microsoft.com/office/officeart/2018/2/layout/IconVerticalSolidList"/>
    <dgm:cxn modelId="{581AE057-C286-453A-8455-4BAE0ADB55E3}" type="presParOf" srcId="{2F08FDD6-04F0-4E8E-9512-75004D7D7C39}" destId="{47D609A3-4C76-420D-BA14-EF33348C50C3}" srcOrd="1" destOrd="0" presId="urn:microsoft.com/office/officeart/2018/2/layout/IconVerticalSolidList"/>
    <dgm:cxn modelId="{42078CE7-3022-451D-9919-2132020E7F65}" type="presParOf" srcId="{2F08FDD6-04F0-4E8E-9512-75004D7D7C39}" destId="{1F6C3426-BACD-40B8-A481-32DBE0B71555}" srcOrd="2" destOrd="0" presId="urn:microsoft.com/office/officeart/2018/2/layout/IconVerticalSolidList"/>
    <dgm:cxn modelId="{60F0C062-286C-4E25-BEA3-917DB63642E5}" type="presParOf" srcId="{2F08FDD6-04F0-4E8E-9512-75004D7D7C39}" destId="{BABC7C2A-72EE-427B-8F5A-F3100E1AD1D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8709E5-6F35-4EB7-BEEF-A6E436AE24F1}">
      <dsp:nvSpPr>
        <dsp:cNvPr id="0" name=""/>
        <dsp:cNvSpPr/>
      </dsp:nvSpPr>
      <dsp:spPr>
        <a:xfrm>
          <a:off x="0" y="1954"/>
          <a:ext cx="7012370" cy="9905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9D53CF-5967-4C83-A558-31A39CCDD40B}">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37D23CB-8349-4B2F-87EB-A687A9CBB173}">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44550">
            <a:lnSpc>
              <a:spcPct val="90000"/>
            </a:lnSpc>
            <a:spcBef>
              <a:spcPct val="0"/>
            </a:spcBef>
            <a:spcAft>
              <a:spcPct val="35000"/>
            </a:spcAft>
            <a:buNone/>
          </a:pPr>
          <a:r>
            <a:rPr lang="en-IN" sz="1900" kern="1200"/>
            <a:t>Airbnb is an online platform help people to rent their property to the travellers or for the long term stays </a:t>
          </a:r>
          <a:endParaRPr lang="en-US" sz="1900" kern="1200"/>
        </a:p>
      </dsp:txBody>
      <dsp:txXfrm>
        <a:off x="1144111" y="1954"/>
        <a:ext cx="5868258" cy="990573"/>
      </dsp:txXfrm>
    </dsp:sp>
    <dsp:sp modelId="{80A86320-16CD-4E0F-86AC-F1ECCA182551}">
      <dsp:nvSpPr>
        <dsp:cNvPr id="0" name=""/>
        <dsp:cNvSpPr/>
      </dsp:nvSpPr>
      <dsp:spPr>
        <a:xfrm>
          <a:off x="0" y="1240170"/>
          <a:ext cx="7012370" cy="9905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E9B973-8BC3-4F66-A822-C67BB0884D5A}">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98975A6-4771-4263-BDAE-DF204FFEC855}">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44550">
            <a:lnSpc>
              <a:spcPct val="90000"/>
            </a:lnSpc>
            <a:spcBef>
              <a:spcPct val="0"/>
            </a:spcBef>
            <a:spcAft>
              <a:spcPct val="35000"/>
            </a:spcAft>
            <a:buNone/>
          </a:pPr>
          <a:r>
            <a:rPr lang="en-IN" sz="1900" kern="1200"/>
            <a:t>Airbnb incurred hefty loss while during Covid</a:t>
          </a:r>
          <a:endParaRPr lang="en-US" sz="1900" kern="1200"/>
        </a:p>
      </dsp:txBody>
      <dsp:txXfrm>
        <a:off x="1144111" y="1240170"/>
        <a:ext cx="5868258" cy="990573"/>
      </dsp:txXfrm>
    </dsp:sp>
    <dsp:sp modelId="{A47873B0-AAC8-4C6F-AE84-2711411897CC}">
      <dsp:nvSpPr>
        <dsp:cNvPr id="0" name=""/>
        <dsp:cNvSpPr/>
      </dsp:nvSpPr>
      <dsp:spPr>
        <a:xfrm>
          <a:off x="0" y="2478387"/>
          <a:ext cx="7012370" cy="9905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566A1A-0496-4CC6-9079-E7F9AB67D925}">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CF8D562-E249-444B-9DBD-1A72FDC8A7E2}">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44550">
            <a:lnSpc>
              <a:spcPct val="90000"/>
            </a:lnSpc>
            <a:spcBef>
              <a:spcPct val="0"/>
            </a:spcBef>
            <a:spcAft>
              <a:spcPct val="35000"/>
            </a:spcAft>
            <a:buNone/>
          </a:pPr>
          <a:r>
            <a:rPr lang="en-IN" sz="1900" kern="1200"/>
            <a:t>Airbnb started focussing on the trend of travelling again post the covid crisis and thinking to grab this opportunity for the development of the business back</a:t>
          </a:r>
          <a:endParaRPr lang="en-US" sz="1900" kern="1200"/>
        </a:p>
      </dsp:txBody>
      <dsp:txXfrm>
        <a:off x="1144111" y="2478387"/>
        <a:ext cx="5868258" cy="990573"/>
      </dsp:txXfrm>
    </dsp:sp>
    <dsp:sp modelId="{AB62153E-C8B2-4185-AB4E-2571E79A1CA0}">
      <dsp:nvSpPr>
        <dsp:cNvPr id="0" name=""/>
        <dsp:cNvSpPr/>
      </dsp:nvSpPr>
      <dsp:spPr>
        <a:xfrm>
          <a:off x="0" y="3716603"/>
          <a:ext cx="7012370" cy="99057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499CBE-93D3-437D-B81B-04A0025709A3}">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48B4647-AE2B-4ADE-8E50-89D1FE09BB8E}">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44550">
            <a:lnSpc>
              <a:spcPct val="90000"/>
            </a:lnSpc>
            <a:spcBef>
              <a:spcPct val="0"/>
            </a:spcBef>
            <a:spcAft>
              <a:spcPct val="35000"/>
            </a:spcAft>
            <a:buNone/>
          </a:pPr>
          <a:r>
            <a:rPr lang="en-IN" sz="1900" kern="1200"/>
            <a:t>We are here to analyse the properties around NYC region to accommodate the travellers post Covid crisis</a:t>
          </a:r>
          <a:endParaRPr lang="en-US" sz="1900" kern="1200"/>
        </a:p>
      </dsp:txBody>
      <dsp:txXfrm>
        <a:off x="1144111" y="3716603"/>
        <a:ext cx="5868258" cy="9905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D849F-0666-47FF-90F8-25B3F2770D78}">
      <dsp:nvSpPr>
        <dsp:cNvPr id="0" name=""/>
        <dsp:cNvSpPr/>
      </dsp:nvSpPr>
      <dsp:spPr>
        <a:xfrm>
          <a:off x="9694" y="969864"/>
          <a:ext cx="2897516" cy="1738509"/>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Cleaned data to remove any missing values and duplicates. </a:t>
          </a:r>
          <a:endParaRPr lang="en-US" sz="2600" kern="1200"/>
        </a:p>
      </dsp:txBody>
      <dsp:txXfrm>
        <a:off x="60613" y="1020783"/>
        <a:ext cx="2795678" cy="1636671"/>
      </dsp:txXfrm>
    </dsp:sp>
    <dsp:sp modelId="{2E810183-319B-4A6C-A324-2AA14E2C0032}">
      <dsp:nvSpPr>
        <dsp:cNvPr id="0" name=""/>
        <dsp:cNvSpPr/>
      </dsp:nvSpPr>
      <dsp:spPr>
        <a:xfrm>
          <a:off x="3196962" y="1479826"/>
          <a:ext cx="614273" cy="718584"/>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3196962" y="1623543"/>
        <a:ext cx="429991" cy="431150"/>
      </dsp:txXfrm>
    </dsp:sp>
    <dsp:sp modelId="{519F9113-821C-4F20-9451-6DA8C9D35C7F}">
      <dsp:nvSpPr>
        <dsp:cNvPr id="0" name=""/>
        <dsp:cNvSpPr/>
      </dsp:nvSpPr>
      <dsp:spPr>
        <a:xfrm>
          <a:off x="4066216" y="969864"/>
          <a:ext cx="2897516" cy="1738509"/>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Dropped insignificant columns. </a:t>
          </a:r>
          <a:endParaRPr lang="en-US" sz="2600" kern="1200"/>
        </a:p>
      </dsp:txBody>
      <dsp:txXfrm>
        <a:off x="4117135" y="1020783"/>
        <a:ext cx="2795678" cy="1636671"/>
      </dsp:txXfrm>
    </dsp:sp>
    <dsp:sp modelId="{037D88C8-1EA5-468B-A2FB-95B496DDE645}">
      <dsp:nvSpPr>
        <dsp:cNvPr id="0" name=""/>
        <dsp:cNvSpPr/>
      </dsp:nvSpPr>
      <dsp:spPr>
        <a:xfrm>
          <a:off x="7253484" y="1479826"/>
          <a:ext cx="614273" cy="718584"/>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US" sz="2100" kern="1200"/>
        </a:p>
      </dsp:txBody>
      <dsp:txXfrm>
        <a:off x="7253484" y="1623543"/>
        <a:ext cx="429991" cy="431150"/>
      </dsp:txXfrm>
    </dsp:sp>
    <dsp:sp modelId="{283F18DB-33D5-4A47-B963-47EC7E5A2E21}">
      <dsp:nvSpPr>
        <dsp:cNvPr id="0" name=""/>
        <dsp:cNvSpPr/>
      </dsp:nvSpPr>
      <dsp:spPr>
        <a:xfrm>
          <a:off x="8122739" y="969864"/>
          <a:ext cx="2897516" cy="1738509"/>
        </a:xfrm>
        <a:prstGeom prst="roundRect">
          <a:avLst>
            <a:gd name="adj" fmla="val 10000"/>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IN" sz="2600" kern="1200"/>
            <a:t>Identified outliers</a:t>
          </a:r>
          <a:endParaRPr lang="en-US" sz="2600" kern="1200"/>
        </a:p>
      </dsp:txBody>
      <dsp:txXfrm>
        <a:off x="8173658" y="1020783"/>
        <a:ext cx="2795678" cy="16366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A3DDD1-3D1B-45FA-B72E-C60364E8A51A}">
      <dsp:nvSpPr>
        <dsp:cNvPr id="0" name=""/>
        <dsp:cNvSpPr/>
      </dsp:nvSpPr>
      <dsp:spPr>
        <a:xfrm>
          <a:off x="0" y="683279"/>
          <a:ext cx="11292840" cy="12614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67906C-3462-43F0-884C-2E69A36992E2}">
      <dsp:nvSpPr>
        <dsp:cNvPr id="0" name=""/>
        <dsp:cNvSpPr/>
      </dsp:nvSpPr>
      <dsp:spPr>
        <a:xfrm>
          <a:off x="381585" y="967103"/>
          <a:ext cx="693792" cy="6937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BF6C8E-B5C6-4A65-991C-5E972CBD758E}">
      <dsp:nvSpPr>
        <dsp:cNvPr id="0" name=""/>
        <dsp:cNvSpPr/>
      </dsp:nvSpPr>
      <dsp:spPr>
        <a:xfrm>
          <a:off x="1456963" y="683279"/>
          <a:ext cx="9835876" cy="126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502" tIns="133502" rIns="133502" bIns="133502" numCol="1" spcCol="1270" anchor="ctr" anchorCtr="0">
          <a:noAutofit/>
        </a:bodyPr>
        <a:lstStyle/>
        <a:p>
          <a:pPr marL="0" lvl="0" indent="0" algn="l" defTabSz="933450">
            <a:lnSpc>
              <a:spcPct val="100000"/>
            </a:lnSpc>
            <a:spcBef>
              <a:spcPct val="0"/>
            </a:spcBef>
            <a:spcAft>
              <a:spcPct val="35000"/>
            </a:spcAft>
            <a:buNone/>
          </a:pPr>
          <a:r>
            <a:rPr lang="en-US" sz="2100" kern="1200"/>
            <a:t>We see that, Airbnb has good presence in Manhattan, Brooklyn &amp; Queens. </a:t>
          </a:r>
        </a:p>
      </dsp:txBody>
      <dsp:txXfrm>
        <a:off x="1456963" y="683279"/>
        <a:ext cx="9835876" cy="1261440"/>
      </dsp:txXfrm>
    </dsp:sp>
    <dsp:sp modelId="{0AC14D0E-E21E-4F2B-83D2-19A3AA173F47}">
      <dsp:nvSpPr>
        <dsp:cNvPr id="0" name=""/>
        <dsp:cNvSpPr/>
      </dsp:nvSpPr>
      <dsp:spPr>
        <a:xfrm>
          <a:off x="0" y="2260080"/>
          <a:ext cx="11292840" cy="126144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D609A3-4C76-420D-BA14-EF33348C50C3}">
      <dsp:nvSpPr>
        <dsp:cNvPr id="0" name=""/>
        <dsp:cNvSpPr/>
      </dsp:nvSpPr>
      <dsp:spPr>
        <a:xfrm>
          <a:off x="381585" y="2543904"/>
          <a:ext cx="693792" cy="6937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BC7C2A-72EE-427B-8F5A-F3100E1AD1D5}">
      <dsp:nvSpPr>
        <dsp:cNvPr id="0" name=""/>
        <dsp:cNvSpPr/>
      </dsp:nvSpPr>
      <dsp:spPr>
        <a:xfrm>
          <a:off x="1456963" y="2260080"/>
          <a:ext cx="9835876" cy="126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502" tIns="133502" rIns="133502" bIns="133502" numCol="1" spcCol="1270" anchor="ctr" anchorCtr="0">
          <a:noAutofit/>
        </a:bodyPr>
        <a:lstStyle/>
        <a:p>
          <a:pPr marL="0" lvl="0" indent="0" algn="l" defTabSz="933450">
            <a:lnSpc>
              <a:spcPct val="100000"/>
            </a:lnSpc>
            <a:spcBef>
              <a:spcPct val="0"/>
            </a:spcBef>
            <a:spcAft>
              <a:spcPct val="35000"/>
            </a:spcAft>
            <a:buNone/>
          </a:pPr>
          <a:r>
            <a:rPr lang="en-US" sz="2100" kern="1200"/>
            <a:t>Listings are maximum in Manhattan &amp; Brooklyn owing to the high population density and it being the financial and tourism hub of NYC. Staten Island has the least number of listings, due to its low population density and very few tourism destinations.</a:t>
          </a:r>
        </a:p>
      </dsp:txBody>
      <dsp:txXfrm>
        <a:off x="1456963" y="2260080"/>
        <a:ext cx="9835876" cy="126144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640BB4D-51E7-467C-9A87-91809F3D86C5}" type="datetimeFigureOut">
              <a:rPr lang="en-IN" smtClean="0"/>
              <a:t>04-02-2025</a:t>
            </a:fld>
            <a:endParaRPr lang="en-IN"/>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426093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805306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2640BB4D-51E7-467C-9A87-91809F3D86C5}" type="datetimeFigureOut">
              <a:rPr lang="en-IN" smtClean="0"/>
              <a:t>04-02-2025</a:t>
            </a:fld>
            <a:endParaRPr lang="en-IN"/>
          </a:p>
        </p:txBody>
      </p:sp>
      <p:sp>
        <p:nvSpPr>
          <p:cNvPr id="5" name="Footer Placeholder 4"/>
          <p:cNvSpPr>
            <a:spLocks noGrp="1"/>
          </p:cNvSpPr>
          <p:nvPr>
            <p:ph type="ftr" sz="quarter" idx="11"/>
          </p:nvPr>
        </p:nvSpPr>
        <p:spPr>
          <a:xfrm>
            <a:off x="774923" y="5951811"/>
            <a:ext cx="7896279" cy="365125"/>
          </a:xfrm>
        </p:spPr>
        <p:txBody>
          <a:bodyPr/>
          <a:lstStyle/>
          <a:p>
            <a:endParaRPr lang="en-IN"/>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1395585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04-02-2025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558300" y="5956137"/>
            <a:ext cx="1052508" cy="365125"/>
          </a:xfrm>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10107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640BB4D-51E7-467C-9A87-91809F3D86C5}" type="datetimeFigureOut">
              <a:rPr lang="en-IN" smtClean="0"/>
              <a:t>04-02-2025</a:t>
            </a:fld>
            <a:endParaRPr lang="en-IN"/>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1470129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764188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04-02-2025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798413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04-02-2025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619044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04-02-2025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4197099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640BB4D-51E7-467C-9A87-91809F3D86C5}" type="datetimeFigureOut">
              <a:rPr lang="en-IN" smtClean="0"/>
              <a:t>04-02-2025</a:t>
            </a:fld>
            <a:endParaRPr lang="en-IN"/>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37244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04-02-2025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976900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2640BB4D-51E7-467C-9A87-91809F3D86C5}" type="datetimeFigureOut">
              <a:rPr lang="en-IN" smtClean="0"/>
              <a:t>04-02-2025</a:t>
            </a:fld>
            <a:endParaRPr lang="en-IN"/>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IN"/>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DDEC09F-E6CC-428B-99A0-56A542DFF770}" type="slidenum">
              <a:rPr lang="en-IN" smtClean="0"/>
              <a:t>‹#›</a:t>
            </a:fld>
            <a:endParaRPr lang="en-IN"/>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918373836"/>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20.png"/><Relationship Id="rId2" Type="http://schemas.openxmlformats.org/officeDocument/2006/relationships/diagramData" Target="../diagrams/data3.xml"/><Relationship Id="rId1" Type="http://schemas.openxmlformats.org/officeDocument/2006/relationships/slideLayout" Target="../slideLayouts/slideLayout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Rectangle 44">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47" name="Rectangle 46">
            <a:extLst>
              <a:ext uri="{FF2B5EF4-FFF2-40B4-BE49-F238E27FC236}">
                <a16:creationId xmlns:a16="http://schemas.microsoft.com/office/drawing/2014/main" id="{1A8AF9B1-7D64-4564-969F-CB2B27ED9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descr="Blue push pin surrounded by circle of red push pins">
            <a:extLst>
              <a:ext uri="{FF2B5EF4-FFF2-40B4-BE49-F238E27FC236}">
                <a16:creationId xmlns:a16="http://schemas.microsoft.com/office/drawing/2014/main" id="{90271548-693D-0241-44DF-CC3664AE31E9}"/>
              </a:ext>
            </a:extLst>
          </p:cNvPr>
          <p:cNvPicPr>
            <a:picLocks noChangeAspect="1"/>
          </p:cNvPicPr>
          <p:nvPr/>
        </p:nvPicPr>
        <p:blipFill>
          <a:blip r:embed="rId2"/>
          <a:srcRect t="10258" r="9091" b="13133"/>
          <a:stretch/>
        </p:blipFill>
        <p:spPr>
          <a:xfrm>
            <a:off x="20" y="10"/>
            <a:ext cx="12191980" cy="6857990"/>
          </a:xfrm>
          <a:prstGeom prst="rect">
            <a:avLst/>
          </a:prstGeom>
        </p:spPr>
      </p:pic>
      <p:grpSp>
        <p:nvGrpSpPr>
          <p:cNvPr id="49" name="Group 48">
            <a:extLst>
              <a:ext uri="{FF2B5EF4-FFF2-40B4-BE49-F238E27FC236}">
                <a16:creationId xmlns:a16="http://schemas.microsoft.com/office/drawing/2014/main" id="{8D854759-2D3E-4B54-A780-D84D49E80F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50" name="Rectangle 49">
              <a:extLst>
                <a:ext uri="{FF2B5EF4-FFF2-40B4-BE49-F238E27FC236}">
                  <a16:creationId xmlns:a16="http://schemas.microsoft.com/office/drawing/2014/main" id="{459856EA-FC8A-44D1-BC3D-2B8EDD0C86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 name="Rectangle 50">
              <a:extLst>
                <a:ext uri="{FF2B5EF4-FFF2-40B4-BE49-F238E27FC236}">
                  <a16:creationId xmlns:a16="http://schemas.microsoft.com/office/drawing/2014/main" id="{C1038B56-933B-44DD-AF10-63436FCCFB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584200" y="1006956"/>
            <a:ext cx="3412067" cy="1372177"/>
          </a:xfrm>
        </p:spPr>
        <p:txBody>
          <a:bodyPr vert="horz" lIns="91440" tIns="45720" rIns="91440" bIns="45720" rtlCol="0" anchor="ctr">
            <a:normAutofit/>
          </a:bodyPr>
          <a:lstStyle/>
          <a:p>
            <a:pPr>
              <a:lnSpc>
                <a:spcPct val="90000"/>
              </a:lnSpc>
            </a:pPr>
            <a:br>
              <a:rPr lang="en-US" sz="2200" i="0">
                <a:solidFill>
                  <a:srgbClr val="FFFFFF"/>
                </a:solidFill>
                <a:effectLst/>
              </a:rPr>
            </a:br>
            <a:r>
              <a:rPr lang="en-US" sz="2200" i="0">
                <a:solidFill>
                  <a:srgbClr val="FFFFFF"/>
                </a:solidFill>
                <a:effectLst/>
              </a:rPr>
              <a:t>Storytelling Case Study: Airbnb, NYC</a:t>
            </a:r>
            <a:br>
              <a:rPr lang="en-US" sz="2200" i="0">
                <a:solidFill>
                  <a:srgbClr val="FFFFFF"/>
                </a:solidFill>
                <a:effectLst/>
              </a:rPr>
            </a:br>
            <a:endParaRPr lang="en-US" sz="2200">
              <a:solidFill>
                <a:srgbClr val="FFFFFF"/>
              </a:solidFill>
            </a:endParaRPr>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581193" y="2438399"/>
            <a:ext cx="3415074" cy="3564467"/>
          </a:xfrm>
        </p:spPr>
        <p:txBody>
          <a:bodyPr vert="horz" lIns="91440" tIns="45720" rIns="91440" bIns="45720" rtlCol="0" anchor="ctr">
            <a:normAutofit/>
          </a:bodyPr>
          <a:lstStyle/>
          <a:p>
            <a:pPr>
              <a:buFont typeface="Wingdings 2" panose="05020102010507070707" pitchFamily="18" charset="2"/>
              <a:buChar char=""/>
            </a:pPr>
            <a:endParaRPr lang="en-US" dirty="0">
              <a:solidFill>
                <a:srgbClr val="FFFFFF"/>
              </a:solidFill>
            </a:endParaRPr>
          </a:p>
          <a:p>
            <a:pPr>
              <a:buFont typeface="Wingdings 2" panose="05020102010507070707" pitchFamily="18" charset="2"/>
              <a:buChar char=""/>
            </a:pPr>
            <a:endParaRPr lang="en-US" dirty="0">
              <a:solidFill>
                <a:srgbClr val="FFFFFF"/>
              </a:solidFill>
            </a:endParaRPr>
          </a:p>
          <a:p>
            <a:r>
              <a:rPr lang="en-US" dirty="0">
                <a:solidFill>
                  <a:srgbClr val="FFFFFF"/>
                </a:solidFill>
              </a:rPr>
              <a:t>Ranjith Cheela</a:t>
            </a:r>
          </a:p>
          <a:p>
            <a:r>
              <a:rPr lang="en-US" dirty="0">
                <a:solidFill>
                  <a:srgbClr val="FFFFFF"/>
                </a:solidFill>
              </a:rPr>
              <a:t>Hein Huynh</a:t>
            </a:r>
          </a:p>
          <a:p>
            <a:r>
              <a:rPr lang="en-US" dirty="0" err="1">
                <a:solidFill>
                  <a:srgbClr val="FFFFFF"/>
                </a:solidFill>
              </a:rPr>
              <a:t>Raheema</a:t>
            </a:r>
            <a:endParaRPr lang="en-US" dirty="0">
              <a:solidFill>
                <a:srgbClr val="FFFFFF"/>
              </a:solidFill>
            </a:endParaRPr>
          </a:p>
          <a:p>
            <a:pPr>
              <a:buFont typeface="Wingdings 2" panose="05020102010507070707" pitchFamily="18" charset="2"/>
              <a:buChar char=""/>
            </a:pPr>
            <a:endParaRPr lang="en-US" dirty="0">
              <a:solidFill>
                <a:srgbClr val="FFFFFF"/>
              </a:solidFill>
            </a:endParaRPr>
          </a:p>
          <a:p>
            <a:pPr>
              <a:buFont typeface="Wingdings 2" panose="05020102010507070707" pitchFamily="18" charset="2"/>
              <a:buChar char=""/>
            </a:pPr>
            <a:endParaRPr lang="en-US" dirty="0">
              <a:solidFill>
                <a:srgbClr val="FFFFFF"/>
              </a:solidFill>
            </a:endParaRPr>
          </a:p>
        </p:txBody>
      </p:sp>
    </p:spTree>
    <p:extLst>
      <p:ext uri="{BB962C8B-B14F-4D97-AF65-F5344CB8AC3E}">
        <p14:creationId xmlns:p14="http://schemas.microsoft.com/office/powerpoint/2010/main" val="2146377013"/>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87494" y="672534"/>
            <a:ext cx="3854528" cy="914399"/>
          </a:xfrm>
        </p:spPr>
        <p:txBody>
          <a:bodyPr>
            <a:noAutofit/>
          </a:bodyPr>
          <a:lstStyle/>
          <a:p>
            <a:r>
              <a:rPr lang="en-IN" sz="2800" dirty="0"/>
              <a:t>Price vs Geographical location</a:t>
            </a:r>
          </a:p>
        </p:txBody>
      </p:sp>
      <p:graphicFrame>
        <p:nvGraphicFramePr>
          <p:cNvPr id="12" name="Content Placeholder 9">
            <a:extLst>
              <a:ext uri="{FF2B5EF4-FFF2-40B4-BE49-F238E27FC236}">
                <a16:creationId xmlns:a16="http://schemas.microsoft.com/office/drawing/2014/main" id="{54A128D6-C215-45C0-12C1-13FDC728CACB}"/>
              </a:ext>
            </a:extLst>
          </p:cNvPr>
          <p:cNvGraphicFramePr>
            <a:graphicFrameLocks noGrp="1"/>
          </p:cNvGraphicFramePr>
          <p:nvPr>
            <p:ph idx="1"/>
            <p:extLst>
              <p:ext uri="{D42A27DB-BD31-4B8C-83A1-F6EECF244321}">
                <p14:modId xmlns:p14="http://schemas.microsoft.com/office/powerpoint/2010/main" val="3299923742"/>
              </p:ext>
            </p:extLst>
          </p:nvPr>
        </p:nvGraphicFramePr>
        <p:xfrm>
          <a:off x="447816" y="601200"/>
          <a:ext cx="11292840" cy="420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BC599FB1-E8CB-C92C-F288-2348C2F2CE67}"/>
              </a:ext>
            </a:extLst>
          </p:cNvPr>
          <p:cNvSpPr>
            <a:spLocks noGrp="1"/>
          </p:cNvSpPr>
          <p:nvPr>
            <p:ph type="body" sz="half" idx="2"/>
          </p:nvPr>
        </p:nvSpPr>
        <p:spPr/>
        <p:txBody>
          <a:bodyPr/>
          <a:lstStyle/>
          <a:p>
            <a:endParaRPr lang="en-US" dirty="0"/>
          </a:p>
        </p:txBody>
      </p:sp>
      <p:pic>
        <p:nvPicPr>
          <p:cNvPr id="6" name="Picture 5">
            <a:extLst>
              <a:ext uri="{FF2B5EF4-FFF2-40B4-BE49-F238E27FC236}">
                <a16:creationId xmlns:a16="http://schemas.microsoft.com/office/drawing/2014/main" id="{E412E043-496C-44D4-64BF-50508F39F39E}"/>
              </a:ext>
            </a:extLst>
          </p:cNvPr>
          <p:cNvPicPr>
            <a:picLocks noChangeAspect="1"/>
          </p:cNvPicPr>
          <p:nvPr/>
        </p:nvPicPr>
        <p:blipFill>
          <a:blip r:embed="rId7"/>
          <a:stretch>
            <a:fillRect/>
          </a:stretch>
        </p:blipFill>
        <p:spPr>
          <a:xfrm>
            <a:off x="6096000" y="4622800"/>
            <a:ext cx="5737934" cy="2086480"/>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a:xfrm>
            <a:off x="746228" y="1037967"/>
            <a:ext cx="3054091" cy="4709131"/>
          </a:xfrm>
        </p:spPr>
        <p:txBody>
          <a:bodyPr anchor="ctr">
            <a:normAutofit/>
          </a:bodyPr>
          <a:lstStyle/>
          <a:p>
            <a:r>
              <a:rPr lang="en-IN" b="1">
                <a:solidFill>
                  <a:schemeClr val="accent1"/>
                </a:solidFill>
              </a:rPr>
              <a:t>Objective:</a:t>
            </a:r>
          </a:p>
        </p:txBody>
      </p:sp>
      <p:sp>
        <p:nvSpPr>
          <p:cNvPr id="11" name="Rectangle 10">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619B723E-16E6-A1BF-1820-BF065C182141}"/>
              </a:ext>
            </a:extLst>
          </p:cNvPr>
          <p:cNvGraphicFramePr>
            <a:graphicFrameLocks noGrp="1"/>
          </p:cNvGraphicFramePr>
          <p:nvPr>
            <p:ph idx="1"/>
            <p:extLst>
              <p:ext uri="{D42A27DB-BD31-4B8C-83A1-F6EECF244321}">
                <p14:modId xmlns:p14="http://schemas.microsoft.com/office/powerpoint/2010/main" val="840283785"/>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24180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a:xfrm>
            <a:off x="581192" y="702156"/>
            <a:ext cx="11029616" cy="1013800"/>
          </a:xfrm>
        </p:spPr>
        <p:txBody>
          <a:bodyPr>
            <a:normAutofit/>
          </a:bodyPr>
          <a:lstStyle/>
          <a:p>
            <a:r>
              <a:rPr lang="en-US" b="1">
                <a:solidFill>
                  <a:srgbClr val="FFFEFF"/>
                </a:solidFill>
              </a:rPr>
              <a:t>Data Preparation	</a:t>
            </a:r>
            <a:endParaRPr lang="en-IN" b="1">
              <a:solidFill>
                <a:srgbClr val="FFFEFF"/>
              </a:solidFill>
            </a:endParaRPr>
          </a:p>
        </p:txBody>
      </p:sp>
      <p:graphicFrame>
        <p:nvGraphicFramePr>
          <p:cNvPr id="5" name="Content Placeholder 2">
            <a:extLst>
              <a:ext uri="{FF2B5EF4-FFF2-40B4-BE49-F238E27FC236}">
                <a16:creationId xmlns:a16="http://schemas.microsoft.com/office/drawing/2014/main" id="{9337D80E-61F0-B2E9-A43A-0E25A5694403}"/>
              </a:ext>
            </a:extLst>
          </p:cNvPr>
          <p:cNvGraphicFramePr>
            <a:graphicFrameLocks noGrp="1"/>
          </p:cNvGraphicFramePr>
          <p:nvPr>
            <p:ph idx="1"/>
            <p:extLst>
              <p:ext uri="{D42A27DB-BD31-4B8C-83A1-F6EECF244321}">
                <p14:modId xmlns:p14="http://schemas.microsoft.com/office/powerpoint/2010/main" val="3499143484"/>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8334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762121" y="960723"/>
            <a:ext cx="4968489" cy="1013800"/>
          </a:xfrm>
        </p:spPr>
        <p:txBody>
          <a:bodyPr vert="horz" lIns="91440" tIns="45720" rIns="91440" bIns="45720" rtlCol="0" anchor="b">
            <a:normAutofit/>
          </a:bodyPr>
          <a:lstStyle/>
          <a:p>
            <a:r>
              <a:rPr lang="en-US" sz="2800">
                <a:solidFill>
                  <a:srgbClr val="FFFFFF"/>
                </a:solidFill>
              </a:rPr>
              <a:t>Popular Neighborhoods</a:t>
            </a:r>
          </a:p>
        </p:txBody>
      </p:sp>
      <p:sp>
        <p:nvSpPr>
          <p:cNvPr id="22" name="Rectangle 21">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783387" y="2254102"/>
            <a:ext cx="4947221" cy="3650344"/>
          </a:xfrm>
        </p:spPr>
        <p:txBody>
          <a:bodyPr vert="horz" lIns="91440" tIns="45720" rIns="91440" bIns="45720" rtlCol="0" anchor="ctr">
            <a:normAutofit/>
          </a:bodyPr>
          <a:lstStyle/>
          <a:p>
            <a:pPr marL="285750" indent="-285750" algn="l">
              <a:buFont typeface="Wingdings 2" panose="05020102010507070707" pitchFamily="18" charset="2"/>
              <a:buChar char=""/>
            </a:pPr>
            <a:r>
              <a:rPr lang="en-US">
                <a:solidFill>
                  <a:srgbClr val="FFFFFF"/>
                </a:solidFill>
              </a:rPr>
              <a:t>We see that Bedford-Stuyvesant from Brooklyn is the highest popular with 1,10,352 no of reviews in total followed by Williamsburg.</a:t>
            </a:r>
          </a:p>
          <a:p>
            <a:pPr marL="285750" indent="-285750" algn="l">
              <a:buFont typeface="Wingdings 2" panose="05020102010507070707" pitchFamily="18" charset="2"/>
              <a:buChar char=""/>
            </a:pPr>
            <a:r>
              <a:rPr lang="en-US">
                <a:solidFill>
                  <a:srgbClr val="FFFFFF"/>
                </a:solidFill>
              </a:rPr>
              <a:t>Harlem from Manhattan got the highest no of reviews followed by Hell’s kitchen.</a:t>
            </a:r>
          </a:p>
          <a:p>
            <a:pPr marL="285750" indent="-285750" algn="l">
              <a:buFont typeface="Wingdings 2" panose="05020102010507070707" pitchFamily="18" charset="2"/>
              <a:buChar char=""/>
            </a:pPr>
            <a:r>
              <a:rPr lang="en-US">
                <a:solidFill>
                  <a:srgbClr val="FFFFFF"/>
                </a:solidFill>
              </a:rPr>
              <a:t>The higher number of customer reviews imply higher satisfaction in these localities.</a:t>
            </a:r>
          </a:p>
          <a:p>
            <a:pPr marL="285750" indent="-285750" algn="l">
              <a:buFont typeface="Wingdings 2" panose="05020102010507070707" pitchFamily="18" charset="2"/>
              <a:buChar char=""/>
            </a:pPr>
            <a:endParaRPr lang="en-US">
              <a:solidFill>
                <a:srgbClr val="FFFFFF"/>
              </a:solidFill>
            </a:endParaRPr>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6468084" y="2362578"/>
            <a:ext cx="4952475" cy="2141945"/>
          </a:xfrm>
          <a:prstGeom prst="rect">
            <a:avLst/>
          </a:prstGeom>
        </p:spPr>
      </p:pic>
    </p:spTree>
    <p:extLst>
      <p:ext uri="{BB962C8B-B14F-4D97-AF65-F5344CB8AC3E}">
        <p14:creationId xmlns:p14="http://schemas.microsoft.com/office/powerpoint/2010/main" val="256930116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762121" y="960723"/>
            <a:ext cx="4968489" cy="1013800"/>
          </a:xfrm>
        </p:spPr>
        <p:txBody>
          <a:bodyPr vert="horz" lIns="91440" tIns="45720" rIns="91440" bIns="45720" rtlCol="0" anchor="b">
            <a:normAutofit/>
          </a:bodyPr>
          <a:lstStyle/>
          <a:p>
            <a:r>
              <a:rPr lang="en-US" sz="2800">
                <a:solidFill>
                  <a:srgbClr val="FFFFFF"/>
                </a:solidFill>
              </a:rPr>
              <a:t>Availability and Price </a:t>
            </a:r>
          </a:p>
        </p:txBody>
      </p:sp>
      <p:sp>
        <p:nvSpPr>
          <p:cNvPr id="25" name="Rectangle 24">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783387" y="2254102"/>
            <a:ext cx="4947221" cy="3650344"/>
          </a:xfrm>
        </p:spPr>
        <p:txBody>
          <a:bodyPr vert="horz" lIns="91440" tIns="45720" rIns="91440" bIns="45720" rtlCol="0" anchor="ctr">
            <a:normAutofit/>
          </a:bodyPr>
          <a:lstStyle/>
          <a:p>
            <a:pPr marL="285750" indent="-285750" algn="l">
              <a:buFont typeface="Wingdings 2" panose="05020102010507070707" pitchFamily="18" charset="2"/>
              <a:buChar char=""/>
            </a:pPr>
            <a:r>
              <a:rPr lang="en-US">
                <a:solidFill>
                  <a:srgbClr val="FFFFFF"/>
                </a:solidFill>
              </a:rPr>
              <a:t>Bedford-Stuyvesant has the highest availability and price is also high</a:t>
            </a:r>
          </a:p>
          <a:p>
            <a:pPr marL="285750" indent="-285750" algn="l">
              <a:buFont typeface="Wingdings 2" panose="05020102010507070707" pitchFamily="18" charset="2"/>
              <a:buChar char=""/>
            </a:pPr>
            <a:r>
              <a:rPr lang="en-US">
                <a:solidFill>
                  <a:srgbClr val="FFFFFF"/>
                </a:solidFill>
              </a:rPr>
              <a:t>Followed by Bedford we see the similar kind of trend across Hell’s Kitchen, Williamsburg, and Harlem</a:t>
            </a:r>
          </a:p>
          <a:p>
            <a:pPr marL="285750" indent="-285750" algn="l">
              <a:buFont typeface="Wingdings 2" panose="05020102010507070707" pitchFamily="18" charset="2"/>
              <a:buChar char=""/>
            </a:pPr>
            <a:r>
              <a:rPr lang="en-US">
                <a:solidFill>
                  <a:srgbClr val="FFFFFF"/>
                </a:solidFill>
              </a:rPr>
              <a:t>Chelsea is the lowest in the availability and price.</a:t>
            </a:r>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6468084" y="1929237"/>
            <a:ext cx="4952475" cy="3008628"/>
          </a:xfrm>
          <a:prstGeom prst="rect">
            <a:avLst/>
          </a:prstGeom>
        </p:spPr>
      </p:pic>
    </p:spTree>
    <p:extLst>
      <p:ext uri="{BB962C8B-B14F-4D97-AF65-F5344CB8AC3E}">
        <p14:creationId xmlns:p14="http://schemas.microsoft.com/office/powerpoint/2010/main" val="195424329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762121" y="960723"/>
            <a:ext cx="4968489" cy="1013800"/>
          </a:xfrm>
        </p:spPr>
        <p:txBody>
          <a:bodyPr vert="horz" lIns="91440" tIns="45720" rIns="91440" bIns="45720" rtlCol="0" anchor="b">
            <a:normAutofit/>
          </a:bodyPr>
          <a:lstStyle/>
          <a:p>
            <a:r>
              <a:rPr lang="en-US" sz="2800">
                <a:solidFill>
                  <a:srgbClr val="FFFFFF"/>
                </a:solidFill>
              </a:rPr>
              <a:t>Types of Rooms </a:t>
            </a:r>
          </a:p>
        </p:txBody>
      </p:sp>
      <p:sp>
        <p:nvSpPr>
          <p:cNvPr id="23" name="Rectangle 22">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783387" y="2254102"/>
            <a:ext cx="4947221" cy="3650344"/>
          </a:xfrm>
        </p:spPr>
        <p:txBody>
          <a:bodyPr vert="horz" lIns="91440" tIns="45720" rIns="91440" bIns="45720" rtlCol="0" anchor="ctr">
            <a:normAutofit/>
          </a:bodyPr>
          <a:lstStyle/>
          <a:p>
            <a:pPr marL="285750" indent="-285750" algn="l">
              <a:buFont typeface="Wingdings 2" panose="05020102010507070707" pitchFamily="18" charset="2"/>
              <a:buChar char=""/>
            </a:pPr>
            <a:r>
              <a:rPr lang="en-US">
                <a:solidFill>
                  <a:srgbClr val="FFFFFF"/>
                </a:solidFill>
              </a:rPr>
              <a:t>People tend to book the entire property in and around </a:t>
            </a:r>
            <a:r>
              <a:rPr lang="en-US" b="1">
                <a:solidFill>
                  <a:srgbClr val="FFFFFF"/>
                </a:solidFill>
              </a:rPr>
              <a:t>Brooklyn and Manhattan </a:t>
            </a:r>
            <a:r>
              <a:rPr lang="en-US">
                <a:solidFill>
                  <a:srgbClr val="FFFFFF"/>
                </a:solidFill>
              </a:rPr>
              <a:t>in the pie chart we can anlayze what are the listed property percentage </a:t>
            </a:r>
            <a:endParaRPr lang="en-US" b="1">
              <a:solidFill>
                <a:srgbClr val="FFFFFF"/>
              </a:solidFill>
            </a:endParaRPr>
          </a:p>
          <a:p>
            <a:pPr marL="285750" indent="-285750" algn="l">
              <a:buFont typeface="Wingdings 2" panose="05020102010507070707" pitchFamily="18" charset="2"/>
              <a:buChar char=""/>
            </a:pPr>
            <a:r>
              <a:rPr lang="en-US">
                <a:solidFill>
                  <a:srgbClr val="FFFFFF"/>
                </a:solidFill>
              </a:rPr>
              <a:t>Manhattan has highest number of home/apt properties, i.e. 60.93% of total listed properties. </a:t>
            </a:r>
          </a:p>
          <a:p>
            <a:pPr marL="285750" indent="-285750" algn="l">
              <a:buFont typeface="Wingdings 2" panose="05020102010507070707" pitchFamily="18" charset="2"/>
              <a:buChar char=""/>
            </a:pPr>
            <a:r>
              <a:rPr lang="en-US">
                <a:solidFill>
                  <a:srgbClr val="FFFFFF"/>
                </a:solidFill>
              </a:rPr>
              <a:t>Maximum number of private rooms  are available in Bronx i.e. around 59.76% of total listed properties. </a:t>
            </a:r>
          </a:p>
          <a:p>
            <a:pPr marL="285750" indent="-285750" algn="l">
              <a:buFont typeface="Wingdings 2" panose="05020102010507070707" pitchFamily="18" charset="2"/>
              <a:buChar char=""/>
            </a:pPr>
            <a:r>
              <a:rPr lang="en-US">
                <a:solidFill>
                  <a:srgbClr val="FFFFFF"/>
                </a:solidFill>
              </a:rPr>
              <a:t>Very less number of shared rooms are available in each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6468084" y="2065430"/>
            <a:ext cx="4952475" cy="2736242"/>
          </a:xfrm>
          <a:prstGeom prst="rect">
            <a:avLst/>
          </a:prstGeom>
        </p:spPr>
      </p:pic>
    </p:spTree>
    <p:extLst>
      <p:ext uri="{BB962C8B-B14F-4D97-AF65-F5344CB8AC3E}">
        <p14:creationId xmlns:p14="http://schemas.microsoft.com/office/powerpoint/2010/main" val="123203481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fontScale="90000"/>
          </a:bodyPr>
          <a:lstStyle/>
          <a:p>
            <a:pPr algn="ctr"/>
            <a:br>
              <a:rPr lang="en-US" sz="2400" b="1" dirty="0"/>
            </a:br>
            <a:br>
              <a:rPr lang="en-US" sz="2400" b="1" dirty="0"/>
            </a:br>
            <a:br>
              <a:rPr lang="en-US" sz="2400" b="1" dirty="0"/>
            </a:br>
            <a:br>
              <a:rPr lang="en-US" sz="2400" b="1" dirty="0"/>
            </a:br>
            <a:br>
              <a:rPr lang="en-US" sz="2400" b="1" dirty="0"/>
            </a:br>
            <a:endParaRPr lang="en-IN" sz="2400" b="1" dirty="0"/>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a:xfrm>
            <a:off x="447816" y="601200"/>
            <a:ext cx="3697464" cy="1308880"/>
          </a:xfrm>
        </p:spPr>
        <p:txBody>
          <a:bodyPr/>
          <a:lstStyle/>
          <a:p>
            <a:pPr marL="0" indent="0">
              <a:buNone/>
            </a:pPr>
            <a:r>
              <a:rPr lang="en-US" b="1" dirty="0">
                <a:solidFill>
                  <a:schemeClr val="accent2"/>
                </a:solidFill>
              </a:rPr>
              <a:t>Average days of stay</a:t>
            </a:r>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95245" y="1656079"/>
            <a:ext cx="4230021" cy="3373121"/>
          </a:xfrm>
        </p:spPr>
        <p:txBody>
          <a:bodyPr>
            <a:noAutofit/>
          </a:bodyPr>
          <a:lstStyle/>
          <a:p>
            <a:pPr algn="just"/>
            <a:r>
              <a:rPr lang="en-IN" sz="1600" dirty="0">
                <a:solidFill>
                  <a:schemeClr val="tx1"/>
                </a:solidFill>
              </a:rPr>
              <a:t>We can see that the bookings for 1-5 days were more.</a:t>
            </a:r>
          </a:p>
          <a:p>
            <a:pPr algn="just"/>
            <a:r>
              <a:rPr lang="en-IN" sz="1600" dirty="0">
                <a:solidFill>
                  <a:schemeClr val="tx1"/>
                </a:solidFill>
              </a:rPr>
              <a:t>Also we can observe the bookings for 30 days were in raise in Brooklyn and Manhattan especially.</a:t>
            </a:r>
          </a:p>
          <a:p>
            <a:pPr algn="just"/>
            <a:r>
              <a:rPr lang="en-IN" sz="1600" dirty="0">
                <a:solidFill>
                  <a:schemeClr val="tx1"/>
                </a:solidFill>
              </a:rPr>
              <a:t>Seems like people want to migrate for the longer tenure of holidays.</a:t>
            </a:r>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762121" y="960723"/>
            <a:ext cx="4968489" cy="1013800"/>
          </a:xfrm>
        </p:spPr>
        <p:txBody>
          <a:bodyPr vert="horz" lIns="91440" tIns="45720" rIns="91440" bIns="45720" rtlCol="0" anchor="b">
            <a:normAutofit/>
          </a:bodyPr>
          <a:lstStyle/>
          <a:p>
            <a:r>
              <a:rPr lang="en-US" sz="2800">
                <a:solidFill>
                  <a:srgbClr val="FFFFFF"/>
                </a:solidFill>
              </a:rPr>
              <a:t>Average Price range of bookings</a:t>
            </a:r>
          </a:p>
        </p:txBody>
      </p:sp>
      <p:sp>
        <p:nvSpPr>
          <p:cNvPr id="23" name="Rectangle 22">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783387" y="2254102"/>
            <a:ext cx="4947221" cy="3650344"/>
          </a:xfrm>
        </p:spPr>
        <p:txBody>
          <a:bodyPr vert="horz" lIns="91440" tIns="45720" rIns="91440" bIns="45720" rtlCol="0" anchor="ctr">
            <a:normAutofit/>
          </a:bodyPr>
          <a:lstStyle/>
          <a:p>
            <a:pPr marL="285750" indent="-285750" algn="l">
              <a:buFont typeface="Wingdings 2" panose="05020102010507070707" pitchFamily="18" charset="2"/>
              <a:buChar char=""/>
            </a:pPr>
            <a:r>
              <a:rPr lang="en-US">
                <a:solidFill>
                  <a:srgbClr val="FFFFFF"/>
                </a:solidFill>
              </a:rPr>
              <a:t>Based on the volume of bookings done, and their price range is considered </a:t>
            </a:r>
          </a:p>
          <a:p>
            <a:pPr marL="285750" indent="-285750" algn="l">
              <a:buFont typeface="Wingdings 2" panose="05020102010507070707" pitchFamily="18" charset="2"/>
              <a:buChar char=""/>
            </a:pPr>
            <a:r>
              <a:rPr lang="en-US">
                <a:solidFill>
                  <a:srgbClr val="FFFFFF"/>
                </a:solidFill>
              </a:rPr>
              <a:t>$60 - $200 is the price range is the most preferred</a:t>
            </a:r>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6468084" y="2108764"/>
            <a:ext cx="4952475" cy="2649574"/>
          </a:xfrm>
          <a:prstGeom prst="rect">
            <a:avLst/>
          </a:prstGeom>
        </p:spPr>
      </p:pic>
    </p:spTree>
    <p:extLst>
      <p:ext uri="{BB962C8B-B14F-4D97-AF65-F5344CB8AC3E}">
        <p14:creationId xmlns:p14="http://schemas.microsoft.com/office/powerpoint/2010/main" val="142014252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14">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879A26B8-6C4E-452B-ADD3-ED324A7AB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B4167E1-E2B0-4192-8DA2-6967DDFF8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560996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762121" y="960723"/>
            <a:ext cx="4968489" cy="1013800"/>
          </a:xfrm>
        </p:spPr>
        <p:txBody>
          <a:bodyPr vert="horz" lIns="91440" tIns="45720" rIns="91440" bIns="45720" rtlCol="0" anchor="b">
            <a:normAutofit/>
          </a:bodyPr>
          <a:lstStyle/>
          <a:p>
            <a:r>
              <a:rPr lang="en-US" sz="2800">
                <a:solidFill>
                  <a:srgbClr val="FFFFFF"/>
                </a:solidFill>
              </a:rPr>
              <a:t>Price variation</a:t>
            </a:r>
          </a:p>
        </p:txBody>
      </p:sp>
      <p:sp>
        <p:nvSpPr>
          <p:cNvPr id="23" name="Rectangle 22">
            <a:extLst>
              <a:ext uri="{FF2B5EF4-FFF2-40B4-BE49-F238E27FC236}">
                <a16:creationId xmlns:a16="http://schemas.microsoft.com/office/drawing/2014/main" id="{D03E4FEE-2E6A-44AB-B6BA-C1AD0CD6D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560581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4">
            <a:extLst>
              <a:ext uri="{FF2B5EF4-FFF2-40B4-BE49-F238E27FC236}">
                <a16:creationId xmlns:a16="http://schemas.microsoft.com/office/drawing/2014/main" id="{0817EB59-13B3-43DA-9B91-A7CC174A6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44318" y="457200"/>
            <a:ext cx="5600007"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783387" y="2254102"/>
            <a:ext cx="4947221" cy="3650344"/>
          </a:xfrm>
        </p:spPr>
        <p:txBody>
          <a:bodyPr vert="horz" lIns="91440" tIns="45720" rIns="91440" bIns="45720" rtlCol="0" anchor="ctr">
            <a:normAutofit/>
          </a:bodyPr>
          <a:lstStyle/>
          <a:p>
            <a:pPr marL="171450" indent="-171450" algn="l">
              <a:buFont typeface="Wingdings 2" panose="05020102010507070707" pitchFamily="18" charset="2"/>
              <a:buChar char=""/>
            </a:pPr>
            <a:r>
              <a:rPr lang="en-US">
                <a:solidFill>
                  <a:srgbClr val="FFFFFF"/>
                </a:solidFill>
              </a:rPr>
              <a:t>The 'Entire home/apt' room type in Manhattan is the most expensive at $250, much higher than the overall average.</a:t>
            </a:r>
          </a:p>
          <a:p>
            <a:pPr marL="171450" indent="-171450" algn="l">
              <a:buFont typeface="Wingdings 2" panose="05020102010507070707" pitchFamily="18" charset="2"/>
              <a:buChar char=""/>
            </a:pPr>
            <a:r>
              <a:rPr lang="en-US">
                <a:solidFill>
                  <a:srgbClr val="FFFFFF"/>
                </a:solidFill>
              </a:rPr>
              <a:t>Brooklyn and Staten Island stands next to Manhattan on the price for the Entire home/apt</a:t>
            </a:r>
          </a:p>
          <a:p>
            <a:pPr marL="171450" indent="-171450" algn="l">
              <a:buFont typeface="Wingdings 2" panose="05020102010507070707" pitchFamily="18" charset="2"/>
              <a:buChar char=""/>
            </a:pPr>
            <a:r>
              <a:rPr lang="en-US">
                <a:solidFill>
                  <a:srgbClr val="FFFFFF"/>
                </a:solidFill>
              </a:rPr>
              <a:t>‘private rooms’ of Manhattan &amp; Brooklyn has the highest average. </a:t>
            </a:r>
          </a:p>
          <a:p>
            <a:pPr marL="171450" indent="-171450" algn="l">
              <a:buFont typeface="Wingdings 2" panose="05020102010507070707" pitchFamily="18" charset="2"/>
              <a:buChar char=""/>
            </a:pPr>
            <a:r>
              <a:rPr lang="en-US">
                <a:solidFill>
                  <a:srgbClr val="FFFFFF"/>
                </a:solidFill>
              </a:rPr>
              <a:t> ‘Shared Room' type is the cheapest in Brooklyn with $50.5. </a:t>
            </a:r>
          </a:p>
          <a:p>
            <a:pPr algn="l">
              <a:buFont typeface="Wingdings 2" panose="05020102010507070707" pitchFamily="18" charset="2"/>
              <a:buChar char=""/>
            </a:pPr>
            <a:endParaRPr lang="en-US">
              <a:solidFill>
                <a:srgbClr val="FFFFFF"/>
              </a:solidFill>
            </a:endParaRPr>
          </a:p>
          <a:p>
            <a:pPr marL="171450" indent="-171450" algn="l">
              <a:buFont typeface="Wingdings 2" panose="05020102010507070707" pitchFamily="18" charset="2"/>
              <a:buChar char=""/>
            </a:pPr>
            <a:endParaRPr lang="en-US">
              <a:solidFill>
                <a:srgbClr val="FFFFFF"/>
              </a:solidFill>
            </a:endParaRPr>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6468084" y="1892093"/>
            <a:ext cx="4952475" cy="3082915"/>
          </a:xfrm>
          <a:prstGeom prst="rect">
            <a:avLst/>
          </a:prstGeom>
          <a:solidFill>
            <a:schemeClr val="tx1"/>
          </a:solidFill>
        </p:spPr>
      </p:pic>
    </p:spTree>
    <p:extLst>
      <p:ext uri="{BB962C8B-B14F-4D97-AF65-F5344CB8AC3E}">
        <p14:creationId xmlns:p14="http://schemas.microsoft.com/office/powerpoint/2010/main" val="122671924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
  <TotalTime>564</TotalTime>
  <Words>500</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Gill Sans MT</vt:lpstr>
      <vt:lpstr>Wingdings 2</vt:lpstr>
      <vt:lpstr>Dividend</vt:lpstr>
      <vt:lpstr> Storytelling Case Study: Airbnb, NYC </vt:lpstr>
      <vt:lpstr>Objective:</vt:lpstr>
      <vt:lpstr>Data Preparation </vt:lpstr>
      <vt:lpstr>Popular Neighborhoods</vt:lpstr>
      <vt:lpstr>Availability and Price </vt:lpstr>
      <vt:lpstr>Types of Rooms </vt:lpstr>
      <vt:lpstr>     </vt:lpstr>
      <vt:lpstr>Average Price range of bookings</vt:lpstr>
      <vt:lpstr>Price variation</vt:lpstr>
      <vt:lpstr>Price vs Geographical location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ranjith cheela</cp:lastModifiedBy>
  <cp:revision>11</cp:revision>
  <dcterms:created xsi:type="dcterms:W3CDTF">2022-01-03T15:55:11Z</dcterms:created>
  <dcterms:modified xsi:type="dcterms:W3CDTF">2025-02-04T03:07:42Z</dcterms:modified>
</cp:coreProperties>
</file>