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6" r:id="rId9"/>
    <p:sldId id="263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4BA5D-2BCF-4FE2-998B-C0B8A016B6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91E8BA-89AE-4D85-8D0D-7B33A05073DB}">
      <dgm:prSet/>
      <dgm:spPr/>
      <dgm:t>
        <a:bodyPr/>
        <a:lstStyle/>
        <a:p>
          <a:r>
            <a:rPr lang="en-IN"/>
            <a:t>Airbnb is an online platform using which people can rent their unused accommodations. </a:t>
          </a:r>
          <a:endParaRPr lang="en-US"/>
        </a:p>
      </dgm:t>
    </dgm:pt>
    <dgm:pt modelId="{D3BF14AD-C8AA-4B09-9B79-4E99F9E7A57A}" type="parTrans" cxnId="{2A3BB859-B015-4F94-96D9-77AE05F20D60}">
      <dgm:prSet/>
      <dgm:spPr/>
      <dgm:t>
        <a:bodyPr/>
        <a:lstStyle/>
        <a:p>
          <a:endParaRPr lang="en-US"/>
        </a:p>
      </dgm:t>
    </dgm:pt>
    <dgm:pt modelId="{5533D9B5-65DA-45FB-A1C5-E8A6839BF7B2}" type="sibTrans" cxnId="{2A3BB859-B015-4F94-96D9-77AE05F20D60}">
      <dgm:prSet/>
      <dgm:spPr/>
      <dgm:t>
        <a:bodyPr/>
        <a:lstStyle/>
        <a:p>
          <a:endParaRPr lang="en-US"/>
        </a:p>
      </dgm:t>
    </dgm:pt>
    <dgm:pt modelId="{B6512D6A-D8C9-492D-A59E-317C777C27FB}">
      <dgm:prSet/>
      <dgm:spPr/>
      <dgm:t>
        <a:bodyPr/>
        <a:lstStyle/>
        <a:p>
          <a:r>
            <a:rPr lang="en-IN"/>
            <a:t>During the covid time, Airbnb incurred a huge loss in revenue. </a:t>
          </a:r>
          <a:endParaRPr lang="en-US"/>
        </a:p>
      </dgm:t>
    </dgm:pt>
    <dgm:pt modelId="{1883A406-F8DA-4E49-8C1C-C7694A18690D}" type="parTrans" cxnId="{72E99DE0-A27E-4ACE-BA0C-A6A663CAD860}">
      <dgm:prSet/>
      <dgm:spPr/>
      <dgm:t>
        <a:bodyPr/>
        <a:lstStyle/>
        <a:p>
          <a:endParaRPr lang="en-US"/>
        </a:p>
      </dgm:t>
    </dgm:pt>
    <dgm:pt modelId="{1D5D89B8-E34C-46A6-A133-BFE3D33554FB}" type="sibTrans" cxnId="{72E99DE0-A27E-4ACE-BA0C-A6A663CAD860}">
      <dgm:prSet/>
      <dgm:spPr/>
      <dgm:t>
        <a:bodyPr/>
        <a:lstStyle/>
        <a:p>
          <a:endParaRPr lang="en-US"/>
        </a:p>
      </dgm:t>
    </dgm:pt>
    <dgm:pt modelId="{DA715653-EC5F-4582-A00A-BCD1B8BFFB80}">
      <dgm:prSet/>
      <dgm:spPr/>
      <dgm:t>
        <a:bodyPr/>
        <a:lstStyle/>
        <a:p>
          <a:r>
            <a:rPr lang="en-IN"/>
            <a:t>People have now started travelling again and Airbnb is aiming to bring up the business again and e ready to provide services to customers.</a:t>
          </a:r>
          <a:endParaRPr lang="en-US"/>
        </a:p>
      </dgm:t>
    </dgm:pt>
    <dgm:pt modelId="{22EF9430-62C4-4CC8-A80D-31BCB0E3F327}" type="parTrans" cxnId="{5A3A9516-4DE6-4D32-BFFB-5A40CF9AC21B}">
      <dgm:prSet/>
      <dgm:spPr/>
      <dgm:t>
        <a:bodyPr/>
        <a:lstStyle/>
        <a:p>
          <a:endParaRPr lang="en-US"/>
        </a:p>
      </dgm:t>
    </dgm:pt>
    <dgm:pt modelId="{53F2E1E9-E408-462D-8D38-904CBDECD8C5}" type="sibTrans" cxnId="{5A3A9516-4DE6-4D32-BFFB-5A40CF9AC21B}">
      <dgm:prSet/>
      <dgm:spPr/>
      <dgm:t>
        <a:bodyPr/>
        <a:lstStyle/>
        <a:p>
          <a:endParaRPr lang="en-US"/>
        </a:p>
      </dgm:t>
    </dgm:pt>
    <dgm:pt modelId="{3FDA6C05-32AE-49D4-B3F8-4D62EAF50CD7}" type="pres">
      <dgm:prSet presAssocID="{8EB4BA5D-2BCF-4FE2-998B-C0B8A016B666}" presName="linear" presStyleCnt="0">
        <dgm:presLayoutVars>
          <dgm:animLvl val="lvl"/>
          <dgm:resizeHandles val="exact"/>
        </dgm:presLayoutVars>
      </dgm:prSet>
      <dgm:spPr/>
    </dgm:pt>
    <dgm:pt modelId="{74B3685E-9662-4915-9E5C-2904FCADE031}" type="pres">
      <dgm:prSet presAssocID="{A491E8BA-89AE-4D85-8D0D-7B33A05073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AD7F3E-71F6-49E6-B620-8168A441CB3D}" type="pres">
      <dgm:prSet presAssocID="{5533D9B5-65DA-45FB-A1C5-E8A6839BF7B2}" presName="spacer" presStyleCnt="0"/>
      <dgm:spPr/>
    </dgm:pt>
    <dgm:pt modelId="{8B723BCA-1B7B-4D7A-8108-D3295D2795F6}" type="pres">
      <dgm:prSet presAssocID="{B6512D6A-D8C9-492D-A59E-317C777C2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6D2BC2-4027-4083-845A-CCAF8B9298C1}" type="pres">
      <dgm:prSet presAssocID="{1D5D89B8-E34C-46A6-A133-BFE3D33554FB}" presName="spacer" presStyleCnt="0"/>
      <dgm:spPr/>
    </dgm:pt>
    <dgm:pt modelId="{B044566D-8381-4BB2-AA92-6A75FEE41A11}" type="pres">
      <dgm:prSet presAssocID="{DA715653-EC5F-4582-A00A-BCD1B8BFFB8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49A513-FD8F-4273-8821-A9F76C1A0C3F}" type="presOf" srcId="{B6512D6A-D8C9-492D-A59E-317C777C27FB}" destId="{8B723BCA-1B7B-4D7A-8108-D3295D2795F6}" srcOrd="0" destOrd="0" presId="urn:microsoft.com/office/officeart/2005/8/layout/vList2"/>
    <dgm:cxn modelId="{5A3A9516-4DE6-4D32-BFFB-5A40CF9AC21B}" srcId="{8EB4BA5D-2BCF-4FE2-998B-C0B8A016B666}" destId="{DA715653-EC5F-4582-A00A-BCD1B8BFFB80}" srcOrd="2" destOrd="0" parTransId="{22EF9430-62C4-4CC8-A80D-31BCB0E3F327}" sibTransId="{53F2E1E9-E408-462D-8D38-904CBDECD8C5}"/>
    <dgm:cxn modelId="{2C7CA033-0A1B-4A1C-97C9-B62D35DCE29B}" type="presOf" srcId="{A491E8BA-89AE-4D85-8D0D-7B33A05073DB}" destId="{74B3685E-9662-4915-9E5C-2904FCADE031}" srcOrd="0" destOrd="0" presId="urn:microsoft.com/office/officeart/2005/8/layout/vList2"/>
    <dgm:cxn modelId="{2A3BB859-B015-4F94-96D9-77AE05F20D60}" srcId="{8EB4BA5D-2BCF-4FE2-998B-C0B8A016B666}" destId="{A491E8BA-89AE-4D85-8D0D-7B33A05073DB}" srcOrd="0" destOrd="0" parTransId="{D3BF14AD-C8AA-4B09-9B79-4E99F9E7A57A}" sibTransId="{5533D9B5-65DA-45FB-A1C5-E8A6839BF7B2}"/>
    <dgm:cxn modelId="{4C367B82-2C36-4E6A-8F49-7C25F70D1DF6}" type="presOf" srcId="{DA715653-EC5F-4582-A00A-BCD1B8BFFB80}" destId="{B044566D-8381-4BB2-AA92-6A75FEE41A11}" srcOrd="0" destOrd="0" presId="urn:microsoft.com/office/officeart/2005/8/layout/vList2"/>
    <dgm:cxn modelId="{DB1211D1-DC42-4BB0-83FD-178AB15975BB}" type="presOf" srcId="{8EB4BA5D-2BCF-4FE2-998B-C0B8A016B666}" destId="{3FDA6C05-32AE-49D4-B3F8-4D62EAF50CD7}" srcOrd="0" destOrd="0" presId="urn:microsoft.com/office/officeart/2005/8/layout/vList2"/>
    <dgm:cxn modelId="{72E99DE0-A27E-4ACE-BA0C-A6A663CAD860}" srcId="{8EB4BA5D-2BCF-4FE2-998B-C0B8A016B666}" destId="{B6512D6A-D8C9-492D-A59E-317C777C27FB}" srcOrd="1" destOrd="0" parTransId="{1883A406-F8DA-4E49-8C1C-C7694A18690D}" sibTransId="{1D5D89B8-E34C-46A6-A133-BFE3D33554FB}"/>
    <dgm:cxn modelId="{95E6C3B9-BE18-4529-891C-8CFC806807F2}" type="presParOf" srcId="{3FDA6C05-32AE-49D4-B3F8-4D62EAF50CD7}" destId="{74B3685E-9662-4915-9E5C-2904FCADE031}" srcOrd="0" destOrd="0" presId="urn:microsoft.com/office/officeart/2005/8/layout/vList2"/>
    <dgm:cxn modelId="{6049BF15-C056-415E-BF12-8EF55F804AC8}" type="presParOf" srcId="{3FDA6C05-32AE-49D4-B3F8-4D62EAF50CD7}" destId="{C2AD7F3E-71F6-49E6-B620-8168A441CB3D}" srcOrd="1" destOrd="0" presId="urn:microsoft.com/office/officeart/2005/8/layout/vList2"/>
    <dgm:cxn modelId="{D70B6772-56A6-4208-94B0-32B779AF72D7}" type="presParOf" srcId="{3FDA6C05-32AE-49D4-B3F8-4D62EAF50CD7}" destId="{8B723BCA-1B7B-4D7A-8108-D3295D2795F6}" srcOrd="2" destOrd="0" presId="urn:microsoft.com/office/officeart/2005/8/layout/vList2"/>
    <dgm:cxn modelId="{209A968C-582E-41AA-94ED-D991AA668986}" type="presParOf" srcId="{3FDA6C05-32AE-49D4-B3F8-4D62EAF50CD7}" destId="{456D2BC2-4027-4083-845A-CCAF8B9298C1}" srcOrd="3" destOrd="0" presId="urn:microsoft.com/office/officeart/2005/8/layout/vList2"/>
    <dgm:cxn modelId="{7044E8AB-6999-47E1-89F7-17D36B5260F0}" type="presParOf" srcId="{3FDA6C05-32AE-49D4-B3F8-4D62EAF50CD7}" destId="{B044566D-8381-4BB2-AA92-6A75FEE41A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E101E-5981-4742-8A46-DB4550BA6D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74E5F0-83F4-4A27-B271-1B0E26A82D25}">
      <dgm:prSet/>
      <dgm:spPr/>
      <dgm:t>
        <a:bodyPr/>
        <a:lstStyle/>
        <a:p>
          <a:r>
            <a:rPr lang="en-IN"/>
            <a:t>For the past few months, Airbnb has seen a major decline in revenue. </a:t>
          </a:r>
          <a:endParaRPr lang="en-US"/>
        </a:p>
      </dgm:t>
    </dgm:pt>
    <dgm:pt modelId="{171F5E7C-9A7D-4655-BC96-93EF81265C02}" type="parTrans" cxnId="{5E6E1C29-7E22-4685-9CDB-EA48EE01B03A}">
      <dgm:prSet/>
      <dgm:spPr/>
      <dgm:t>
        <a:bodyPr/>
        <a:lstStyle/>
        <a:p>
          <a:endParaRPr lang="en-US"/>
        </a:p>
      </dgm:t>
    </dgm:pt>
    <dgm:pt modelId="{721CF89A-26DA-4C4C-8192-D8A8EA2330E3}" type="sibTrans" cxnId="{5E6E1C29-7E22-4685-9CDB-EA48EE01B03A}">
      <dgm:prSet/>
      <dgm:spPr/>
      <dgm:t>
        <a:bodyPr/>
        <a:lstStyle/>
        <a:p>
          <a:endParaRPr lang="en-US"/>
        </a:p>
      </dgm:t>
    </dgm:pt>
    <dgm:pt modelId="{5E6311ED-40A4-4E75-B294-17B4F2B34717}">
      <dgm:prSet/>
      <dgm:spPr/>
      <dgm:t>
        <a:bodyPr/>
        <a:lstStyle/>
        <a:p>
          <a:r>
            <a:rPr lang="en-IN"/>
            <a:t>Now that the restrictions have started lifting and people have started to travel more, Airbnb wants to make sure that it is fully prepared for this change.</a:t>
          </a:r>
          <a:endParaRPr lang="en-US"/>
        </a:p>
      </dgm:t>
    </dgm:pt>
    <dgm:pt modelId="{5798DDF2-CB7E-4DC0-A714-CFF68F6DAB74}" type="parTrans" cxnId="{2ABD93EE-4A6E-4A67-BD5B-F6DE1732C4A1}">
      <dgm:prSet/>
      <dgm:spPr/>
      <dgm:t>
        <a:bodyPr/>
        <a:lstStyle/>
        <a:p>
          <a:endParaRPr lang="en-US"/>
        </a:p>
      </dgm:t>
    </dgm:pt>
    <dgm:pt modelId="{21F38D66-1791-4FAD-AFB7-A63B66975F39}" type="sibTrans" cxnId="{2ABD93EE-4A6E-4A67-BD5B-F6DE1732C4A1}">
      <dgm:prSet/>
      <dgm:spPr/>
      <dgm:t>
        <a:bodyPr/>
        <a:lstStyle/>
        <a:p>
          <a:endParaRPr lang="en-US"/>
        </a:p>
      </dgm:t>
    </dgm:pt>
    <dgm:pt modelId="{C1350624-7999-4D71-9F6C-845B16DB573A}">
      <dgm:prSet/>
      <dgm:spPr/>
      <dgm:t>
        <a:bodyPr/>
        <a:lstStyle/>
        <a:p>
          <a:r>
            <a:rPr lang="en-IN"/>
            <a:t>So, analysis has been done on a dataset consisting of various Airbnb listings in New York.</a:t>
          </a:r>
          <a:endParaRPr lang="en-US"/>
        </a:p>
      </dgm:t>
    </dgm:pt>
    <dgm:pt modelId="{1D6A8216-CEF4-4619-8CA8-BF5F9CD58F2C}" type="parTrans" cxnId="{D47788A9-0AB8-4DD0-981A-9E01BC39C115}">
      <dgm:prSet/>
      <dgm:spPr/>
      <dgm:t>
        <a:bodyPr/>
        <a:lstStyle/>
        <a:p>
          <a:endParaRPr lang="en-US"/>
        </a:p>
      </dgm:t>
    </dgm:pt>
    <dgm:pt modelId="{DF4CE3F7-66A1-43BD-A720-8BE3C39168DD}" type="sibTrans" cxnId="{D47788A9-0AB8-4DD0-981A-9E01BC39C115}">
      <dgm:prSet/>
      <dgm:spPr/>
      <dgm:t>
        <a:bodyPr/>
        <a:lstStyle/>
        <a:p>
          <a:endParaRPr lang="en-US"/>
        </a:p>
      </dgm:t>
    </dgm:pt>
    <dgm:pt modelId="{13C8B88F-CE00-4441-8A66-2FD3989A3BF2}" type="pres">
      <dgm:prSet presAssocID="{101E101E-5981-4742-8A46-DB4550BA6D79}" presName="root" presStyleCnt="0">
        <dgm:presLayoutVars>
          <dgm:dir/>
          <dgm:resizeHandles val="exact"/>
        </dgm:presLayoutVars>
      </dgm:prSet>
      <dgm:spPr/>
    </dgm:pt>
    <dgm:pt modelId="{47A1D249-94C6-4676-AE1D-29E401550353}" type="pres">
      <dgm:prSet presAssocID="{7074E5F0-83F4-4A27-B271-1B0E26A82D25}" presName="compNode" presStyleCnt="0"/>
      <dgm:spPr/>
    </dgm:pt>
    <dgm:pt modelId="{C0813189-5DA8-4A3B-8F5E-AB430FC5BD41}" type="pres">
      <dgm:prSet presAssocID="{7074E5F0-83F4-4A27-B271-1B0E26A82D25}" presName="bgRect" presStyleLbl="bgShp" presStyleIdx="0" presStyleCnt="3"/>
      <dgm:spPr/>
    </dgm:pt>
    <dgm:pt modelId="{B1B69737-87AB-4A02-8A41-75C8D0B942D6}" type="pres">
      <dgm:prSet presAssocID="{7074E5F0-83F4-4A27-B271-1B0E26A82D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65C1DE08-F8F6-4839-AB5F-95923761C354}" type="pres">
      <dgm:prSet presAssocID="{7074E5F0-83F4-4A27-B271-1B0E26A82D25}" presName="spaceRect" presStyleCnt="0"/>
      <dgm:spPr/>
    </dgm:pt>
    <dgm:pt modelId="{556E8C1E-AB66-4368-A07A-A6B484FEB8A3}" type="pres">
      <dgm:prSet presAssocID="{7074E5F0-83F4-4A27-B271-1B0E26A82D25}" presName="parTx" presStyleLbl="revTx" presStyleIdx="0" presStyleCnt="3">
        <dgm:presLayoutVars>
          <dgm:chMax val="0"/>
          <dgm:chPref val="0"/>
        </dgm:presLayoutVars>
      </dgm:prSet>
      <dgm:spPr/>
    </dgm:pt>
    <dgm:pt modelId="{3BF81E81-4930-4482-8908-8DB0639FE6AC}" type="pres">
      <dgm:prSet presAssocID="{721CF89A-26DA-4C4C-8192-D8A8EA2330E3}" presName="sibTrans" presStyleCnt="0"/>
      <dgm:spPr/>
    </dgm:pt>
    <dgm:pt modelId="{91837C02-8D09-4E9B-A011-968EB14A9DCF}" type="pres">
      <dgm:prSet presAssocID="{5E6311ED-40A4-4E75-B294-17B4F2B34717}" presName="compNode" presStyleCnt="0"/>
      <dgm:spPr/>
    </dgm:pt>
    <dgm:pt modelId="{66B08B6E-53F8-4B8C-8EE9-2220AC945B6E}" type="pres">
      <dgm:prSet presAssocID="{5E6311ED-40A4-4E75-B294-17B4F2B34717}" presName="bgRect" presStyleLbl="bgShp" presStyleIdx="1" presStyleCnt="3"/>
      <dgm:spPr/>
    </dgm:pt>
    <dgm:pt modelId="{831BA38A-9FA2-4704-B867-8C0C0C75AFB4}" type="pres">
      <dgm:prSet presAssocID="{5E6311ED-40A4-4E75-B294-17B4F2B347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40876FE-51F5-4C1E-8DDE-F5F58DB7DECD}" type="pres">
      <dgm:prSet presAssocID="{5E6311ED-40A4-4E75-B294-17B4F2B34717}" presName="spaceRect" presStyleCnt="0"/>
      <dgm:spPr/>
    </dgm:pt>
    <dgm:pt modelId="{EC72F1A2-0383-4FA7-ACC0-395510C5A424}" type="pres">
      <dgm:prSet presAssocID="{5E6311ED-40A4-4E75-B294-17B4F2B34717}" presName="parTx" presStyleLbl="revTx" presStyleIdx="1" presStyleCnt="3">
        <dgm:presLayoutVars>
          <dgm:chMax val="0"/>
          <dgm:chPref val="0"/>
        </dgm:presLayoutVars>
      </dgm:prSet>
      <dgm:spPr/>
    </dgm:pt>
    <dgm:pt modelId="{951A0017-9E49-4E8E-98E3-E511ECC6205D}" type="pres">
      <dgm:prSet presAssocID="{21F38D66-1791-4FAD-AFB7-A63B66975F39}" presName="sibTrans" presStyleCnt="0"/>
      <dgm:spPr/>
    </dgm:pt>
    <dgm:pt modelId="{F0B2251F-4341-4DC8-BCEF-B2F825D2110E}" type="pres">
      <dgm:prSet presAssocID="{C1350624-7999-4D71-9F6C-845B16DB573A}" presName="compNode" presStyleCnt="0"/>
      <dgm:spPr/>
    </dgm:pt>
    <dgm:pt modelId="{8244A000-E2C5-4317-818F-6E01C8B561FC}" type="pres">
      <dgm:prSet presAssocID="{C1350624-7999-4D71-9F6C-845B16DB573A}" presName="bgRect" presStyleLbl="bgShp" presStyleIdx="2" presStyleCnt="3"/>
      <dgm:spPr/>
    </dgm:pt>
    <dgm:pt modelId="{F49E0751-00A0-44A1-8DF8-087242BC7E4C}" type="pres">
      <dgm:prSet presAssocID="{C1350624-7999-4D71-9F6C-845B16DB5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3CAE79-D6F8-431D-B104-6BCD3E3B14AE}" type="pres">
      <dgm:prSet presAssocID="{C1350624-7999-4D71-9F6C-845B16DB573A}" presName="spaceRect" presStyleCnt="0"/>
      <dgm:spPr/>
    </dgm:pt>
    <dgm:pt modelId="{3C83C451-FA6B-47A8-929C-22D55AE43D84}" type="pres">
      <dgm:prSet presAssocID="{C1350624-7999-4D71-9F6C-845B16DB57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F3F013-B88A-4942-8079-E4C31306F941}" type="presOf" srcId="{5E6311ED-40A4-4E75-B294-17B4F2B34717}" destId="{EC72F1A2-0383-4FA7-ACC0-395510C5A424}" srcOrd="0" destOrd="0" presId="urn:microsoft.com/office/officeart/2018/2/layout/IconVerticalSolidList"/>
    <dgm:cxn modelId="{3BBC651A-91DE-4D7F-91F7-2EBC35CB3364}" type="presOf" srcId="{7074E5F0-83F4-4A27-B271-1B0E26A82D25}" destId="{556E8C1E-AB66-4368-A07A-A6B484FEB8A3}" srcOrd="0" destOrd="0" presId="urn:microsoft.com/office/officeart/2018/2/layout/IconVerticalSolidList"/>
    <dgm:cxn modelId="{5E6E1C29-7E22-4685-9CDB-EA48EE01B03A}" srcId="{101E101E-5981-4742-8A46-DB4550BA6D79}" destId="{7074E5F0-83F4-4A27-B271-1B0E26A82D25}" srcOrd="0" destOrd="0" parTransId="{171F5E7C-9A7D-4655-BC96-93EF81265C02}" sibTransId="{721CF89A-26DA-4C4C-8192-D8A8EA2330E3}"/>
    <dgm:cxn modelId="{083E7A92-C19F-456C-8352-EB612249074E}" type="presOf" srcId="{C1350624-7999-4D71-9F6C-845B16DB573A}" destId="{3C83C451-FA6B-47A8-929C-22D55AE43D84}" srcOrd="0" destOrd="0" presId="urn:microsoft.com/office/officeart/2018/2/layout/IconVerticalSolidList"/>
    <dgm:cxn modelId="{3A39409D-8F4E-4DC7-961F-75975B62F716}" type="presOf" srcId="{101E101E-5981-4742-8A46-DB4550BA6D79}" destId="{13C8B88F-CE00-4441-8A66-2FD3989A3BF2}" srcOrd="0" destOrd="0" presId="urn:microsoft.com/office/officeart/2018/2/layout/IconVerticalSolidList"/>
    <dgm:cxn modelId="{D47788A9-0AB8-4DD0-981A-9E01BC39C115}" srcId="{101E101E-5981-4742-8A46-DB4550BA6D79}" destId="{C1350624-7999-4D71-9F6C-845B16DB573A}" srcOrd="2" destOrd="0" parTransId="{1D6A8216-CEF4-4619-8CA8-BF5F9CD58F2C}" sibTransId="{DF4CE3F7-66A1-43BD-A720-8BE3C39168DD}"/>
    <dgm:cxn modelId="{2ABD93EE-4A6E-4A67-BD5B-F6DE1732C4A1}" srcId="{101E101E-5981-4742-8A46-DB4550BA6D79}" destId="{5E6311ED-40A4-4E75-B294-17B4F2B34717}" srcOrd="1" destOrd="0" parTransId="{5798DDF2-CB7E-4DC0-A714-CFF68F6DAB74}" sibTransId="{21F38D66-1791-4FAD-AFB7-A63B66975F39}"/>
    <dgm:cxn modelId="{6D8A0639-C08B-4547-B098-2F12E2A31B1F}" type="presParOf" srcId="{13C8B88F-CE00-4441-8A66-2FD3989A3BF2}" destId="{47A1D249-94C6-4676-AE1D-29E401550353}" srcOrd="0" destOrd="0" presId="urn:microsoft.com/office/officeart/2018/2/layout/IconVerticalSolidList"/>
    <dgm:cxn modelId="{67CB140F-AA4B-4195-B3F1-05798029D02E}" type="presParOf" srcId="{47A1D249-94C6-4676-AE1D-29E401550353}" destId="{C0813189-5DA8-4A3B-8F5E-AB430FC5BD41}" srcOrd="0" destOrd="0" presId="urn:microsoft.com/office/officeart/2018/2/layout/IconVerticalSolidList"/>
    <dgm:cxn modelId="{4602A947-46C3-4656-83BD-885F96BE815A}" type="presParOf" srcId="{47A1D249-94C6-4676-AE1D-29E401550353}" destId="{B1B69737-87AB-4A02-8A41-75C8D0B942D6}" srcOrd="1" destOrd="0" presId="urn:microsoft.com/office/officeart/2018/2/layout/IconVerticalSolidList"/>
    <dgm:cxn modelId="{B1A1116D-6481-422E-BC3B-43AE5BEAB5F9}" type="presParOf" srcId="{47A1D249-94C6-4676-AE1D-29E401550353}" destId="{65C1DE08-F8F6-4839-AB5F-95923761C354}" srcOrd="2" destOrd="0" presId="urn:microsoft.com/office/officeart/2018/2/layout/IconVerticalSolidList"/>
    <dgm:cxn modelId="{B5D0A3CC-8723-4152-A8A5-F285489F0A6D}" type="presParOf" srcId="{47A1D249-94C6-4676-AE1D-29E401550353}" destId="{556E8C1E-AB66-4368-A07A-A6B484FEB8A3}" srcOrd="3" destOrd="0" presId="urn:microsoft.com/office/officeart/2018/2/layout/IconVerticalSolidList"/>
    <dgm:cxn modelId="{ECC10AF1-9E36-46E1-8DD3-4DA1634A74EB}" type="presParOf" srcId="{13C8B88F-CE00-4441-8A66-2FD3989A3BF2}" destId="{3BF81E81-4930-4482-8908-8DB0639FE6AC}" srcOrd="1" destOrd="0" presId="urn:microsoft.com/office/officeart/2018/2/layout/IconVerticalSolidList"/>
    <dgm:cxn modelId="{1A4A9DC9-58B4-4DCA-A001-A0D7EB7ABF5F}" type="presParOf" srcId="{13C8B88F-CE00-4441-8A66-2FD3989A3BF2}" destId="{91837C02-8D09-4E9B-A011-968EB14A9DCF}" srcOrd="2" destOrd="0" presId="urn:microsoft.com/office/officeart/2018/2/layout/IconVerticalSolidList"/>
    <dgm:cxn modelId="{32CE5409-5B2B-40B4-9943-D9E58732F9A7}" type="presParOf" srcId="{91837C02-8D09-4E9B-A011-968EB14A9DCF}" destId="{66B08B6E-53F8-4B8C-8EE9-2220AC945B6E}" srcOrd="0" destOrd="0" presId="urn:microsoft.com/office/officeart/2018/2/layout/IconVerticalSolidList"/>
    <dgm:cxn modelId="{2C8C31E0-8EEC-4C47-91ED-7839AC688D4F}" type="presParOf" srcId="{91837C02-8D09-4E9B-A011-968EB14A9DCF}" destId="{831BA38A-9FA2-4704-B867-8C0C0C75AFB4}" srcOrd="1" destOrd="0" presId="urn:microsoft.com/office/officeart/2018/2/layout/IconVerticalSolidList"/>
    <dgm:cxn modelId="{A3C460A1-1274-48AE-ACDF-7A07EFFFFFA1}" type="presParOf" srcId="{91837C02-8D09-4E9B-A011-968EB14A9DCF}" destId="{340876FE-51F5-4C1E-8DDE-F5F58DB7DECD}" srcOrd="2" destOrd="0" presId="urn:microsoft.com/office/officeart/2018/2/layout/IconVerticalSolidList"/>
    <dgm:cxn modelId="{5A68929C-A0EF-42B7-B0E9-D9A7A3EC0CF7}" type="presParOf" srcId="{91837C02-8D09-4E9B-A011-968EB14A9DCF}" destId="{EC72F1A2-0383-4FA7-ACC0-395510C5A424}" srcOrd="3" destOrd="0" presId="urn:microsoft.com/office/officeart/2018/2/layout/IconVerticalSolidList"/>
    <dgm:cxn modelId="{2D82EF47-29B2-447C-B04C-9995F5AC9452}" type="presParOf" srcId="{13C8B88F-CE00-4441-8A66-2FD3989A3BF2}" destId="{951A0017-9E49-4E8E-98E3-E511ECC6205D}" srcOrd="3" destOrd="0" presId="urn:microsoft.com/office/officeart/2018/2/layout/IconVerticalSolidList"/>
    <dgm:cxn modelId="{F45D64EF-6A60-4B55-97FF-F38134704240}" type="presParOf" srcId="{13C8B88F-CE00-4441-8A66-2FD3989A3BF2}" destId="{F0B2251F-4341-4DC8-BCEF-B2F825D2110E}" srcOrd="4" destOrd="0" presId="urn:microsoft.com/office/officeart/2018/2/layout/IconVerticalSolidList"/>
    <dgm:cxn modelId="{18AA4C17-040C-4066-89FC-6D6826AC9688}" type="presParOf" srcId="{F0B2251F-4341-4DC8-BCEF-B2F825D2110E}" destId="{8244A000-E2C5-4317-818F-6E01C8B561FC}" srcOrd="0" destOrd="0" presId="urn:microsoft.com/office/officeart/2018/2/layout/IconVerticalSolidList"/>
    <dgm:cxn modelId="{7A722A5E-7692-4B5A-B0FA-F1B51F12569D}" type="presParOf" srcId="{F0B2251F-4341-4DC8-BCEF-B2F825D2110E}" destId="{F49E0751-00A0-44A1-8DF8-087242BC7E4C}" srcOrd="1" destOrd="0" presId="urn:microsoft.com/office/officeart/2018/2/layout/IconVerticalSolidList"/>
    <dgm:cxn modelId="{E63B165F-16E5-4A3D-97FC-4C4AD8E86432}" type="presParOf" srcId="{F0B2251F-4341-4DC8-BCEF-B2F825D2110E}" destId="{DA3CAE79-D6F8-431D-B104-6BCD3E3B14AE}" srcOrd="2" destOrd="0" presId="urn:microsoft.com/office/officeart/2018/2/layout/IconVerticalSolidList"/>
    <dgm:cxn modelId="{CD949EAF-AB20-4A7E-B951-ACBF3082ADC3}" type="presParOf" srcId="{F0B2251F-4341-4DC8-BCEF-B2F825D2110E}" destId="{3C83C451-FA6B-47A8-929C-22D55AE43D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9CC61B-841D-4C4D-9D80-1FCDE3FFD2E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4B4054-40C8-4657-BF74-388165E3B8FE}">
      <dgm:prSet/>
      <dgm:spPr/>
      <dgm:t>
        <a:bodyPr/>
        <a:lstStyle/>
        <a:p>
          <a:r>
            <a:rPr lang="en-IN"/>
            <a:t>Cleaned data to remove any missing values and duplicates. </a:t>
          </a:r>
          <a:endParaRPr lang="en-US"/>
        </a:p>
      </dgm:t>
    </dgm:pt>
    <dgm:pt modelId="{AEFC024B-5DD2-4522-B442-1171163042FD}" type="parTrans" cxnId="{C900F06A-AB5A-4589-AF26-D8FF08B9C26E}">
      <dgm:prSet/>
      <dgm:spPr/>
      <dgm:t>
        <a:bodyPr/>
        <a:lstStyle/>
        <a:p>
          <a:endParaRPr lang="en-US"/>
        </a:p>
      </dgm:t>
    </dgm:pt>
    <dgm:pt modelId="{DC64C93B-5502-4193-8DC5-0FBE3D0E3234}" type="sibTrans" cxnId="{C900F06A-AB5A-4589-AF26-D8FF08B9C26E}">
      <dgm:prSet/>
      <dgm:spPr/>
      <dgm:t>
        <a:bodyPr/>
        <a:lstStyle/>
        <a:p>
          <a:endParaRPr lang="en-US"/>
        </a:p>
      </dgm:t>
    </dgm:pt>
    <dgm:pt modelId="{3F1EE45B-78E8-42C4-8EAC-93F8F6021F49}">
      <dgm:prSet/>
      <dgm:spPr/>
      <dgm:t>
        <a:bodyPr/>
        <a:lstStyle/>
        <a:p>
          <a:r>
            <a:rPr lang="en-IN"/>
            <a:t>Dropped insignificant columns. </a:t>
          </a:r>
          <a:endParaRPr lang="en-US"/>
        </a:p>
      </dgm:t>
    </dgm:pt>
    <dgm:pt modelId="{E81E96B0-4D6D-4A16-947C-0894EBF84BAB}" type="parTrans" cxnId="{20541806-23FA-4117-AA8F-A883F6D94460}">
      <dgm:prSet/>
      <dgm:spPr/>
      <dgm:t>
        <a:bodyPr/>
        <a:lstStyle/>
        <a:p>
          <a:endParaRPr lang="en-US"/>
        </a:p>
      </dgm:t>
    </dgm:pt>
    <dgm:pt modelId="{14D10168-EAFD-4792-A77F-EDC47F655998}" type="sibTrans" cxnId="{20541806-23FA-4117-AA8F-A883F6D94460}">
      <dgm:prSet/>
      <dgm:spPr/>
      <dgm:t>
        <a:bodyPr/>
        <a:lstStyle/>
        <a:p>
          <a:endParaRPr lang="en-US"/>
        </a:p>
      </dgm:t>
    </dgm:pt>
    <dgm:pt modelId="{1235F1A6-6DA5-445B-921F-2845F112F20F}">
      <dgm:prSet/>
      <dgm:spPr/>
      <dgm:t>
        <a:bodyPr/>
        <a:lstStyle/>
        <a:p>
          <a:r>
            <a:rPr lang="en-IN"/>
            <a:t>Identified outliers</a:t>
          </a:r>
          <a:endParaRPr lang="en-US"/>
        </a:p>
      </dgm:t>
    </dgm:pt>
    <dgm:pt modelId="{8FCE2974-E64E-4628-A62B-B60FBC2E1526}" type="parTrans" cxnId="{EC865DA0-6A4F-439C-BFEA-2194D12140D0}">
      <dgm:prSet/>
      <dgm:spPr/>
      <dgm:t>
        <a:bodyPr/>
        <a:lstStyle/>
        <a:p>
          <a:endParaRPr lang="en-US"/>
        </a:p>
      </dgm:t>
    </dgm:pt>
    <dgm:pt modelId="{E772CC9B-1765-424C-9E20-71D9FC9F5A7C}" type="sibTrans" cxnId="{EC865DA0-6A4F-439C-BFEA-2194D12140D0}">
      <dgm:prSet/>
      <dgm:spPr/>
      <dgm:t>
        <a:bodyPr/>
        <a:lstStyle/>
        <a:p>
          <a:endParaRPr lang="en-US"/>
        </a:p>
      </dgm:t>
    </dgm:pt>
    <dgm:pt modelId="{1C122323-9EA1-43B0-9F62-D0461F1326FC}" type="pres">
      <dgm:prSet presAssocID="{659CC61B-841D-4C4D-9D80-1FCDE3FFD2EE}" presName="diagram" presStyleCnt="0">
        <dgm:presLayoutVars>
          <dgm:dir/>
          <dgm:resizeHandles val="exact"/>
        </dgm:presLayoutVars>
      </dgm:prSet>
      <dgm:spPr/>
    </dgm:pt>
    <dgm:pt modelId="{A8F35274-ACC0-4A85-B8E2-DEA4A8872358}" type="pres">
      <dgm:prSet presAssocID="{E64B4054-40C8-4657-BF74-388165E3B8FE}" presName="node" presStyleLbl="node1" presStyleIdx="0" presStyleCnt="3">
        <dgm:presLayoutVars>
          <dgm:bulletEnabled val="1"/>
        </dgm:presLayoutVars>
      </dgm:prSet>
      <dgm:spPr/>
    </dgm:pt>
    <dgm:pt modelId="{0589EFCF-F306-47E4-ABE4-C2FC3FDD2B55}" type="pres">
      <dgm:prSet presAssocID="{DC64C93B-5502-4193-8DC5-0FBE3D0E3234}" presName="sibTrans" presStyleLbl="sibTrans2D1" presStyleIdx="0" presStyleCnt="2"/>
      <dgm:spPr/>
    </dgm:pt>
    <dgm:pt modelId="{04A5F45E-FA7C-43A0-8930-B70138802B10}" type="pres">
      <dgm:prSet presAssocID="{DC64C93B-5502-4193-8DC5-0FBE3D0E3234}" presName="connectorText" presStyleLbl="sibTrans2D1" presStyleIdx="0" presStyleCnt="2"/>
      <dgm:spPr/>
    </dgm:pt>
    <dgm:pt modelId="{4238EF73-5A3C-42CF-957E-42531BC4375F}" type="pres">
      <dgm:prSet presAssocID="{3F1EE45B-78E8-42C4-8EAC-93F8F6021F49}" presName="node" presStyleLbl="node1" presStyleIdx="1" presStyleCnt="3">
        <dgm:presLayoutVars>
          <dgm:bulletEnabled val="1"/>
        </dgm:presLayoutVars>
      </dgm:prSet>
      <dgm:spPr/>
    </dgm:pt>
    <dgm:pt modelId="{DF291452-5C10-444E-AE8D-C921736788EB}" type="pres">
      <dgm:prSet presAssocID="{14D10168-EAFD-4792-A77F-EDC47F655998}" presName="sibTrans" presStyleLbl="sibTrans2D1" presStyleIdx="1" presStyleCnt="2"/>
      <dgm:spPr/>
    </dgm:pt>
    <dgm:pt modelId="{3528FD5A-0150-4D2B-9559-F233C983A2FB}" type="pres">
      <dgm:prSet presAssocID="{14D10168-EAFD-4792-A77F-EDC47F655998}" presName="connectorText" presStyleLbl="sibTrans2D1" presStyleIdx="1" presStyleCnt="2"/>
      <dgm:spPr/>
    </dgm:pt>
    <dgm:pt modelId="{6DB73FA7-C412-4827-978E-E43FA3BE1BA2}" type="pres">
      <dgm:prSet presAssocID="{1235F1A6-6DA5-445B-921F-2845F112F20F}" presName="node" presStyleLbl="node1" presStyleIdx="2" presStyleCnt="3">
        <dgm:presLayoutVars>
          <dgm:bulletEnabled val="1"/>
        </dgm:presLayoutVars>
      </dgm:prSet>
      <dgm:spPr/>
    </dgm:pt>
  </dgm:ptLst>
  <dgm:cxnLst>
    <dgm:cxn modelId="{20541806-23FA-4117-AA8F-A883F6D94460}" srcId="{659CC61B-841D-4C4D-9D80-1FCDE3FFD2EE}" destId="{3F1EE45B-78E8-42C4-8EAC-93F8F6021F49}" srcOrd="1" destOrd="0" parTransId="{E81E96B0-4D6D-4A16-947C-0894EBF84BAB}" sibTransId="{14D10168-EAFD-4792-A77F-EDC47F655998}"/>
    <dgm:cxn modelId="{4EDBA80D-C15E-4C0C-9A0B-2B51CE446CC5}" type="presOf" srcId="{DC64C93B-5502-4193-8DC5-0FBE3D0E3234}" destId="{04A5F45E-FA7C-43A0-8930-B70138802B10}" srcOrd="1" destOrd="0" presId="urn:microsoft.com/office/officeart/2005/8/layout/process5"/>
    <dgm:cxn modelId="{A192310F-570F-46C4-8A6C-A00A74D95955}" type="presOf" srcId="{DC64C93B-5502-4193-8DC5-0FBE3D0E3234}" destId="{0589EFCF-F306-47E4-ABE4-C2FC3FDD2B55}" srcOrd="0" destOrd="0" presId="urn:microsoft.com/office/officeart/2005/8/layout/process5"/>
    <dgm:cxn modelId="{611C7B37-C01C-4A49-BDF1-F686BCB2604B}" type="presOf" srcId="{3F1EE45B-78E8-42C4-8EAC-93F8F6021F49}" destId="{4238EF73-5A3C-42CF-957E-42531BC4375F}" srcOrd="0" destOrd="0" presId="urn:microsoft.com/office/officeart/2005/8/layout/process5"/>
    <dgm:cxn modelId="{C900F06A-AB5A-4589-AF26-D8FF08B9C26E}" srcId="{659CC61B-841D-4C4D-9D80-1FCDE3FFD2EE}" destId="{E64B4054-40C8-4657-BF74-388165E3B8FE}" srcOrd="0" destOrd="0" parTransId="{AEFC024B-5DD2-4522-B442-1171163042FD}" sibTransId="{DC64C93B-5502-4193-8DC5-0FBE3D0E3234}"/>
    <dgm:cxn modelId="{C7C01350-A1A0-4C37-A004-2183D7C109CE}" type="presOf" srcId="{659CC61B-841D-4C4D-9D80-1FCDE3FFD2EE}" destId="{1C122323-9EA1-43B0-9F62-D0461F1326FC}" srcOrd="0" destOrd="0" presId="urn:microsoft.com/office/officeart/2005/8/layout/process5"/>
    <dgm:cxn modelId="{E9423E7E-69F2-4F22-8CDA-E809570602BC}" type="presOf" srcId="{1235F1A6-6DA5-445B-921F-2845F112F20F}" destId="{6DB73FA7-C412-4827-978E-E43FA3BE1BA2}" srcOrd="0" destOrd="0" presId="urn:microsoft.com/office/officeart/2005/8/layout/process5"/>
    <dgm:cxn modelId="{200D3C8B-701B-4877-85C4-C06E7A564445}" type="presOf" srcId="{14D10168-EAFD-4792-A77F-EDC47F655998}" destId="{DF291452-5C10-444E-AE8D-C921736788EB}" srcOrd="0" destOrd="0" presId="urn:microsoft.com/office/officeart/2005/8/layout/process5"/>
    <dgm:cxn modelId="{EC865DA0-6A4F-439C-BFEA-2194D12140D0}" srcId="{659CC61B-841D-4C4D-9D80-1FCDE3FFD2EE}" destId="{1235F1A6-6DA5-445B-921F-2845F112F20F}" srcOrd="2" destOrd="0" parTransId="{8FCE2974-E64E-4628-A62B-B60FBC2E1526}" sibTransId="{E772CC9B-1765-424C-9E20-71D9FC9F5A7C}"/>
    <dgm:cxn modelId="{58F893DD-3EE2-4629-A852-76DE9D972CEF}" type="presOf" srcId="{14D10168-EAFD-4792-A77F-EDC47F655998}" destId="{3528FD5A-0150-4D2B-9559-F233C983A2FB}" srcOrd="1" destOrd="0" presId="urn:microsoft.com/office/officeart/2005/8/layout/process5"/>
    <dgm:cxn modelId="{94901CEE-E94B-4D61-8E39-285FEE83D0BF}" type="presOf" srcId="{E64B4054-40C8-4657-BF74-388165E3B8FE}" destId="{A8F35274-ACC0-4A85-B8E2-DEA4A8872358}" srcOrd="0" destOrd="0" presId="urn:microsoft.com/office/officeart/2005/8/layout/process5"/>
    <dgm:cxn modelId="{F8C34A30-8AD8-4995-9D70-B1CDA2F1CF85}" type="presParOf" srcId="{1C122323-9EA1-43B0-9F62-D0461F1326FC}" destId="{A8F35274-ACC0-4A85-B8E2-DEA4A8872358}" srcOrd="0" destOrd="0" presId="urn:microsoft.com/office/officeart/2005/8/layout/process5"/>
    <dgm:cxn modelId="{62DB077F-AFF6-4E8C-8F21-F88FB855DB76}" type="presParOf" srcId="{1C122323-9EA1-43B0-9F62-D0461F1326FC}" destId="{0589EFCF-F306-47E4-ABE4-C2FC3FDD2B55}" srcOrd="1" destOrd="0" presId="urn:microsoft.com/office/officeart/2005/8/layout/process5"/>
    <dgm:cxn modelId="{ABF1F6EC-130C-4D5F-B68D-34E249FF6589}" type="presParOf" srcId="{0589EFCF-F306-47E4-ABE4-C2FC3FDD2B55}" destId="{04A5F45E-FA7C-43A0-8930-B70138802B10}" srcOrd="0" destOrd="0" presId="urn:microsoft.com/office/officeart/2005/8/layout/process5"/>
    <dgm:cxn modelId="{35B08D8E-F307-4C8D-916B-718577DDC055}" type="presParOf" srcId="{1C122323-9EA1-43B0-9F62-D0461F1326FC}" destId="{4238EF73-5A3C-42CF-957E-42531BC4375F}" srcOrd="2" destOrd="0" presId="urn:microsoft.com/office/officeart/2005/8/layout/process5"/>
    <dgm:cxn modelId="{B03B392B-65EB-41CD-A6AA-E7C1D674291C}" type="presParOf" srcId="{1C122323-9EA1-43B0-9F62-D0461F1326FC}" destId="{DF291452-5C10-444E-AE8D-C921736788EB}" srcOrd="3" destOrd="0" presId="urn:microsoft.com/office/officeart/2005/8/layout/process5"/>
    <dgm:cxn modelId="{1BE34195-7583-476A-93C7-3B8B12E9459E}" type="presParOf" srcId="{DF291452-5C10-444E-AE8D-C921736788EB}" destId="{3528FD5A-0150-4D2B-9559-F233C983A2FB}" srcOrd="0" destOrd="0" presId="urn:microsoft.com/office/officeart/2005/8/layout/process5"/>
    <dgm:cxn modelId="{0B6D9552-3FFE-4A72-926E-3B9FBA44DECB}" type="presParOf" srcId="{1C122323-9EA1-43B0-9F62-D0461F1326FC}" destId="{6DB73FA7-C412-4827-978E-E43FA3BE1BA2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C6DD01-7276-4054-B618-3DC21F46A88B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55EDCA-9FE7-48FC-AE2F-C40AC8BD90E7}">
      <dgm:prSet/>
      <dgm:spPr/>
      <dgm:t>
        <a:bodyPr/>
        <a:lstStyle/>
        <a:p>
          <a:r>
            <a:rPr lang="en-IN"/>
            <a:t>There are three types of rooms - Entire home/Apartment, Private room &amp; shared room. </a:t>
          </a:r>
          <a:endParaRPr lang="en-US"/>
        </a:p>
      </dgm:t>
    </dgm:pt>
    <dgm:pt modelId="{09A2B4E6-00BE-40DC-BE9C-97AF75669AA2}" type="parTrans" cxnId="{77E062FF-9F7E-4D56-913F-26EF90010BC5}">
      <dgm:prSet/>
      <dgm:spPr/>
      <dgm:t>
        <a:bodyPr/>
        <a:lstStyle/>
        <a:p>
          <a:endParaRPr lang="en-US"/>
        </a:p>
      </dgm:t>
    </dgm:pt>
    <dgm:pt modelId="{419EBBA1-FD86-4998-915B-E254CDBB163A}" type="sibTrans" cxnId="{77E062FF-9F7E-4D56-913F-26EF90010BC5}">
      <dgm:prSet/>
      <dgm:spPr/>
      <dgm:t>
        <a:bodyPr/>
        <a:lstStyle/>
        <a:p>
          <a:endParaRPr lang="en-US"/>
        </a:p>
      </dgm:t>
    </dgm:pt>
    <dgm:pt modelId="{2760B793-12FB-44B4-B02B-EC83F4FCF204}">
      <dgm:prSet/>
      <dgm:spPr/>
      <dgm:t>
        <a:bodyPr/>
        <a:lstStyle/>
        <a:p>
          <a:r>
            <a:rPr lang="en-IN"/>
            <a:t>Overall, customers appear to prefer private rooms (45%) or entire homes (52%) in comparison to shared rooms (2.4%).</a:t>
          </a:r>
          <a:endParaRPr lang="en-US"/>
        </a:p>
      </dgm:t>
    </dgm:pt>
    <dgm:pt modelId="{86263030-8A63-4BA2-AA06-5C6A49BDA51E}" type="parTrans" cxnId="{A062120C-EFB8-478F-BC32-E49A158846FE}">
      <dgm:prSet/>
      <dgm:spPr/>
      <dgm:t>
        <a:bodyPr/>
        <a:lstStyle/>
        <a:p>
          <a:endParaRPr lang="en-US"/>
        </a:p>
      </dgm:t>
    </dgm:pt>
    <dgm:pt modelId="{FE73C83A-F8D7-4C5A-8493-83E7BB0393EE}" type="sibTrans" cxnId="{A062120C-EFB8-478F-BC32-E49A158846FE}">
      <dgm:prSet/>
      <dgm:spPr/>
      <dgm:t>
        <a:bodyPr/>
        <a:lstStyle/>
        <a:p>
          <a:endParaRPr lang="en-US"/>
        </a:p>
      </dgm:t>
    </dgm:pt>
    <dgm:pt modelId="{78D85CD8-0F0F-422E-9A0B-42B994373C88}">
      <dgm:prSet/>
      <dgm:spPr/>
      <dgm:t>
        <a:bodyPr/>
        <a:lstStyle/>
        <a:p>
          <a:r>
            <a:rPr lang="en-IN"/>
            <a:t>Airbnb can concentrate on promoting shared rooms with discounts to increase bookings and also acquire more private listings.</a:t>
          </a:r>
          <a:endParaRPr lang="en-US"/>
        </a:p>
      </dgm:t>
    </dgm:pt>
    <dgm:pt modelId="{62B96628-1F1C-415F-B6C3-20BF1FB4389C}" type="parTrans" cxnId="{6944FD1F-3A8D-47CD-A673-BF790B36CE37}">
      <dgm:prSet/>
      <dgm:spPr/>
      <dgm:t>
        <a:bodyPr/>
        <a:lstStyle/>
        <a:p>
          <a:endParaRPr lang="en-US"/>
        </a:p>
      </dgm:t>
    </dgm:pt>
    <dgm:pt modelId="{544B86E7-D9E9-41A6-9300-CAEF9C94DB1B}" type="sibTrans" cxnId="{6944FD1F-3A8D-47CD-A673-BF790B36CE37}">
      <dgm:prSet/>
      <dgm:spPr/>
      <dgm:t>
        <a:bodyPr/>
        <a:lstStyle/>
        <a:p>
          <a:endParaRPr lang="en-US"/>
        </a:p>
      </dgm:t>
    </dgm:pt>
    <dgm:pt modelId="{4BAAAB8C-6930-4F29-B615-AAB3A7FDA475}">
      <dgm:prSet/>
      <dgm:spPr/>
      <dgm:t>
        <a:bodyPr/>
        <a:lstStyle/>
        <a:p>
          <a:r>
            <a:rPr lang="en-IN"/>
            <a:t>Queens &amp; Bronx contribute 60% each to private rooms, more than the combined ratio of 45% Whereas, Manhattan has a higher contribution in entire home (61%), compared to the combined ratio of 52%. </a:t>
          </a:r>
          <a:endParaRPr lang="en-US"/>
        </a:p>
      </dgm:t>
    </dgm:pt>
    <dgm:pt modelId="{D488F2E0-226F-4826-B831-392AD7EA9B34}" type="parTrans" cxnId="{DE9FD43D-4D86-4091-9BF9-BAEB775399C7}">
      <dgm:prSet/>
      <dgm:spPr/>
      <dgm:t>
        <a:bodyPr/>
        <a:lstStyle/>
        <a:p>
          <a:endParaRPr lang="en-US"/>
        </a:p>
      </dgm:t>
    </dgm:pt>
    <dgm:pt modelId="{71ED1DA9-777E-44F7-9021-31AA063CB2B9}" type="sibTrans" cxnId="{DE9FD43D-4D86-4091-9BF9-BAEB775399C7}">
      <dgm:prSet/>
      <dgm:spPr/>
      <dgm:t>
        <a:bodyPr/>
        <a:lstStyle/>
        <a:p>
          <a:endParaRPr lang="en-US"/>
        </a:p>
      </dgm:t>
    </dgm:pt>
    <dgm:pt modelId="{5F0D111E-F8E3-41A1-8DAD-CA09C6772BBF}" type="pres">
      <dgm:prSet presAssocID="{9DC6DD01-7276-4054-B618-3DC21F46A88B}" presName="outerComposite" presStyleCnt="0">
        <dgm:presLayoutVars>
          <dgm:chMax val="5"/>
          <dgm:dir/>
          <dgm:resizeHandles val="exact"/>
        </dgm:presLayoutVars>
      </dgm:prSet>
      <dgm:spPr/>
    </dgm:pt>
    <dgm:pt modelId="{522EE00B-F6CB-45E7-9C17-5AF2971B97BC}" type="pres">
      <dgm:prSet presAssocID="{9DC6DD01-7276-4054-B618-3DC21F46A88B}" presName="dummyMaxCanvas" presStyleCnt="0">
        <dgm:presLayoutVars/>
      </dgm:prSet>
      <dgm:spPr/>
    </dgm:pt>
    <dgm:pt modelId="{44CE671D-AA92-46A8-B896-7339424B72BB}" type="pres">
      <dgm:prSet presAssocID="{9DC6DD01-7276-4054-B618-3DC21F46A88B}" presName="FourNodes_1" presStyleLbl="node1" presStyleIdx="0" presStyleCnt="4">
        <dgm:presLayoutVars>
          <dgm:bulletEnabled val="1"/>
        </dgm:presLayoutVars>
      </dgm:prSet>
      <dgm:spPr/>
    </dgm:pt>
    <dgm:pt modelId="{F6900652-CC8D-4265-81F8-DD268163BC97}" type="pres">
      <dgm:prSet presAssocID="{9DC6DD01-7276-4054-B618-3DC21F46A88B}" presName="FourNodes_2" presStyleLbl="node1" presStyleIdx="1" presStyleCnt="4">
        <dgm:presLayoutVars>
          <dgm:bulletEnabled val="1"/>
        </dgm:presLayoutVars>
      </dgm:prSet>
      <dgm:spPr/>
    </dgm:pt>
    <dgm:pt modelId="{9631D638-3502-4260-925A-D03B1C88B4FB}" type="pres">
      <dgm:prSet presAssocID="{9DC6DD01-7276-4054-B618-3DC21F46A88B}" presName="FourNodes_3" presStyleLbl="node1" presStyleIdx="2" presStyleCnt="4">
        <dgm:presLayoutVars>
          <dgm:bulletEnabled val="1"/>
        </dgm:presLayoutVars>
      </dgm:prSet>
      <dgm:spPr/>
    </dgm:pt>
    <dgm:pt modelId="{D9A1FC22-46CC-4D91-AF1A-072DCDE41A55}" type="pres">
      <dgm:prSet presAssocID="{9DC6DD01-7276-4054-B618-3DC21F46A88B}" presName="FourNodes_4" presStyleLbl="node1" presStyleIdx="3" presStyleCnt="4">
        <dgm:presLayoutVars>
          <dgm:bulletEnabled val="1"/>
        </dgm:presLayoutVars>
      </dgm:prSet>
      <dgm:spPr/>
    </dgm:pt>
    <dgm:pt modelId="{13D99CBC-2D57-4EA6-9159-7AF49515CF91}" type="pres">
      <dgm:prSet presAssocID="{9DC6DD01-7276-4054-B618-3DC21F46A88B}" presName="FourConn_1-2" presStyleLbl="fgAccFollowNode1" presStyleIdx="0" presStyleCnt="3">
        <dgm:presLayoutVars>
          <dgm:bulletEnabled val="1"/>
        </dgm:presLayoutVars>
      </dgm:prSet>
      <dgm:spPr/>
    </dgm:pt>
    <dgm:pt modelId="{F0F48915-DF37-4BCE-9468-2E9D37160E95}" type="pres">
      <dgm:prSet presAssocID="{9DC6DD01-7276-4054-B618-3DC21F46A88B}" presName="FourConn_2-3" presStyleLbl="fgAccFollowNode1" presStyleIdx="1" presStyleCnt="3">
        <dgm:presLayoutVars>
          <dgm:bulletEnabled val="1"/>
        </dgm:presLayoutVars>
      </dgm:prSet>
      <dgm:spPr/>
    </dgm:pt>
    <dgm:pt modelId="{CE3A10B1-326A-49AC-97F9-8889C3DBB623}" type="pres">
      <dgm:prSet presAssocID="{9DC6DD01-7276-4054-B618-3DC21F46A88B}" presName="FourConn_3-4" presStyleLbl="fgAccFollowNode1" presStyleIdx="2" presStyleCnt="3">
        <dgm:presLayoutVars>
          <dgm:bulletEnabled val="1"/>
        </dgm:presLayoutVars>
      </dgm:prSet>
      <dgm:spPr/>
    </dgm:pt>
    <dgm:pt modelId="{3E4F8EBA-93E7-4CE9-A74F-9D0CC1773CB1}" type="pres">
      <dgm:prSet presAssocID="{9DC6DD01-7276-4054-B618-3DC21F46A88B}" presName="FourNodes_1_text" presStyleLbl="node1" presStyleIdx="3" presStyleCnt="4">
        <dgm:presLayoutVars>
          <dgm:bulletEnabled val="1"/>
        </dgm:presLayoutVars>
      </dgm:prSet>
      <dgm:spPr/>
    </dgm:pt>
    <dgm:pt modelId="{6166D10A-E293-4797-B8A6-28A895FF2997}" type="pres">
      <dgm:prSet presAssocID="{9DC6DD01-7276-4054-B618-3DC21F46A88B}" presName="FourNodes_2_text" presStyleLbl="node1" presStyleIdx="3" presStyleCnt="4">
        <dgm:presLayoutVars>
          <dgm:bulletEnabled val="1"/>
        </dgm:presLayoutVars>
      </dgm:prSet>
      <dgm:spPr/>
    </dgm:pt>
    <dgm:pt modelId="{79251FEF-A837-4597-8DA2-CF3F39795143}" type="pres">
      <dgm:prSet presAssocID="{9DC6DD01-7276-4054-B618-3DC21F46A88B}" presName="FourNodes_3_text" presStyleLbl="node1" presStyleIdx="3" presStyleCnt="4">
        <dgm:presLayoutVars>
          <dgm:bulletEnabled val="1"/>
        </dgm:presLayoutVars>
      </dgm:prSet>
      <dgm:spPr/>
    </dgm:pt>
    <dgm:pt modelId="{DE375182-C168-465B-94F5-AFF70F35E9AE}" type="pres">
      <dgm:prSet presAssocID="{9DC6DD01-7276-4054-B618-3DC21F46A88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062120C-EFB8-478F-BC32-E49A158846FE}" srcId="{9DC6DD01-7276-4054-B618-3DC21F46A88B}" destId="{2760B793-12FB-44B4-B02B-EC83F4FCF204}" srcOrd="1" destOrd="0" parTransId="{86263030-8A63-4BA2-AA06-5C6A49BDA51E}" sibTransId="{FE73C83A-F8D7-4C5A-8493-83E7BB0393EE}"/>
    <dgm:cxn modelId="{4F625D1C-3B4C-4028-BD7E-5DB3AFD95001}" type="presOf" srcId="{4BAAAB8C-6930-4F29-B615-AAB3A7FDA475}" destId="{D9A1FC22-46CC-4D91-AF1A-072DCDE41A55}" srcOrd="0" destOrd="0" presId="urn:microsoft.com/office/officeart/2005/8/layout/vProcess5"/>
    <dgm:cxn modelId="{6944FD1F-3A8D-47CD-A673-BF790B36CE37}" srcId="{9DC6DD01-7276-4054-B618-3DC21F46A88B}" destId="{78D85CD8-0F0F-422E-9A0B-42B994373C88}" srcOrd="2" destOrd="0" parTransId="{62B96628-1F1C-415F-B6C3-20BF1FB4389C}" sibTransId="{544B86E7-D9E9-41A6-9300-CAEF9C94DB1B}"/>
    <dgm:cxn modelId="{D25A8931-96DD-40E3-A849-596D5225A498}" type="presOf" srcId="{9855EDCA-9FE7-48FC-AE2F-C40AC8BD90E7}" destId="{3E4F8EBA-93E7-4CE9-A74F-9D0CC1773CB1}" srcOrd="1" destOrd="0" presId="urn:microsoft.com/office/officeart/2005/8/layout/vProcess5"/>
    <dgm:cxn modelId="{DE9FD43D-4D86-4091-9BF9-BAEB775399C7}" srcId="{9DC6DD01-7276-4054-B618-3DC21F46A88B}" destId="{4BAAAB8C-6930-4F29-B615-AAB3A7FDA475}" srcOrd="3" destOrd="0" parTransId="{D488F2E0-226F-4826-B831-392AD7EA9B34}" sibTransId="{71ED1DA9-777E-44F7-9021-31AA063CB2B9}"/>
    <dgm:cxn modelId="{944AB150-8CAE-4DDE-9A55-08EFA0E516AA}" type="presOf" srcId="{9DC6DD01-7276-4054-B618-3DC21F46A88B}" destId="{5F0D111E-F8E3-41A1-8DAD-CA09C6772BBF}" srcOrd="0" destOrd="0" presId="urn:microsoft.com/office/officeart/2005/8/layout/vProcess5"/>
    <dgm:cxn modelId="{68D9C955-0093-4417-9A0C-12292C472B41}" type="presOf" srcId="{4BAAAB8C-6930-4F29-B615-AAB3A7FDA475}" destId="{DE375182-C168-465B-94F5-AFF70F35E9AE}" srcOrd="1" destOrd="0" presId="urn:microsoft.com/office/officeart/2005/8/layout/vProcess5"/>
    <dgm:cxn modelId="{3BD06E76-020C-4CAE-BA79-0CABFAAA902F}" type="presOf" srcId="{544B86E7-D9E9-41A6-9300-CAEF9C94DB1B}" destId="{CE3A10B1-326A-49AC-97F9-8889C3DBB623}" srcOrd="0" destOrd="0" presId="urn:microsoft.com/office/officeart/2005/8/layout/vProcess5"/>
    <dgm:cxn modelId="{37FAD786-4CDF-462E-B7A4-070E5C22B471}" type="presOf" srcId="{2760B793-12FB-44B4-B02B-EC83F4FCF204}" destId="{6166D10A-E293-4797-B8A6-28A895FF2997}" srcOrd="1" destOrd="0" presId="urn:microsoft.com/office/officeart/2005/8/layout/vProcess5"/>
    <dgm:cxn modelId="{C406B287-A739-4C59-A41A-CD46663DCBCB}" type="presOf" srcId="{FE73C83A-F8D7-4C5A-8493-83E7BB0393EE}" destId="{F0F48915-DF37-4BCE-9468-2E9D37160E95}" srcOrd="0" destOrd="0" presId="urn:microsoft.com/office/officeart/2005/8/layout/vProcess5"/>
    <dgm:cxn modelId="{9721D887-CBE7-48CD-AC1D-B0DB756BCFA5}" type="presOf" srcId="{78D85CD8-0F0F-422E-9A0B-42B994373C88}" destId="{79251FEF-A837-4597-8DA2-CF3F39795143}" srcOrd="1" destOrd="0" presId="urn:microsoft.com/office/officeart/2005/8/layout/vProcess5"/>
    <dgm:cxn modelId="{00D3448D-10CF-4832-BFF2-1E40D9E83997}" type="presOf" srcId="{78D85CD8-0F0F-422E-9A0B-42B994373C88}" destId="{9631D638-3502-4260-925A-D03B1C88B4FB}" srcOrd="0" destOrd="0" presId="urn:microsoft.com/office/officeart/2005/8/layout/vProcess5"/>
    <dgm:cxn modelId="{40EEABA2-FF26-4981-9E44-CA1B32DD11D9}" type="presOf" srcId="{9855EDCA-9FE7-48FC-AE2F-C40AC8BD90E7}" destId="{44CE671D-AA92-46A8-B896-7339424B72BB}" srcOrd="0" destOrd="0" presId="urn:microsoft.com/office/officeart/2005/8/layout/vProcess5"/>
    <dgm:cxn modelId="{45C0C7A5-AA46-41EA-A8F5-12B6B1AE36B5}" type="presOf" srcId="{2760B793-12FB-44B4-B02B-EC83F4FCF204}" destId="{F6900652-CC8D-4265-81F8-DD268163BC97}" srcOrd="0" destOrd="0" presId="urn:microsoft.com/office/officeart/2005/8/layout/vProcess5"/>
    <dgm:cxn modelId="{F71C92AC-68EA-46BF-9267-5B210AEE704B}" type="presOf" srcId="{419EBBA1-FD86-4998-915B-E254CDBB163A}" destId="{13D99CBC-2D57-4EA6-9159-7AF49515CF91}" srcOrd="0" destOrd="0" presId="urn:microsoft.com/office/officeart/2005/8/layout/vProcess5"/>
    <dgm:cxn modelId="{77E062FF-9F7E-4D56-913F-26EF90010BC5}" srcId="{9DC6DD01-7276-4054-B618-3DC21F46A88B}" destId="{9855EDCA-9FE7-48FC-AE2F-C40AC8BD90E7}" srcOrd="0" destOrd="0" parTransId="{09A2B4E6-00BE-40DC-BE9C-97AF75669AA2}" sibTransId="{419EBBA1-FD86-4998-915B-E254CDBB163A}"/>
    <dgm:cxn modelId="{F514E944-BCA6-4C1D-8F56-2F5BD94F1982}" type="presParOf" srcId="{5F0D111E-F8E3-41A1-8DAD-CA09C6772BBF}" destId="{522EE00B-F6CB-45E7-9C17-5AF2971B97BC}" srcOrd="0" destOrd="0" presId="urn:microsoft.com/office/officeart/2005/8/layout/vProcess5"/>
    <dgm:cxn modelId="{C3E2FFA4-8EAC-4C0F-B744-ADC380D75259}" type="presParOf" srcId="{5F0D111E-F8E3-41A1-8DAD-CA09C6772BBF}" destId="{44CE671D-AA92-46A8-B896-7339424B72BB}" srcOrd="1" destOrd="0" presId="urn:microsoft.com/office/officeart/2005/8/layout/vProcess5"/>
    <dgm:cxn modelId="{A0ABE32A-612E-491F-8877-E613446DC087}" type="presParOf" srcId="{5F0D111E-F8E3-41A1-8DAD-CA09C6772BBF}" destId="{F6900652-CC8D-4265-81F8-DD268163BC97}" srcOrd="2" destOrd="0" presId="urn:microsoft.com/office/officeart/2005/8/layout/vProcess5"/>
    <dgm:cxn modelId="{40445C5A-1CBB-4446-BD10-33C73A9B5F54}" type="presParOf" srcId="{5F0D111E-F8E3-41A1-8DAD-CA09C6772BBF}" destId="{9631D638-3502-4260-925A-D03B1C88B4FB}" srcOrd="3" destOrd="0" presId="urn:microsoft.com/office/officeart/2005/8/layout/vProcess5"/>
    <dgm:cxn modelId="{9F017ECF-F4E8-48E6-AE50-3A1B97BF3B07}" type="presParOf" srcId="{5F0D111E-F8E3-41A1-8DAD-CA09C6772BBF}" destId="{D9A1FC22-46CC-4D91-AF1A-072DCDE41A55}" srcOrd="4" destOrd="0" presId="urn:microsoft.com/office/officeart/2005/8/layout/vProcess5"/>
    <dgm:cxn modelId="{686133EE-056D-4A3D-9BBD-328864ED3698}" type="presParOf" srcId="{5F0D111E-F8E3-41A1-8DAD-CA09C6772BBF}" destId="{13D99CBC-2D57-4EA6-9159-7AF49515CF91}" srcOrd="5" destOrd="0" presId="urn:microsoft.com/office/officeart/2005/8/layout/vProcess5"/>
    <dgm:cxn modelId="{6758EA25-FAD1-47C0-A95D-AF231C424F17}" type="presParOf" srcId="{5F0D111E-F8E3-41A1-8DAD-CA09C6772BBF}" destId="{F0F48915-DF37-4BCE-9468-2E9D37160E95}" srcOrd="6" destOrd="0" presId="urn:microsoft.com/office/officeart/2005/8/layout/vProcess5"/>
    <dgm:cxn modelId="{9BE676E6-9019-48B7-A75D-63A2C3A221BC}" type="presParOf" srcId="{5F0D111E-F8E3-41A1-8DAD-CA09C6772BBF}" destId="{CE3A10B1-326A-49AC-97F9-8889C3DBB623}" srcOrd="7" destOrd="0" presId="urn:microsoft.com/office/officeart/2005/8/layout/vProcess5"/>
    <dgm:cxn modelId="{8289D30B-3F12-4ED6-90C8-39DBB09D1656}" type="presParOf" srcId="{5F0D111E-F8E3-41A1-8DAD-CA09C6772BBF}" destId="{3E4F8EBA-93E7-4CE9-A74F-9D0CC1773CB1}" srcOrd="8" destOrd="0" presId="urn:microsoft.com/office/officeart/2005/8/layout/vProcess5"/>
    <dgm:cxn modelId="{E8774603-6002-42F0-8F52-2702075BA517}" type="presParOf" srcId="{5F0D111E-F8E3-41A1-8DAD-CA09C6772BBF}" destId="{6166D10A-E293-4797-B8A6-28A895FF2997}" srcOrd="9" destOrd="0" presId="urn:microsoft.com/office/officeart/2005/8/layout/vProcess5"/>
    <dgm:cxn modelId="{32F51873-2A6D-4282-BAA2-E9C3DAE3592B}" type="presParOf" srcId="{5F0D111E-F8E3-41A1-8DAD-CA09C6772BBF}" destId="{79251FEF-A837-4597-8DA2-CF3F39795143}" srcOrd="10" destOrd="0" presId="urn:microsoft.com/office/officeart/2005/8/layout/vProcess5"/>
    <dgm:cxn modelId="{42C3BE18-3432-4B7A-A2D5-CCE53B458CD5}" type="presParOf" srcId="{5F0D111E-F8E3-41A1-8DAD-CA09C6772BBF}" destId="{DE375182-C168-465B-94F5-AFF70F35E9A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3685E-9662-4915-9E5C-2904FCADE031}">
      <dsp:nvSpPr>
        <dsp:cNvPr id="0" name=""/>
        <dsp:cNvSpPr/>
      </dsp:nvSpPr>
      <dsp:spPr>
        <a:xfrm>
          <a:off x="0" y="57293"/>
          <a:ext cx="6190459" cy="1511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Airbnb is an online platform using which people can rent their unused accommodations. </a:t>
          </a:r>
          <a:endParaRPr lang="en-US" sz="2100" kern="1200"/>
        </a:p>
      </dsp:txBody>
      <dsp:txXfrm>
        <a:off x="73764" y="131057"/>
        <a:ext cx="6042931" cy="1363527"/>
      </dsp:txXfrm>
    </dsp:sp>
    <dsp:sp modelId="{8B723BCA-1B7B-4D7A-8108-D3295D2795F6}">
      <dsp:nvSpPr>
        <dsp:cNvPr id="0" name=""/>
        <dsp:cNvSpPr/>
      </dsp:nvSpPr>
      <dsp:spPr>
        <a:xfrm>
          <a:off x="0" y="1628829"/>
          <a:ext cx="6190459" cy="1511055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During the covid time, Airbnb incurred a huge loss in revenue. </a:t>
          </a:r>
          <a:endParaRPr lang="en-US" sz="2100" kern="1200"/>
        </a:p>
      </dsp:txBody>
      <dsp:txXfrm>
        <a:off x="73764" y="1702593"/>
        <a:ext cx="6042931" cy="1363527"/>
      </dsp:txXfrm>
    </dsp:sp>
    <dsp:sp modelId="{B044566D-8381-4BB2-AA92-6A75FEE41A11}">
      <dsp:nvSpPr>
        <dsp:cNvPr id="0" name=""/>
        <dsp:cNvSpPr/>
      </dsp:nvSpPr>
      <dsp:spPr>
        <a:xfrm>
          <a:off x="0" y="3200364"/>
          <a:ext cx="6190459" cy="1511055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People have now started travelling again and Airbnb is aiming to bring up the business again and e ready to provide services to customers.</a:t>
          </a:r>
          <a:endParaRPr lang="en-US" sz="2100" kern="1200"/>
        </a:p>
      </dsp:txBody>
      <dsp:txXfrm>
        <a:off x="73764" y="3274128"/>
        <a:ext cx="6042931" cy="1363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13189-5DA8-4A3B-8F5E-AB430FC5BD41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69737-87AB-4A02-8A41-75C8D0B942D6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E8C1E-AB66-4368-A07A-A6B484FEB8A3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For the past few months, Airbnb has seen a major decline in revenue. </a:t>
          </a:r>
          <a:endParaRPr lang="en-US" sz="1700" kern="1200"/>
        </a:p>
      </dsp:txBody>
      <dsp:txXfrm>
        <a:off x="1573291" y="582"/>
        <a:ext cx="4617167" cy="1362156"/>
      </dsp:txXfrm>
    </dsp:sp>
    <dsp:sp modelId="{66B08B6E-53F8-4B8C-8EE9-2220AC945B6E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BA38A-9FA2-4704-B867-8C0C0C75AFB4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2F1A2-0383-4FA7-ACC0-395510C5A424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Now that the restrictions have started lifting and people have started to travel more, Airbnb wants to make sure that it is fully prepared for this change.</a:t>
          </a:r>
          <a:endParaRPr lang="en-US" sz="1700" kern="1200"/>
        </a:p>
      </dsp:txBody>
      <dsp:txXfrm>
        <a:off x="1573291" y="1703278"/>
        <a:ext cx="4617167" cy="1362156"/>
      </dsp:txXfrm>
    </dsp:sp>
    <dsp:sp modelId="{8244A000-E2C5-4317-818F-6E01C8B561FC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E0751-00A0-44A1-8DF8-087242BC7E4C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3C451-FA6B-47A8-929C-22D55AE43D84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So, analysis has been done on a dataset consisting of various Airbnb listings in New York.</a:t>
          </a:r>
          <a:endParaRPr lang="en-US" sz="1700" kern="1200"/>
        </a:p>
      </dsp:txBody>
      <dsp:txXfrm>
        <a:off x="1573291" y="3405974"/>
        <a:ext cx="4617167" cy="1362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35274-ACC0-4A85-B8E2-DEA4A8872358}">
      <dsp:nvSpPr>
        <dsp:cNvPr id="0" name=""/>
        <dsp:cNvSpPr/>
      </dsp:nvSpPr>
      <dsp:spPr>
        <a:xfrm>
          <a:off x="1556861" y="740"/>
          <a:ext cx="2258615" cy="1355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Cleaned data to remove any missing values and duplicates. </a:t>
          </a:r>
          <a:endParaRPr lang="en-US" sz="2000" kern="1200"/>
        </a:p>
      </dsp:txBody>
      <dsp:txXfrm>
        <a:off x="1596553" y="40432"/>
        <a:ext cx="2179231" cy="1275785"/>
      </dsp:txXfrm>
    </dsp:sp>
    <dsp:sp modelId="{0589EFCF-F306-47E4-ABE4-C2FC3FDD2B55}">
      <dsp:nvSpPr>
        <dsp:cNvPr id="0" name=""/>
        <dsp:cNvSpPr/>
      </dsp:nvSpPr>
      <dsp:spPr>
        <a:xfrm>
          <a:off x="4014235" y="398257"/>
          <a:ext cx="478826" cy="5601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014235" y="510284"/>
        <a:ext cx="335178" cy="336082"/>
      </dsp:txXfrm>
    </dsp:sp>
    <dsp:sp modelId="{4238EF73-5A3C-42CF-957E-42531BC4375F}">
      <dsp:nvSpPr>
        <dsp:cNvPr id="0" name=""/>
        <dsp:cNvSpPr/>
      </dsp:nvSpPr>
      <dsp:spPr>
        <a:xfrm>
          <a:off x="4718923" y="740"/>
          <a:ext cx="2258615" cy="1355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Dropped insignificant columns. </a:t>
          </a:r>
          <a:endParaRPr lang="en-US" sz="2000" kern="1200"/>
        </a:p>
      </dsp:txBody>
      <dsp:txXfrm>
        <a:off x="4758615" y="40432"/>
        <a:ext cx="2179231" cy="1275785"/>
      </dsp:txXfrm>
    </dsp:sp>
    <dsp:sp modelId="{DF291452-5C10-444E-AE8D-C921736788EB}">
      <dsp:nvSpPr>
        <dsp:cNvPr id="0" name=""/>
        <dsp:cNvSpPr/>
      </dsp:nvSpPr>
      <dsp:spPr>
        <a:xfrm rot="5400000">
          <a:off x="5608817" y="1514013"/>
          <a:ext cx="478826" cy="5601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5680189" y="1554668"/>
        <a:ext cx="336082" cy="335178"/>
      </dsp:txXfrm>
    </dsp:sp>
    <dsp:sp modelId="{6DB73FA7-C412-4827-978E-E43FA3BE1BA2}">
      <dsp:nvSpPr>
        <dsp:cNvPr id="0" name=""/>
        <dsp:cNvSpPr/>
      </dsp:nvSpPr>
      <dsp:spPr>
        <a:xfrm>
          <a:off x="4718923" y="2259356"/>
          <a:ext cx="2258615" cy="1355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Identified outliers</a:t>
          </a:r>
          <a:endParaRPr lang="en-US" sz="2000" kern="1200"/>
        </a:p>
      </dsp:txBody>
      <dsp:txXfrm>
        <a:off x="4758615" y="2299048"/>
        <a:ext cx="2179231" cy="1275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E671D-AA92-46A8-B896-7339424B72BB}">
      <dsp:nvSpPr>
        <dsp:cNvPr id="0" name=""/>
        <dsp:cNvSpPr/>
      </dsp:nvSpPr>
      <dsp:spPr>
        <a:xfrm>
          <a:off x="0" y="0"/>
          <a:ext cx="5561787" cy="795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There are three types of rooms - Entire home/Apartment, Private room &amp; shared room. </a:t>
          </a:r>
          <a:endParaRPr lang="en-US" sz="1100" kern="1200"/>
        </a:p>
      </dsp:txBody>
      <dsp:txXfrm>
        <a:off x="23295" y="23295"/>
        <a:ext cx="4636325" cy="748768"/>
      </dsp:txXfrm>
    </dsp:sp>
    <dsp:sp modelId="{F6900652-CC8D-4265-81F8-DD268163BC97}">
      <dsp:nvSpPr>
        <dsp:cNvPr id="0" name=""/>
        <dsp:cNvSpPr/>
      </dsp:nvSpPr>
      <dsp:spPr>
        <a:xfrm>
          <a:off x="465799" y="939969"/>
          <a:ext cx="5561787" cy="795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Overall, customers appear to prefer private rooms (45%) or entire homes (52%) in comparison to shared rooms (2.4%).</a:t>
          </a:r>
          <a:endParaRPr lang="en-US" sz="1100" kern="1200"/>
        </a:p>
      </dsp:txBody>
      <dsp:txXfrm>
        <a:off x="489094" y="963264"/>
        <a:ext cx="4532414" cy="748768"/>
      </dsp:txXfrm>
    </dsp:sp>
    <dsp:sp modelId="{9631D638-3502-4260-925A-D03B1C88B4FB}">
      <dsp:nvSpPr>
        <dsp:cNvPr id="0" name=""/>
        <dsp:cNvSpPr/>
      </dsp:nvSpPr>
      <dsp:spPr>
        <a:xfrm>
          <a:off x="924647" y="1879938"/>
          <a:ext cx="5561787" cy="795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Airbnb can concentrate on promoting shared rooms with discounts to increase bookings and also acquire more private listings.</a:t>
          </a:r>
          <a:endParaRPr lang="en-US" sz="1100" kern="1200"/>
        </a:p>
      </dsp:txBody>
      <dsp:txXfrm>
        <a:off x="947942" y="1903233"/>
        <a:ext cx="4539366" cy="748768"/>
      </dsp:txXfrm>
    </dsp:sp>
    <dsp:sp modelId="{D9A1FC22-46CC-4D91-AF1A-072DCDE41A55}">
      <dsp:nvSpPr>
        <dsp:cNvPr id="0" name=""/>
        <dsp:cNvSpPr/>
      </dsp:nvSpPr>
      <dsp:spPr>
        <a:xfrm>
          <a:off x="1390446" y="2819908"/>
          <a:ext cx="5561787" cy="795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Queens &amp; Bronx contribute 60% each to private rooms, more than the combined ratio of 45% Whereas, Manhattan has a higher contribution in entire home (61%), compared to the combined ratio of 52%. </a:t>
          </a:r>
          <a:endParaRPr lang="en-US" sz="1100" kern="1200"/>
        </a:p>
      </dsp:txBody>
      <dsp:txXfrm>
        <a:off x="1413741" y="2843203"/>
        <a:ext cx="4532414" cy="748768"/>
      </dsp:txXfrm>
    </dsp:sp>
    <dsp:sp modelId="{13D99CBC-2D57-4EA6-9159-7AF49515CF91}">
      <dsp:nvSpPr>
        <dsp:cNvPr id="0" name=""/>
        <dsp:cNvSpPr/>
      </dsp:nvSpPr>
      <dsp:spPr>
        <a:xfrm>
          <a:off x="5044804" y="609172"/>
          <a:ext cx="516983" cy="5169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161125" y="609172"/>
        <a:ext cx="284341" cy="389030"/>
      </dsp:txXfrm>
    </dsp:sp>
    <dsp:sp modelId="{F0F48915-DF37-4BCE-9468-2E9D37160E95}">
      <dsp:nvSpPr>
        <dsp:cNvPr id="0" name=""/>
        <dsp:cNvSpPr/>
      </dsp:nvSpPr>
      <dsp:spPr>
        <a:xfrm>
          <a:off x="5510603" y="1549141"/>
          <a:ext cx="516983" cy="5169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26924" y="1549141"/>
        <a:ext cx="284341" cy="389030"/>
      </dsp:txXfrm>
    </dsp:sp>
    <dsp:sp modelId="{CE3A10B1-326A-49AC-97F9-8889C3DBB623}">
      <dsp:nvSpPr>
        <dsp:cNvPr id="0" name=""/>
        <dsp:cNvSpPr/>
      </dsp:nvSpPr>
      <dsp:spPr>
        <a:xfrm>
          <a:off x="5969451" y="2489111"/>
          <a:ext cx="516983" cy="51698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085772" y="2489111"/>
        <a:ext cx="284341" cy="389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9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40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42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10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53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8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1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1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6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5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6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0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0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40BB4D-51E7-467C-9A87-91809F3D86C5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79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IN" b="1" i="0" dirty="0">
                <a:effectLst/>
                <a:latin typeface="circular"/>
              </a:rPr>
              <a:t>Storytelling Case Study: Airbnb, NYC</a:t>
            </a:r>
            <a:br>
              <a:rPr lang="en-IN" b="1" i="0" dirty="0">
                <a:effectLst/>
                <a:latin typeface="circular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685798"/>
            <a:ext cx="2502578" cy="449580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Ranjith cheela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Hien Huynh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Raheema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5000"/>
          </a:blip>
          <a:srcRect t="7407"/>
          <a:stretch/>
        </p:blipFill>
        <p:spPr>
          <a:xfrm>
            <a:off x="-3176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2" y="5102012"/>
            <a:ext cx="7707948" cy="1070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Community</a:t>
            </a:r>
            <a:r>
              <a:rPr lang="en-US" sz="36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vs</a:t>
            </a:r>
            <a:r>
              <a:rPr lang="en-US" sz="3600" b="1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Accessibility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2" y="685800"/>
            <a:ext cx="8534400" cy="3190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3464" indent="-283464" algn="l" rtl="0" eaLnBrk="1" latinLnBrk="0" hangingPunct="1">
              <a:spcBef>
                <a:spcPts val="3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Bedford has the greatest availability and relatively low prices, making it a favorable option for customers.</a:t>
            </a:r>
          </a:p>
          <a:p>
            <a:pPr marL="283464" indent="-283464" algn="l" rtl="0" eaLnBrk="1" latinLnBrk="0" hangingPunct="1">
              <a:spcBef>
                <a:spcPts val="3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Following Bedford, Harlem exhibits a similar pattern.</a:t>
            </a:r>
          </a:p>
          <a:p>
            <a:pPr marL="283464" indent="-283464" algn="l" rtl="0" eaLnBrk="1" latinLnBrk="0" hangingPunct="1">
              <a:spcBef>
                <a:spcPts val="3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Chelsea has limited availability but comes with a higher price tag.</a:t>
            </a:r>
          </a:p>
          <a:p>
            <a:pPr marL="283464" indent="-283464" algn="l" rtl="0" eaLnBrk="1" latinLnBrk="0" hangingPunct="1">
              <a:spcBef>
                <a:spcPts val="3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Conversely, William's pricing is high, and its availability is average.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Customer Reservations Regarding Minimum Night Stays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56640"/>
            <a:ext cx="7350079" cy="324442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3464" indent="-283464" algn="l" rtl="0" eaLnBrk="1" latinLnBrk="0" hangingPunct="1">
              <a:spcBef>
                <a:spcPts val="48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496F"/>
                </a:solidFill>
                <a:effectLst/>
                <a:latin typeface="Century Gothic" panose="020B0502020202020204" pitchFamily="34" charset="0"/>
              </a:rPr>
              <a:t>Listings with minimum night requirements of 1-5 attract the highest volume of bookings. Notably, there is a significant increase in bookings for 30 days, likely indicating that customers prefer renting monthly.</a:t>
            </a:r>
          </a:p>
          <a:p>
            <a:pPr marL="283464" indent="-283464" algn="l" rtl="0" eaLnBrk="1" latinLnBrk="0" hangingPunct="1">
              <a:spcBef>
                <a:spcPts val="48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496F"/>
                </a:solidFill>
                <a:effectLst/>
                <a:latin typeface="Century Gothic" panose="020B0502020202020204" pitchFamily="34" charset="0"/>
              </a:rPr>
              <a:t>Beyond the 30-day mark, minor spikes in bookings can also be observed, which may be attributed to the trend of monthly rentals.</a:t>
            </a:r>
          </a:p>
          <a:p>
            <a:pPr marL="283464" indent="-283464" algn="l" rtl="0" eaLnBrk="1" latinLnBrk="0" hangingPunct="1">
              <a:spcBef>
                <a:spcPts val="48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496F"/>
                </a:solidFill>
                <a:effectLst/>
                <a:latin typeface="Century Gothic" panose="020B0502020202020204" pitchFamily="34" charset="0"/>
              </a:rPr>
              <a:t>Both Manhattan and Queens show a greater number of 30-day bookings compared to other areas. This might be due to tourists opting for longer stays or mid-level employees seeking affordable accommodations during business trips.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89" r="36199" b="1"/>
          <a:stretch/>
        </p:blipFill>
        <p:spPr>
          <a:xfrm>
            <a:off x="8314288" y="732999"/>
            <a:ext cx="3239538" cy="4334450"/>
          </a:xfrm>
          <a:custGeom>
            <a:avLst/>
            <a:gdLst/>
            <a:ahLst/>
            <a:cxnLst/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Objective: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218D37-68EE-7B02-E235-8B34B3EBD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17038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523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Background</a:t>
            </a:r>
            <a:endParaRPr lang="en-IN" sz="31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DA7419-76DE-AAD2-EB53-52370A1C4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84309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Preparation</a:t>
            </a:r>
            <a:r>
              <a:rPr lang="en-US" dirty="0"/>
              <a:t>	</a:t>
            </a:r>
            <a:endParaRPr lang="en-IN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1AE56EA-F769-AC23-AFDB-EAB27E3EA3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</a:blip>
          <a:srcRect b="10000"/>
          <a:stretch/>
        </p:blipFill>
        <p:spPr>
          <a:xfrm>
            <a:off x="-3176" y="-143928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rgbClr val="D9D9D9"/>
                </a:solidFill>
                <a:effectLst/>
                <a:latin typeface="Century Gothic" panose="020B0502020202020204" pitchFamily="34" charset="0"/>
              </a:rPr>
              <a:t>Ten Best Hosts</a:t>
            </a:r>
            <a:endParaRPr lang="en-US" sz="36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2" y="685800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Host Sonder (id 219517861), has been booked most number of times i.e. 327. 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Host Blue ground is the second popular host.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Then there are other hosts like Kara, Ken, Pranjal,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8" y="4487332"/>
            <a:ext cx="5556822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Categories of Rooms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e chart with text on it&#10;&#10;Description automatically generated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1" y="773935"/>
            <a:ext cx="3092569" cy="222664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632" y="4126872"/>
            <a:ext cx="3092568" cy="17086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36C80C55-493E-B43E-2A7B-BD191CD12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620209"/>
              </p:ext>
            </p:extLst>
          </p:nvPr>
        </p:nvGraphicFramePr>
        <p:xfrm>
          <a:off x="4552378" y="685800"/>
          <a:ext cx="6952234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Well-Liked Areas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2" y="685800"/>
            <a:ext cx="7201259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3464" indent="-283464" algn="l" rtl="0" eaLnBrk="1" latinLnBrk="0" hangingPunct="1">
              <a:spcBef>
                <a:spcPts val="3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F496F"/>
                </a:solidFill>
                <a:effectLst/>
                <a:latin typeface="Century Gothic" panose="020B0502020202020204" pitchFamily="34" charset="0"/>
              </a:rPr>
              <a:t>Bedford-Stuyvesant in Brooklyn has received the most reviews, totaling 110,352, making it the most popular area, followed closely by Williamsburg.</a:t>
            </a:r>
          </a:p>
          <a:p>
            <a:pPr marL="283464" indent="-283464" algn="l" rtl="0" eaLnBrk="1" latinLnBrk="0" hangingPunct="1">
              <a:spcBef>
                <a:spcPts val="3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F496F"/>
                </a:solidFill>
                <a:effectLst/>
                <a:latin typeface="Century Gothic" panose="020B0502020202020204" pitchFamily="34" charset="0"/>
              </a:rPr>
              <a:t>Harlem in Manhattan has garnered the highest number of reviews, with Hell’s Kitchen following behind.</a:t>
            </a:r>
          </a:p>
          <a:p>
            <a:pPr marL="283464" indent="-283464" algn="l" rtl="0" eaLnBrk="1" latinLnBrk="0" hangingPunct="1">
              <a:spcBef>
                <a:spcPts val="3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F496F"/>
                </a:solidFill>
                <a:effectLst/>
                <a:latin typeface="Century Gothic" panose="020B0502020202020204" pitchFamily="34" charset="0"/>
              </a:rPr>
              <a:t>A greater volume of customer reviews suggests greater satisfaction levels in these neighborhoods.</a:t>
            </a:r>
            <a:endParaRPr lang="en-US" dirty="0"/>
          </a:p>
        </p:txBody>
      </p:sp>
      <p:pic>
        <p:nvPicPr>
          <p:cNvPr id="6" name="Content Placeholder 5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504" y="1957876"/>
            <a:ext cx="3185108" cy="137755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Price Analysis by Neighbourhood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066" y="1717175"/>
            <a:ext cx="5943600" cy="32052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highest prices were in Manhattan and Brooklyn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has the highest listing range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68" y="4724397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Typical cost of</a:t>
            </a:r>
            <a:r>
              <a:rPr lang="en-US" sz="360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3600" b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Community</a:t>
            </a:r>
            <a:r>
              <a:rPr lang="en-US" sz="360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3600" b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clusters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960" b="8108"/>
          <a:stretch/>
        </p:blipFill>
        <p:spPr>
          <a:xfrm>
            <a:off x="791239" y="1029639"/>
            <a:ext cx="5304759" cy="298390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234" y="733647"/>
            <a:ext cx="5160580" cy="5362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3464" indent="-283464" algn="l" rtl="0" eaLnBrk="1" latinLnBrk="0" hangingPunct="1">
              <a:spcBef>
                <a:spcPts val="3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F496F"/>
                </a:solidFill>
                <a:effectLst/>
                <a:latin typeface="Century Gothic" panose="020B0502020202020204" pitchFamily="34" charset="0"/>
              </a:rPr>
              <a:t>In Manhattan, the average price of listed properties is approximately 196.9, making it the highest among all neighborhoods.</a:t>
            </a:r>
          </a:p>
          <a:p>
            <a:pPr marL="283464" indent="-283464" algn="l" rtl="0" eaLnBrk="1" latinLnBrk="0" hangingPunct="1">
              <a:spcBef>
                <a:spcPts val="3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F496F"/>
                </a:solidFill>
                <a:effectLst/>
                <a:latin typeface="Century Gothic" panose="020B0502020202020204" pitchFamily="34" charset="0"/>
              </a:rPr>
              <a:t>Brooklyn follows as the second most expensive area, with an average price of 124.4.</a:t>
            </a:r>
          </a:p>
          <a:p>
            <a:pPr marL="283464" indent="-283464" algn="l" rtl="0" eaLnBrk="1" latinLnBrk="0" hangingPunct="1">
              <a:spcBef>
                <a:spcPts val="38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F496F"/>
                </a:solidFill>
                <a:effectLst/>
                <a:latin typeface="Century Gothic" panose="020B0502020202020204" pitchFamily="34" charset="0"/>
              </a:rPr>
              <a:t>The Bronx stands out as a more affordable neighborhood, with average prices nearly half of those in Manhattan.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623</TotalTime>
  <Words>650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circular</vt:lpstr>
      <vt:lpstr>Wingdings 3</vt:lpstr>
      <vt:lpstr>Slice</vt:lpstr>
      <vt:lpstr>Storytelling Case Study: Airbnb, NYC </vt:lpstr>
      <vt:lpstr>Objective:</vt:lpstr>
      <vt:lpstr>Background</vt:lpstr>
      <vt:lpstr>Data Preparation </vt:lpstr>
      <vt:lpstr>Ten Best Hosts</vt:lpstr>
      <vt:lpstr>Categories of Rooms</vt:lpstr>
      <vt:lpstr>Well-Liked Areas</vt:lpstr>
      <vt:lpstr>Price Analysis by Neighbourhood</vt:lpstr>
      <vt:lpstr>Typical cost of Community clusters</vt:lpstr>
      <vt:lpstr>Community vs Accessibility</vt:lpstr>
      <vt:lpstr>Customer Reservations Regarding Minimum Night Stays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ranjith cheela</cp:lastModifiedBy>
  <cp:revision>13</cp:revision>
  <dcterms:created xsi:type="dcterms:W3CDTF">2022-01-03T15:55:11Z</dcterms:created>
  <dcterms:modified xsi:type="dcterms:W3CDTF">2025-02-04T03:27:04Z</dcterms:modified>
</cp:coreProperties>
</file>