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DLaM Display" panose="02010000000000000000" pitchFamily="2" charset="0"/>
      <p:regular r:id="rId24"/>
    </p:embeddedFont>
    <p:embeddedFont>
      <p:font typeface="Aharoni" panose="02010803020104030203" pitchFamily="2" charset="-79"/>
      <p:bold r:id="rId25"/>
    </p:embeddedFont>
    <p:embeddedFont>
      <p:font typeface="Tw Cen MT" panose="020B0602020104020603" pitchFamily="34" charset="0"/>
      <p:regular r:id="rId26"/>
      <p:bold r:id="rId27"/>
      <p:italic r:id="rId28"/>
      <p:boldItalic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090ac47f8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090ac47f8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90ac47f8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90ac47f8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090ac47f8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090ac47f8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090ac47f8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090ac47f8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090ac47f8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090ac47f8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090ac47f8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090ac47f8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090ac47f8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090ac47f8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090ac47f8d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090ac47f8d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90ac47f8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090ac47f8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090ac47f8d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090ac47f8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8bbf0c239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08bbf0c239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090ac47f8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090ac47f8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090ac47f8d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090ac47f8d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8bfd19a33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08bfd19a33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08bbf0c239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08bbf0c239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08bbf0c239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08bbf0c239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08bbf0c239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308bbf0c239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08bfd19a33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08bfd19a33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08bfd19a33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08bfd19a33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8bbf0c239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8bbf0c239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ctrTitle"/>
          </p:nvPr>
        </p:nvSpPr>
        <p:spPr>
          <a:xfrm>
            <a:off x="1313259" y="975589"/>
            <a:ext cx="6517482" cy="188191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313259" y="2914651"/>
            <a:ext cx="6517482" cy="10286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12/10/2024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689112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46" y="3217030"/>
            <a:ext cx="7773324" cy="608708"/>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523696"/>
            <a:ext cx="7366899" cy="2410602"/>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31" y="3831546"/>
            <a:ext cx="7773339" cy="511854"/>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12/10/2024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221385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7773339" cy="2570434"/>
          </a:xfrm>
        </p:spPr>
        <p:txBody>
          <a:bodyPr anchor="ctr"/>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153616"/>
            <a:ext cx="7773339" cy="1189785"/>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FF16868-8199-4C2C-A5B1-63AEE139F88E}" type="datetimeFigureOut">
              <a:rPr lang="en-US" smtClean="0"/>
              <a:t>12/10/2024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637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446091"/>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31" y="3279597"/>
            <a:ext cx="7773339" cy="1065790"/>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AD9FF7F-6988-44CC-821B-644E70CD2F73}" type="datetimeFigureOut">
              <a:rPr lang="en-US" smtClean="0"/>
              <a:t>12/10/2024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3" name="TextBox 12"/>
          <p:cNvSpPr txBox="1"/>
          <p:nvPr/>
        </p:nvSpPr>
        <p:spPr>
          <a:xfrm>
            <a:off x="751116" y="56562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7918169" y="224518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668397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1604041"/>
            <a:ext cx="7773339" cy="1883876"/>
          </a:xfrm>
        </p:spPr>
        <p:txBody>
          <a:bodyPr anchor="b"/>
          <a:lstStyle>
            <a:lvl1pPr algn="ct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1" y="3496751"/>
            <a:ext cx="777333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12/10/2024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30102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5" name="Title 1"/>
          <p:cNvSpPr>
            <a:spLocks noGrp="1"/>
          </p:cNvSpPr>
          <p:nvPr>
            <p:ph type="title"/>
          </p:nvPr>
        </p:nvSpPr>
        <p:spPr>
          <a:xfrm>
            <a:off x="685331" y="457200"/>
            <a:ext cx="7773339" cy="1203821"/>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1775320"/>
            <a:ext cx="2474232"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31" y="2207517"/>
            <a:ext cx="2474232"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9292" y="1775320"/>
            <a:ext cx="2468641"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12" y="2207517"/>
            <a:ext cx="2477513"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9974" y="1775320"/>
            <a:ext cx="2478696" cy="432197"/>
          </a:xfrm>
        </p:spPr>
        <p:txBody>
          <a:bodyPr anchor="b">
            <a:noAutofit/>
          </a:bodyPr>
          <a:lstStyle>
            <a:lvl1pPr marL="0" indent="0" algn="ctr">
              <a:lnSpc>
                <a:spcPct val="8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9974" y="2207517"/>
            <a:ext cx="2478696" cy="213588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9FE86839-B9D8-4651-8783-F325ECE74E65}" type="datetimeFigureOut">
              <a:rPr lang="en-US" smtClean="0"/>
              <a:t>12/10/2024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25094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0" name="Title 1"/>
          <p:cNvSpPr>
            <a:spLocks noGrp="1"/>
          </p:cNvSpPr>
          <p:nvPr>
            <p:ph type="title"/>
          </p:nvPr>
        </p:nvSpPr>
        <p:spPr>
          <a:xfrm>
            <a:off x="685331" y="458079"/>
            <a:ext cx="7773339" cy="120294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3153615"/>
            <a:ext cx="2472307"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685331" y="1775320"/>
            <a:ext cx="2472307" cy="1143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31" y="3585811"/>
            <a:ext cx="2472307"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69" y="3153615"/>
            <a:ext cx="247637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31011" y="1775320"/>
            <a:ext cx="2477514"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11" y="3585811"/>
            <a:ext cx="2477514" cy="75758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9974" y="3153615"/>
            <a:ext cx="2475511" cy="432197"/>
          </a:xfrm>
        </p:spPr>
        <p:txBody>
          <a:bodyPr anchor="b">
            <a:noAutofit/>
          </a:bodyPr>
          <a:lstStyle>
            <a:lvl1pPr marL="0" indent="0" algn="ctr">
              <a:lnSpc>
                <a:spcPct val="8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979974" y="1775320"/>
            <a:ext cx="2478696" cy="1143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9880" y="3585809"/>
            <a:ext cx="2478790" cy="75759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FD484F64-32F6-45C5-931F-ADC1662401D0}" type="datetimeFigureOut">
              <a:rPr lang="en-US" smtClean="0"/>
              <a:t>12/10/2024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8379422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1775320"/>
            <a:ext cx="7773339" cy="2568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12/10/2024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6319187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Vertical Title 1"/>
          <p:cNvSpPr>
            <a:spLocks noGrp="1"/>
          </p:cNvSpPr>
          <p:nvPr>
            <p:ph type="title" orient="vert"/>
          </p:nvPr>
        </p:nvSpPr>
        <p:spPr>
          <a:xfrm>
            <a:off x="6543675" y="457201"/>
            <a:ext cx="1914995" cy="38861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457201"/>
            <a:ext cx="5744043" cy="38861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12/10/2024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3027845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3"/>
        </a:solidFill>
        <a:effectLst/>
      </p:bgPr>
    </p:bg>
    <p:spTree>
      <p:nvGrpSpPr>
        <p:cNvPr id="1" name="Shape 109"/>
        <p:cNvGrpSpPr/>
        <p:nvPr/>
      </p:nvGrpSpPr>
      <p:grpSpPr>
        <a:xfrm>
          <a:off x="0" y="0"/>
          <a:ext cx="0" cy="0"/>
          <a:chOff x="0" y="0"/>
          <a:chExt cx="0" cy="0"/>
        </a:xfrm>
      </p:grpSpPr>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680517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2"/>
        </a:solidFill>
        <a:effectLst/>
      </p:bgPr>
    </p:bg>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1247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777287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451C3-0FF4-47C4-B829-773ADF60F88C}" type="datetimeFigureOut">
              <a:rPr lang="en-US" smtClean="0"/>
              <a:t>12/10/2024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7598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621423"/>
            <a:ext cx="7763814" cy="2052614"/>
          </a:xfrm>
        </p:spPr>
        <p:txBody>
          <a:bodyPr anchor="b">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331" y="2743093"/>
            <a:ext cx="7763814" cy="1026137"/>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12/10/2024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158167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1775320"/>
            <a:ext cx="382952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1775320"/>
            <a:ext cx="3829050" cy="2568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451C3-0FF4-47C4-B829-773ADF60F88C}" type="datetimeFigureOut">
              <a:rPr lang="en-US" smtClean="0"/>
              <a:t>12/10/2024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05958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4" name="Title 1"/>
          <p:cNvSpPr>
            <a:spLocks noGrp="1"/>
          </p:cNvSpPr>
          <p:nvPr>
            <p:ph type="title"/>
          </p:nvPr>
        </p:nvSpPr>
        <p:spPr>
          <a:xfrm>
            <a:off x="685332" y="463888"/>
            <a:ext cx="7773338" cy="119713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1778263"/>
            <a:ext cx="3655106"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p:cNvSpPr>
            <a:spLocks noGrp="1"/>
          </p:cNvSpPr>
          <p:nvPr>
            <p:ph sz="quarter" idx="13"/>
          </p:nvPr>
        </p:nvSpPr>
        <p:spPr>
          <a:xfrm>
            <a:off x="685331" y="2288260"/>
            <a:ext cx="3829520"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1778263"/>
            <a:ext cx="3661353" cy="509996"/>
          </a:xfrm>
        </p:spPr>
        <p:txBody>
          <a:bodyPr anchor="b">
            <a:noAutofit/>
          </a:bodyPr>
          <a:lstStyle>
            <a:lvl1pPr marL="0" indent="0">
              <a:lnSpc>
                <a:spcPct val="8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3" name="Content Placeholder 5"/>
          <p:cNvSpPr>
            <a:spLocks noGrp="1"/>
          </p:cNvSpPr>
          <p:nvPr>
            <p:ph sz="quarter" idx="14"/>
          </p:nvPr>
        </p:nvSpPr>
        <p:spPr>
          <a:xfrm>
            <a:off x="4629150" y="2288260"/>
            <a:ext cx="3829051" cy="205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451C3-0FF4-47C4-B829-773ADF60F88C}" type="datetimeFigureOut">
              <a:rPr lang="en-US" smtClean="0"/>
              <a:t>12/10/2024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527389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12/10/2024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92187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Date Placeholder 1"/>
          <p:cNvSpPr>
            <a:spLocks noGrp="1"/>
          </p:cNvSpPr>
          <p:nvPr>
            <p:ph type="dt" sz="half" idx="10"/>
          </p:nvPr>
        </p:nvSpPr>
        <p:spPr/>
        <p:txBody>
          <a:bodyPr/>
          <a:lstStyle/>
          <a:p>
            <a:fld id="{7C8D7E02-BCB8-4D50-A234-369438C08659}" type="datetimeFigureOut">
              <a:rPr lang="en-US" smtClean="0"/>
              <a:t>12/10/2024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1789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2951766" cy="1517439"/>
          </a:xfrm>
        </p:spPr>
        <p:txBody>
          <a:bodyPr anchor="b"/>
          <a:lstStyle>
            <a:lvl1pPr algn="ctr">
              <a:defRPr sz="2400"/>
            </a:lvl1pPr>
          </a:lstStyle>
          <a:p>
            <a:r>
              <a:rPr lang="en-US"/>
              <a:t>Click to edit Master title style</a:t>
            </a:r>
            <a:endParaRPr lang="en-US" dirty="0"/>
          </a:p>
        </p:txBody>
      </p:sp>
      <p:sp>
        <p:nvSpPr>
          <p:cNvPr id="10" name="Content Placeholder 2"/>
          <p:cNvSpPr>
            <a:spLocks noGrp="1"/>
          </p:cNvSpPr>
          <p:nvPr>
            <p:ph sz="quarter" idx="13"/>
          </p:nvPr>
        </p:nvSpPr>
        <p:spPr>
          <a:xfrm>
            <a:off x="3808547" y="457201"/>
            <a:ext cx="4650122" cy="38861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1974639"/>
            <a:ext cx="2951767" cy="2368761"/>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12/10/2024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18217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1"/>
          <p:cNvSpPr>
            <a:spLocks noGrp="1"/>
          </p:cNvSpPr>
          <p:nvPr>
            <p:ph type="title"/>
          </p:nvPr>
        </p:nvSpPr>
        <p:spPr>
          <a:xfrm>
            <a:off x="685331" y="457200"/>
            <a:ext cx="4451227" cy="1517441"/>
          </a:xfrm>
        </p:spPr>
        <p:txBody>
          <a:bodyPr anchor="b"/>
          <a:lstStyle>
            <a:lvl1pPr algn="ct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68602" y="457201"/>
            <a:ext cx="2441519" cy="38862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1974639"/>
            <a:ext cx="4451212" cy="2368760"/>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12/10/2024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185292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463888"/>
            <a:ext cx="7773338" cy="119713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1775320"/>
            <a:ext cx="7773339" cy="2568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4412457"/>
            <a:ext cx="2057400" cy="273844"/>
          </a:xfrm>
          <a:prstGeom prst="rect">
            <a:avLst/>
          </a:prstGeom>
        </p:spPr>
        <p:txBody>
          <a:bodyPr vert="horz" lIns="91440" tIns="45720" rIns="91440" bIns="45720" rtlCol="0" anchor="ctr"/>
          <a:lstStyle>
            <a:lvl1pPr algn="r">
              <a:defRPr sz="750">
                <a:solidFill>
                  <a:schemeClr val="tx1"/>
                </a:solidFill>
              </a:defRPr>
            </a:lvl1pPr>
          </a:lstStyle>
          <a:p>
            <a:fld id="{2BE451C3-0FF4-47C4-B829-773ADF60F88C}" type="datetimeFigureOut">
              <a:rPr lang="en-US" smtClean="0"/>
              <a:t>12/10/2024</a:t>
            </a:fld>
            <a:endParaRPr lang="en-US" dirty="0"/>
          </a:p>
        </p:txBody>
      </p:sp>
      <p:sp>
        <p:nvSpPr>
          <p:cNvPr id="5" name="Footer Placeholder 4"/>
          <p:cNvSpPr>
            <a:spLocks noGrp="1"/>
          </p:cNvSpPr>
          <p:nvPr>
            <p:ph type="ftr" sz="quarter" idx="3"/>
          </p:nvPr>
        </p:nvSpPr>
        <p:spPr>
          <a:xfrm>
            <a:off x="685331" y="4412457"/>
            <a:ext cx="5004665" cy="273844"/>
          </a:xfrm>
          <a:prstGeom prst="rect">
            <a:avLst/>
          </a:prstGeom>
        </p:spPr>
        <p:txBody>
          <a:bodyPr vert="horz" lIns="91440" tIns="45720" rIns="91440" bIns="45720" rtlCol="0" anchor="ctr"/>
          <a:lstStyle>
            <a:lvl1pPr algn="l">
              <a:defRPr sz="750">
                <a:solidFill>
                  <a:schemeClr val="tx1"/>
                </a:solidFill>
              </a:defRPr>
            </a:lvl1pPr>
          </a:lstStyle>
          <a:p>
            <a:r>
              <a:rPr lang="en-US"/>
              <a:t>
              </a:t>
            </a:r>
            <a:endParaRPr lang="en-US" dirty="0"/>
          </a:p>
        </p:txBody>
      </p:sp>
      <p:sp>
        <p:nvSpPr>
          <p:cNvPr id="6" name="Slide Number Placeholder 5"/>
          <p:cNvSpPr>
            <a:spLocks noGrp="1"/>
          </p:cNvSpPr>
          <p:nvPr>
            <p:ph type="sldNum" sz="quarter" idx="4"/>
          </p:nvPr>
        </p:nvSpPr>
        <p:spPr>
          <a:xfrm>
            <a:off x="7885509" y="4412457"/>
            <a:ext cx="573161" cy="273844"/>
          </a:xfrm>
          <a:prstGeom prst="rect">
            <a:avLst/>
          </a:prstGeom>
        </p:spPr>
        <p:txBody>
          <a:bodyPr vert="horz" lIns="91440" tIns="45720" rIns="91440" bIns="45720" rtlCol="0" anchor="ctr"/>
          <a:lstStyle>
            <a:lvl1pPr algn="r">
              <a:defRPr sz="750">
                <a:solidFill>
                  <a:schemeClr val="tx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982374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9.xml"/><Relationship Id="rId1" Type="http://schemas.openxmlformats.org/officeDocument/2006/relationships/themeOverride" Target="../theme/themeOverride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pic>
        <p:nvPicPr>
          <p:cNvPr id="132" name="Picture 131" descr="Cell towers">
            <a:extLst>
              <a:ext uri="{FF2B5EF4-FFF2-40B4-BE49-F238E27FC236}">
                <a16:creationId xmlns:a16="http://schemas.microsoft.com/office/drawing/2014/main" id="{DF2624E6-1748-E9EF-9664-C8DEACCA968A}"/>
              </a:ext>
            </a:extLst>
          </p:cNvPr>
          <p:cNvPicPr>
            <a:picLocks noChangeAspect="1"/>
          </p:cNvPicPr>
          <p:nvPr/>
        </p:nvPicPr>
        <p:blipFill>
          <a:blip r:embed="rId3"/>
          <a:srcRect t="28931" r="-2" b="9378"/>
          <a:stretch/>
        </p:blipFill>
        <p:spPr>
          <a:xfrm>
            <a:off x="20" y="-3"/>
            <a:ext cx="9143752" cy="3765180"/>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28" name="Google Shape;128;p13"/>
          <p:cNvSpPr txBox="1">
            <a:spLocks noGrp="1"/>
          </p:cNvSpPr>
          <p:nvPr>
            <p:ph type="title"/>
          </p:nvPr>
        </p:nvSpPr>
        <p:spPr>
          <a:xfrm>
            <a:off x="669149" y="3640759"/>
            <a:ext cx="7805701" cy="651020"/>
          </a:xfrm>
        </p:spPr>
        <p:txBody>
          <a:bodyPr spcFirstLastPara="1" vert="horz" lIns="91440" tIns="45720" rIns="91440" bIns="45720" rtlCol="0" anchor="b" anchorCtr="0">
            <a:normAutofit/>
          </a:bodyPr>
          <a:lstStyle/>
          <a:p>
            <a:pPr marL="0" lvl="0" indent="0" defTabSz="457200">
              <a:lnSpc>
                <a:spcPct val="90000"/>
              </a:lnSpc>
              <a:spcBef>
                <a:spcPct val="0"/>
              </a:spcBef>
              <a:spcAft>
                <a:spcPts val="0"/>
              </a:spcAft>
            </a:pPr>
            <a:br>
              <a:rPr lang="en-US" sz="1800" dirty="0">
                <a:solidFill>
                  <a:schemeClr val="tx2">
                    <a:lumMod val="60000"/>
                    <a:lumOff val="40000"/>
                  </a:schemeClr>
                </a:solidFill>
              </a:rPr>
            </a:br>
            <a:r>
              <a:rPr lang="en-US" sz="1800" dirty="0">
                <a:solidFill>
                  <a:schemeClr val="tx2">
                    <a:lumMod val="60000"/>
                    <a:lumOff val="40000"/>
                  </a:schemeClr>
                </a:solidFill>
                <a:latin typeface="ADLaM Display" panose="020F0502020204030204" pitchFamily="2" charset="0"/>
                <a:ea typeface="ADLaM Display" panose="020F0502020204030204" pitchFamily="2" charset="0"/>
                <a:cs typeface="ADLaM Display" panose="020F0502020204030204" pitchFamily="2" charset="0"/>
              </a:rPr>
              <a:t>TELECOM</a:t>
            </a:r>
            <a:r>
              <a:rPr lang="en-US" sz="1800" dirty="0">
                <a:solidFill>
                  <a:schemeClr val="tx2">
                    <a:lumMod val="60000"/>
                    <a:lumOff val="40000"/>
                  </a:schemeClr>
                </a:solidFill>
              </a:rPr>
              <a:t> </a:t>
            </a:r>
            <a:r>
              <a:rPr lang="en-US" sz="1800" dirty="0">
                <a:solidFill>
                  <a:schemeClr val="tx2">
                    <a:lumMod val="60000"/>
                    <a:lumOff val="40000"/>
                  </a:schemeClr>
                </a:solidFill>
                <a:latin typeface="ADLaM Display" panose="02010000000000000000" pitchFamily="2" charset="0"/>
                <a:ea typeface="ADLaM Display" panose="02010000000000000000" pitchFamily="2" charset="0"/>
                <a:cs typeface="ADLaM Display" panose="02010000000000000000" pitchFamily="2" charset="0"/>
              </a:rPr>
              <a:t>CHURN CASE STUDY </a:t>
            </a:r>
          </a:p>
        </p:txBody>
      </p:sp>
      <p:sp>
        <p:nvSpPr>
          <p:cNvPr id="129" name="Google Shape;129;p13"/>
          <p:cNvSpPr txBox="1">
            <a:spLocks noGrp="1"/>
          </p:cNvSpPr>
          <p:nvPr>
            <p:ph type="body" idx="1"/>
          </p:nvPr>
        </p:nvSpPr>
        <p:spPr>
          <a:xfrm>
            <a:off x="669149" y="4291780"/>
            <a:ext cx="7805701" cy="365943"/>
          </a:xfrm>
        </p:spPr>
        <p:txBody>
          <a:bodyPr spcFirstLastPara="1" vert="horz" lIns="91440" tIns="45720" rIns="91440" bIns="45720" rtlCol="0" anchor="t" anchorCtr="0">
            <a:normAutofit/>
          </a:bodyPr>
          <a:lstStyle/>
          <a:p>
            <a:pPr marL="0" lvl="0" indent="0" defTabSz="457200">
              <a:lnSpc>
                <a:spcPct val="90000"/>
              </a:lnSpc>
              <a:spcBef>
                <a:spcPts val="1000"/>
              </a:spcBef>
              <a:buSzPct val="80000"/>
              <a:buNone/>
            </a:pPr>
            <a:r>
              <a:rPr lang="en-US" sz="1000" cap="all" dirty="0">
                <a:solidFill>
                  <a:schemeClr val="tx2">
                    <a:lumMod val="40000"/>
                    <a:lumOff val="60000"/>
                  </a:schemeClr>
                </a:solidFill>
              </a:rPr>
              <a:t>BY </a:t>
            </a:r>
            <a:r>
              <a:rPr lang="en-US" sz="1000" cap="all" dirty="0">
                <a:solidFill>
                  <a:schemeClr val="tx2">
                    <a:lumMod val="40000"/>
                    <a:lumOff val="60000"/>
                  </a:schemeClr>
                </a:solidFill>
                <a:latin typeface="Aharoni" panose="020F0502020204030204" pitchFamily="2" charset="-79"/>
                <a:cs typeface="Aharoni" panose="020F0502020204030204" pitchFamily="2" charset="-79"/>
              </a:rPr>
              <a:t>Ranjith Cheela</a:t>
            </a:r>
          </a:p>
        </p:txBody>
      </p:sp>
      <p:sp>
        <p:nvSpPr>
          <p:cNvPr id="130" name="Google Shape;130;p13"/>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819150" y="403975"/>
            <a:ext cx="7505700" cy="88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Univariate analysis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89" name="Google Shape;189;p22"/>
          <p:cNvSpPr txBox="1">
            <a:spLocks noGrp="1"/>
          </p:cNvSpPr>
          <p:nvPr>
            <p:ph type="body" idx="1"/>
          </p:nvPr>
        </p:nvSpPr>
        <p:spPr>
          <a:xfrm>
            <a:off x="819150" y="1865085"/>
            <a:ext cx="3457800" cy="2481944"/>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688"/>
              <a:buNone/>
            </a:pPr>
            <a:r>
              <a:rPr lang="en" sz="1312" b="1" dirty="0"/>
              <a:t>The churn rate will be evaluated based on whether customers decreased their volume-based costs during the action month. As anticipated, the results indicate that the churn rate is higher among customers whose volume-based costs increased during the action month. This suggests that these customers are less likely to make monthly recharges during the action phase.</a:t>
            </a:r>
            <a:endParaRPr sz="1312" b="1" dirty="0"/>
          </a:p>
          <a:p>
            <a:pPr marL="0" lvl="0" indent="0" algn="l" rtl="0">
              <a:lnSpc>
                <a:spcPct val="95000"/>
              </a:lnSpc>
              <a:spcBef>
                <a:spcPts val="1200"/>
              </a:spcBef>
              <a:spcAft>
                <a:spcPts val="0"/>
              </a:spcAft>
              <a:buSzPts val="688"/>
              <a:buNone/>
            </a:pPr>
            <a:endParaRPr sz="1312" b="1" dirty="0"/>
          </a:p>
          <a:p>
            <a:pPr marL="0" lvl="0" indent="0" algn="l" rtl="0">
              <a:lnSpc>
                <a:spcPct val="95000"/>
              </a:lnSpc>
              <a:spcBef>
                <a:spcPts val="1200"/>
              </a:spcBef>
              <a:spcAft>
                <a:spcPts val="0"/>
              </a:spcAft>
              <a:buSzPts val="688"/>
              <a:buNone/>
            </a:pPr>
            <a:endParaRPr sz="1312" b="1" dirty="0"/>
          </a:p>
          <a:p>
            <a:pPr marL="0" lvl="0" indent="0" algn="l" rtl="0">
              <a:lnSpc>
                <a:spcPct val="95000"/>
              </a:lnSpc>
              <a:spcBef>
                <a:spcPts val="1200"/>
              </a:spcBef>
              <a:spcAft>
                <a:spcPts val="0"/>
              </a:spcAft>
              <a:buSzPts val="688"/>
              <a:buNone/>
            </a:pPr>
            <a:endParaRPr sz="1312" b="1" dirty="0"/>
          </a:p>
          <a:p>
            <a:pPr marL="0" lvl="0" indent="0" algn="l" rtl="0">
              <a:lnSpc>
                <a:spcPct val="95000"/>
              </a:lnSpc>
              <a:spcBef>
                <a:spcPts val="1200"/>
              </a:spcBef>
              <a:spcAft>
                <a:spcPts val="1200"/>
              </a:spcAft>
              <a:buSzPts val="688"/>
              <a:buNone/>
            </a:pPr>
            <a:endParaRPr sz="1312" b="1" dirty="0"/>
          </a:p>
        </p:txBody>
      </p:sp>
      <p:pic>
        <p:nvPicPr>
          <p:cNvPr id="190" name="Google Shape;190;p22"/>
          <p:cNvPicPr preferRelativeResize="0"/>
          <p:nvPr/>
        </p:nvPicPr>
        <p:blipFill>
          <a:blip r:embed="rId3">
            <a:alphaModFix/>
          </a:blip>
          <a:stretch>
            <a:fillRect/>
          </a:stretch>
        </p:blipFill>
        <p:spPr>
          <a:xfrm>
            <a:off x="4276950" y="1865085"/>
            <a:ext cx="4562250" cy="27697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819150" y="387625"/>
            <a:ext cx="7505700" cy="83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Analysis</a:t>
            </a:r>
            <a:endParaRPr dirty="0"/>
          </a:p>
        </p:txBody>
      </p:sp>
      <p:sp>
        <p:nvSpPr>
          <p:cNvPr id="196" name="Google Shape;196;p23"/>
          <p:cNvSpPr txBox="1">
            <a:spLocks noGrp="1"/>
          </p:cNvSpPr>
          <p:nvPr>
            <p:ph type="body" idx="1"/>
          </p:nvPr>
        </p:nvSpPr>
        <p:spPr>
          <a:xfrm>
            <a:off x="358475" y="2089425"/>
            <a:ext cx="3065100" cy="2448000"/>
          </a:xfrm>
          <a:prstGeom prst="rect">
            <a:avLst/>
          </a:prstGeom>
        </p:spPr>
        <p:txBody>
          <a:bodyPr spcFirstLastPara="1" wrap="square" lIns="91425" tIns="91425" rIns="91425" bIns="91425" anchor="t" anchorCtr="0">
            <a:normAutofit fontScale="62500" lnSpcReduction="20000"/>
          </a:bodyPr>
          <a:lstStyle/>
          <a:p>
            <a:pPr marL="0" lvl="0" indent="0" algn="l" rtl="0">
              <a:spcBef>
                <a:spcPts val="1200"/>
              </a:spcBef>
              <a:spcAft>
                <a:spcPts val="0"/>
              </a:spcAft>
              <a:buNone/>
            </a:pPr>
            <a:r>
              <a:rPr lang="en" b="1" dirty="0"/>
              <a:t>The Average Revenue Per User (ARPU) for churned customers predominantly falls within the range of 0 to 900. This indicates that customers with higher ARPU values are less likely to churn.</a:t>
            </a:r>
            <a:endParaRPr b="1" dirty="0"/>
          </a:p>
          <a:p>
            <a:pPr marL="0" lvl="0" indent="0" algn="l" rtl="0">
              <a:spcBef>
                <a:spcPts val="1200"/>
              </a:spcBef>
              <a:spcAft>
                <a:spcPts val="0"/>
              </a:spcAft>
              <a:buNone/>
            </a:pPr>
            <a:r>
              <a:rPr lang="en" b="1" dirty="0"/>
              <a:t>In contrast, the ARPU for non-churned customers is primarily concentrated between 0 and 1000. This suggests that while many non-churned customers have a higher ARPU, the density of ARPU values is more extensive compared to churned customers.</a:t>
            </a:r>
            <a:endParaRPr b="1" dirty="0"/>
          </a:p>
          <a:p>
            <a:pPr marL="0" lvl="0" indent="0" algn="l" rtl="0">
              <a:spcBef>
                <a:spcPts val="1200"/>
              </a:spcBef>
              <a:spcAft>
                <a:spcPts val="1200"/>
              </a:spcAft>
              <a:buNone/>
            </a:pPr>
            <a:endParaRPr b="1" dirty="0"/>
          </a:p>
        </p:txBody>
      </p:sp>
      <p:pic>
        <p:nvPicPr>
          <p:cNvPr id="197" name="Google Shape;197;p23"/>
          <p:cNvPicPr preferRelativeResize="0"/>
          <p:nvPr/>
        </p:nvPicPr>
        <p:blipFill>
          <a:blip r:embed="rId3">
            <a:alphaModFix/>
          </a:blip>
          <a:stretch>
            <a:fillRect/>
          </a:stretch>
        </p:blipFill>
        <p:spPr>
          <a:xfrm>
            <a:off x="4152774" y="1479942"/>
            <a:ext cx="4632751" cy="33678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819150" y="422850"/>
            <a:ext cx="7505700" cy="72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Analysis</a:t>
            </a:r>
            <a:endParaRPr dirty="0"/>
          </a:p>
          <a:p>
            <a:pPr marL="0" lvl="0" indent="0" algn="l" rtl="0">
              <a:spcBef>
                <a:spcPts val="0"/>
              </a:spcBef>
              <a:spcAft>
                <a:spcPts val="0"/>
              </a:spcAft>
              <a:buNone/>
            </a:pPr>
            <a:endParaRPr dirty="0"/>
          </a:p>
        </p:txBody>
      </p:sp>
      <p:sp>
        <p:nvSpPr>
          <p:cNvPr id="203" name="Google Shape;203;p24"/>
          <p:cNvSpPr txBox="1">
            <a:spLocks noGrp="1"/>
          </p:cNvSpPr>
          <p:nvPr>
            <p:ph type="body" idx="1"/>
          </p:nvPr>
        </p:nvSpPr>
        <p:spPr>
          <a:xfrm>
            <a:off x="523061" y="2384721"/>
            <a:ext cx="2894100" cy="15501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b="1" dirty="0"/>
              <a:t>Minutes of usage(MOU) of the churn customers is mostly populated on the 0 to 2500 range. Higher the MOU, lesser the churn probability.</a:t>
            </a:r>
            <a:endParaRPr b="1" dirty="0"/>
          </a:p>
        </p:txBody>
      </p:sp>
      <p:pic>
        <p:nvPicPr>
          <p:cNvPr id="204" name="Google Shape;204;p24"/>
          <p:cNvPicPr preferRelativeResize="0"/>
          <p:nvPr/>
        </p:nvPicPr>
        <p:blipFill>
          <a:blip r:embed="rId3">
            <a:alphaModFix/>
          </a:blip>
          <a:stretch>
            <a:fillRect/>
          </a:stretch>
        </p:blipFill>
        <p:spPr>
          <a:xfrm>
            <a:off x="3685675" y="1925960"/>
            <a:ext cx="5255126" cy="3088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819150" y="516800"/>
            <a:ext cx="7505700" cy="6741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
              <a:t>                          Bivariate analysis </a:t>
            </a:r>
            <a:endParaRPr dirty="0"/>
          </a:p>
          <a:p>
            <a:pPr marL="0" lvl="0" indent="0" algn="l" rtl="0">
              <a:spcBef>
                <a:spcPts val="1200"/>
              </a:spcBef>
              <a:spcAft>
                <a:spcPts val="0"/>
              </a:spcAft>
              <a:buNone/>
            </a:pPr>
            <a:endParaRPr dirty="0"/>
          </a:p>
        </p:txBody>
      </p:sp>
      <p:sp>
        <p:nvSpPr>
          <p:cNvPr id="210" name="Google Shape;210;p25"/>
          <p:cNvSpPr txBox="1">
            <a:spLocks noGrp="1"/>
          </p:cNvSpPr>
          <p:nvPr>
            <p:ph type="body" idx="1"/>
          </p:nvPr>
        </p:nvSpPr>
        <p:spPr>
          <a:xfrm>
            <a:off x="484928" y="2123460"/>
            <a:ext cx="3023100" cy="2448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 b="1" dirty="0"/>
              <a:t>The analysis indicates that the churn rate is higher for customers whose recharge amount and number of recharges have decreased during the action phase compared to the positive phase. This trend highlights the correlation between reduced engagement in recharges and an increased likelihood of customer churn.</a:t>
            </a:r>
            <a:endParaRPr b="1" dirty="0"/>
          </a:p>
        </p:txBody>
      </p:sp>
      <p:pic>
        <p:nvPicPr>
          <p:cNvPr id="211" name="Google Shape;211;p25"/>
          <p:cNvPicPr preferRelativeResize="0"/>
          <p:nvPr/>
        </p:nvPicPr>
        <p:blipFill>
          <a:blip r:embed="rId3">
            <a:alphaModFix/>
          </a:blip>
          <a:stretch>
            <a:fillRect/>
          </a:stretch>
        </p:blipFill>
        <p:spPr>
          <a:xfrm>
            <a:off x="3792359" y="1680153"/>
            <a:ext cx="4902999" cy="32020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6"/>
          <p:cNvSpPr txBox="1">
            <a:spLocks noGrp="1"/>
          </p:cNvSpPr>
          <p:nvPr>
            <p:ph type="title"/>
          </p:nvPr>
        </p:nvSpPr>
        <p:spPr>
          <a:xfrm>
            <a:off x="772175" y="540275"/>
            <a:ext cx="7505700" cy="697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
              <a:t>                          Bivariate analysis </a:t>
            </a:r>
            <a:endParaRPr dirty="0"/>
          </a:p>
          <a:p>
            <a:pPr marL="0" lvl="0" indent="0" algn="l" rtl="0">
              <a:spcBef>
                <a:spcPts val="1200"/>
              </a:spcBef>
              <a:spcAft>
                <a:spcPts val="0"/>
              </a:spcAft>
              <a:buNone/>
            </a:pPr>
            <a:endParaRPr dirty="0"/>
          </a:p>
          <a:p>
            <a:pPr marL="0" lvl="0" indent="0" algn="l" rtl="0">
              <a:spcBef>
                <a:spcPts val="0"/>
              </a:spcBef>
              <a:spcAft>
                <a:spcPts val="0"/>
              </a:spcAft>
              <a:buNone/>
            </a:pPr>
            <a:endParaRPr dirty="0"/>
          </a:p>
        </p:txBody>
      </p:sp>
      <p:sp>
        <p:nvSpPr>
          <p:cNvPr id="217" name="Google Shape;217;p26"/>
          <p:cNvSpPr txBox="1">
            <a:spLocks noGrp="1"/>
          </p:cNvSpPr>
          <p:nvPr>
            <p:ph type="body" idx="1"/>
          </p:nvPr>
        </p:nvSpPr>
        <p:spPr>
          <a:xfrm>
            <a:off x="482307" y="2155225"/>
            <a:ext cx="3222900" cy="2448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b="1" dirty="0"/>
              <a:t>Additionally, we observe that the churn rate is higher for customers whose recharge amounts have decreased while their volume-based costs have increased during the action month. This pattern suggests that a reduction in recharge coupled with rising costs may significantly influence customer attrition.</a:t>
            </a:r>
            <a:endParaRPr b="1" dirty="0"/>
          </a:p>
        </p:txBody>
      </p:sp>
      <p:pic>
        <p:nvPicPr>
          <p:cNvPr id="218" name="Google Shape;218;p26"/>
          <p:cNvPicPr preferRelativeResize="0"/>
          <p:nvPr/>
        </p:nvPicPr>
        <p:blipFill>
          <a:blip r:embed="rId3">
            <a:alphaModFix/>
          </a:blip>
          <a:stretch>
            <a:fillRect/>
          </a:stretch>
        </p:blipFill>
        <p:spPr>
          <a:xfrm>
            <a:off x="3857607" y="1554835"/>
            <a:ext cx="4938051" cy="33056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819150" y="544875"/>
            <a:ext cx="7505700" cy="6810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
              <a:t>                          Bivariate analysis </a:t>
            </a:r>
            <a:endParaRPr dirty="0"/>
          </a:p>
          <a:p>
            <a:pPr marL="0" lvl="0" indent="0" algn="l" rtl="0">
              <a:spcBef>
                <a:spcPts val="120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224" name="Google Shape;224;p27"/>
          <p:cNvSpPr txBox="1">
            <a:spLocks noGrp="1"/>
          </p:cNvSpPr>
          <p:nvPr>
            <p:ph type="body" idx="1"/>
          </p:nvPr>
        </p:nvSpPr>
        <p:spPr>
          <a:xfrm>
            <a:off x="377643" y="2228025"/>
            <a:ext cx="2940900" cy="2370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b="1" dirty="0"/>
              <a:t>The pattern observed indicates a strong correlation between the number of recharges and the recharge amount. Specifically, as the number of recharges increases, the total recharge amount also tends to rise.</a:t>
            </a:r>
            <a:endParaRPr b="1" dirty="0"/>
          </a:p>
        </p:txBody>
      </p:sp>
      <p:pic>
        <p:nvPicPr>
          <p:cNvPr id="225" name="Google Shape;225;p27"/>
          <p:cNvPicPr preferRelativeResize="0"/>
          <p:nvPr/>
        </p:nvPicPr>
        <p:blipFill>
          <a:blip r:embed="rId3">
            <a:alphaModFix/>
          </a:blip>
          <a:stretch>
            <a:fillRect/>
          </a:stretch>
        </p:blipFill>
        <p:spPr>
          <a:xfrm>
            <a:off x="3548744" y="1480456"/>
            <a:ext cx="5377934" cy="32929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819150" y="328900"/>
            <a:ext cx="7505700" cy="74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PCA Model </a:t>
            </a:r>
            <a:endParaRPr dirty="0"/>
          </a:p>
        </p:txBody>
      </p:sp>
      <p:sp>
        <p:nvSpPr>
          <p:cNvPr id="231" name="Google Shape;231;p28"/>
          <p:cNvSpPr txBox="1">
            <a:spLocks noGrp="1"/>
          </p:cNvSpPr>
          <p:nvPr>
            <p:ph type="body" idx="1"/>
          </p:nvPr>
        </p:nvSpPr>
        <p:spPr>
          <a:xfrm>
            <a:off x="619525" y="1766050"/>
            <a:ext cx="3504600" cy="1996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dirty="0"/>
              <a:t>We observe that 60 components account for over 90% of the variance in the data. Therefore, we will perform Principal Component Analysis (PCA) using these 60 components.</a:t>
            </a:r>
            <a:endParaRPr b="1" dirty="0"/>
          </a:p>
        </p:txBody>
      </p:sp>
      <p:pic>
        <p:nvPicPr>
          <p:cNvPr id="232" name="Google Shape;232;p28"/>
          <p:cNvPicPr preferRelativeResize="0"/>
          <p:nvPr/>
        </p:nvPicPr>
        <p:blipFill>
          <a:blip r:embed="rId3">
            <a:alphaModFix/>
          </a:blip>
          <a:stretch>
            <a:fillRect/>
          </a:stretch>
        </p:blipFill>
        <p:spPr>
          <a:xfrm>
            <a:off x="4477658" y="1647371"/>
            <a:ext cx="4446258" cy="323487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819150" y="328875"/>
            <a:ext cx="7505700" cy="65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ROC Curve</a:t>
            </a:r>
            <a:endParaRPr dirty="0"/>
          </a:p>
        </p:txBody>
      </p:sp>
      <p:sp>
        <p:nvSpPr>
          <p:cNvPr id="238" name="Google Shape;238;p29"/>
          <p:cNvSpPr txBox="1">
            <a:spLocks noGrp="1"/>
          </p:cNvSpPr>
          <p:nvPr>
            <p:ph type="body" idx="1"/>
          </p:nvPr>
        </p:nvSpPr>
        <p:spPr>
          <a:xfrm>
            <a:off x="924850" y="1647370"/>
            <a:ext cx="2847000" cy="2251179"/>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b="1" dirty="0"/>
              <a:t>The area under the ROC curve (AUC) is closer to 1, indicating a strong performance of the model. This value reflects the Gini coefficient, which is a measure of the model's discriminatory power.</a:t>
            </a:r>
            <a:endParaRPr b="1" dirty="0"/>
          </a:p>
        </p:txBody>
      </p:sp>
      <p:pic>
        <p:nvPicPr>
          <p:cNvPr id="239" name="Google Shape;239;p29"/>
          <p:cNvPicPr preferRelativeResize="0"/>
          <p:nvPr/>
        </p:nvPicPr>
        <p:blipFill>
          <a:blip r:embed="rId3">
            <a:alphaModFix/>
          </a:blip>
          <a:stretch>
            <a:fillRect/>
          </a:stretch>
        </p:blipFill>
        <p:spPr>
          <a:xfrm>
            <a:off x="3771850" y="1821543"/>
            <a:ext cx="4818952" cy="29340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43"/>
        <p:cNvGrpSpPr/>
        <p:nvPr/>
      </p:nvGrpSpPr>
      <p:grpSpPr>
        <a:xfrm>
          <a:off x="0" y="0"/>
          <a:ext cx="0" cy="0"/>
          <a:chOff x="0" y="0"/>
          <a:chExt cx="0" cy="0"/>
        </a:xfrm>
      </p:grpSpPr>
      <p:pic>
        <p:nvPicPr>
          <p:cNvPr id="246" name="Google Shape;246;p30" descr="A graph of a number of objects&#10;&#10;Description automatically generated with medium confidence"/>
          <p:cNvPicPr preferRelativeResize="0"/>
          <p:nvPr/>
        </p:nvPicPr>
        <p:blipFill>
          <a:blip r:embed="rId4"/>
          <a:stretch>
            <a:fillRect/>
          </a:stretch>
        </p:blipFill>
        <p:spPr>
          <a:xfrm>
            <a:off x="482598" y="1007505"/>
            <a:ext cx="5182110" cy="3135177"/>
          </a:xfrm>
          <a:prstGeom prst="roundRect">
            <a:avLst>
              <a:gd name="adj" fmla="val 298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
        <p:nvSpPr>
          <p:cNvPr id="244" name="Google Shape;244;p30"/>
          <p:cNvSpPr txBox="1">
            <a:spLocks noGrp="1"/>
          </p:cNvSpPr>
          <p:nvPr>
            <p:ph type="title"/>
          </p:nvPr>
        </p:nvSpPr>
        <p:spPr>
          <a:xfrm>
            <a:off x="6147306" y="480623"/>
            <a:ext cx="2514096" cy="1180397"/>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0"/>
              </a:spcAft>
            </a:pPr>
            <a:r>
              <a:rPr lang="en-US" sz="1700" dirty="0"/>
              <a:t>Important Prediction on </a:t>
            </a:r>
            <a:r>
              <a:rPr lang="en-US" sz="1700" dirty="0" err="1"/>
              <a:t>Chrun</a:t>
            </a:r>
            <a:r>
              <a:rPr lang="en-US" sz="1700" dirty="0"/>
              <a:t> and Non- </a:t>
            </a:r>
            <a:r>
              <a:rPr lang="en-US" sz="1700" dirty="0" err="1"/>
              <a:t>Chrun</a:t>
            </a:r>
            <a:endParaRPr lang="en-US" sz="1700" dirty="0"/>
          </a:p>
        </p:txBody>
      </p:sp>
      <p:sp>
        <p:nvSpPr>
          <p:cNvPr id="245" name="Google Shape;245;p30"/>
          <p:cNvSpPr txBox="1">
            <a:spLocks noGrp="1"/>
          </p:cNvSpPr>
          <p:nvPr>
            <p:ph type="body" idx="1"/>
          </p:nvPr>
        </p:nvSpPr>
        <p:spPr>
          <a:xfrm>
            <a:off x="6147306" y="1775319"/>
            <a:ext cx="2514096" cy="2910981"/>
          </a:xfrm>
          <a:prstGeom prst="rect">
            <a:avLst/>
          </a:prstGeom>
        </p:spPr>
        <p:txBody>
          <a:bodyPr spcFirstLastPara="1" vert="horz" lIns="91440" tIns="45720" rIns="91440" bIns="45720" rtlCol="0" anchorCtr="0">
            <a:normAutofit/>
          </a:bodyPr>
          <a:lstStyle/>
          <a:p>
            <a:pPr marL="0" lvl="0" indent="-228600" defTabSz="914400">
              <a:lnSpc>
                <a:spcPct val="110000"/>
              </a:lnSpc>
              <a:spcBef>
                <a:spcPts val="0"/>
              </a:spcBef>
              <a:spcAft>
                <a:spcPts val="1200"/>
              </a:spcAft>
              <a:buFont typeface="Arial" panose="020B0604020202020204" pitchFamily="34" charset="0"/>
              <a:buChar char="•"/>
            </a:pPr>
            <a:r>
              <a:rPr lang="en-US" sz="1300" b="1" dirty="0"/>
              <a:t>We observe that for churned customers, the Minutes of Usage (MOU) for the month of August are predominantly concentrated on the lower end compared to non-churned customers. This suggests that churned customers tend to have significantly lower usage levels during that month.</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1"/>
          <p:cNvSpPr txBox="1">
            <a:spLocks noGrp="1"/>
          </p:cNvSpPr>
          <p:nvPr>
            <p:ph type="title"/>
          </p:nvPr>
        </p:nvSpPr>
        <p:spPr>
          <a:xfrm>
            <a:off x="748675" y="352400"/>
            <a:ext cx="7505700" cy="556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Important Prediction on Chrun and Non- Chrun</a:t>
            </a:r>
            <a:endParaRPr/>
          </a:p>
          <a:p>
            <a:pPr marL="0" lvl="0" indent="0" algn="l" rtl="0">
              <a:spcBef>
                <a:spcPts val="0"/>
              </a:spcBef>
              <a:spcAft>
                <a:spcPts val="0"/>
              </a:spcAft>
              <a:buNone/>
            </a:pPr>
            <a:endParaRPr/>
          </a:p>
        </p:txBody>
      </p:sp>
      <p:sp>
        <p:nvSpPr>
          <p:cNvPr id="252" name="Google Shape;252;p31"/>
          <p:cNvSpPr txBox="1">
            <a:spLocks noGrp="1"/>
          </p:cNvSpPr>
          <p:nvPr>
            <p:ph type="body" idx="1"/>
          </p:nvPr>
        </p:nvSpPr>
        <p:spPr>
          <a:xfrm>
            <a:off x="352024" y="2133900"/>
            <a:ext cx="2800200" cy="2448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b="1" dirty="0"/>
              <a:t>We can see that the ISD outgoing minutes of usage for the month of august for churn customers is densed approximately to zero. On the other hand for the non churn customers, it is little more than the churn customers</a:t>
            </a:r>
            <a:endParaRPr b="1" dirty="0"/>
          </a:p>
        </p:txBody>
      </p:sp>
      <p:pic>
        <p:nvPicPr>
          <p:cNvPr id="253" name="Google Shape;253;p31"/>
          <p:cNvPicPr preferRelativeResize="0"/>
          <p:nvPr/>
        </p:nvPicPr>
        <p:blipFill>
          <a:blip r:embed="rId3">
            <a:alphaModFix/>
          </a:blip>
          <a:stretch>
            <a:fillRect/>
          </a:stretch>
        </p:blipFill>
        <p:spPr>
          <a:xfrm>
            <a:off x="3276165" y="1384876"/>
            <a:ext cx="5431226" cy="32651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469825"/>
            <a:ext cx="7505700" cy="954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900"/>
              <a:t>PROBLEM STATEMENT</a:t>
            </a:r>
            <a:endParaRPr sz="2900" dirty="0"/>
          </a:p>
        </p:txBody>
      </p:sp>
      <p:sp>
        <p:nvSpPr>
          <p:cNvPr id="136" name="Google Shape;136;p14"/>
          <p:cNvSpPr txBox="1">
            <a:spLocks noGrp="1"/>
          </p:cNvSpPr>
          <p:nvPr>
            <p:ph type="body" idx="1"/>
          </p:nvPr>
        </p:nvSpPr>
        <p:spPr>
          <a:xfrm>
            <a:off x="689975" y="1059543"/>
            <a:ext cx="7505700" cy="37951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1.In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endParaRPr sz="1400" dirty="0"/>
          </a:p>
          <a:p>
            <a:pPr marL="0" lvl="0" indent="0" algn="l" rtl="0">
              <a:spcBef>
                <a:spcPts val="1200"/>
              </a:spcBef>
              <a:spcAft>
                <a:spcPts val="0"/>
              </a:spcAft>
              <a:buNone/>
            </a:pPr>
            <a:r>
              <a:rPr lang="en" sz="1400" dirty="0"/>
              <a:t>2.For many incumbent operators, retaining high profitable customers is the number one business goal.</a:t>
            </a:r>
            <a:endParaRPr sz="1400" dirty="0"/>
          </a:p>
          <a:p>
            <a:pPr marL="0" lvl="0" indent="0" algn="l" rtl="0">
              <a:spcBef>
                <a:spcPts val="1200"/>
              </a:spcBef>
              <a:spcAft>
                <a:spcPts val="0"/>
              </a:spcAft>
              <a:buNone/>
            </a:pPr>
            <a:r>
              <a:rPr lang="en" sz="1400" dirty="0"/>
              <a:t>3.For many incumbent operators, retaining high profitable customers is the number one business goal.</a:t>
            </a:r>
            <a:endParaRPr sz="1400" dirty="0"/>
          </a:p>
          <a:p>
            <a:pPr marL="0" lvl="0" indent="0" algn="l" rtl="0">
              <a:spcBef>
                <a:spcPts val="1200"/>
              </a:spcBef>
              <a:spcAft>
                <a:spcPts val="1200"/>
              </a:spcAft>
              <a:buNone/>
            </a:pPr>
            <a:r>
              <a:rPr lang="en" sz="1400" dirty="0"/>
              <a:t>4.To reduce customer churn, telecom companies need to predict which customers are at high risk of churn.</a:t>
            </a:r>
            <a:endParaRPr sz="1400" dirty="0"/>
          </a:p>
        </p:txBody>
      </p:sp>
      <p:sp>
        <p:nvSpPr>
          <p:cNvPr id="137" name="Google Shape;137;p14"/>
          <p:cNvSpPr txBox="1"/>
          <p:nvPr/>
        </p:nvSpPr>
        <p:spPr>
          <a:xfrm>
            <a:off x="4053725" y="3187100"/>
            <a:ext cx="5117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dirty="0">
              <a:solidFill>
                <a:schemeClr val="dk2"/>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819150" y="387625"/>
            <a:ext cx="7505700" cy="697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Important Prediction on Chrun and Non- Chrun</a:t>
            </a:r>
            <a:endParaRPr/>
          </a:p>
          <a:p>
            <a:pPr marL="0" lvl="0" indent="0" algn="l" rtl="0">
              <a:spcBef>
                <a:spcPts val="0"/>
              </a:spcBef>
              <a:spcAft>
                <a:spcPts val="0"/>
              </a:spcAft>
              <a:buNone/>
            </a:pPr>
            <a:endParaRPr/>
          </a:p>
        </p:txBody>
      </p:sp>
      <p:sp>
        <p:nvSpPr>
          <p:cNvPr id="259" name="Google Shape;259;p32"/>
          <p:cNvSpPr txBox="1">
            <a:spLocks noGrp="1"/>
          </p:cNvSpPr>
          <p:nvPr>
            <p:ph type="body" idx="1"/>
          </p:nvPr>
        </p:nvSpPr>
        <p:spPr>
          <a:xfrm>
            <a:off x="304801" y="2030850"/>
            <a:ext cx="3046800" cy="2448000"/>
          </a:xfrm>
          <a:prstGeom prst="rect">
            <a:avLst/>
          </a:prstGeom>
        </p:spPr>
        <p:txBody>
          <a:bodyPr spcFirstLastPara="1" wrap="square" lIns="91425" tIns="91425" rIns="91425" bIns="91425" anchor="t" anchorCtr="0">
            <a:normAutofit fontScale="85000" lnSpcReduction="20000"/>
          </a:bodyPr>
          <a:lstStyle/>
          <a:p>
            <a:pPr marL="0" lvl="0" indent="0" algn="l" rtl="0">
              <a:spcBef>
                <a:spcPts val="1200"/>
              </a:spcBef>
              <a:spcAft>
                <a:spcPts val="0"/>
              </a:spcAft>
              <a:buNone/>
            </a:pPr>
            <a:r>
              <a:rPr lang="en" dirty="0"/>
              <a:t>The number of monthly 3G data usages for churned customers in August is predominantly clustered around 1, whereas non-churned customers exhibit a wider distribution across various usage levels. Similarly, we can visualize the churn distribution for each variable that has a higher coefficient.</a:t>
            </a:r>
            <a:endParaRPr dirty="0"/>
          </a:p>
          <a:p>
            <a:pPr marL="0" lvl="0" indent="0" algn="l" rtl="0">
              <a:spcBef>
                <a:spcPts val="1200"/>
              </a:spcBef>
              <a:spcAft>
                <a:spcPts val="1200"/>
              </a:spcAft>
              <a:buNone/>
            </a:pPr>
            <a:endParaRPr dirty="0"/>
          </a:p>
        </p:txBody>
      </p:sp>
      <p:pic>
        <p:nvPicPr>
          <p:cNvPr id="260" name="Google Shape;260;p32"/>
          <p:cNvPicPr preferRelativeResize="0"/>
          <p:nvPr/>
        </p:nvPicPr>
        <p:blipFill>
          <a:blip r:embed="rId3">
            <a:alphaModFix/>
          </a:blip>
          <a:stretch>
            <a:fillRect/>
          </a:stretch>
        </p:blipFill>
        <p:spPr>
          <a:xfrm>
            <a:off x="3795475" y="1161947"/>
            <a:ext cx="5043724" cy="3393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title"/>
          </p:nvPr>
        </p:nvSpPr>
        <p:spPr>
          <a:xfrm>
            <a:off x="1042275" y="293675"/>
            <a:ext cx="7505700" cy="66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Recommendation </a:t>
            </a:r>
            <a:endParaRPr/>
          </a:p>
        </p:txBody>
      </p:sp>
      <p:sp>
        <p:nvSpPr>
          <p:cNvPr id="266" name="Google Shape;266;p33"/>
          <p:cNvSpPr txBox="1">
            <a:spLocks noGrp="1"/>
          </p:cNvSpPr>
          <p:nvPr>
            <p:ph type="body" idx="1"/>
          </p:nvPr>
        </p:nvSpPr>
        <p:spPr>
          <a:xfrm>
            <a:off x="760425" y="955776"/>
            <a:ext cx="7505700" cy="4109710"/>
          </a:xfrm>
          <a:prstGeom prst="rect">
            <a:avLst/>
          </a:prstGeom>
        </p:spPr>
        <p:txBody>
          <a:bodyPr spcFirstLastPara="1" wrap="square" lIns="91425" tIns="91425" rIns="91425" bIns="91425" anchor="t" anchorCtr="0">
            <a:noAutofit/>
          </a:bodyPr>
          <a:lstStyle/>
          <a:p>
            <a:pPr marL="457200" lvl="0" indent="-318611" algn="l" rtl="0">
              <a:lnSpc>
                <a:spcPct val="95000"/>
              </a:lnSpc>
              <a:spcBef>
                <a:spcPts val="1200"/>
              </a:spcBef>
              <a:spcAft>
                <a:spcPts val="0"/>
              </a:spcAft>
              <a:buClr>
                <a:srgbClr val="000000"/>
              </a:buClr>
              <a:buSzPts val="1418"/>
              <a:buFont typeface="Arial"/>
              <a:buChar char="●"/>
            </a:pPr>
            <a:r>
              <a:rPr lang="en" sz="1417" b="1" dirty="0">
                <a:solidFill>
                  <a:srgbClr val="000000"/>
                </a:solidFill>
                <a:latin typeface="Arial"/>
                <a:ea typeface="Arial"/>
                <a:cs typeface="Arial"/>
                <a:sym typeface="Arial"/>
              </a:rPr>
              <a:t>Monitoring Usage Drop</a:t>
            </a:r>
            <a:r>
              <a:rPr lang="en" sz="1417" dirty="0">
                <a:solidFill>
                  <a:srgbClr val="000000"/>
                </a:solidFill>
                <a:latin typeface="Arial"/>
                <a:ea typeface="Arial"/>
                <a:cs typeface="Arial"/>
                <a:sym typeface="Arial"/>
              </a:rPr>
              <a:t>: Regular monitoring of drops in usage is a strong predictor of churn and should be prioritized.</a:t>
            </a:r>
            <a:endParaRPr sz="1417" dirty="0">
              <a:solidFill>
                <a:srgbClr val="000000"/>
              </a:solidFill>
              <a:latin typeface="Arial"/>
              <a:ea typeface="Arial"/>
              <a:cs typeface="Arial"/>
              <a:sym typeface="Arial"/>
            </a:endParaRPr>
          </a:p>
          <a:p>
            <a:pPr marL="457200" lvl="0" indent="-318611" algn="l" rtl="0">
              <a:lnSpc>
                <a:spcPct val="95000"/>
              </a:lnSpc>
              <a:spcBef>
                <a:spcPts val="0"/>
              </a:spcBef>
              <a:spcAft>
                <a:spcPts val="0"/>
              </a:spcAft>
              <a:buClr>
                <a:srgbClr val="000000"/>
              </a:buClr>
              <a:buSzPts val="1418"/>
              <a:buFont typeface="Arial"/>
              <a:buChar char="●"/>
            </a:pPr>
            <a:r>
              <a:rPr lang="en" sz="1417" b="1" dirty="0">
                <a:solidFill>
                  <a:srgbClr val="000000"/>
                </a:solidFill>
                <a:latin typeface="Arial"/>
                <a:ea typeface="Arial"/>
                <a:cs typeface="Arial"/>
                <a:sym typeface="Arial"/>
              </a:rPr>
              <a:t>High Roaming Service Usage</a:t>
            </a:r>
            <a:r>
              <a:rPr lang="en" sz="1417" dirty="0">
                <a:solidFill>
                  <a:srgbClr val="000000"/>
                </a:solidFill>
                <a:latin typeface="Arial"/>
                <a:ea typeface="Arial"/>
                <a:cs typeface="Arial"/>
                <a:sym typeface="Arial"/>
              </a:rPr>
              <a:t>: Churned customers exhibit high usage of roaming services, indicating that network quality and service issues in roaming may contribute to churn.</a:t>
            </a:r>
            <a:endParaRPr sz="1417" dirty="0">
              <a:solidFill>
                <a:srgbClr val="000000"/>
              </a:solidFill>
              <a:latin typeface="Arial"/>
              <a:ea typeface="Arial"/>
              <a:cs typeface="Arial"/>
              <a:sym typeface="Arial"/>
            </a:endParaRPr>
          </a:p>
          <a:p>
            <a:pPr marL="457200" lvl="0" indent="-318611" algn="l" rtl="0">
              <a:lnSpc>
                <a:spcPct val="95000"/>
              </a:lnSpc>
              <a:spcBef>
                <a:spcPts val="0"/>
              </a:spcBef>
              <a:spcAft>
                <a:spcPts val="0"/>
              </a:spcAft>
              <a:buClr>
                <a:srgbClr val="000000"/>
              </a:buClr>
              <a:buSzPts val="1418"/>
              <a:buFont typeface="Arial"/>
              <a:buChar char="●"/>
            </a:pPr>
            <a:r>
              <a:rPr lang="en" sz="1417" b="1" dirty="0">
                <a:solidFill>
                  <a:srgbClr val="000000"/>
                </a:solidFill>
                <a:latin typeface="Arial"/>
                <a:ea typeface="Arial"/>
                <a:cs typeface="Arial"/>
                <a:sym typeface="Arial"/>
              </a:rPr>
              <a:t>Competitive Roaming Tariffs</a:t>
            </a:r>
            <a:r>
              <a:rPr lang="en" sz="1417" dirty="0">
                <a:solidFill>
                  <a:srgbClr val="000000"/>
                </a:solidFill>
                <a:latin typeface="Arial"/>
                <a:ea typeface="Arial"/>
                <a:cs typeface="Arial"/>
                <a:sym typeface="Arial"/>
              </a:rPr>
              <a:t>: Network operators should closely monitor and enhance competitive roaming tariffs while improving both network quality and service delivery.</a:t>
            </a:r>
            <a:endParaRPr sz="1417" dirty="0">
              <a:solidFill>
                <a:srgbClr val="000000"/>
              </a:solidFill>
              <a:latin typeface="Arial"/>
              <a:ea typeface="Arial"/>
              <a:cs typeface="Arial"/>
              <a:sym typeface="Arial"/>
            </a:endParaRPr>
          </a:p>
          <a:p>
            <a:pPr marL="457200" lvl="0" indent="-318611" algn="l" rtl="0">
              <a:lnSpc>
                <a:spcPct val="95000"/>
              </a:lnSpc>
              <a:spcBef>
                <a:spcPts val="0"/>
              </a:spcBef>
              <a:spcAft>
                <a:spcPts val="0"/>
              </a:spcAft>
              <a:buClr>
                <a:srgbClr val="000000"/>
              </a:buClr>
              <a:buSzPts val="1418"/>
              <a:buFont typeface="Arial"/>
              <a:buChar char="●"/>
            </a:pPr>
            <a:r>
              <a:rPr lang="en" sz="1417" b="1" dirty="0">
                <a:solidFill>
                  <a:srgbClr val="000000"/>
                </a:solidFill>
                <a:latin typeface="Arial"/>
                <a:ea typeface="Arial"/>
                <a:cs typeface="Arial"/>
                <a:sym typeface="Arial"/>
              </a:rPr>
              <a:t>Competitor Campaign Monitoring</a:t>
            </a:r>
            <a:r>
              <a:rPr lang="en" sz="1417" dirty="0">
                <a:solidFill>
                  <a:srgbClr val="000000"/>
                </a:solidFill>
                <a:latin typeface="Arial"/>
                <a:ea typeface="Arial"/>
                <a:cs typeface="Arial"/>
                <a:sym typeface="Arial"/>
              </a:rPr>
              <a:t>: In the face of intense competition among networks, it is essential to monitor competitors' marketing campaigns actively.</a:t>
            </a:r>
            <a:endParaRPr sz="1417" dirty="0">
              <a:solidFill>
                <a:srgbClr val="000000"/>
              </a:solidFill>
              <a:latin typeface="Arial"/>
              <a:ea typeface="Arial"/>
              <a:cs typeface="Arial"/>
              <a:sym typeface="Arial"/>
            </a:endParaRPr>
          </a:p>
          <a:p>
            <a:pPr marL="457200" lvl="0" indent="-318611" algn="l" rtl="0">
              <a:lnSpc>
                <a:spcPct val="95000"/>
              </a:lnSpc>
              <a:spcBef>
                <a:spcPts val="0"/>
              </a:spcBef>
              <a:spcAft>
                <a:spcPts val="0"/>
              </a:spcAft>
              <a:buClr>
                <a:srgbClr val="000000"/>
              </a:buClr>
              <a:buSzPts val="1418"/>
              <a:buFont typeface="Arial"/>
              <a:buChar char="●"/>
            </a:pPr>
            <a:r>
              <a:rPr lang="en" sz="1417" b="1" dirty="0">
                <a:solidFill>
                  <a:srgbClr val="000000"/>
                </a:solidFill>
                <a:latin typeface="Arial"/>
                <a:ea typeface="Arial"/>
                <a:cs typeface="Arial"/>
                <a:sym typeface="Arial"/>
              </a:rPr>
              <a:t>Targeted Marketing Campaigns</a:t>
            </a:r>
            <a:r>
              <a:rPr lang="en" sz="1417" dirty="0">
                <a:solidFill>
                  <a:srgbClr val="000000"/>
                </a:solidFill>
                <a:latin typeface="Arial"/>
                <a:ea typeface="Arial"/>
                <a:cs typeface="Arial"/>
                <a:sym typeface="Arial"/>
              </a:rPr>
              <a:t>: The marketing team should implement campaigns specifically aimed at high-value users of roaming services, such as:</a:t>
            </a:r>
            <a:endParaRPr sz="1417" dirty="0">
              <a:solidFill>
                <a:srgbClr val="000000"/>
              </a:solidFill>
              <a:latin typeface="Arial"/>
              <a:ea typeface="Arial"/>
              <a:cs typeface="Arial"/>
              <a:sym typeface="Arial"/>
            </a:endParaRPr>
          </a:p>
          <a:p>
            <a:pPr marL="914400" lvl="1" indent="-318611" algn="l" rtl="0">
              <a:lnSpc>
                <a:spcPct val="95000"/>
              </a:lnSpc>
              <a:spcBef>
                <a:spcPts val="0"/>
              </a:spcBef>
              <a:spcAft>
                <a:spcPts val="0"/>
              </a:spcAft>
              <a:buClr>
                <a:srgbClr val="000000"/>
              </a:buClr>
              <a:buSzPts val="1418"/>
              <a:buFont typeface="Arial"/>
              <a:buChar char="○"/>
            </a:pPr>
            <a:r>
              <a:rPr lang="en" sz="1417" b="1" dirty="0">
                <a:solidFill>
                  <a:srgbClr val="000000"/>
                </a:solidFill>
                <a:latin typeface="Arial"/>
                <a:ea typeface="Arial"/>
                <a:cs typeface="Arial"/>
                <a:sym typeface="Arial"/>
              </a:rPr>
              <a:t>Discounted Roaming Rates</a:t>
            </a:r>
            <a:r>
              <a:rPr lang="en" sz="1417" dirty="0">
                <a:solidFill>
                  <a:srgbClr val="000000"/>
                </a:solidFill>
                <a:latin typeface="Arial"/>
                <a:ea typeface="Arial"/>
                <a:cs typeface="Arial"/>
                <a:sym typeface="Arial"/>
              </a:rPr>
              <a:t>: Offering discounted rates during specific hours of the day.</a:t>
            </a:r>
            <a:endParaRPr sz="1417" dirty="0">
              <a:solidFill>
                <a:srgbClr val="000000"/>
              </a:solidFill>
              <a:latin typeface="Arial"/>
              <a:ea typeface="Arial"/>
              <a:cs typeface="Arial"/>
              <a:sym typeface="Arial"/>
            </a:endParaRPr>
          </a:p>
          <a:p>
            <a:pPr marL="914400" lvl="1" indent="-318611" algn="l" rtl="0">
              <a:lnSpc>
                <a:spcPct val="95000"/>
              </a:lnSpc>
              <a:spcBef>
                <a:spcPts val="0"/>
              </a:spcBef>
              <a:spcAft>
                <a:spcPts val="0"/>
              </a:spcAft>
              <a:buClr>
                <a:srgbClr val="000000"/>
              </a:buClr>
              <a:buSzPts val="1418"/>
              <a:buFont typeface="Arial"/>
              <a:buChar char="○"/>
            </a:pPr>
            <a:r>
              <a:rPr lang="en" sz="1417" b="1" dirty="0">
                <a:solidFill>
                  <a:srgbClr val="000000"/>
                </a:solidFill>
                <a:latin typeface="Arial"/>
                <a:ea typeface="Arial"/>
                <a:cs typeface="Arial"/>
                <a:sym typeface="Arial"/>
              </a:rPr>
              <a:t>Free Monthly Roaming Minutes</a:t>
            </a:r>
            <a:r>
              <a:rPr lang="en" sz="1417" dirty="0">
                <a:solidFill>
                  <a:srgbClr val="000000"/>
                </a:solidFill>
                <a:latin typeface="Arial"/>
                <a:ea typeface="Arial"/>
                <a:cs typeface="Arial"/>
                <a:sym typeface="Arial"/>
              </a:rPr>
              <a:t>: providing free monthly roaming minutes based on users' past roaming usage.</a:t>
            </a:r>
            <a:endParaRPr sz="1417" dirty="0">
              <a:solidFill>
                <a:srgbClr val="000000"/>
              </a:solidFill>
              <a:latin typeface="Arial"/>
              <a:ea typeface="Arial"/>
              <a:cs typeface="Arial"/>
              <a:sym typeface="Arial"/>
            </a:endParaRPr>
          </a:p>
          <a:p>
            <a:pPr marL="0" lvl="0" indent="0" algn="l" rtl="0">
              <a:lnSpc>
                <a:spcPct val="95000"/>
              </a:lnSpc>
              <a:spcBef>
                <a:spcPts val="1200"/>
              </a:spcBef>
              <a:spcAft>
                <a:spcPts val="1200"/>
              </a:spcAft>
              <a:buSzPts val="1018"/>
              <a:buNone/>
            </a:pPr>
            <a:endParaRPr sz="1602"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ctr" rtl="0">
              <a:lnSpc>
                <a:spcPct val="90000"/>
              </a:lnSpc>
              <a:spcBef>
                <a:spcPts val="0"/>
              </a:spcBef>
              <a:spcAft>
                <a:spcPts val="0"/>
              </a:spcAft>
              <a:buClr>
                <a:srgbClr val="CEDBE6"/>
              </a:buClr>
              <a:buSzPts val="4600"/>
              <a:buFont typeface="Arial"/>
              <a:buNone/>
            </a:pPr>
            <a:r>
              <a:rPr lang="en" sz="4600">
                <a:solidFill>
                  <a:srgbClr val="000000"/>
                </a:solidFill>
                <a:latin typeface="Arial"/>
                <a:ea typeface="Arial"/>
                <a:cs typeface="Arial"/>
                <a:sym typeface="Arial"/>
              </a:rPr>
              <a:t>Objectives</a:t>
            </a:r>
            <a:endParaRPr dirty="0">
              <a:solidFill>
                <a:srgbClr val="000000"/>
              </a:solidFill>
            </a:endParaRPr>
          </a:p>
        </p:txBody>
      </p:sp>
      <p:sp>
        <p:nvSpPr>
          <p:cNvPr id="143" name="Google Shape;143;p15"/>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342900" lvl="0" indent="-282997" algn="l" rtl="0">
              <a:lnSpc>
                <a:spcPct val="110000"/>
              </a:lnSpc>
              <a:spcBef>
                <a:spcPts val="0"/>
              </a:spcBef>
              <a:spcAft>
                <a:spcPts val="0"/>
              </a:spcAft>
              <a:buClr>
                <a:srgbClr val="000000"/>
              </a:buClr>
              <a:buSzPct val="70000"/>
              <a:buFont typeface="Noto Sans Symbols"/>
              <a:buChar char="◈"/>
            </a:pPr>
            <a:r>
              <a:rPr lang="en" sz="2300" b="1">
                <a:solidFill>
                  <a:srgbClr val="000000"/>
                </a:solidFill>
                <a:latin typeface="Arial"/>
                <a:ea typeface="Arial"/>
                <a:cs typeface="Arial"/>
                <a:sym typeface="Arial"/>
              </a:rPr>
              <a:t>To predict Customer Churn rate</a:t>
            </a:r>
            <a:endParaRPr sz="2300" b="1" dirty="0">
              <a:solidFill>
                <a:srgbClr val="000000"/>
              </a:solidFill>
              <a:latin typeface="Arial"/>
              <a:ea typeface="Arial"/>
              <a:cs typeface="Arial"/>
              <a:sym typeface="Arial"/>
            </a:endParaRPr>
          </a:p>
          <a:p>
            <a:pPr marL="342900" lvl="0" indent="-282997" algn="l" rtl="0">
              <a:lnSpc>
                <a:spcPct val="110000"/>
              </a:lnSpc>
              <a:spcBef>
                <a:spcPts val="1060"/>
              </a:spcBef>
              <a:spcAft>
                <a:spcPts val="0"/>
              </a:spcAft>
              <a:buClr>
                <a:srgbClr val="000000"/>
              </a:buClr>
              <a:buSzPct val="70000"/>
              <a:buFont typeface="Noto Sans Symbols"/>
              <a:buChar char="◈"/>
            </a:pPr>
            <a:r>
              <a:rPr lang="en" sz="2300" b="1">
                <a:solidFill>
                  <a:srgbClr val="000000"/>
                </a:solidFill>
                <a:latin typeface="Arial"/>
                <a:ea typeface="Arial"/>
                <a:cs typeface="Arial"/>
                <a:sym typeface="Arial"/>
              </a:rPr>
              <a:t> Finding the main variables/factors influencing Customer Churn </a:t>
            </a:r>
            <a:endParaRPr sz="2300" b="1" dirty="0">
              <a:solidFill>
                <a:srgbClr val="000000"/>
              </a:solidFill>
              <a:latin typeface="Arial"/>
              <a:ea typeface="Arial"/>
              <a:cs typeface="Arial"/>
              <a:sym typeface="Arial"/>
            </a:endParaRPr>
          </a:p>
          <a:p>
            <a:pPr marL="342900" lvl="0" indent="-282997" algn="l" rtl="0">
              <a:lnSpc>
                <a:spcPct val="110000"/>
              </a:lnSpc>
              <a:spcBef>
                <a:spcPts val="1060"/>
              </a:spcBef>
              <a:spcAft>
                <a:spcPts val="0"/>
              </a:spcAft>
              <a:buClr>
                <a:srgbClr val="000000"/>
              </a:buClr>
              <a:buSzPct val="70000"/>
              <a:buFont typeface="Noto Sans Symbols"/>
              <a:buChar char="◈"/>
            </a:pPr>
            <a:r>
              <a:rPr lang="en" sz="2300" b="1">
                <a:solidFill>
                  <a:srgbClr val="000000"/>
                </a:solidFill>
                <a:latin typeface="Arial"/>
                <a:ea typeface="Arial"/>
                <a:cs typeface="Arial"/>
                <a:sym typeface="Arial"/>
              </a:rPr>
              <a:t>ML algorithms to build prediction models, evaluate the accuracy and performance of the models- Decision Tree, random forest, Logistic Regression. </a:t>
            </a:r>
            <a:endParaRPr sz="2300" b="1" dirty="0">
              <a:solidFill>
                <a:srgbClr val="000000"/>
              </a:solidFill>
              <a:latin typeface="Arial"/>
              <a:ea typeface="Arial"/>
              <a:cs typeface="Arial"/>
              <a:sym typeface="Arial"/>
            </a:endParaRPr>
          </a:p>
          <a:p>
            <a:pPr marL="342900" lvl="0" indent="-282997" algn="l" rtl="0">
              <a:lnSpc>
                <a:spcPct val="110000"/>
              </a:lnSpc>
              <a:spcBef>
                <a:spcPts val="1060"/>
              </a:spcBef>
              <a:spcAft>
                <a:spcPts val="0"/>
              </a:spcAft>
              <a:buClr>
                <a:srgbClr val="000000"/>
              </a:buClr>
              <a:buSzPct val="70000"/>
              <a:buFont typeface="Noto Sans Symbols"/>
              <a:buChar char="◈"/>
            </a:pPr>
            <a:r>
              <a:rPr lang="en" sz="2300" b="1">
                <a:solidFill>
                  <a:srgbClr val="000000"/>
                </a:solidFill>
                <a:latin typeface="Arial"/>
                <a:ea typeface="Arial"/>
                <a:cs typeface="Arial"/>
                <a:sym typeface="Arial"/>
              </a:rPr>
              <a:t> Finding out the best model for our business case and providing executive suggestions. </a:t>
            </a:r>
            <a:endParaRPr b="1"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819150" y="45807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Understanding and defining churn </a:t>
            </a:r>
            <a:endParaRPr dirty="0"/>
          </a:p>
        </p:txBody>
      </p:sp>
      <p:sp>
        <p:nvSpPr>
          <p:cNvPr id="149" name="Google Shape;149;p16"/>
          <p:cNvSpPr txBox="1">
            <a:spLocks noGrp="1"/>
          </p:cNvSpPr>
          <p:nvPr>
            <p:ph type="body" idx="1"/>
          </p:nvPr>
        </p:nvSpPr>
        <p:spPr>
          <a:xfrm>
            <a:off x="760450" y="885371"/>
            <a:ext cx="7505700" cy="4448629"/>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1018"/>
              <a:buNone/>
            </a:pPr>
            <a:r>
              <a:rPr lang="en" sz="1495" b="1" dirty="0"/>
              <a:t>1.In the telecom industry, there are two main payment models: postpaid and prepaid.</a:t>
            </a:r>
            <a:endParaRPr sz="1495" b="1" dirty="0"/>
          </a:p>
          <a:p>
            <a:pPr marL="0" lvl="0" indent="0" algn="l" rtl="0">
              <a:lnSpc>
                <a:spcPct val="105000"/>
              </a:lnSpc>
              <a:spcBef>
                <a:spcPts val="1200"/>
              </a:spcBef>
              <a:spcAft>
                <a:spcPts val="0"/>
              </a:spcAft>
              <a:buSzPts val="1018"/>
              <a:buNone/>
            </a:pPr>
            <a:r>
              <a:rPr lang="en" sz="1495" b="1" dirty="0"/>
              <a:t>2.</a:t>
            </a:r>
            <a:r>
              <a:rPr lang="en" sz="1217" b="1" dirty="0">
                <a:solidFill>
                  <a:srgbClr val="000000"/>
                </a:solidFill>
                <a:latin typeface="Arial"/>
                <a:ea typeface="Arial"/>
                <a:cs typeface="Arial"/>
                <a:sym typeface="Arial"/>
              </a:rPr>
              <a:t>In the postpaid model, customers receive a monthly or annual bill after using the services. When customers decide to switch to another operator, they typically inform their current provider to terminate their service, clearly indicating an instance of churn.</a:t>
            </a:r>
            <a:endParaRPr sz="1217" b="1" dirty="0">
              <a:solidFill>
                <a:srgbClr val="000000"/>
              </a:solidFill>
              <a:latin typeface="Arial"/>
              <a:ea typeface="Arial"/>
              <a:cs typeface="Arial"/>
              <a:sym typeface="Arial"/>
            </a:endParaRPr>
          </a:p>
          <a:p>
            <a:pPr marL="0" lvl="0" indent="0" algn="l" rtl="0">
              <a:lnSpc>
                <a:spcPct val="105000"/>
              </a:lnSpc>
              <a:spcBef>
                <a:spcPts val="1200"/>
              </a:spcBef>
              <a:spcAft>
                <a:spcPts val="0"/>
              </a:spcAft>
              <a:buSzPts val="1018"/>
              <a:buNone/>
            </a:pPr>
            <a:r>
              <a:rPr lang="en" sz="1217" b="1" dirty="0">
                <a:solidFill>
                  <a:srgbClr val="000000"/>
                </a:solidFill>
                <a:latin typeface="Arial"/>
                <a:ea typeface="Arial"/>
                <a:cs typeface="Arial"/>
                <a:sym typeface="Arial"/>
              </a:rPr>
              <a:t>3.Conversely, in the prepaid model, customers pay in advance for a set amount of services, such as minutes or data. Churn in this model can be less apparent, as customers may simply stop recharging without formally notifying the operator.</a:t>
            </a:r>
            <a:endParaRPr sz="1217" b="1" dirty="0">
              <a:solidFill>
                <a:srgbClr val="000000"/>
              </a:solidFill>
              <a:latin typeface="Arial"/>
              <a:ea typeface="Arial"/>
              <a:cs typeface="Arial"/>
              <a:sym typeface="Arial"/>
            </a:endParaRPr>
          </a:p>
          <a:p>
            <a:pPr marL="0" lvl="0" indent="0" algn="l" rtl="0">
              <a:lnSpc>
                <a:spcPct val="105000"/>
              </a:lnSpc>
              <a:spcBef>
                <a:spcPts val="1200"/>
              </a:spcBef>
              <a:spcAft>
                <a:spcPts val="1200"/>
              </a:spcAft>
              <a:buSzPts val="1018"/>
              <a:buNone/>
            </a:pPr>
            <a:r>
              <a:rPr lang="en" sz="1217" b="1" dirty="0">
                <a:solidFill>
                  <a:srgbClr val="000000"/>
                </a:solidFill>
                <a:latin typeface="Arial"/>
                <a:ea typeface="Arial"/>
                <a:cs typeface="Arial"/>
                <a:sym typeface="Arial"/>
              </a:rPr>
              <a:t>4.In the prepaid model, customers who wish to switch to another network can easily stop using their current services without any formal notice. This makes it challenging for telecom companies to determine whether a customer has genuinely churned or is simply experiencing a temporary lapse in usage. For example, a customer may be traveling abroad for a month or two and may intend to resume using their prepaid services upon their return. As a result, accurately identifying churn in this model requires careful analysis of usage patterns and customer behavior.</a:t>
            </a:r>
            <a:endParaRPr sz="1217" b="1"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a:spLocks noGrp="1"/>
          </p:cNvSpPr>
          <p:nvPr>
            <p:ph type="title"/>
          </p:nvPr>
        </p:nvSpPr>
        <p:spPr>
          <a:xfrm>
            <a:off x="748675" y="434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Understanding and Visualizing the Data</a:t>
            </a:r>
            <a:endParaRPr dirty="0"/>
          </a:p>
        </p:txBody>
      </p:sp>
      <p:sp>
        <p:nvSpPr>
          <p:cNvPr id="155" name="Google Shape;155;p17"/>
          <p:cNvSpPr txBox="1">
            <a:spLocks noGrp="1"/>
          </p:cNvSpPr>
          <p:nvPr>
            <p:ph type="body" idx="1"/>
          </p:nvPr>
        </p:nvSpPr>
        <p:spPr>
          <a:xfrm>
            <a:off x="643000" y="1146628"/>
            <a:ext cx="7505700" cy="3621429"/>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500" b="1" dirty="0">
                <a:solidFill>
                  <a:srgbClr val="000000"/>
                </a:solidFill>
                <a:latin typeface="Arial"/>
                <a:ea typeface="Arial"/>
                <a:cs typeface="Arial"/>
                <a:sym typeface="Arial"/>
              </a:rPr>
              <a:t>1.The dataset initially contains 99,999 rows and 226 columns.</a:t>
            </a:r>
            <a:endParaRPr sz="1500" b="1" dirty="0">
              <a:solidFill>
                <a:srgbClr val="000000"/>
              </a:solidFill>
              <a:latin typeface="Arial"/>
              <a:ea typeface="Arial"/>
              <a:cs typeface="Arial"/>
              <a:sym typeface="Arial"/>
            </a:endParaRPr>
          </a:p>
          <a:p>
            <a:pPr marL="0" lvl="0" indent="0" algn="l" rtl="0">
              <a:spcBef>
                <a:spcPts val="1200"/>
              </a:spcBef>
              <a:spcAft>
                <a:spcPts val="0"/>
              </a:spcAft>
              <a:buNone/>
            </a:pPr>
            <a:r>
              <a:rPr lang="en" sz="1500" b="1" dirty="0">
                <a:solidFill>
                  <a:srgbClr val="000000"/>
                </a:solidFill>
                <a:latin typeface="Arial"/>
                <a:ea typeface="Arial"/>
                <a:cs typeface="Arial"/>
                <a:sym typeface="Arial"/>
              </a:rPr>
              <a:t>2.After removing rows with missing values and unnecessary columns, we are left with 27,991 rows and 178 columns, resulting in a loss of nearly 7% of the records. However, this remaining dataset is sufficient for our analysis.</a:t>
            </a:r>
            <a:endParaRPr sz="1500" b="1" dirty="0">
              <a:solidFill>
                <a:srgbClr val="000000"/>
              </a:solidFill>
              <a:latin typeface="Arial"/>
              <a:ea typeface="Arial"/>
              <a:cs typeface="Arial"/>
              <a:sym typeface="Arial"/>
            </a:endParaRPr>
          </a:p>
          <a:p>
            <a:pPr marL="0" lvl="0" indent="0" algn="l" rtl="0">
              <a:spcBef>
                <a:spcPts val="1200"/>
              </a:spcBef>
              <a:spcAft>
                <a:spcPts val="0"/>
              </a:spcAft>
              <a:buNone/>
            </a:pPr>
            <a:r>
              <a:rPr lang="en" sz="1500" b="1" dirty="0">
                <a:solidFill>
                  <a:srgbClr val="000000"/>
                </a:solidFill>
                <a:latin typeface="Arial"/>
                <a:ea typeface="Arial"/>
                <a:cs typeface="Arial"/>
                <a:sym typeface="Arial"/>
              </a:rPr>
              <a:t>3.To identify churned customers, we tagged them as follows: Churn = 1 for customers who have not made any calls (incoming or outgoing) and have not used mobile internet at all during the fourth month; otherwise, they are tagged as Churn = 0.</a:t>
            </a:r>
            <a:endParaRPr sz="1500" b="1" dirty="0">
              <a:solidFill>
                <a:srgbClr val="000000"/>
              </a:solidFill>
              <a:latin typeface="Arial"/>
              <a:ea typeface="Arial"/>
              <a:cs typeface="Arial"/>
              <a:sym typeface="Arial"/>
            </a:endParaRPr>
          </a:p>
          <a:p>
            <a:pPr marL="0" lvl="0" indent="0" algn="l" rtl="0">
              <a:spcBef>
                <a:spcPts val="1200"/>
              </a:spcBef>
              <a:spcAft>
                <a:spcPts val="0"/>
              </a:spcAft>
              <a:buNone/>
            </a:pPr>
            <a:r>
              <a:rPr lang="en" sz="1500" b="1" dirty="0">
                <a:solidFill>
                  <a:srgbClr val="000000"/>
                </a:solidFill>
                <a:latin typeface="Arial"/>
                <a:ea typeface="Arial"/>
                <a:cs typeface="Arial"/>
                <a:sym typeface="Arial"/>
              </a:rPr>
              <a:t>4. After excluding attributes related to the churn phase, we found that the churn rate stands at 3.39%.</a:t>
            </a:r>
            <a:endParaRPr sz="1500" b="1" dirty="0">
              <a:solidFill>
                <a:srgbClr val="000000"/>
              </a:solidFill>
              <a:latin typeface="Arial"/>
              <a:ea typeface="Arial"/>
              <a:cs typeface="Arial"/>
              <a:sym typeface="Arial"/>
            </a:endParaRPr>
          </a:p>
          <a:p>
            <a:pPr marL="0" lvl="0" indent="0" algn="l" rtl="0">
              <a:spcBef>
                <a:spcPts val="1200"/>
              </a:spcBef>
              <a:spcAft>
                <a:spcPts val="1200"/>
              </a:spcAft>
              <a:buNone/>
            </a:pPr>
            <a:endParaRPr sz="1700" b="1"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89600" y="317150"/>
            <a:ext cx="7505700" cy="954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t>Exploratory Data Analysis (EDA)</a:t>
            </a:r>
            <a:endParaRPr dirty="0"/>
          </a:p>
        </p:txBody>
      </p:sp>
      <p:pic>
        <p:nvPicPr>
          <p:cNvPr id="161" name="Google Shape;161;p18"/>
          <p:cNvPicPr preferRelativeResize="0"/>
          <p:nvPr/>
        </p:nvPicPr>
        <p:blipFill>
          <a:blip r:embed="rId3">
            <a:alphaModFix/>
          </a:blip>
          <a:stretch>
            <a:fillRect/>
          </a:stretch>
        </p:blipFill>
        <p:spPr>
          <a:xfrm>
            <a:off x="387200" y="1850571"/>
            <a:ext cx="5019371" cy="2428629"/>
          </a:xfrm>
          <a:prstGeom prst="rect">
            <a:avLst/>
          </a:prstGeom>
          <a:noFill/>
          <a:ln>
            <a:noFill/>
          </a:ln>
        </p:spPr>
      </p:pic>
      <p:sp>
        <p:nvSpPr>
          <p:cNvPr id="162" name="Google Shape;162;p18"/>
          <p:cNvSpPr txBox="1"/>
          <p:nvPr/>
        </p:nvSpPr>
        <p:spPr>
          <a:xfrm>
            <a:off x="5263250" y="1641704"/>
            <a:ext cx="3570000" cy="1384964"/>
          </a:xfrm>
          <a:prstGeom prst="rect">
            <a:avLst/>
          </a:prstGeom>
          <a:noFill/>
          <a:ln>
            <a:noFill/>
          </a:ln>
        </p:spPr>
        <p:txBody>
          <a:bodyPr spcFirstLastPara="1" wrap="square" lIns="91425" tIns="91425" rIns="91425" bIns="91425" anchor="t" anchorCtr="0">
            <a:spAutoFit/>
          </a:bodyPr>
          <a:lstStyle/>
          <a:p>
            <a:pPr marL="457200" lvl="0" indent="9144" algn="l" rtl="0">
              <a:spcBef>
                <a:spcPts val="0"/>
              </a:spcBef>
              <a:spcAft>
                <a:spcPts val="0"/>
              </a:spcAft>
              <a:buNone/>
            </a:pPr>
            <a:r>
              <a:rPr lang="en" sz="1500" b="1" dirty="0">
                <a:solidFill>
                  <a:schemeClr val="dk2"/>
                </a:solidFill>
                <a:latin typeface="Calibri"/>
                <a:ea typeface="Calibri"/>
                <a:cs typeface="Calibri"/>
                <a:sym typeface="Calibri"/>
              </a:rPr>
              <a:t>➢ </a:t>
            </a:r>
            <a:r>
              <a:rPr lang="en" sz="1500" b="1" dirty="0">
                <a:solidFill>
                  <a:schemeClr val="tx1">
                    <a:lumMod val="85000"/>
                    <a:lumOff val="15000"/>
                  </a:schemeClr>
                </a:solidFill>
                <a:latin typeface="Calibri"/>
                <a:ea typeface="Calibri"/>
                <a:cs typeface="Calibri"/>
                <a:sym typeface="Calibri"/>
              </a:rPr>
              <a:t>There is a clear class imbalance in the data given, 97% of the customers do not churn vs. only 3% that churn.</a:t>
            </a:r>
            <a:endParaRPr sz="1500" b="1" dirty="0">
              <a:solidFill>
                <a:schemeClr val="tx1">
                  <a:lumMod val="85000"/>
                  <a:lumOff val="15000"/>
                </a:schemeClr>
              </a:solidFill>
              <a:latin typeface="Calibri"/>
              <a:ea typeface="Calibri"/>
              <a:cs typeface="Calibri"/>
              <a:sym typeface="Calibri"/>
            </a:endParaRPr>
          </a:p>
          <a:p>
            <a:pPr marL="457200" lvl="0" indent="0" algn="l" rtl="0">
              <a:spcBef>
                <a:spcPts val="0"/>
              </a:spcBef>
              <a:spcAft>
                <a:spcPts val="0"/>
              </a:spcAft>
              <a:buNone/>
            </a:pPr>
            <a:endParaRPr sz="1500" b="1" dirty="0">
              <a:solidFill>
                <a:schemeClr val="dk2"/>
              </a:solidFill>
              <a:latin typeface="Calibri"/>
              <a:ea typeface="Calibri"/>
              <a:cs typeface="Calibri"/>
              <a:sym typeface="Calibri"/>
            </a:endParaRPr>
          </a:p>
          <a:p>
            <a:pPr marL="457200" lvl="0" indent="0" algn="l" rtl="0">
              <a:spcBef>
                <a:spcPts val="0"/>
              </a:spcBef>
              <a:spcAft>
                <a:spcPts val="0"/>
              </a:spcAft>
              <a:buNone/>
            </a:pPr>
            <a:endParaRPr b="1" dirty="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a:spLocks noGrp="1"/>
          </p:cNvSpPr>
          <p:nvPr>
            <p:ph type="title"/>
          </p:nvPr>
        </p:nvSpPr>
        <p:spPr>
          <a:xfrm>
            <a:off x="659975" y="434600"/>
            <a:ext cx="7676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Univariate analysis</a:t>
            </a:r>
            <a:endParaRPr dirty="0"/>
          </a:p>
        </p:txBody>
      </p:sp>
      <p:sp>
        <p:nvSpPr>
          <p:cNvPr id="168" name="Google Shape;168;p19"/>
          <p:cNvSpPr txBox="1">
            <a:spLocks noGrp="1"/>
          </p:cNvSpPr>
          <p:nvPr>
            <p:ph type="body" idx="1"/>
          </p:nvPr>
        </p:nvSpPr>
        <p:spPr>
          <a:xfrm>
            <a:off x="748675" y="1705429"/>
            <a:ext cx="2095500" cy="3114046"/>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dirty="0"/>
              <a:t>1.The churn rate will be analyzed based on whether customers reduced their Minutes of Use (MOU) during the action month. This analysis will help us understand the relationship between decreased usage and customer churn, providing insights into potential factors driving customer attrition.</a:t>
            </a:r>
            <a:endParaRPr b="1" dirty="0"/>
          </a:p>
          <a:p>
            <a:pPr marL="0" lvl="0" indent="0" algn="l" rtl="0">
              <a:spcBef>
                <a:spcPts val="1200"/>
              </a:spcBef>
              <a:spcAft>
                <a:spcPts val="0"/>
              </a:spcAft>
              <a:buNone/>
            </a:pPr>
            <a:endParaRPr b="1" dirty="0"/>
          </a:p>
          <a:p>
            <a:pPr marL="0" lvl="0" indent="0" algn="l" rtl="0">
              <a:spcBef>
                <a:spcPts val="1200"/>
              </a:spcBef>
              <a:spcAft>
                <a:spcPts val="1200"/>
              </a:spcAft>
              <a:buNone/>
            </a:pPr>
            <a:endParaRPr b="1" dirty="0"/>
          </a:p>
        </p:txBody>
      </p:sp>
      <p:pic>
        <p:nvPicPr>
          <p:cNvPr id="169" name="Google Shape;169;p19"/>
          <p:cNvPicPr preferRelativeResize="0"/>
          <p:nvPr/>
        </p:nvPicPr>
        <p:blipFill>
          <a:blip r:embed="rId3">
            <a:alphaModFix/>
          </a:blip>
          <a:stretch>
            <a:fillRect/>
          </a:stretch>
        </p:blipFill>
        <p:spPr>
          <a:xfrm>
            <a:off x="4208884" y="1780975"/>
            <a:ext cx="4181885" cy="30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title"/>
          </p:nvPr>
        </p:nvSpPr>
        <p:spPr>
          <a:xfrm>
            <a:off x="819150" y="521400"/>
            <a:ext cx="7505700" cy="70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Univariate analysis</a:t>
            </a:r>
            <a:endParaRPr dirty="0"/>
          </a:p>
          <a:p>
            <a:pPr marL="0" lvl="0" indent="0" algn="l" rtl="0">
              <a:spcBef>
                <a:spcPts val="0"/>
              </a:spcBef>
              <a:spcAft>
                <a:spcPts val="0"/>
              </a:spcAft>
              <a:buNone/>
            </a:pPr>
            <a:endParaRPr dirty="0"/>
          </a:p>
        </p:txBody>
      </p:sp>
      <p:sp>
        <p:nvSpPr>
          <p:cNvPr id="175" name="Google Shape;175;p20"/>
          <p:cNvSpPr txBox="1">
            <a:spLocks noGrp="1"/>
          </p:cNvSpPr>
          <p:nvPr>
            <p:ph type="body" idx="1"/>
          </p:nvPr>
        </p:nvSpPr>
        <p:spPr>
          <a:xfrm>
            <a:off x="473714" y="1944557"/>
            <a:ext cx="3305100" cy="2448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b="1" dirty="0"/>
              <a:t>The churn rate will be assessed based on whether customers reduced their number of recharges during the action month. As expected, the churn rate is higher among customers whose recharge frequency during the action phase is lower than during the positive phase.</a:t>
            </a:r>
            <a:endParaRPr b="1" dirty="0"/>
          </a:p>
        </p:txBody>
      </p:sp>
      <p:pic>
        <p:nvPicPr>
          <p:cNvPr id="176" name="Google Shape;176;p20"/>
          <p:cNvPicPr preferRelativeResize="0"/>
          <p:nvPr/>
        </p:nvPicPr>
        <p:blipFill>
          <a:blip r:embed="rId3">
            <a:alphaModFix/>
          </a:blip>
          <a:stretch>
            <a:fillRect/>
          </a:stretch>
        </p:blipFill>
        <p:spPr>
          <a:xfrm>
            <a:off x="4300935" y="1864728"/>
            <a:ext cx="4673250" cy="2928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19150" y="352375"/>
            <a:ext cx="7505700" cy="662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Univariate analysis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82" name="Google Shape;182;p21"/>
          <p:cNvSpPr txBox="1">
            <a:spLocks noGrp="1"/>
          </p:cNvSpPr>
          <p:nvPr>
            <p:ph type="body" idx="1"/>
          </p:nvPr>
        </p:nvSpPr>
        <p:spPr>
          <a:xfrm>
            <a:off x="685482" y="1845450"/>
            <a:ext cx="29880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dirty="0"/>
              <a:t>Here also we see the same behaviour. The churn rate is more for the customers, whose amount of recharge in the action phase is lesser than the amount in good phase.</a:t>
            </a:r>
            <a:endParaRPr b="1" dirty="0"/>
          </a:p>
        </p:txBody>
      </p:sp>
      <p:pic>
        <p:nvPicPr>
          <p:cNvPr id="183" name="Google Shape;183;p21"/>
          <p:cNvPicPr preferRelativeResize="0"/>
          <p:nvPr/>
        </p:nvPicPr>
        <p:blipFill>
          <a:blip r:embed="rId3">
            <a:alphaModFix/>
          </a:blip>
          <a:stretch>
            <a:fillRect/>
          </a:stretch>
        </p:blipFill>
        <p:spPr>
          <a:xfrm>
            <a:off x="4985669" y="2061500"/>
            <a:ext cx="3591408" cy="2448000"/>
          </a:xfrm>
          <a:prstGeom prst="rect">
            <a:avLst/>
          </a:prstGeom>
          <a:noFill/>
          <a:ln>
            <a:noFill/>
          </a:ln>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themeOverride>
</file>

<file path=docProps/app.xml><?xml version="1.0" encoding="utf-8"?>
<Properties xmlns="http://schemas.openxmlformats.org/officeDocument/2006/extended-properties" xmlns:vt="http://schemas.openxmlformats.org/officeDocument/2006/docPropsVTypes">
  <Template/>
  <TotalTime>53</TotalTime>
  <Words>1415</Words>
  <Application>Microsoft Office PowerPoint</Application>
  <PresentationFormat>On-screen Show (16:9)</PresentationFormat>
  <Paragraphs>65</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ADLaM Display</vt:lpstr>
      <vt:lpstr>Tw Cen MT</vt:lpstr>
      <vt:lpstr>Calibri</vt:lpstr>
      <vt:lpstr>Arial</vt:lpstr>
      <vt:lpstr>Noto Sans Symbols</vt:lpstr>
      <vt:lpstr>Aharoni</vt:lpstr>
      <vt:lpstr>Droplet</vt:lpstr>
      <vt:lpstr> TELECOM CHURN CASE STUDY </vt:lpstr>
      <vt:lpstr>PROBLEM STATEMENT</vt:lpstr>
      <vt:lpstr>Objectives</vt:lpstr>
      <vt:lpstr>Understanding and defining churn </vt:lpstr>
      <vt:lpstr>Understanding and Visualizing the Data</vt:lpstr>
      <vt:lpstr>Exploratory Data Analysis (EDA)</vt:lpstr>
      <vt:lpstr>                        Univariate analysis</vt:lpstr>
      <vt:lpstr>                        Univariate analysis </vt:lpstr>
      <vt:lpstr>                        Univariate analysis  </vt:lpstr>
      <vt:lpstr>                        Univariate analysis   </vt:lpstr>
      <vt:lpstr>                             Analysis</vt:lpstr>
      <vt:lpstr>                             Analysis </vt:lpstr>
      <vt:lpstr>                          Bivariate analysis  </vt:lpstr>
      <vt:lpstr>                          Bivariate analysis   </vt:lpstr>
      <vt:lpstr>                          Bivariate analysis    </vt:lpstr>
      <vt:lpstr>                            PCA Model </vt:lpstr>
      <vt:lpstr>                         ROC Curve</vt:lpstr>
      <vt:lpstr>Important Prediction on Chrun and Non- Chrun</vt:lpstr>
      <vt:lpstr>Important Prediction on Chrun and Non- Chrun </vt:lpstr>
      <vt:lpstr>Important Prediction on Chrun and Non- Chrun </vt:lpstr>
      <vt:lpstr>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ranjith cheela</cp:lastModifiedBy>
  <cp:revision>5</cp:revision>
  <dcterms:modified xsi:type="dcterms:W3CDTF">2024-12-10T16:06:55Z</dcterms:modified>
</cp:coreProperties>
</file>