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571" r:id="rId3"/>
    <p:sldId id="572" r:id="rId4"/>
    <p:sldId id="573" r:id="rId5"/>
    <p:sldId id="574" r:id="rId6"/>
    <p:sldId id="575" r:id="rId7"/>
    <p:sldId id="576" r:id="rId8"/>
    <p:sldId id="580" r:id="rId9"/>
    <p:sldId id="581" r:id="rId10"/>
    <p:sldId id="582" r:id="rId11"/>
    <p:sldId id="577" r:id="rId12"/>
    <p:sldId id="579" r:id="rId13"/>
    <p:sldId id="578" r:id="rId14"/>
    <p:sldId id="570" r:id="rId15"/>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Jahan" userId="7f2d5d5b869e1fa4" providerId="LiveId" clId="{2D63F6A8-6061-4067-92DA-BEF17FC15B2E}"/>
    <pc:docChg chg="undo redo custSel modSld">
      <pc:chgData name="Noor Jahan" userId="7f2d5d5b869e1fa4" providerId="LiveId" clId="{2D63F6A8-6061-4067-92DA-BEF17FC15B2E}" dt="2025-06-15T15:37:58.536" v="126" actId="5793"/>
      <pc:docMkLst>
        <pc:docMk/>
      </pc:docMkLst>
      <pc:sldChg chg="modSp mod">
        <pc:chgData name="Noor Jahan" userId="7f2d5d5b869e1fa4" providerId="LiveId" clId="{2D63F6A8-6061-4067-92DA-BEF17FC15B2E}" dt="2025-06-15T15:33:45.359" v="104" actId="20577"/>
        <pc:sldMkLst>
          <pc:docMk/>
          <pc:sldMk cId="109857222" sldId="256"/>
        </pc:sldMkLst>
        <pc:spChg chg="mod">
          <ac:chgData name="Noor Jahan" userId="7f2d5d5b869e1fa4" providerId="LiveId" clId="{2D63F6A8-6061-4067-92DA-BEF17FC15B2E}" dt="2025-06-15T15:33:45.359" v="104" actId="20577"/>
          <ac:spMkLst>
            <pc:docMk/>
            <pc:sldMk cId="109857222" sldId="256"/>
            <ac:spMk id="3" creationId="{00000000-0000-0000-0000-000000000000}"/>
          </ac:spMkLst>
        </pc:spChg>
      </pc:sldChg>
      <pc:sldChg chg="modSp mod">
        <pc:chgData name="Noor Jahan" userId="7f2d5d5b869e1fa4" providerId="LiveId" clId="{2D63F6A8-6061-4067-92DA-BEF17FC15B2E}" dt="2025-06-15T15:34:42.230" v="105" actId="2711"/>
        <pc:sldMkLst>
          <pc:docMk/>
          <pc:sldMk cId="3372914246" sldId="572"/>
        </pc:sldMkLst>
        <pc:spChg chg="mod">
          <ac:chgData name="Noor Jahan" userId="7f2d5d5b869e1fa4" providerId="LiveId" clId="{2D63F6A8-6061-4067-92DA-BEF17FC15B2E}" dt="2025-06-15T15:34:42.230" v="105" actId="2711"/>
          <ac:spMkLst>
            <pc:docMk/>
            <pc:sldMk cId="3372914246" sldId="572"/>
            <ac:spMk id="3" creationId="{28E8C97F-5AC9-F1CA-3CCC-090D5B13989A}"/>
          </ac:spMkLst>
        </pc:spChg>
      </pc:sldChg>
      <pc:sldChg chg="modSp mod">
        <pc:chgData name="Noor Jahan" userId="7f2d5d5b869e1fa4" providerId="LiveId" clId="{2D63F6A8-6061-4067-92DA-BEF17FC15B2E}" dt="2025-06-15T15:34:55.677" v="106" actId="2711"/>
        <pc:sldMkLst>
          <pc:docMk/>
          <pc:sldMk cId="204139634" sldId="573"/>
        </pc:sldMkLst>
        <pc:spChg chg="mod">
          <ac:chgData name="Noor Jahan" userId="7f2d5d5b869e1fa4" providerId="LiveId" clId="{2D63F6A8-6061-4067-92DA-BEF17FC15B2E}" dt="2025-06-15T15:34:55.677" v="106" actId="2711"/>
          <ac:spMkLst>
            <pc:docMk/>
            <pc:sldMk cId="204139634" sldId="573"/>
            <ac:spMk id="3" creationId="{AF67202D-4065-DDD7-98F1-4291C536D1A3}"/>
          </ac:spMkLst>
        </pc:spChg>
      </pc:sldChg>
      <pc:sldChg chg="modSp mod">
        <pc:chgData name="Noor Jahan" userId="7f2d5d5b869e1fa4" providerId="LiveId" clId="{2D63F6A8-6061-4067-92DA-BEF17FC15B2E}" dt="2025-06-15T15:35:25.984" v="110" actId="1076"/>
        <pc:sldMkLst>
          <pc:docMk/>
          <pc:sldMk cId="1199084396" sldId="575"/>
        </pc:sldMkLst>
        <pc:spChg chg="mod">
          <ac:chgData name="Noor Jahan" userId="7f2d5d5b869e1fa4" providerId="LiveId" clId="{2D63F6A8-6061-4067-92DA-BEF17FC15B2E}" dt="2025-06-15T15:35:25.984" v="110" actId="1076"/>
          <ac:spMkLst>
            <pc:docMk/>
            <pc:sldMk cId="1199084396" sldId="575"/>
            <ac:spMk id="3" creationId="{B5107410-DE3D-5F62-F9D7-11EAEA92F0BB}"/>
          </ac:spMkLst>
        </pc:spChg>
      </pc:sldChg>
      <pc:sldChg chg="modSp mod">
        <pc:chgData name="Noor Jahan" userId="7f2d5d5b869e1fa4" providerId="LiveId" clId="{2D63F6A8-6061-4067-92DA-BEF17FC15B2E}" dt="2025-06-15T15:35:35.768" v="111" actId="2711"/>
        <pc:sldMkLst>
          <pc:docMk/>
          <pc:sldMk cId="58742533" sldId="576"/>
        </pc:sldMkLst>
        <pc:spChg chg="mod">
          <ac:chgData name="Noor Jahan" userId="7f2d5d5b869e1fa4" providerId="LiveId" clId="{2D63F6A8-6061-4067-92DA-BEF17FC15B2E}" dt="2025-06-15T15:35:35.768" v="111" actId="2711"/>
          <ac:spMkLst>
            <pc:docMk/>
            <pc:sldMk cId="58742533" sldId="576"/>
            <ac:spMk id="3" creationId="{66102C9B-C4AF-D0DB-DE74-862D9812001C}"/>
          </ac:spMkLst>
        </pc:spChg>
      </pc:sldChg>
      <pc:sldChg chg="modSp mod">
        <pc:chgData name="Noor Jahan" userId="7f2d5d5b869e1fa4" providerId="LiveId" clId="{2D63F6A8-6061-4067-92DA-BEF17FC15B2E}" dt="2025-06-15T15:36:14.843" v="120" actId="2711"/>
        <pc:sldMkLst>
          <pc:docMk/>
          <pc:sldMk cId="2245309600" sldId="577"/>
        </pc:sldMkLst>
        <pc:spChg chg="mod">
          <ac:chgData name="Noor Jahan" userId="7f2d5d5b869e1fa4" providerId="LiveId" clId="{2D63F6A8-6061-4067-92DA-BEF17FC15B2E}" dt="2025-06-15T15:36:14.843" v="120" actId="2711"/>
          <ac:spMkLst>
            <pc:docMk/>
            <pc:sldMk cId="2245309600" sldId="577"/>
            <ac:spMk id="3" creationId="{21789DDB-698E-B624-5621-F9D79482FFED}"/>
          </ac:spMkLst>
        </pc:spChg>
      </pc:sldChg>
      <pc:sldChg chg="modSp mod">
        <pc:chgData name="Noor Jahan" userId="7f2d5d5b869e1fa4" providerId="LiveId" clId="{2D63F6A8-6061-4067-92DA-BEF17FC15B2E}" dt="2025-06-15T15:37:58.536" v="126" actId="5793"/>
        <pc:sldMkLst>
          <pc:docMk/>
          <pc:sldMk cId="1691700673" sldId="578"/>
        </pc:sldMkLst>
        <pc:spChg chg="mod">
          <ac:chgData name="Noor Jahan" userId="7f2d5d5b869e1fa4" providerId="LiveId" clId="{2D63F6A8-6061-4067-92DA-BEF17FC15B2E}" dt="2025-06-15T15:37:58.536" v="126" actId="5793"/>
          <ac:spMkLst>
            <pc:docMk/>
            <pc:sldMk cId="1691700673" sldId="578"/>
            <ac:spMk id="3" creationId="{5E6198D1-2392-A218-1A4C-10F40FCB8253}"/>
          </ac:spMkLst>
        </pc:spChg>
      </pc:sldChg>
      <pc:sldChg chg="modSp mod">
        <pc:chgData name="Noor Jahan" userId="7f2d5d5b869e1fa4" providerId="LiveId" clId="{2D63F6A8-6061-4067-92DA-BEF17FC15B2E}" dt="2025-06-15T15:36:31.761" v="122" actId="2711"/>
        <pc:sldMkLst>
          <pc:docMk/>
          <pc:sldMk cId="3744199677" sldId="579"/>
        </pc:sldMkLst>
        <pc:spChg chg="mod">
          <ac:chgData name="Noor Jahan" userId="7f2d5d5b869e1fa4" providerId="LiveId" clId="{2D63F6A8-6061-4067-92DA-BEF17FC15B2E}" dt="2025-06-15T15:36:31.761" v="122" actId="2711"/>
          <ac:spMkLst>
            <pc:docMk/>
            <pc:sldMk cId="3744199677" sldId="579"/>
            <ac:spMk id="3" creationId="{3F2C79AB-5BF9-3911-CAE8-5E44B0DF2236}"/>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712D8B-1AA2-4246-88C9-95A233259424}" type="datetimeFigureOut">
              <a:rPr lang="en-IN" smtClean="0"/>
              <a:t>17-06-2025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A79C75-77EE-49C6-929A-1B7FDAB5CF63}" type="slidenum">
              <a:rPr lang="en-IN" smtClean="0"/>
              <a:t>‹#›</a:t>
            </a:fld>
            <a:endParaRPr lang="en-IN"/>
          </a:p>
        </p:txBody>
      </p:sp>
    </p:spTree>
    <p:extLst>
      <p:ext uri="{BB962C8B-B14F-4D97-AF65-F5344CB8AC3E}">
        <p14:creationId xmlns:p14="http://schemas.microsoft.com/office/powerpoint/2010/main" val="4044997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7A79C75-77EE-49C6-929A-1B7FDAB5CF63}" type="slidenum">
              <a:rPr lang="en-IN" smtClean="0"/>
              <a:t>4</a:t>
            </a:fld>
            <a:endParaRPr lang="en-IN"/>
          </a:p>
        </p:txBody>
      </p:sp>
    </p:spTree>
    <p:extLst>
      <p:ext uri="{BB962C8B-B14F-4D97-AF65-F5344CB8AC3E}">
        <p14:creationId xmlns:p14="http://schemas.microsoft.com/office/powerpoint/2010/main" val="3201869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joblib.readthedocs.io/"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s://www.nltk.org/"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Sentiment Analysis</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607302" y="3961950"/>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Ranjith g</a:t>
            </a:r>
          </a:p>
          <a:p>
            <a:pPr algn="l">
              <a:spcAft>
                <a:spcPts val="600"/>
              </a:spcAft>
            </a:pPr>
            <a:r>
              <a:rPr lang="en-US" sz="1600" b="1" cap="all" dirty="0"/>
              <a:t>College Name: Kristu Jayanti college</a:t>
            </a:r>
          </a:p>
          <a:p>
            <a:pPr algn="l">
              <a:spcAft>
                <a:spcPts val="600"/>
              </a:spcAft>
            </a:pPr>
            <a:r>
              <a:rPr lang="en-US" sz="1600" b="1" cap="all" dirty="0"/>
              <a:t>Department: Computer science</a:t>
            </a:r>
          </a:p>
          <a:p>
            <a:pPr algn="l">
              <a:spcAft>
                <a:spcPts val="600"/>
              </a:spcAft>
            </a:pPr>
            <a:r>
              <a:rPr lang="en-US" sz="1600" b="1" cap="all" dirty="0"/>
              <a:t>Email ID: ranjithgranjith123@gmail.com</a:t>
            </a:r>
          </a:p>
          <a:p>
            <a:pPr algn="l">
              <a:spcAft>
                <a:spcPts val="600"/>
              </a:spcAft>
            </a:pPr>
            <a:r>
              <a:rPr lang="en-US" sz="1600" b="1" cap="all" dirty="0"/>
              <a:t>AICTE Student ID: </a:t>
            </a:r>
            <a:r>
              <a:rPr lang="en-IN" sz="1600" b="1" i="0" dirty="0">
                <a:solidFill>
                  <a:srgbClr val="333333"/>
                </a:solidFill>
                <a:effectLst/>
                <a:latin typeface="+mj-lt"/>
              </a:rPr>
              <a:t>STU68124559e58971746027865</a:t>
            </a:r>
            <a:endParaRPr lang="en-US" sz="1600" b="1" dirty="0">
              <a:latin typeface="+mj-lt"/>
            </a:endParaRP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66455" y="557360"/>
            <a:ext cx="4357062"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645AC-31AA-4AEC-A27E-516FE310FD2E}"/>
              </a:ext>
            </a:extLst>
          </p:cNvPr>
          <p:cNvSpPr>
            <a:spLocks noGrp="1"/>
          </p:cNvSpPr>
          <p:nvPr>
            <p:ph type="title"/>
          </p:nvPr>
        </p:nvSpPr>
        <p:spPr/>
        <p:txBody>
          <a:bodyPr>
            <a:normAutofit/>
          </a:bodyPr>
          <a:lstStyle/>
          <a:p>
            <a:r>
              <a:rPr lang="en-IN" sz="5400" b="1" dirty="0">
                <a:latin typeface="Arial" panose="020B0604020202020204" pitchFamily="34" charset="0"/>
                <a:cs typeface="Arial" panose="020B0604020202020204" pitchFamily="34" charset="0"/>
              </a:rPr>
              <a:t>OUTPUT</a:t>
            </a:r>
          </a:p>
        </p:txBody>
      </p:sp>
      <p:pic>
        <p:nvPicPr>
          <p:cNvPr id="5" name="Content Placeholder 4">
            <a:extLst>
              <a:ext uri="{FF2B5EF4-FFF2-40B4-BE49-F238E27FC236}">
                <a16:creationId xmlns:a16="http://schemas.microsoft.com/office/drawing/2014/main" id="{91E7A2C5-2158-4584-B338-F016EF7C07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7370" y="1825625"/>
            <a:ext cx="9737259" cy="4351338"/>
          </a:xfrm>
        </p:spPr>
      </p:pic>
    </p:spTree>
    <p:extLst>
      <p:ext uri="{BB962C8B-B14F-4D97-AF65-F5344CB8AC3E}">
        <p14:creationId xmlns:p14="http://schemas.microsoft.com/office/powerpoint/2010/main" val="138923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Arial" panose="020B0604020202020204" pitchFamily="34" charset="0"/>
                <a:cs typeface="Arial" panose="020B0604020202020204" pitchFamily="34" charset="0"/>
              </a:rPr>
              <a:t>The Sentiment Analysis Web App offers a simple yet effective tool to classify the sentiment of user-provided text. It demonstrates how machine learning can be integrated into web applications to provide real-time insights. The system achieves accurate results with a responsive design, making it useful for educational, commercial, and analytical purposes.</a:t>
            </a:r>
          </a:p>
        </p:txBody>
      </p:sp>
    </p:spTree>
    <p:extLst>
      <p:ext uri="{BB962C8B-B14F-4D97-AF65-F5344CB8AC3E}">
        <p14:creationId xmlns:p14="http://schemas.microsoft.com/office/powerpoint/2010/main" val="22453096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Arial" panose="020B0604020202020204" pitchFamily="34" charset="0"/>
                <a:cs typeface="Arial" panose="020B0604020202020204" pitchFamily="34" charset="0"/>
              </a:rPr>
              <a:t>In the future, the Sentiment Analysis Web App can be enhanced to support </a:t>
            </a:r>
            <a:r>
              <a:rPr lang="en-US" sz="2400" b="1" dirty="0">
                <a:latin typeface="Arial" panose="020B0604020202020204" pitchFamily="34" charset="0"/>
                <a:cs typeface="Arial" panose="020B0604020202020204" pitchFamily="34" charset="0"/>
              </a:rPr>
              <a:t>multilingual sentiment analysis</a:t>
            </a:r>
            <a:r>
              <a:rPr lang="en-US" sz="2400" dirty="0">
                <a:latin typeface="Arial" panose="020B0604020202020204" pitchFamily="34" charset="0"/>
                <a:cs typeface="Arial" panose="020B0604020202020204" pitchFamily="34" charset="0"/>
              </a:rPr>
              <a:t>, allowing users to input text in multiple languages. It could also integrate </a:t>
            </a:r>
            <a:r>
              <a:rPr lang="en-US" sz="2400" b="1" dirty="0">
                <a:latin typeface="Arial" panose="020B0604020202020204" pitchFamily="34" charset="0"/>
                <a:cs typeface="Arial" panose="020B0604020202020204" pitchFamily="34" charset="0"/>
              </a:rPr>
              <a:t>real-time data streams</a:t>
            </a:r>
            <a:r>
              <a:rPr lang="en-US" sz="2400" dirty="0">
                <a:latin typeface="Arial" panose="020B0604020202020204" pitchFamily="34" charset="0"/>
                <a:cs typeface="Arial" panose="020B0604020202020204" pitchFamily="34" charset="0"/>
              </a:rPr>
              <a:t> from social media APIs for live sentiment tracking. Another advancement could involve </a:t>
            </a:r>
            <a:r>
              <a:rPr lang="en-US" sz="2400" b="1" dirty="0">
                <a:latin typeface="Arial" panose="020B0604020202020204" pitchFamily="34" charset="0"/>
                <a:cs typeface="Arial" panose="020B0604020202020204" pitchFamily="34" charset="0"/>
              </a:rPr>
              <a:t>deep learning models</a:t>
            </a:r>
            <a:r>
              <a:rPr lang="en-US" sz="2400" dirty="0">
                <a:latin typeface="Arial" panose="020B0604020202020204" pitchFamily="34" charset="0"/>
                <a:cs typeface="Arial" panose="020B0604020202020204" pitchFamily="34" charset="0"/>
              </a:rPr>
              <a:t>, such as LSTM or BERT, to capture more complex sentence structures and improve prediction accuracy. Further, the app can be enhanced with </a:t>
            </a:r>
            <a:r>
              <a:rPr lang="en-US" sz="2400" b="1" dirty="0">
                <a:latin typeface="Arial" panose="020B0604020202020204" pitchFamily="34" charset="0"/>
                <a:cs typeface="Arial" panose="020B0604020202020204" pitchFamily="34" charset="0"/>
              </a:rPr>
              <a:t>visual analytics</a:t>
            </a:r>
            <a:r>
              <a:rPr lang="en-US" sz="2400" dirty="0">
                <a:latin typeface="Arial" panose="020B0604020202020204" pitchFamily="34" charset="0"/>
                <a:cs typeface="Arial" panose="020B0604020202020204" pitchFamily="34" charset="0"/>
              </a:rPr>
              <a:t>, such as sentiment trend graphs and dashboards for businesses to monitor public opinion dynamically.</a:t>
            </a:r>
          </a:p>
        </p:txBody>
      </p:sp>
    </p:spTree>
    <p:extLst>
      <p:ext uri="{BB962C8B-B14F-4D97-AF65-F5344CB8AC3E}">
        <p14:creationId xmlns:p14="http://schemas.microsoft.com/office/powerpoint/2010/main" val="3744199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IN" sz="2400" dirty="0">
                <a:latin typeface="Arial" panose="020B0604020202020204" pitchFamily="34" charset="0"/>
                <a:cs typeface="Arial" panose="020B0604020202020204" pitchFamily="34" charset="0"/>
              </a:rPr>
              <a:t>scikit-learn documentation: </a:t>
            </a:r>
            <a:r>
              <a:rPr lang="en-IN" sz="2400" dirty="0">
                <a:latin typeface="Arial" panose="020B0604020202020204" pitchFamily="34" charset="0"/>
                <a:cs typeface="Arial" panose="020B0604020202020204" pitchFamily="34" charset="0"/>
                <a:hlinkClick r:id="rId2"/>
              </a:rPr>
              <a:t>https://scikit-learn.org/</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Flask documentation: https://flask.palletsprojects.com/</a:t>
            </a:r>
          </a:p>
          <a:p>
            <a:r>
              <a:rPr lang="en-IN" sz="2400" dirty="0">
                <a:latin typeface="Arial" panose="020B0604020202020204" pitchFamily="34" charset="0"/>
                <a:cs typeface="Arial" panose="020B0604020202020204" pitchFamily="34" charset="0"/>
              </a:rPr>
              <a:t>Sentiment datasets: Kaggle, UCI Machine Learning Repository</a:t>
            </a:r>
          </a:p>
          <a:p>
            <a:r>
              <a:rPr lang="en-IN" sz="2400" dirty="0" err="1">
                <a:latin typeface="Arial" panose="020B0604020202020204" pitchFamily="34" charset="0"/>
                <a:cs typeface="Arial" panose="020B0604020202020204" pitchFamily="34" charset="0"/>
              </a:rPr>
              <a:t>Joblib</a:t>
            </a:r>
            <a:r>
              <a:rPr lang="en-IN" sz="2400" dirty="0">
                <a:latin typeface="Arial" panose="020B0604020202020204" pitchFamily="34" charset="0"/>
                <a:cs typeface="Arial" panose="020B0604020202020204" pitchFamily="34" charset="0"/>
              </a:rPr>
              <a:t> documentation: </a:t>
            </a:r>
            <a:r>
              <a:rPr lang="en-IN" sz="2400" dirty="0">
                <a:latin typeface="Arial" panose="020B0604020202020204" pitchFamily="34" charset="0"/>
                <a:cs typeface="Arial" panose="020B0604020202020204" pitchFamily="34" charset="0"/>
                <a:hlinkClick r:id="rId3"/>
              </a:rPr>
              <a:t>https://joblib.readthedocs.io/</a:t>
            </a:r>
            <a:endParaRPr lang="en-IN" sz="2400" dirty="0">
              <a:latin typeface="Arial" panose="020B0604020202020204" pitchFamily="34" charset="0"/>
              <a:cs typeface="Arial" panose="020B0604020202020204" pitchFamily="34" charset="0"/>
            </a:endParaRPr>
          </a:p>
          <a:p>
            <a:r>
              <a:rPr lang="en-IN" sz="2400" dirty="0">
                <a:latin typeface="Arial" panose="020B0604020202020204" pitchFamily="34" charset="0"/>
                <a:cs typeface="Arial" panose="020B0604020202020204" pitchFamily="34" charset="0"/>
              </a:rPr>
              <a:t>Natural Language Toolkit (NLTK): </a:t>
            </a:r>
            <a:r>
              <a:rPr lang="en-IN" sz="2400" dirty="0">
                <a:latin typeface="Arial" panose="020B0604020202020204" pitchFamily="34" charset="0"/>
                <a:cs typeface="Arial" panose="020B0604020202020204" pitchFamily="34" charset="0"/>
                <a:hlinkClick r:id="rId4"/>
              </a:rPr>
              <a:t>https://www.nltk.org/</a:t>
            </a:r>
            <a:endParaRPr lang="en-IN" sz="2400" dirty="0">
              <a:latin typeface="Arial" panose="020B0604020202020204" pitchFamily="34" charset="0"/>
              <a:cs typeface="Arial" panose="020B0604020202020204" pitchFamily="34" charset="0"/>
            </a:endParaRPr>
          </a:p>
          <a:p>
            <a:pPr marL="0" indent="0">
              <a:buNone/>
            </a:pPr>
            <a:endParaRPr lang="en-IN" sz="2400" dirty="0">
              <a:latin typeface="Arial" panose="020B0604020202020204" pitchFamily="34" charset="0"/>
              <a:cs typeface="Arial" panose="020B0604020202020204" pitchFamily="34" charset="0"/>
            </a:endParaRPr>
          </a:p>
          <a:p>
            <a:pPr marL="0" indent="0">
              <a:buNone/>
            </a:pPr>
            <a:r>
              <a:rPr lang="en-IN" sz="2400" dirty="0">
                <a:latin typeface="Arial" panose="020B0604020202020204" pitchFamily="34" charset="0"/>
                <a:cs typeface="Arial" panose="020B0604020202020204" pitchFamily="34" charset="0"/>
              </a:rPr>
              <a:t>GitHub Link:</a:t>
            </a:r>
            <a:r>
              <a:rPr lang="en-IN" sz="2400" dirty="0">
                <a:solidFill>
                  <a:srgbClr val="0070C0"/>
                </a:solidFill>
                <a:latin typeface="Arial" panose="020B0604020202020204" pitchFamily="34" charset="0"/>
                <a:cs typeface="Arial" panose="020B0604020202020204" pitchFamily="34" charset="0"/>
              </a:rPr>
              <a:t> https://github.com/RanjithG2001/Sentiment--Analysis.git</a:t>
            </a:r>
            <a:endParaRPr lang="en-IN" sz="2400" u="sng"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Arial" panose="020B0604020202020204" pitchFamily="34" charset="0"/>
                <a:cs typeface="Arial" panose="020B0604020202020204" pitchFamily="34" charset="0"/>
              </a:rPr>
              <a:t>Understanding public sentiment in online platforms such as social media, reviews, and feedback forms has become increasingly vital for businesses and individuals. However, manually analyzing large volumes of text data is time-consuming and prone to human error. There is a need for an automated system that can accurately identify whether the sentiment expressed in a piece of text is positive or negative, enabling better decision-making based on public opinion.</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6676" y="1695661"/>
            <a:ext cx="10515600" cy="4251960"/>
          </a:xfrm>
        </p:spPr>
        <p:txBody>
          <a:bodyPr vert="horz" lIns="91440" tIns="45720" rIns="91440" bIns="45720" rtlCol="0">
            <a:noAutofit/>
          </a:bodyPr>
          <a:lstStyle/>
          <a:p>
            <a:pPr marL="0" indent="0">
              <a:buNone/>
            </a:pPr>
            <a:r>
              <a:rPr lang="en-US" sz="2200" dirty="0">
                <a:latin typeface="Arial" panose="020B0604020202020204" pitchFamily="34" charset="0"/>
                <a:cs typeface="Arial" panose="020B0604020202020204" pitchFamily="34" charset="0"/>
              </a:rPr>
              <a:t>The proposed system addresses the challenge of identifying sentiment from user input text, crucial for analyzing opinions from sources like reviews or social media. It applies machine learning to classify text as </a:t>
            </a:r>
            <a:r>
              <a:rPr lang="en-US" sz="2200" i="1" dirty="0">
                <a:latin typeface="Arial" panose="020B0604020202020204" pitchFamily="34" charset="0"/>
                <a:cs typeface="Arial" panose="020B0604020202020204" pitchFamily="34" charset="0"/>
              </a:rPr>
              <a:t>positive</a:t>
            </a:r>
            <a:r>
              <a:rPr lang="en-US" sz="2200" dirty="0">
                <a:latin typeface="Arial" panose="020B0604020202020204" pitchFamily="34" charset="0"/>
                <a:cs typeface="Arial" panose="020B0604020202020204" pitchFamily="34" charset="0"/>
              </a:rPr>
              <a:t> or </a:t>
            </a:r>
            <a:r>
              <a:rPr lang="en-US" sz="2200" i="1" dirty="0">
                <a:latin typeface="Arial" panose="020B0604020202020204" pitchFamily="34" charset="0"/>
                <a:cs typeface="Arial" panose="020B0604020202020204" pitchFamily="34" charset="0"/>
              </a:rPr>
              <a:t>negative</a:t>
            </a:r>
            <a:r>
              <a:rPr lang="en-US" sz="2200" dirty="0">
                <a:latin typeface="Arial" panose="020B0604020202020204" pitchFamily="34" charset="0"/>
                <a:cs typeface="Arial" panose="020B0604020202020204" pitchFamily="34" charset="0"/>
              </a:rPr>
              <a:t>. The system includes:</a:t>
            </a:r>
          </a:p>
          <a:p>
            <a:r>
              <a:rPr lang="en-US" sz="2200" b="1" dirty="0">
                <a:latin typeface="Arial" panose="020B0604020202020204" pitchFamily="34" charset="0"/>
                <a:cs typeface="Arial" panose="020B0604020202020204" pitchFamily="34" charset="0"/>
              </a:rPr>
              <a:t>Data Collection:</a:t>
            </a:r>
            <a:r>
              <a:rPr lang="en-US" sz="2200" dirty="0">
                <a:latin typeface="Arial" panose="020B0604020202020204" pitchFamily="34" charset="0"/>
                <a:cs typeface="Arial" panose="020B0604020202020204" pitchFamily="34" charset="0"/>
              </a:rPr>
              <a:t> Uses pre-labeled datasets (e.g., IMDb, Twitter) with sentiment tags.</a:t>
            </a:r>
          </a:p>
          <a:p>
            <a:r>
              <a:rPr lang="en-US" sz="2200" b="1" dirty="0">
                <a:latin typeface="Arial" panose="020B0604020202020204" pitchFamily="34" charset="0"/>
                <a:cs typeface="Arial" panose="020B0604020202020204" pitchFamily="34" charset="0"/>
              </a:rPr>
              <a:t>Preprocessing:</a:t>
            </a:r>
            <a:r>
              <a:rPr lang="en-US" sz="2200" dirty="0">
                <a:latin typeface="Arial" panose="020B0604020202020204" pitchFamily="34" charset="0"/>
                <a:cs typeface="Arial" panose="020B0604020202020204" pitchFamily="34" charset="0"/>
              </a:rPr>
              <a:t> Cleans text (removes </a:t>
            </a:r>
            <a:r>
              <a:rPr lang="en-US" sz="2200" dirty="0" err="1">
                <a:latin typeface="Arial" panose="020B0604020202020204" pitchFamily="34" charset="0"/>
                <a:cs typeface="Arial" panose="020B0604020202020204" pitchFamily="34" charset="0"/>
              </a:rPr>
              <a:t>stopwords</a:t>
            </a:r>
            <a:r>
              <a:rPr lang="en-US" sz="2200" dirty="0">
                <a:latin typeface="Arial" panose="020B0604020202020204" pitchFamily="34" charset="0"/>
                <a:cs typeface="Arial" panose="020B0604020202020204" pitchFamily="34" charset="0"/>
              </a:rPr>
              <a:t>, punctuation) and vectorizes it using TF-IDF.</a:t>
            </a:r>
          </a:p>
          <a:p>
            <a:r>
              <a:rPr lang="en-US" sz="2200" b="1" dirty="0">
                <a:latin typeface="Arial" panose="020B0604020202020204" pitchFamily="34" charset="0"/>
                <a:cs typeface="Arial" panose="020B0604020202020204" pitchFamily="34" charset="0"/>
              </a:rPr>
              <a:t>Machine Learning:</a:t>
            </a:r>
            <a:r>
              <a:rPr lang="en-US" sz="2200" dirty="0">
                <a:latin typeface="Arial" panose="020B0604020202020204" pitchFamily="34" charset="0"/>
                <a:cs typeface="Arial" panose="020B0604020202020204" pitchFamily="34" charset="0"/>
              </a:rPr>
              <a:t> Applies Logistic Regression or Naive Bayes to train on processed data.</a:t>
            </a:r>
          </a:p>
          <a:p>
            <a:r>
              <a:rPr lang="en-US" sz="2200" b="1" dirty="0">
                <a:latin typeface="Arial" panose="020B0604020202020204" pitchFamily="34" charset="0"/>
                <a:cs typeface="Arial" panose="020B0604020202020204" pitchFamily="34" charset="0"/>
              </a:rPr>
              <a:t>Deployment:</a:t>
            </a:r>
            <a:r>
              <a:rPr lang="en-US" sz="2200" dirty="0">
                <a:latin typeface="Arial" panose="020B0604020202020204" pitchFamily="34" charset="0"/>
                <a:cs typeface="Arial" panose="020B0604020202020204" pitchFamily="34" charset="0"/>
              </a:rPr>
              <a:t> Provides a Flask-based web interface for real-time sentiment analysis.</a:t>
            </a:r>
          </a:p>
          <a:p>
            <a:r>
              <a:rPr lang="en-US" sz="2200" b="1" dirty="0">
                <a:latin typeface="Arial" panose="020B0604020202020204" pitchFamily="34" charset="0"/>
                <a:cs typeface="Arial" panose="020B0604020202020204" pitchFamily="34" charset="0"/>
              </a:rPr>
              <a:t>Evaluation:</a:t>
            </a:r>
            <a:r>
              <a:rPr lang="en-US" sz="2200" dirty="0">
                <a:latin typeface="Arial" panose="020B0604020202020204" pitchFamily="34" charset="0"/>
                <a:cs typeface="Arial" panose="020B0604020202020204" pitchFamily="34" charset="0"/>
              </a:rPr>
              <a:t> Measures accuracy, precision, and F1-score, with periodic tuning for better results.</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Frontend:</a:t>
            </a:r>
            <a:r>
              <a:rPr lang="en-US" altLang="en-US" sz="2400" dirty="0">
                <a:latin typeface="Arial" panose="020B0604020202020204" pitchFamily="34" charset="0"/>
              </a:rPr>
              <a:t> HTML and CSS for form input and visual styling</a:t>
            </a: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Backend:</a:t>
            </a:r>
            <a:r>
              <a:rPr lang="en-US" altLang="en-US" sz="2400" dirty="0">
                <a:latin typeface="Arial" panose="020B0604020202020204" pitchFamily="34" charset="0"/>
              </a:rPr>
              <a:t> Python Flask framework for handling requests and integrating the model</a:t>
            </a: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Model Training:</a:t>
            </a:r>
            <a:r>
              <a:rPr lang="en-US" altLang="en-US" sz="2400" dirty="0">
                <a:latin typeface="Arial" panose="020B0604020202020204" pitchFamily="34" charset="0"/>
              </a:rPr>
              <a:t> Logistic Regression using scikit-learn with </a:t>
            </a:r>
            <a:r>
              <a:rPr lang="en-US" altLang="en-US" sz="2400" dirty="0" err="1">
                <a:latin typeface="Arial" panose="020B0604020202020204" pitchFamily="34" charset="0"/>
              </a:rPr>
              <a:t>TfidfVectorizer</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Data Storage:</a:t>
            </a:r>
            <a:r>
              <a:rPr lang="en-US" altLang="en-US" sz="2400" dirty="0">
                <a:latin typeface="Arial" panose="020B0604020202020204" pitchFamily="34" charset="0"/>
              </a:rPr>
              <a:t> Trained model and vectorizer saved using </a:t>
            </a:r>
            <a:r>
              <a:rPr lang="en-US" altLang="en-US" sz="2400" dirty="0" err="1">
                <a:latin typeface="Arial" panose="020B0604020202020204" pitchFamily="34" charset="0"/>
              </a:rPr>
              <a:t>joblib</a:t>
            </a:r>
            <a:endParaRPr lang="en-US" altLang="en-US" sz="24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2400" b="1" dirty="0">
                <a:latin typeface="Arial" panose="020B0604020202020204" pitchFamily="34" charset="0"/>
              </a:rPr>
              <a:t>Environment:</a:t>
            </a:r>
            <a:r>
              <a:rPr lang="en-US" altLang="en-US" sz="2400" dirty="0">
                <a:latin typeface="Arial" panose="020B0604020202020204" pitchFamily="34" charset="0"/>
              </a:rPr>
              <a:t> Python 3.x, IDE (e.g., VS Code), browser-based interface for interaction</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6676" y="1789425"/>
            <a:ext cx="10515600" cy="4251960"/>
          </a:xfrm>
        </p:spPr>
        <p:txBody>
          <a:bodyPr vert="horz" lIns="91440" tIns="45720" rIns="91440" bIns="45720" rtlCol="0">
            <a:noAutofit/>
          </a:bodyPr>
          <a:lstStyle/>
          <a:p>
            <a:r>
              <a:rPr lang="en-US" sz="2000" b="1" dirty="0">
                <a:latin typeface="Arial" panose="020B0604020202020204" pitchFamily="34" charset="0"/>
                <a:cs typeface="Arial" panose="020B0604020202020204" pitchFamily="34" charset="0"/>
              </a:rPr>
              <a:t>Algorithm Selection: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chosen algorithm is </a:t>
            </a:r>
            <a:r>
              <a:rPr lang="en-US" sz="2000" b="1" dirty="0">
                <a:latin typeface="Arial" panose="020B0604020202020204" pitchFamily="34" charset="0"/>
                <a:cs typeface="Arial" panose="020B0604020202020204" pitchFamily="34" charset="0"/>
              </a:rPr>
              <a:t>Logistic Regression</a:t>
            </a:r>
            <a:r>
              <a:rPr lang="en-US" sz="2000" dirty="0">
                <a:latin typeface="Arial" panose="020B0604020202020204" pitchFamily="34" charset="0"/>
                <a:cs typeface="Arial" panose="020B0604020202020204" pitchFamily="34" charset="0"/>
              </a:rPr>
              <a:t>, a widely used binary classification model that performs well for text classification tasks like sentiment analysis. It is selected for its simplicity, interpretability, and effective performance on linear decision boundaries.</a:t>
            </a:r>
          </a:p>
          <a:p>
            <a:r>
              <a:rPr lang="en-US" sz="2000" b="1" dirty="0">
                <a:latin typeface="Arial" panose="020B0604020202020204" pitchFamily="34" charset="0"/>
                <a:cs typeface="Arial" panose="020B0604020202020204" pitchFamily="34" charset="0"/>
              </a:rPr>
              <a:t>Data Input: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Input features are created using TF-IDF vectorization of raw text. Each text input is converted into a sparse vector representation. The model uses only this feature to predict the sentiment.</a:t>
            </a:r>
          </a:p>
          <a:p>
            <a:r>
              <a:rPr lang="en-US" sz="2000" b="1" dirty="0">
                <a:latin typeface="Arial" panose="020B0604020202020204" pitchFamily="34" charset="0"/>
                <a:cs typeface="Arial" panose="020B0604020202020204" pitchFamily="34" charset="0"/>
              </a:rPr>
              <a:t>Training Process: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The model is trained using a labeled dataset of text and corresponding sentiment (0 for negative, 1 for positive). The dataset is split into training and test sets. Cross-validation may be used to tune hyperparameters like regularization strength.</a:t>
            </a:r>
          </a:p>
          <a:p>
            <a:r>
              <a:rPr lang="en-US" sz="2000" b="1" dirty="0">
                <a:latin typeface="Arial" panose="020B0604020202020204" pitchFamily="34" charset="0"/>
                <a:cs typeface="Arial" panose="020B0604020202020204" pitchFamily="34" charset="0"/>
              </a:rPr>
              <a:t>Prediction Process:</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After training, the model is used to make predictions on new text data entered via the web interface. The input is first transformed using the same TF-IDF vectorizer and then passed to the trained model to predict whether the sentiment is positive or negative.</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latin typeface="Arial" panose="020B0604020202020204" pitchFamily="34" charset="0"/>
                <a:cs typeface="Arial" panose="020B0604020202020204" pitchFamily="34" charset="0"/>
              </a:rPr>
              <a:t>The application allows users to type in any sentence or paragraph. Once submitted, the system processes the input and displays either “Positive 😊” or “Negative 😞” sentiment on the same page. The interface is clean and minimalistic, ensuring ease of use for users with any technical background.</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88DB6-4637-4C24-8081-CFA5F69E9704}"/>
              </a:ext>
            </a:extLst>
          </p:cNvPr>
          <p:cNvSpPr>
            <a:spLocks noGrp="1"/>
          </p:cNvSpPr>
          <p:nvPr>
            <p:ph type="title"/>
          </p:nvPr>
        </p:nvSpPr>
        <p:spPr/>
        <p:txBody>
          <a:bodyPr>
            <a:normAutofit/>
          </a:bodyPr>
          <a:lstStyle/>
          <a:p>
            <a:r>
              <a:rPr lang="en-IN" sz="5400" b="1" dirty="0">
                <a:latin typeface="Arial" panose="020B0604020202020204" pitchFamily="34" charset="0"/>
                <a:cs typeface="Arial" panose="020B0604020202020204" pitchFamily="34" charset="0"/>
              </a:rPr>
              <a:t>WEBSITE DESIGN</a:t>
            </a:r>
          </a:p>
        </p:txBody>
      </p:sp>
      <p:pic>
        <p:nvPicPr>
          <p:cNvPr id="7" name="Content Placeholder 6">
            <a:extLst>
              <a:ext uri="{FF2B5EF4-FFF2-40B4-BE49-F238E27FC236}">
                <a16:creationId xmlns:a16="http://schemas.microsoft.com/office/drawing/2014/main" id="{B89AB1AC-4D77-4E8D-A4B6-15015090D4F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900793"/>
            <a:ext cx="10515600" cy="4239101"/>
          </a:xfrm>
        </p:spPr>
      </p:pic>
    </p:spTree>
    <p:extLst>
      <p:ext uri="{BB962C8B-B14F-4D97-AF65-F5344CB8AC3E}">
        <p14:creationId xmlns:p14="http://schemas.microsoft.com/office/powerpoint/2010/main" val="4228527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911DF-6DFF-48B6-9FEA-6E88C437B896}"/>
              </a:ext>
            </a:extLst>
          </p:cNvPr>
          <p:cNvSpPr>
            <a:spLocks noGrp="1"/>
          </p:cNvSpPr>
          <p:nvPr>
            <p:ph type="title"/>
          </p:nvPr>
        </p:nvSpPr>
        <p:spPr/>
        <p:txBody>
          <a:bodyPr>
            <a:normAutofit/>
          </a:bodyPr>
          <a:lstStyle/>
          <a:p>
            <a:r>
              <a:rPr lang="en-IN" sz="5400" b="1" dirty="0">
                <a:latin typeface="Arial" panose="020B0604020202020204" pitchFamily="34" charset="0"/>
                <a:cs typeface="Arial" panose="020B0604020202020204" pitchFamily="34" charset="0"/>
              </a:rPr>
              <a:t>INPUT</a:t>
            </a:r>
          </a:p>
        </p:txBody>
      </p:sp>
      <p:pic>
        <p:nvPicPr>
          <p:cNvPr id="5" name="Content Placeholder 4">
            <a:extLst>
              <a:ext uri="{FF2B5EF4-FFF2-40B4-BE49-F238E27FC236}">
                <a16:creationId xmlns:a16="http://schemas.microsoft.com/office/drawing/2014/main" id="{D4262CDF-2D89-44E6-AAD2-AE8C663D47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4145" y="1825625"/>
            <a:ext cx="10163709" cy="4351338"/>
          </a:xfrm>
        </p:spPr>
      </p:pic>
    </p:spTree>
    <p:extLst>
      <p:ext uri="{BB962C8B-B14F-4D97-AF65-F5344CB8AC3E}">
        <p14:creationId xmlns:p14="http://schemas.microsoft.com/office/powerpoint/2010/main" val="40385582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645</TotalTime>
  <Words>805</Words>
  <Application>Microsoft Office PowerPoint</Application>
  <PresentationFormat>Widescreen</PresentationFormat>
  <Paragraphs>55</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Calibri</vt:lpstr>
      <vt:lpstr>office theme</vt:lpstr>
      <vt:lpstr>CAPSTONE PROJECT  Sentiment Analysis </vt:lpstr>
      <vt:lpstr>OUTLINE</vt:lpstr>
      <vt:lpstr>Problem Statement</vt:lpstr>
      <vt:lpstr>Proposed Solution</vt:lpstr>
      <vt:lpstr>System  Approach</vt:lpstr>
      <vt:lpstr>Algorithm &amp; Deployment</vt:lpstr>
      <vt:lpstr>Result</vt:lpstr>
      <vt:lpstr>WEBSITE DESIGN</vt:lpstr>
      <vt:lpstr>INPUT</vt:lpstr>
      <vt:lpstr>OUTPUT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 A</dc:creator>
  <cp:lastModifiedBy>Ranjith G</cp:lastModifiedBy>
  <cp:revision>18</cp:revision>
  <dcterms:created xsi:type="dcterms:W3CDTF">2013-07-15T20:26:40Z</dcterms:created>
  <dcterms:modified xsi:type="dcterms:W3CDTF">2025-06-17T03:57:02Z</dcterms:modified>
</cp:coreProperties>
</file>