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ith" userId="6d2bc9b594a289c5" providerId="LiveId" clId="{00526E85-F047-47F1-8F37-1C075CCD807A}"/>
    <pc:docChg chg="modSld">
      <pc:chgData name="Ranjith" userId="6d2bc9b594a289c5" providerId="LiveId" clId="{00526E85-F047-47F1-8F37-1C075CCD807A}" dt="2022-06-06T13:39:22.492" v="1"/>
      <pc:docMkLst>
        <pc:docMk/>
      </pc:docMkLst>
      <pc:sldChg chg="modSp mod">
        <pc:chgData name="Ranjith" userId="6d2bc9b594a289c5" providerId="LiveId" clId="{00526E85-F047-47F1-8F37-1C075CCD807A}" dt="2022-06-06T13:39:22.492" v="1"/>
        <pc:sldMkLst>
          <pc:docMk/>
          <pc:sldMk cId="0" sldId="256"/>
        </pc:sldMkLst>
        <pc:spChg chg="mod">
          <ac:chgData name="Ranjith" userId="6d2bc9b594a289c5" providerId="LiveId" clId="{00526E85-F047-47F1-8F37-1C075CCD807A}" dt="2022-06-06T13:39:22.492" v="1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49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5487" y="847344"/>
            <a:ext cx="2953512" cy="399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81244" y="794004"/>
            <a:ext cx="2802636" cy="421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354" y="2056587"/>
            <a:ext cx="32092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906" y="1268933"/>
            <a:ext cx="8600186" cy="220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49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733" y="784605"/>
            <a:ext cx="5590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559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Capstone </a:t>
            </a:r>
            <a:r>
              <a:rPr sz="3600" spc="-135" dirty="0"/>
              <a:t>Project </a:t>
            </a:r>
            <a:r>
              <a:rPr sz="3600" dirty="0"/>
              <a:t>- 1  </a:t>
            </a:r>
            <a:r>
              <a:rPr sz="3600" spc="-95" dirty="0">
                <a:solidFill>
                  <a:srgbClr val="124F5C"/>
                </a:solidFill>
              </a:rPr>
              <a:t>Hotel </a:t>
            </a:r>
            <a:r>
              <a:rPr sz="3600" spc="-65" dirty="0">
                <a:solidFill>
                  <a:srgbClr val="124F5C"/>
                </a:solidFill>
              </a:rPr>
              <a:t>Booking</a:t>
            </a:r>
            <a:r>
              <a:rPr sz="3600" spc="-655" dirty="0">
                <a:solidFill>
                  <a:srgbClr val="124F5C"/>
                </a:solidFill>
              </a:rPr>
              <a:t> </a:t>
            </a:r>
            <a:r>
              <a:rPr sz="3600" spc="-140" dirty="0">
                <a:solidFill>
                  <a:srgbClr val="124F5C"/>
                </a:solidFill>
              </a:rPr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56609" y="2534158"/>
            <a:ext cx="2750185" cy="2272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-65" dirty="0">
                <a:solidFill>
                  <a:srgbClr val="124F5C"/>
                </a:solidFill>
                <a:latin typeface="Verdana"/>
                <a:cs typeface="Verdana"/>
              </a:rPr>
              <a:t>by-</a:t>
            </a:r>
            <a:endParaRPr sz="3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400" b="1" u="heavy" spc="-75" dirty="0">
                <a:solidFill>
                  <a:srgbClr val="C00000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Team</a:t>
            </a:r>
            <a:r>
              <a:rPr sz="2400" b="1" u="heavy" spc="-229" dirty="0">
                <a:solidFill>
                  <a:srgbClr val="C00000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90" dirty="0">
                <a:solidFill>
                  <a:srgbClr val="C00000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GodSpeed:</a:t>
            </a:r>
            <a:endParaRPr sz="2400" dirty="0">
              <a:latin typeface="Verdana"/>
              <a:cs typeface="Verdana"/>
            </a:endParaRPr>
          </a:p>
          <a:p>
            <a:pPr marL="349250" marR="344805" indent="-8255" algn="ctr"/>
            <a:r>
              <a:rPr lang="en-IN" sz="1800" b="1" spc="-80" dirty="0">
                <a:solidFill>
                  <a:srgbClr val="124F5C"/>
                </a:solidFill>
                <a:latin typeface="Verdana"/>
                <a:cs typeface="Verdana"/>
              </a:rPr>
              <a:t>Ranjith</a:t>
            </a:r>
            <a:r>
              <a:rPr lang="en-IN"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IN" sz="18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endParaRPr lang="en-IN" sz="1800" dirty="0">
              <a:latin typeface="Verdana"/>
              <a:cs typeface="Verdana"/>
            </a:endParaRPr>
          </a:p>
          <a:p>
            <a:pPr marL="349250" marR="344805" indent="-8255" algn="ctr">
              <a:lnSpc>
                <a:spcPct val="100000"/>
              </a:lnSpc>
            </a:pPr>
            <a:r>
              <a:rPr sz="1800" b="1" spc="-75" dirty="0" err="1">
                <a:solidFill>
                  <a:srgbClr val="124F5C"/>
                </a:solidFill>
                <a:latin typeface="Verdana"/>
                <a:cs typeface="Verdana"/>
              </a:rPr>
              <a:t>Shreedarsh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M 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Sachin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50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Panchal 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Rohan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 G 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Kshipra</a:t>
            </a:r>
            <a:r>
              <a:rPr sz="1800" b="1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Parihar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08" y="217423"/>
            <a:ext cx="814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Number</a:t>
            </a:r>
            <a:r>
              <a:rPr sz="2800" u="heavy" spc="-19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50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800" u="heavy" spc="-19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70" dirty="0">
                <a:uFill>
                  <a:solidFill>
                    <a:srgbClr val="CC0000"/>
                  </a:solidFill>
                </a:uFill>
              </a:rPr>
              <a:t>Bookings</a:t>
            </a:r>
            <a:r>
              <a:rPr sz="2800" u="heavy" spc="-95" dirty="0">
                <a:uFill>
                  <a:solidFill>
                    <a:srgbClr val="CC0000"/>
                  </a:solidFill>
                </a:uFill>
              </a:rPr>
              <a:t> Across</a:t>
            </a:r>
            <a:r>
              <a:rPr sz="2800" u="heavy" spc="-24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heavy" spc="-49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160" dirty="0">
                <a:uFill>
                  <a:solidFill>
                    <a:srgbClr val="CC0000"/>
                  </a:solidFill>
                </a:uFill>
              </a:rPr>
              <a:t>Years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81455" y="1211580"/>
            <a:ext cx="7144511" cy="3617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107391"/>
            <a:ext cx="5839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Number</a:t>
            </a:r>
            <a:r>
              <a:rPr sz="2800" u="heavy" spc="-19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55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800" u="heavy" spc="-21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Adults</a:t>
            </a:r>
            <a:r>
              <a:rPr sz="2800" u="heavy" spc="-1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60" dirty="0">
                <a:uFill>
                  <a:solidFill>
                    <a:srgbClr val="CC0000"/>
                  </a:solidFill>
                </a:uFill>
              </a:rPr>
              <a:t>and</a:t>
            </a:r>
            <a:r>
              <a:rPr sz="2800" u="heavy" spc="-459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80" dirty="0">
                <a:uFill>
                  <a:solidFill>
                    <a:srgbClr val="CC0000"/>
                  </a:solidFill>
                </a:uFill>
              </a:rPr>
              <a:t>Children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086100" y="691895"/>
            <a:ext cx="2909316" cy="2822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1" y="768095"/>
            <a:ext cx="2750820" cy="2670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959" y="809244"/>
            <a:ext cx="2808732" cy="2724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130" y="3658057"/>
            <a:ext cx="872172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30" dirty="0">
                <a:solidFill>
                  <a:srgbClr val="394750"/>
                </a:solidFill>
                <a:latin typeface="Verdana"/>
                <a:cs typeface="Verdana"/>
              </a:rPr>
              <a:t>On</a:t>
            </a:r>
            <a:r>
              <a:rPr sz="1500" spc="-7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394750"/>
                </a:solidFill>
                <a:latin typeface="Verdana"/>
                <a:cs typeface="Verdana"/>
              </a:rPr>
              <a:t>an</a:t>
            </a:r>
            <a:r>
              <a:rPr sz="1500" spc="-12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394750"/>
                </a:solidFill>
                <a:latin typeface="Verdana"/>
                <a:cs typeface="Verdana"/>
              </a:rPr>
              <a:t>average,</a:t>
            </a:r>
            <a:r>
              <a:rPr sz="1500" spc="-19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750"/>
                </a:solidFill>
                <a:latin typeface="Verdana"/>
                <a:cs typeface="Verdana"/>
              </a:rPr>
              <a:t>two</a:t>
            </a:r>
            <a:r>
              <a:rPr sz="1500" spc="-10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94750"/>
                </a:solidFill>
                <a:latin typeface="Verdana"/>
                <a:cs typeface="Verdana"/>
              </a:rPr>
              <a:t>adults</a:t>
            </a:r>
            <a:r>
              <a:rPr sz="1500" spc="-11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394750"/>
                </a:solidFill>
                <a:latin typeface="Verdana"/>
                <a:cs typeface="Verdana"/>
              </a:rPr>
              <a:t>checks</a:t>
            </a:r>
            <a:r>
              <a:rPr sz="1500" spc="-9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94750"/>
                </a:solidFill>
                <a:latin typeface="Verdana"/>
                <a:cs typeface="Verdana"/>
              </a:rPr>
              <a:t>in</a:t>
            </a:r>
            <a:r>
              <a:rPr sz="1500" spc="-9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94750"/>
                </a:solidFill>
                <a:latin typeface="Verdana"/>
                <a:cs typeface="Verdana"/>
              </a:rPr>
              <a:t>at</a:t>
            </a:r>
            <a:r>
              <a:rPr sz="1500" spc="-13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94750"/>
                </a:solidFill>
                <a:latin typeface="Verdana"/>
                <a:cs typeface="Verdana"/>
              </a:rPr>
              <a:t>a</a:t>
            </a:r>
            <a:r>
              <a:rPr sz="1500" spc="-15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750"/>
                </a:solidFill>
                <a:latin typeface="Verdana"/>
                <a:cs typeface="Verdana"/>
              </a:rPr>
              <a:t>time.</a:t>
            </a:r>
            <a:r>
              <a:rPr sz="1500" spc="-19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94750"/>
                </a:solidFill>
                <a:latin typeface="Verdana"/>
                <a:cs typeface="Verdana"/>
              </a:rPr>
              <a:t>The</a:t>
            </a:r>
            <a:r>
              <a:rPr sz="1500" spc="-15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394750"/>
                </a:solidFill>
                <a:latin typeface="Verdana"/>
                <a:cs typeface="Verdana"/>
              </a:rPr>
              <a:t>trend</a:t>
            </a:r>
            <a:r>
              <a:rPr sz="1500" spc="-11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394750"/>
                </a:solidFill>
                <a:latin typeface="Verdana"/>
                <a:cs typeface="Verdana"/>
              </a:rPr>
              <a:t>is</a:t>
            </a:r>
            <a:r>
              <a:rPr sz="1500" spc="-14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394750"/>
                </a:solidFill>
                <a:latin typeface="Verdana"/>
                <a:cs typeface="Verdana"/>
              </a:rPr>
              <a:t>same</a:t>
            </a:r>
            <a:r>
              <a:rPr sz="1500" spc="-14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750"/>
                </a:solidFill>
                <a:latin typeface="Verdana"/>
                <a:cs typeface="Verdana"/>
              </a:rPr>
              <a:t>for</a:t>
            </a:r>
            <a:r>
              <a:rPr sz="1500" spc="-16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750"/>
                </a:solidFill>
                <a:latin typeface="Verdana"/>
                <a:cs typeface="Verdana"/>
              </a:rPr>
              <a:t>both</a:t>
            </a:r>
            <a:r>
              <a:rPr sz="1500" spc="-10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750"/>
                </a:solidFill>
                <a:latin typeface="Verdana"/>
                <a:cs typeface="Verdana"/>
              </a:rPr>
              <a:t>resort</a:t>
            </a:r>
            <a:r>
              <a:rPr sz="1500" spc="-17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750"/>
                </a:solidFill>
                <a:latin typeface="Verdana"/>
                <a:cs typeface="Verdana"/>
              </a:rPr>
              <a:t>and</a:t>
            </a:r>
            <a:r>
              <a:rPr sz="1500" spc="-10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750"/>
                </a:solidFill>
                <a:latin typeface="Verdana"/>
                <a:cs typeface="Verdana"/>
              </a:rPr>
              <a:t>city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394750"/>
                </a:solidFill>
                <a:latin typeface="Verdana"/>
                <a:cs typeface="Verdana"/>
              </a:rPr>
              <a:t>type</a:t>
            </a:r>
            <a:r>
              <a:rPr sz="1500" spc="-15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394750"/>
                </a:solidFill>
                <a:latin typeface="Verdana"/>
                <a:cs typeface="Verdana"/>
              </a:rPr>
              <a:t>hotel.</a:t>
            </a:r>
            <a:endParaRPr sz="15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30" dirty="0">
                <a:solidFill>
                  <a:srgbClr val="394750"/>
                </a:solidFill>
                <a:latin typeface="Verdana"/>
                <a:cs typeface="Verdana"/>
              </a:rPr>
              <a:t>From</a:t>
            </a:r>
            <a:r>
              <a:rPr sz="1500" spc="-9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the</a:t>
            </a:r>
            <a:r>
              <a:rPr sz="1500" spc="-13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394750"/>
                </a:solidFill>
                <a:latin typeface="Verdana"/>
                <a:cs typeface="Verdana"/>
              </a:rPr>
              <a:t>graphs</a:t>
            </a:r>
            <a:r>
              <a:rPr sz="1500" spc="-15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94750"/>
                </a:solidFill>
                <a:latin typeface="Verdana"/>
                <a:cs typeface="Verdana"/>
              </a:rPr>
              <a:t>above</a:t>
            </a:r>
            <a:r>
              <a:rPr sz="1500" spc="-12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we</a:t>
            </a:r>
            <a:r>
              <a:rPr sz="1500" spc="-10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get</a:t>
            </a:r>
            <a:r>
              <a:rPr sz="1500" spc="-114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the</a:t>
            </a:r>
            <a:r>
              <a:rPr sz="1500" spc="-13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394750"/>
                </a:solidFill>
                <a:latin typeface="Verdana"/>
                <a:cs typeface="Verdana"/>
              </a:rPr>
              <a:t>insight</a:t>
            </a:r>
            <a:r>
              <a:rPr sz="1500" spc="-7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394750"/>
                </a:solidFill>
                <a:latin typeface="Verdana"/>
                <a:cs typeface="Verdana"/>
              </a:rPr>
              <a:t>that</a:t>
            </a:r>
            <a:r>
              <a:rPr sz="1500" spc="-15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750"/>
                </a:solidFill>
                <a:latin typeface="Verdana"/>
                <a:cs typeface="Verdana"/>
              </a:rPr>
              <a:t>usually</a:t>
            </a:r>
            <a:r>
              <a:rPr sz="1500" spc="-13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750"/>
                </a:solidFill>
                <a:latin typeface="Verdana"/>
                <a:cs typeface="Verdana"/>
              </a:rPr>
              <a:t>customers</a:t>
            </a:r>
            <a:r>
              <a:rPr sz="1500" spc="-6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750"/>
                </a:solidFill>
                <a:latin typeface="Verdana"/>
                <a:cs typeface="Verdana"/>
              </a:rPr>
              <a:t>would</a:t>
            </a:r>
            <a:r>
              <a:rPr sz="1500" spc="-6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be</a:t>
            </a:r>
            <a:r>
              <a:rPr sz="1500" spc="-114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394750"/>
                </a:solidFill>
                <a:latin typeface="Verdana"/>
                <a:cs typeface="Verdana"/>
              </a:rPr>
              <a:t>adults,</a:t>
            </a:r>
            <a:r>
              <a:rPr sz="1500" spc="-11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750"/>
                </a:solidFill>
                <a:latin typeface="Verdana"/>
                <a:cs typeface="Verdana"/>
              </a:rPr>
              <a:t>if</a:t>
            </a:r>
            <a:r>
              <a:rPr sz="1500" spc="-15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the  </a:t>
            </a:r>
            <a:r>
              <a:rPr sz="1500" spc="10" dirty="0">
                <a:solidFill>
                  <a:srgbClr val="394750"/>
                </a:solidFill>
                <a:latin typeface="Verdana"/>
                <a:cs typeface="Verdana"/>
              </a:rPr>
              <a:t>children</a:t>
            </a:r>
            <a:r>
              <a:rPr sz="1500" spc="-10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750"/>
                </a:solidFill>
                <a:latin typeface="Verdana"/>
                <a:cs typeface="Verdana"/>
              </a:rPr>
              <a:t>comes</a:t>
            </a:r>
            <a:r>
              <a:rPr sz="1500" spc="-10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along</a:t>
            </a:r>
            <a:r>
              <a:rPr sz="1500" spc="-12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750"/>
                </a:solidFill>
                <a:latin typeface="Verdana"/>
                <a:cs typeface="Verdana"/>
              </a:rPr>
              <a:t>it</a:t>
            </a:r>
            <a:r>
              <a:rPr sz="1500" spc="-12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750"/>
                </a:solidFill>
                <a:latin typeface="Verdana"/>
                <a:cs typeface="Verdana"/>
              </a:rPr>
              <a:t>would</a:t>
            </a:r>
            <a:r>
              <a:rPr sz="1500" spc="-8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be</a:t>
            </a:r>
            <a:r>
              <a:rPr sz="1500" spc="-114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394750"/>
                </a:solidFill>
                <a:latin typeface="Verdana"/>
                <a:cs typeface="Verdana"/>
              </a:rPr>
              <a:t>usually</a:t>
            </a:r>
            <a:r>
              <a:rPr sz="1500" spc="-12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750"/>
                </a:solidFill>
                <a:latin typeface="Verdana"/>
                <a:cs typeface="Verdana"/>
              </a:rPr>
              <a:t>one</a:t>
            </a:r>
            <a:r>
              <a:rPr sz="1500" spc="-13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750"/>
                </a:solidFill>
                <a:latin typeface="Verdana"/>
                <a:cs typeface="Verdana"/>
              </a:rPr>
              <a:t>or</a:t>
            </a:r>
            <a:r>
              <a:rPr sz="1500" spc="-15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394750"/>
                </a:solidFill>
                <a:latin typeface="Verdana"/>
                <a:cs typeface="Verdana"/>
              </a:rPr>
              <a:t>two.</a:t>
            </a:r>
            <a:endParaRPr sz="15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solidFill>
                  <a:srgbClr val="394750"/>
                </a:solidFill>
                <a:latin typeface="Verdana"/>
                <a:cs typeface="Verdana"/>
              </a:rPr>
              <a:t>The</a:t>
            </a:r>
            <a:r>
              <a:rPr sz="1500" spc="-15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394750"/>
                </a:solidFill>
                <a:latin typeface="Verdana"/>
                <a:cs typeface="Verdana"/>
              </a:rPr>
              <a:t>count</a:t>
            </a:r>
            <a:r>
              <a:rPr sz="1500" spc="-9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94750"/>
                </a:solidFill>
                <a:latin typeface="Verdana"/>
                <a:cs typeface="Verdana"/>
              </a:rPr>
              <a:t>of</a:t>
            </a:r>
            <a:r>
              <a:rPr sz="1500" spc="-13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94750"/>
                </a:solidFill>
                <a:latin typeface="Verdana"/>
                <a:cs typeface="Verdana"/>
              </a:rPr>
              <a:t>babies</a:t>
            </a:r>
            <a:r>
              <a:rPr sz="1500" spc="-11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750"/>
                </a:solidFill>
                <a:latin typeface="Verdana"/>
                <a:cs typeface="Verdana"/>
              </a:rPr>
              <a:t>are</a:t>
            </a:r>
            <a:r>
              <a:rPr sz="1500" spc="-175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750"/>
                </a:solidFill>
                <a:latin typeface="Verdana"/>
                <a:cs typeface="Verdana"/>
              </a:rPr>
              <a:t>even</a:t>
            </a:r>
            <a:r>
              <a:rPr sz="1500" spc="-170" dirty="0">
                <a:solidFill>
                  <a:srgbClr val="394750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394750"/>
                </a:solidFill>
                <a:latin typeface="Verdana"/>
                <a:cs typeface="Verdana"/>
              </a:rPr>
              <a:t>less.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330" y="394208"/>
            <a:ext cx="89369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heavy" spc="-75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700" u="heavy" spc="-55" dirty="0">
                <a:uFill>
                  <a:solidFill>
                    <a:srgbClr val="CC0000"/>
                  </a:solidFill>
                </a:uFill>
              </a:rPr>
              <a:t>of booking </a:t>
            </a:r>
            <a:r>
              <a:rPr sz="2700" u="heavy" spc="-50" dirty="0">
                <a:uFill>
                  <a:solidFill>
                    <a:srgbClr val="CC0000"/>
                  </a:solidFill>
                </a:uFill>
              </a:rPr>
              <a:t>done </a:t>
            </a:r>
            <a:r>
              <a:rPr sz="2700" u="heavy" spc="-105" dirty="0">
                <a:uFill>
                  <a:solidFill>
                    <a:srgbClr val="CC0000"/>
                  </a:solidFill>
                </a:uFill>
              </a:rPr>
              <a:t>across</a:t>
            </a:r>
            <a:r>
              <a:rPr sz="2700" u="heavy" spc="-61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700" u="heavy" spc="-70" dirty="0">
                <a:uFill>
                  <a:solidFill>
                    <a:srgbClr val="CC0000"/>
                  </a:solidFill>
                </a:uFill>
              </a:rPr>
              <a:t>differentmonths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315468" y="908303"/>
            <a:ext cx="8170164" cy="4209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330" y="394208"/>
            <a:ext cx="89369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heavy" spc="-75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700" u="heavy" spc="-55" dirty="0">
                <a:uFill>
                  <a:solidFill>
                    <a:srgbClr val="CC0000"/>
                  </a:solidFill>
                </a:uFill>
              </a:rPr>
              <a:t>of booking </a:t>
            </a:r>
            <a:r>
              <a:rPr sz="2700" u="heavy" spc="-50" dirty="0">
                <a:uFill>
                  <a:solidFill>
                    <a:srgbClr val="CC0000"/>
                  </a:solidFill>
                </a:uFill>
              </a:rPr>
              <a:t>done </a:t>
            </a:r>
            <a:r>
              <a:rPr sz="2700" u="heavy" spc="-105" dirty="0">
                <a:uFill>
                  <a:solidFill>
                    <a:srgbClr val="CC0000"/>
                  </a:solidFill>
                </a:uFill>
              </a:rPr>
              <a:t>across</a:t>
            </a:r>
            <a:r>
              <a:rPr sz="2700" u="heavy" spc="-61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700" u="heavy" spc="-70" dirty="0">
                <a:uFill>
                  <a:solidFill>
                    <a:srgbClr val="CC0000"/>
                  </a:solidFill>
                </a:uFill>
              </a:rPr>
              <a:t>differentmonths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11353" y="1343660"/>
            <a:ext cx="8953500" cy="244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4952"/>
                </a:solidFill>
                <a:latin typeface="Verdana"/>
                <a:cs typeface="Verdana"/>
              </a:rPr>
              <a:t>From</a:t>
            </a:r>
            <a:r>
              <a:rPr sz="1600" spc="-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952"/>
                </a:solidFill>
                <a:latin typeface="Verdana"/>
                <a:cs typeface="Verdana"/>
              </a:rPr>
              <a:t>graph</a:t>
            </a:r>
            <a:r>
              <a:rPr sz="1600" spc="-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600" spc="-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6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have</a:t>
            </a:r>
            <a:r>
              <a:rPr sz="16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interpreted,</a:t>
            </a:r>
            <a:r>
              <a:rPr sz="16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6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952"/>
                </a:solidFill>
                <a:latin typeface="Verdana"/>
                <a:cs typeface="Verdana"/>
              </a:rPr>
              <a:t>can</a:t>
            </a:r>
            <a:r>
              <a:rPr sz="16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see</a:t>
            </a:r>
            <a:r>
              <a:rPr sz="16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6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952"/>
                </a:solidFill>
                <a:latin typeface="Verdana"/>
                <a:cs typeface="Verdana"/>
              </a:rPr>
              <a:t>most</a:t>
            </a:r>
            <a:r>
              <a:rPr sz="1600" spc="-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6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600" spc="15" dirty="0">
                <a:solidFill>
                  <a:srgbClr val="004952"/>
                </a:solidFill>
                <a:latin typeface="Verdana"/>
                <a:cs typeface="Verdana"/>
              </a:rPr>
              <a:t>bookings</a:t>
            </a:r>
            <a:r>
              <a:rPr sz="1600" spc="-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6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952"/>
                </a:solidFill>
                <a:latin typeface="Verdana"/>
                <a:cs typeface="Verdana"/>
              </a:rPr>
              <a:t>done</a:t>
            </a:r>
            <a:r>
              <a:rPr sz="16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952"/>
                </a:solidFill>
                <a:latin typeface="Verdana"/>
                <a:cs typeface="Verdana"/>
              </a:rPr>
              <a:t>at</a:t>
            </a:r>
            <a:r>
              <a:rPr sz="16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952"/>
                </a:solidFill>
                <a:latin typeface="Verdana"/>
                <a:cs typeface="Verdana"/>
              </a:rPr>
              <a:t>month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6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952"/>
                </a:solidFill>
                <a:latin typeface="Verdana"/>
                <a:cs typeface="Verdana"/>
              </a:rPr>
              <a:t>August,</a:t>
            </a:r>
            <a:r>
              <a:rPr sz="16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6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952"/>
                </a:solidFill>
                <a:latin typeface="Verdana"/>
                <a:cs typeface="Verdana"/>
              </a:rPr>
              <a:t>then</a:t>
            </a:r>
            <a:r>
              <a:rPr sz="16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004952"/>
                </a:solidFill>
                <a:latin typeface="Verdana"/>
                <a:cs typeface="Verdana"/>
              </a:rPr>
              <a:t>July.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10" dirty="0">
                <a:solidFill>
                  <a:srgbClr val="004952"/>
                </a:solidFill>
                <a:latin typeface="Verdana"/>
                <a:cs typeface="Verdana"/>
              </a:rPr>
              <a:t>Whereas</a:t>
            </a:r>
            <a:r>
              <a:rPr sz="16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January</a:t>
            </a:r>
            <a:r>
              <a:rPr sz="16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has</a:t>
            </a:r>
            <a:r>
              <a:rPr sz="16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952"/>
                </a:solidFill>
                <a:latin typeface="Verdana"/>
                <a:cs typeface="Verdana"/>
              </a:rPr>
              <a:t>lowest</a:t>
            </a:r>
            <a:r>
              <a:rPr sz="16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600" spc="-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952"/>
                </a:solidFill>
                <a:latin typeface="Verdana"/>
                <a:cs typeface="Verdana"/>
              </a:rPr>
              <a:t>bookings.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500">
              <a:latin typeface="Verdana"/>
              <a:cs typeface="Verdana"/>
            </a:endParaRPr>
          </a:p>
          <a:p>
            <a:pPr marL="355600" marR="22225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4952"/>
                </a:solidFill>
                <a:latin typeface="Verdana"/>
                <a:cs typeface="Verdana"/>
              </a:rPr>
              <a:t>From</a:t>
            </a:r>
            <a:r>
              <a:rPr sz="1600" spc="-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952"/>
                </a:solidFill>
                <a:latin typeface="Verdana"/>
                <a:cs typeface="Verdana"/>
              </a:rPr>
              <a:t>Customer</a:t>
            </a:r>
            <a:r>
              <a:rPr sz="16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004952"/>
                </a:solidFill>
                <a:latin typeface="Verdana"/>
                <a:cs typeface="Verdana"/>
              </a:rPr>
              <a:t>point</a:t>
            </a:r>
            <a:r>
              <a:rPr sz="16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6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004952"/>
                </a:solidFill>
                <a:latin typeface="Verdana"/>
                <a:cs typeface="Verdana"/>
              </a:rPr>
              <a:t>view,</a:t>
            </a:r>
            <a:r>
              <a:rPr sz="1600" spc="-1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January</a:t>
            </a:r>
            <a:r>
              <a:rPr sz="16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952"/>
                </a:solidFill>
                <a:latin typeface="Verdana"/>
                <a:cs typeface="Verdana"/>
              </a:rPr>
              <a:t>would</a:t>
            </a:r>
            <a:r>
              <a:rPr sz="16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952"/>
                </a:solidFill>
                <a:latin typeface="Verdana"/>
                <a:cs typeface="Verdana"/>
              </a:rPr>
              <a:t>be</a:t>
            </a:r>
            <a:r>
              <a:rPr sz="16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6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952"/>
                </a:solidFill>
                <a:latin typeface="Verdana"/>
                <a:cs typeface="Verdana"/>
              </a:rPr>
              <a:t>best</a:t>
            </a:r>
            <a:r>
              <a:rPr sz="16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952"/>
                </a:solidFill>
                <a:latin typeface="Verdana"/>
                <a:cs typeface="Verdana"/>
              </a:rPr>
              <a:t>month</a:t>
            </a:r>
            <a:r>
              <a:rPr sz="1600" spc="-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6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952"/>
                </a:solidFill>
                <a:latin typeface="Verdana"/>
                <a:cs typeface="Verdana"/>
              </a:rPr>
              <a:t>book</a:t>
            </a:r>
            <a:r>
              <a:rPr sz="16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952"/>
                </a:solidFill>
                <a:latin typeface="Verdana"/>
                <a:cs typeface="Verdana"/>
              </a:rPr>
              <a:t>hotel</a:t>
            </a:r>
            <a:r>
              <a:rPr sz="16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4952"/>
                </a:solidFill>
                <a:latin typeface="Verdana"/>
                <a:cs typeface="Verdana"/>
              </a:rPr>
              <a:t>as  </a:t>
            </a:r>
            <a:r>
              <a:rPr sz="1600" spc="-15" dirty="0">
                <a:solidFill>
                  <a:srgbClr val="004952"/>
                </a:solidFill>
                <a:latin typeface="Verdana"/>
                <a:cs typeface="Verdana"/>
              </a:rPr>
              <a:t>Average</a:t>
            </a:r>
            <a:r>
              <a:rPr sz="16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04952"/>
                </a:solidFill>
                <a:latin typeface="Verdana"/>
                <a:cs typeface="Verdana"/>
              </a:rPr>
              <a:t>daily</a:t>
            </a:r>
            <a:r>
              <a:rPr sz="16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rate</a:t>
            </a:r>
            <a:r>
              <a:rPr sz="16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952"/>
                </a:solidFill>
                <a:latin typeface="Verdana"/>
                <a:cs typeface="Verdana"/>
              </a:rPr>
              <a:t>would</a:t>
            </a:r>
            <a:r>
              <a:rPr sz="16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952"/>
                </a:solidFill>
                <a:latin typeface="Verdana"/>
                <a:cs typeface="Verdana"/>
              </a:rPr>
              <a:t>be</a:t>
            </a:r>
            <a:r>
              <a:rPr sz="16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4952"/>
                </a:solidFill>
                <a:latin typeface="Verdana"/>
                <a:cs typeface="Verdana"/>
              </a:rPr>
              <a:t>less</a:t>
            </a:r>
            <a:r>
              <a:rPr sz="16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at</a:t>
            </a:r>
            <a:r>
              <a:rPr sz="16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this</a:t>
            </a:r>
            <a:r>
              <a:rPr sz="16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952"/>
                </a:solidFill>
                <a:latin typeface="Verdana"/>
                <a:cs typeface="Verdana"/>
              </a:rPr>
              <a:t>point</a:t>
            </a:r>
            <a:r>
              <a:rPr sz="16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4952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5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10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600" spc="-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952"/>
                </a:solidFill>
                <a:latin typeface="Verdana"/>
                <a:cs typeface="Verdana"/>
              </a:rPr>
              <a:t>can</a:t>
            </a:r>
            <a:r>
              <a:rPr sz="16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4952"/>
                </a:solidFill>
                <a:latin typeface="Verdana"/>
                <a:cs typeface="Verdana"/>
              </a:rPr>
              <a:t>also</a:t>
            </a:r>
            <a:r>
              <a:rPr sz="16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952"/>
                </a:solidFill>
                <a:latin typeface="Verdana"/>
                <a:cs typeface="Verdana"/>
              </a:rPr>
              <a:t>assume</a:t>
            </a:r>
            <a:r>
              <a:rPr sz="16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6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952"/>
                </a:solidFill>
                <a:latin typeface="Verdana"/>
                <a:cs typeface="Verdana"/>
              </a:rPr>
              <a:t>most</a:t>
            </a:r>
            <a:r>
              <a:rPr sz="1600" spc="-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952"/>
                </a:solidFill>
                <a:latin typeface="Verdana"/>
                <a:cs typeface="Verdana"/>
              </a:rPr>
              <a:t>bookings</a:t>
            </a:r>
            <a:r>
              <a:rPr sz="1600" spc="-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6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952"/>
                </a:solidFill>
                <a:latin typeface="Verdana"/>
                <a:cs typeface="Verdana"/>
              </a:rPr>
              <a:t>done</a:t>
            </a:r>
            <a:r>
              <a:rPr sz="16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952"/>
                </a:solidFill>
                <a:latin typeface="Verdana"/>
                <a:cs typeface="Verdana"/>
              </a:rPr>
              <a:t>during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952"/>
                </a:solidFill>
                <a:latin typeface="Verdana"/>
                <a:cs typeface="Verdana"/>
              </a:rPr>
              <a:t>Autumn</a:t>
            </a:r>
            <a:r>
              <a:rPr sz="16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952"/>
                </a:solidFill>
                <a:latin typeface="Verdana"/>
                <a:cs typeface="Verdana"/>
              </a:rPr>
              <a:t>season</a:t>
            </a:r>
            <a:r>
              <a:rPr sz="16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004952"/>
                </a:solidFill>
                <a:latin typeface="Verdana"/>
                <a:cs typeface="Verdana"/>
              </a:rPr>
              <a:t>due</a:t>
            </a:r>
            <a:r>
              <a:rPr sz="16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6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952"/>
                </a:solidFill>
                <a:latin typeface="Verdana"/>
                <a:cs typeface="Verdana"/>
              </a:rPr>
              <a:t>the  </a:t>
            </a:r>
            <a:r>
              <a:rPr sz="1600" spc="-10" dirty="0">
                <a:solidFill>
                  <a:srgbClr val="004952"/>
                </a:solidFill>
                <a:latin typeface="Verdana"/>
                <a:cs typeface="Verdana"/>
              </a:rPr>
              <a:t>ideal </a:t>
            </a:r>
            <a:r>
              <a:rPr sz="1600" dirty="0">
                <a:solidFill>
                  <a:srgbClr val="004952"/>
                </a:solidFill>
                <a:latin typeface="Verdana"/>
                <a:cs typeface="Verdana"/>
              </a:rPr>
              <a:t>weather </a:t>
            </a:r>
            <a:r>
              <a:rPr sz="1600" spc="15" dirty="0">
                <a:solidFill>
                  <a:srgbClr val="004952"/>
                </a:solidFill>
                <a:latin typeface="Verdana"/>
                <a:cs typeface="Verdana"/>
              </a:rPr>
              <a:t>conditions </a:t>
            </a:r>
            <a:r>
              <a:rPr sz="1600" spc="20" dirty="0">
                <a:solidFill>
                  <a:srgbClr val="004952"/>
                </a:solidFill>
                <a:latin typeface="Verdana"/>
                <a:cs typeface="Verdana"/>
              </a:rPr>
              <a:t>without </a:t>
            </a:r>
            <a:r>
              <a:rPr sz="1600" spc="50" dirty="0">
                <a:solidFill>
                  <a:srgbClr val="004952"/>
                </a:solidFill>
                <a:latin typeface="Verdana"/>
                <a:cs typeface="Verdana"/>
              </a:rPr>
              <a:t>much</a:t>
            </a:r>
            <a:r>
              <a:rPr sz="1600" spc="-2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952"/>
                </a:solidFill>
                <a:latin typeface="Verdana"/>
                <a:cs typeface="Verdana"/>
              </a:rPr>
              <a:t>fluctuations.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282" y="107391"/>
            <a:ext cx="2768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30" dirty="0">
                <a:uFill>
                  <a:solidFill>
                    <a:srgbClr val="CC0000"/>
                  </a:solidFill>
                </a:uFill>
              </a:rPr>
              <a:t>Arrival </a:t>
            </a:r>
            <a:r>
              <a:rPr sz="2800" u="heavy" spc="-70" dirty="0">
                <a:uFill>
                  <a:solidFill>
                    <a:srgbClr val="CC0000"/>
                  </a:solidFill>
                </a:uFill>
              </a:rPr>
              <a:t>Per</a:t>
            </a:r>
            <a:r>
              <a:rPr sz="2800" u="heavy" spc="-48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day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13587" y="1158239"/>
            <a:ext cx="7438644" cy="329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152527"/>
            <a:ext cx="3729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65" dirty="0">
                <a:uFill>
                  <a:solidFill>
                    <a:srgbClr val="CC0000"/>
                  </a:solidFill>
                </a:uFill>
              </a:rPr>
              <a:t>Night </a:t>
            </a:r>
            <a:r>
              <a:rPr sz="2800" u="heavy" spc="-110" dirty="0">
                <a:uFill>
                  <a:solidFill>
                    <a:srgbClr val="CC0000"/>
                  </a:solidFill>
                </a:uFill>
              </a:rPr>
              <a:t>Stay</a:t>
            </a:r>
            <a:r>
              <a:rPr sz="2800" u="heavy" spc="-58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Duration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00811" y="752855"/>
            <a:ext cx="8167116" cy="415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152527"/>
            <a:ext cx="3729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65" dirty="0">
                <a:uFill>
                  <a:solidFill>
                    <a:srgbClr val="CC0000"/>
                  </a:solidFill>
                </a:uFill>
              </a:rPr>
              <a:t>Night </a:t>
            </a:r>
            <a:r>
              <a:rPr sz="2800" u="heavy" spc="-110" dirty="0">
                <a:uFill>
                  <a:solidFill>
                    <a:srgbClr val="CC0000"/>
                  </a:solidFill>
                </a:uFill>
              </a:rPr>
              <a:t>Stay</a:t>
            </a:r>
            <a:r>
              <a:rPr sz="2800" u="heavy" spc="-58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Duration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3591" y="1333957"/>
            <a:ext cx="864933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By</a:t>
            </a:r>
            <a:r>
              <a:rPr sz="19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952"/>
                </a:solidFill>
                <a:latin typeface="Verdana"/>
                <a:cs typeface="Verdana"/>
              </a:rPr>
              <a:t>combining</a:t>
            </a:r>
            <a:r>
              <a:rPr sz="19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9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two</a:t>
            </a:r>
            <a:r>
              <a:rPr sz="19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columns</a:t>
            </a:r>
            <a:r>
              <a:rPr sz="19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952"/>
                </a:solidFill>
                <a:latin typeface="Verdana"/>
                <a:cs typeface="Verdana"/>
              </a:rPr>
              <a:t>‘stay_in_week_nights’</a:t>
            </a:r>
            <a:r>
              <a:rPr sz="19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endParaRPr sz="19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900" spc="-30" dirty="0">
                <a:solidFill>
                  <a:srgbClr val="004952"/>
                </a:solidFill>
                <a:latin typeface="Verdana"/>
                <a:cs typeface="Verdana"/>
              </a:rPr>
              <a:t>‘stay_in_weekend_nights’</a:t>
            </a:r>
            <a:r>
              <a:rPr sz="19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9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got</a:t>
            </a:r>
            <a:r>
              <a:rPr sz="19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total</a:t>
            </a:r>
            <a:r>
              <a:rPr sz="19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night</a:t>
            </a:r>
            <a:r>
              <a:rPr sz="1900" spc="-80" dirty="0">
                <a:solidFill>
                  <a:srgbClr val="004952"/>
                </a:solidFill>
                <a:latin typeface="Verdana"/>
                <a:cs typeface="Verdana"/>
              </a:rPr>
              <a:t> stays.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marL="355600" marR="116839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From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graph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we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can </a:t>
            </a:r>
            <a:r>
              <a:rPr sz="1900" spc="-40" dirty="0">
                <a:solidFill>
                  <a:srgbClr val="004952"/>
                </a:solidFill>
                <a:latin typeface="Verdana"/>
                <a:cs typeface="Verdana"/>
              </a:rPr>
              <a:t>easily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interpret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that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most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number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9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prefers</a:t>
            </a:r>
            <a:r>
              <a:rPr sz="19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9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004952"/>
                </a:solidFill>
                <a:latin typeface="Verdana"/>
                <a:cs typeface="Verdana"/>
              </a:rPr>
              <a:t>stay</a:t>
            </a:r>
            <a:r>
              <a:rPr sz="1900" spc="-1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900" spc="-20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4952"/>
                </a:solidFill>
                <a:latin typeface="Verdana"/>
                <a:cs typeface="Verdana"/>
              </a:rPr>
              <a:t>one,</a:t>
            </a:r>
            <a:r>
              <a:rPr sz="1900" spc="-20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two</a:t>
            </a:r>
            <a:r>
              <a:rPr sz="19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9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three</a:t>
            </a:r>
            <a:r>
              <a:rPr sz="19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days</a:t>
            </a:r>
            <a:r>
              <a:rPr sz="1900" spc="-1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900" spc="-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most 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9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prefer</a:t>
            </a:r>
            <a:r>
              <a:rPr sz="19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900" spc="-1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2</a:t>
            </a:r>
            <a:r>
              <a:rPr sz="1900" spc="-3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night</a:t>
            </a:r>
            <a:r>
              <a:rPr sz="19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80" dirty="0">
                <a:solidFill>
                  <a:srgbClr val="004952"/>
                </a:solidFill>
                <a:latin typeface="Verdana"/>
                <a:cs typeface="Verdana"/>
              </a:rPr>
              <a:t>stays.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50" dirty="0">
                <a:solidFill>
                  <a:srgbClr val="004952"/>
                </a:solidFill>
                <a:latin typeface="Verdana"/>
                <a:cs typeface="Verdana"/>
              </a:rPr>
              <a:t>Very</a:t>
            </a:r>
            <a:r>
              <a:rPr sz="1900" spc="-1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few</a:t>
            </a:r>
            <a:r>
              <a:rPr sz="19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9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9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9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interested</a:t>
            </a:r>
            <a:r>
              <a:rPr sz="19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9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004952"/>
                </a:solidFill>
                <a:latin typeface="Verdana"/>
                <a:cs typeface="Verdana"/>
              </a:rPr>
              <a:t>stay</a:t>
            </a:r>
            <a:r>
              <a:rPr sz="1900" spc="-1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900" spc="-2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more</a:t>
            </a:r>
            <a:r>
              <a:rPr sz="19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than</a:t>
            </a:r>
            <a:r>
              <a:rPr sz="19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5  </a:t>
            </a:r>
            <a:r>
              <a:rPr sz="1900" spc="-70" dirty="0">
                <a:solidFill>
                  <a:srgbClr val="004952"/>
                </a:solidFill>
                <a:latin typeface="Verdana"/>
                <a:cs typeface="Verdana"/>
              </a:rPr>
              <a:t>days.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" y="288798"/>
            <a:ext cx="8456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heavy" spc="-60" dirty="0">
                <a:uFill>
                  <a:solidFill>
                    <a:srgbClr val="CC0000"/>
                  </a:solidFill>
                </a:uFill>
              </a:rPr>
              <a:t>Top</a:t>
            </a:r>
            <a:r>
              <a:rPr sz="2500" u="heavy" spc="-204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229" dirty="0">
                <a:uFill>
                  <a:solidFill>
                    <a:srgbClr val="CC0000"/>
                  </a:solidFill>
                </a:uFill>
              </a:rPr>
              <a:t>10</a:t>
            </a:r>
            <a:r>
              <a:rPr sz="2500" u="heavy" spc="-49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80" dirty="0">
                <a:uFill>
                  <a:solidFill>
                    <a:srgbClr val="CC0000"/>
                  </a:solidFill>
                </a:uFill>
              </a:rPr>
              <a:t>Countries</a:t>
            </a:r>
            <a:r>
              <a:rPr sz="2500" u="heavy" spc="-18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70" dirty="0">
                <a:uFill>
                  <a:solidFill>
                    <a:srgbClr val="CC0000"/>
                  </a:solidFill>
                </a:uFill>
              </a:rPr>
              <a:t>with</a:t>
            </a:r>
            <a:r>
              <a:rPr sz="2500" u="heavy" spc="-18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70" dirty="0">
                <a:uFill>
                  <a:solidFill>
                    <a:srgbClr val="CC0000"/>
                  </a:solidFill>
                </a:uFill>
              </a:rPr>
              <a:t>highest</a:t>
            </a:r>
            <a:r>
              <a:rPr sz="2500" u="heavy" spc="-1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70" dirty="0">
                <a:uFill>
                  <a:solidFill>
                    <a:srgbClr val="CC0000"/>
                  </a:solidFill>
                </a:uFill>
              </a:rPr>
              <a:t>number</a:t>
            </a:r>
            <a:r>
              <a:rPr sz="2500" u="heavy" spc="-1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40" dirty="0">
                <a:uFill>
                  <a:solidFill>
                    <a:srgbClr val="CC0000"/>
                  </a:solidFill>
                </a:uFill>
              </a:rPr>
              <a:t>ofBookings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324611" y="774191"/>
            <a:ext cx="6480047" cy="4369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3823" y="1263396"/>
            <a:ext cx="2026920" cy="3121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" y="288798"/>
            <a:ext cx="8456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heavy" spc="-60" dirty="0">
                <a:uFill>
                  <a:solidFill>
                    <a:srgbClr val="CC0000"/>
                  </a:solidFill>
                </a:uFill>
              </a:rPr>
              <a:t>Top</a:t>
            </a:r>
            <a:r>
              <a:rPr sz="2500" u="heavy" spc="-204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229" dirty="0">
                <a:uFill>
                  <a:solidFill>
                    <a:srgbClr val="CC0000"/>
                  </a:solidFill>
                </a:uFill>
              </a:rPr>
              <a:t>10</a:t>
            </a:r>
            <a:r>
              <a:rPr sz="2500" u="heavy" spc="-49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80" dirty="0">
                <a:uFill>
                  <a:solidFill>
                    <a:srgbClr val="CC0000"/>
                  </a:solidFill>
                </a:uFill>
              </a:rPr>
              <a:t>Countries</a:t>
            </a:r>
            <a:r>
              <a:rPr sz="2500" u="heavy" spc="-17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70" dirty="0">
                <a:uFill>
                  <a:solidFill>
                    <a:srgbClr val="CC0000"/>
                  </a:solidFill>
                </a:uFill>
              </a:rPr>
              <a:t>with</a:t>
            </a:r>
            <a:r>
              <a:rPr sz="2500" u="heavy" spc="-18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70" dirty="0">
                <a:uFill>
                  <a:solidFill>
                    <a:srgbClr val="CC0000"/>
                  </a:solidFill>
                </a:uFill>
              </a:rPr>
              <a:t>highest</a:t>
            </a:r>
            <a:r>
              <a:rPr sz="2500" u="heavy" spc="-1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70" dirty="0">
                <a:uFill>
                  <a:solidFill>
                    <a:srgbClr val="CC0000"/>
                  </a:solidFill>
                </a:uFill>
              </a:rPr>
              <a:t>number</a:t>
            </a:r>
            <a:r>
              <a:rPr sz="2500" u="heavy" spc="-1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heavy" spc="-40" dirty="0">
                <a:uFill>
                  <a:solidFill>
                    <a:srgbClr val="CC0000"/>
                  </a:solidFill>
                </a:uFill>
              </a:rPr>
              <a:t>ofBookings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76580" y="1130554"/>
            <a:ext cx="4384675" cy="321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4765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After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analyzing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spc="-40" dirty="0">
                <a:solidFill>
                  <a:srgbClr val="004952"/>
                </a:solidFill>
                <a:latin typeface="Verdana"/>
                <a:cs typeface="Verdana"/>
              </a:rPr>
              <a:t>dataset,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we 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found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that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Portugal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tops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position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with </a:t>
            </a:r>
            <a:r>
              <a:rPr sz="1900" spc="-30" dirty="0">
                <a:solidFill>
                  <a:srgbClr val="004952"/>
                </a:solidFill>
                <a:latin typeface="Verdana"/>
                <a:cs typeface="Verdana"/>
              </a:rPr>
              <a:t>48590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customers 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followed</a:t>
            </a:r>
            <a:r>
              <a:rPr sz="19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by</a:t>
            </a:r>
            <a:r>
              <a:rPr sz="1900" spc="-1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UK</a:t>
            </a:r>
            <a:r>
              <a:rPr sz="19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with</a:t>
            </a:r>
            <a:r>
              <a:rPr sz="19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40" dirty="0">
                <a:solidFill>
                  <a:srgbClr val="004952"/>
                </a:solidFill>
                <a:latin typeface="Verdana"/>
                <a:cs typeface="Verdana"/>
              </a:rPr>
              <a:t>12129,</a:t>
            </a:r>
            <a:r>
              <a:rPr sz="1900" spc="-4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France 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with </a:t>
            </a:r>
            <a:r>
              <a:rPr sz="1900" spc="-204" dirty="0">
                <a:solidFill>
                  <a:srgbClr val="004952"/>
                </a:solidFill>
                <a:latin typeface="Verdana"/>
                <a:cs typeface="Verdana"/>
              </a:rPr>
              <a:t>10415,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Spain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with </a:t>
            </a:r>
            <a:r>
              <a:rPr sz="1900" spc="-45" dirty="0">
                <a:solidFill>
                  <a:srgbClr val="004952"/>
                </a:solidFill>
                <a:latin typeface="Verdana"/>
                <a:cs typeface="Verdana"/>
              </a:rPr>
              <a:t>8568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and 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Germany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with </a:t>
            </a:r>
            <a:r>
              <a:rPr sz="1900" spc="-75" dirty="0">
                <a:solidFill>
                  <a:srgbClr val="004952"/>
                </a:solidFill>
                <a:latin typeface="Verdana"/>
                <a:cs typeface="Verdana"/>
              </a:rPr>
              <a:t>7287</a:t>
            </a:r>
            <a:r>
              <a:rPr sz="1900" spc="-4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customers.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77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Netherlands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sits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back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with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least 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9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900" spc="-2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9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952"/>
                </a:solidFill>
                <a:latin typeface="Verdana"/>
                <a:cs typeface="Verdana"/>
              </a:rPr>
              <a:t>among</a:t>
            </a:r>
            <a:r>
              <a:rPr sz="19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top</a:t>
            </a:r>
            <a:r>
              <a:rPr sz="1900" spc="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952"/>
                </a:solidFill>
                <a:latin typeface="Verdana"/>
                <a:cs typeface="Verdana"/>
              </a:rPr>
              <a:t>10Countries.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2935" y="1607819"/>
            <a:ext cx="3601212" cy="25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502" y="97028"/>
            <a:ext cx="4515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heavy" spc="-70" dirty="0">
                <a:uFill>
                  <a:solidFill>
                    <a:srgbClr val="CC0000"/>
                  </a:solidFill>
                </a:uFill>
              </a:rPr>
              <a:t>Percentages </a:t>
            </a:r>
            <a:r>
              <a:rPr sz="2200" u="heavy" spc="-40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200" u="heavy" spc="-70" dirty="0">
                <a:uFill>
                  <a:solidFill>
                    <a:srgbClr val="CC0000"/>
                  </a:solidFill>
                </a:uFill>
              </a:rPr>
              <a:t>Meals</a:t>
            </a:r>
            <a:r>
              <a:rPr sz="2200" u="heavy" spc="-53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heavy" spc="-80" dirty="0">
                <a:uFill>
                  <a:solidFill>
                    <a:srgbClr val="CC0000"/>
                  </a:solidFill>
                </a:uFill>
              </a:rPr>
              <a:t>Prefered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58597" y="1202181"/>
            <a:ext cx="4491355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60" dirty="0">
                <a:solidFill>
                  <a:srgbClr val="004952"/>
                </a:solidFill>
                <a:latin typeface="Verdana"/>
                <a:cs typeface="Verdana"/>
              </a:rPr>
              <a:t>BB </a:t>
            </a:r>
            <a:r>
              <a:rPr sz="2200" spc="20" dirty="0">
                <a:solidFill>
                  <a:srgbClr val="004952"/>
                </a:solidFill>
                <a:latin typeface="Verdana"/>
                <a:cs typeface="Verdana"/>
              </a:rPr>
              <a:t>means </a:t>
            </a:r>
            <a:r>
              <a:rPr sz="2200" spc="50" dirty="0">
                <a:solidFill>
                  <a:srgbClr val="004952"/>
                </a:solidFill>
                <a:latin typeface="Verdana"/>
                <a:cs typeface="Verdana"/>
              </a:rPr>
              <a:t>bed</a:t>
            </a:r>
            <a:r>
              <a:rPr sz="2200" spc="-5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2200" spc="-40" dirty="0">
                <a:solidFill>
                  <a:srgbClr val="004952"/>
                </a:solidFill>
                <a:latin typeface="Verdana"/>
                <a:cs typeface="Verdana"/>
              </a:rPr>
              <a:t>breakfast.</a:t>
            </a:r>
            <a:endParaRPr sz="2200">
              <a:latin typeface="Verdana"/>
              <a:cs typeface="Verdana"/>
            </a:endParaRPr>
          </a:p>
          <a:p>
            <a:pPr marL="355600" marR="295275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60" dirty="0">
                <a:solidFill>
                  <a:srgbClr val="004952"/>
                </a:solidFill>
                <a:latin typeface="Verdana"/>
                <a:cs typeface="Verdana"/>
              </a:rPr>
              <a:t>HB </a:t>
            </a:r>
            <a:r>
              <a:rPr sz="2200" spc="20" dirty="0">
                <a:solidFill>
                  <a:srgbClr val="004952"/>
                </a:solidFill>
                <a:latin typeface="Verdana"/>
                <a:cs typeface="Verdana"/>
              </a:rPr>
              <a:t>means </a:t>
            </a:r>
            <a:r>
              <a:rPr sz="2200" spc="-5" dirty="0">
                <a:solidFill>
                  <a:srgbClr val="004952"/>
                </a:solidFill>
                <a:latin typeface="Verdana"/>
                <a:cs typeface="Verdana"/>
              </a:rPr>
              <a:t>half </a:t>
            </a:r>
            <a:r>
              <a:rPr sz="2200" spc="-25" dirty="0">
                <a:solidFill>
                  <a:srgbClr val="004952"/>
                </a:solidFill>
                <a:latin typeface="Verdana"/>
                <a:cs typeface="Verdana"/>
              </a:rPr>
              <a:t>board, </a:t>
            </a:r>
            <a:r>
              <a:rPr sz="2200" spc="15" dirty="0">
                <a:solidFill>
                  <a:srgbClr val="004952"/>
                </a:solidFill>
                <a:latin typeface="Verdana"/>
                <a:cs typeface="Verdana"/>
              </a:rPr>
              <a:t>in  </a:t>
            </a:r>
            <a:r>
              <a:rPr sz="2200" spc="50" dirty="0">
                <a:solidFill>
                  <a:srgbClr val="004952"/>
                </a:solidFill>
                <a:latin typeface="Verdana"/>
                <a:cs typeface="Verdana"/>
              </a:rPr>
              <a:t>which </a:t>
            </a:r>
            <a:r>
              <a:rPr sz="2200" spc="-10" dirty="0">
                <a:solidFill>
                  <a:srgbClr val="004952"/>
                </a:solidFill>
                <a:latin typeface="Verdana"/>
                <a:cs typeface="Verdana"/>
              </a:rPr>
              <a:t>breakfast </a:t>
            </a:r>
            <a:r>
              <a:rPr sz="2200" spc="3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2200" spc="-5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004952"/>
                </a:solidFill>
                <a:latin typeface="Verdana"/>
                <a:cs typeface="Verdana"/>
              </a:rPr>
              <a:t>dinner  </a:t>
            </a:r>
            <a:r>
              <a:rPr sz="2200" spc="-25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2200" spc="-2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004952"/>
                </a:solidFill>
                <a:latin typeface="Verdana"/>
                <a:cs typeface="Verdana"/>
              </a:rPr>
              <a:t>included.</a:t>
            </a:r>
            <a:endParaRPr sz="2200">
              <a:latin typeface="Verdana"/>
              <a:cs typeface="Verdana"/>
            </a:endParaRPr>
          </a:p>
          <a:p>
            <a:pPr marL="355600" marR="6985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60" dirty="0">
                <a:solidFill>
                  <a:srgbClr val="004952"/>
                </a:solidFill>
                <a:latin typeface="Verdana"/>
                <a:cs typeface="Verdana"/>
              </a:rPr>
              <a:t>FB</a:t>
            </a:r>
            <a:r>
              <a:rPr sz="2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20" dirty="0">
                <a:solidFill>
                  <a:srgbClr val="004952"/>
                </a:solidFill>
                <a:latin typeface="Verdana"/>
                <a:cs typeface="Verdana"/>
              </a:rPr>
              <a:t>means</a:t>
            </a:r>
            <a:r>
              <a:rPr sz="22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4952"/>
                </a:solidFill>
                <a:latin typeface="Verdana"/>
                <a:cs typeface="Verdana"/>
              </a:rPr>
              <a:t>full</a:t>
            </a:r>
            <a:r>
              <a:rPr sz="2200" spc="-2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004952"/>
                </a:solidFill>
                <a:latin typeface="Verdana"/>
                <a:cs typeface="Verdana"/>
              </a:rPr>
              <a:t>board,</a:t>
            </a:r>
            <a:r>
              <a:rPr sz="2200" spc="-2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2200" spc="-20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004952"/>
                </a:solidFill>
                <a:latin typeface="Verdana"/>
                <a:cs typeface="Verdana"/>
              </a:rPr>
              <a:t>which  </a:t>
            </a:r>
            <a:r>
              <a:rPr sz="2200" spc="-40" dirty="0">
                <a:solidFill>
                  <a:srgbClr val="004952"/>
                </a:solidFill>
                <a:latin typeface="Verdana"/>
                <a:cs typeface="Verdana"/>
              </a:rPr>
              <a:t>breakfast, </a:t>
            </a:r>
            <a:r>
              <a:rPr sz="2200" spc="50" dirty="0">
                <a:solidFill>
                  <a:srgbClr val="004952"/>
                </a:solidFill>
                <a:latin typeface="Verdana"/>
                <a:cs typeface="Verdana"/>
              </a:rPr>
              <a:t>lunch </a:t>
            </a:r>
            <a:r>
              <a:rPr sz="2200" spc="30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2200" spc="25" dirty="0">
                <a:solidFill>
                  <a:srgbClr val="004952"/>
                </a:solidFill>
                <a:latin typeface="Verdana"/>
                <a:cs typeface="Verdana"/>
              </a:rPr>
              <a:t>dinner  </a:t>
            </a:r>
            <a:r>
              <a:rPr sz="2200" spc="-25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2200" spc="-2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004952"/>
                </a:solidFill>
                <a:latin typeface="Verdana"/>
                <a:cs typeface="Verdana"/>
              </a:rPr>
              <a:t>included.</a:t>
            </a:r>
            <a:endParaRPr sz="22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35" dirty="0">
                <a:solidFill>
                  <a:srgbClr val="004952"/>
                </a:solidFill>
                <a:latin typeface="Verdana"/>
                <a:cs typeface="Verdana"/>
              </a:rPr>
              <a:t>SC </a:t>
            </a:r>
            <a:r>
              <a:rPr sz="2200" spc="15" dirty="0">
                <a:solidFill>
                  <a:srgbClr val="004952"/>
                </a:solidFill>
                <a:latin typeface="Verdana"/>
                <a:cs typeface="Verdana"/>
              </a:rPr>
              <a:t>meansself-catering</a:t>
            </a:r>
            <a:r>
              <a:rPr sz="2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004952"/>
                </a:solidFill>
                <a:latin typeface="Verdana"/>
                <a:cs typeface="Verdana"/>
              </a:rPr>
              <a:t>(no</a:t>
            </a:r>
            <a:endParaRPr sz="22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2200" dirty="0">
                <a:solidFill>
                  <a:srgbClr val="004952"/>
                </a:solidFill>
                <a:latin typeface="Verdana"/>
                <a:cs typeface="Verdana"/>
              </a:rPr>
              <a:t>meals </a:t>
            </a:r>
            <a:r>
              <a:rPr sz="2200" spc="-25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2200" spc="-3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04952"/>
                </a:solidFill>
                <a:latin typeface="Verdana"/>
                <a:cs typeface="Verdana"/>
              </a:rPr>
              <a:t>included).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9179" y="1007363"/>
            <a:ext cx="4194048" cy="33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350" y="264033"/>
            <a:ext cx="196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0" dirty="0">
                <a:uFill>
                  <a:solidFill>
                    <a:srgbClr val="CC0000"/>
                  </a:solidFill>
                </a:uFill>
              </a:rPr>
              <a:t>Contents</a:t>
            </a:r>
            <a:r>
              <a:rPr sz="2800" u="heavy" spc="-36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5" dirty="0">
                <a:uFill>
                  <a:solidFill>
                    <a:srgbClr val="CC0000"/>
                  </a:solidFill>
                </a:uFill>
              </a:rPr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1937" y="1289761"/>
            <a:ext cx="153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75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937" y="1960245"/>
            <a:ext cx="300863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ED8500"/>
                </a:solidFill>
                <a:latin typeface="Verdana"/>
                <a:cs typeface="Verdana"/>
              </a:rPr>
              <a:t>1.Data </a:t>
            </a:r>
            <a:r>
              <a:rPr sz="2000" b="1" spc="-65" dirty="0">
                <a:solidFill>
                  <a:srgbClr val="ED8500"/>
                </a:solidFill>
                <a:latin typeface="Verdana"/>
                <a:cs typeface="Verdana"/>
              </a:rPr>
              <a:t>Exploration  </a:t>
            </a:r>
            <a:r>
              <a:rPr sz="2000" b="1" spc="-50" dirty="0">
                <a:solidFill>
                  <a:srgbClr val="ED8500"/>
                </a:solidFill>
                <a:latin typeface="Verdana"/>
                <a:cs typeface="Verdana"/>
              </a:rPr>
              <a:t>2.Data</a:t>
            </a:r>
            <a:r>
              <a:rPr sz="2000" b="1" spc="-340" dirty="0">
                <a:solidFill>
                  <a:srgbClr val="ED8500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ED8500"/>
                </a:solidFill>
                <a:latin typeface="Verdana"/>
                <a:cs typeface="Verdana"/>
              </a:rPr>
              <a:t>Pre-processing  </a:t>
            </a:r>
            <a:r>
              <a:rPr sz="2000" b="1" spc="-100" dirty="0">
                <a:solidFill>
                  <a:srgbClr val="ED8500"/>
                </a:solidFill>
                <a:latin typeface="Verdana"/>
                <a:cs typeface="Verdana"/>
              </a:rPr>
              <a:t>3.Data </a:t>
            </a:r>
            <a:r>
              <a:rPr sz="2000" b="1" spc="-55" dirty="0">
                <a:solidFill>
                  <a:srgbClr val="ED8500"/>
                </a:solidFill>
                <a:latin typeface="Verdana"/>
                <a:cs typeface="Verdana"/>
              </a:rPr>
              <a:t>Cleaning  </a:t>
            </a:r>
            <a:r>
              <a:rPr sz="2000" b="1" spc="-80" dirty="0">
                <a:solidFill>
                  <a:srgbClr val="ED8500"/>
                </a:solidFill>
                <a:latin typeface="Verdana"/>
                <a:cs typeface="Verdana"/>
              </a:rPr>
              <a:t>4.Type </a:t>
            </a:r>
            <a:r>
              <a:rPr sz="2000" b="1" spc="-30" dirty="0">
                <a:solidFill>
                  <a:srgbClr val="ED8500"/>
                </a:solidFill>
                <a:latin typeface="Verdana"/>
                <a:cs typeface="Verdana"/>
              </a:rPr>
              <a:t>of </a:t>
            </a:r>
            <a:r>
              <a:rPr sz="2000" b="1" spc="-60" dirty="0">
                <a:solidFill>
                  <a:srgbClr val="ED8500"/>
                </a:solidFill>
                <a:latin typeface="Verdana"/>
                <a:cs typeface="Verdana"/>
              </a:rPr>
              <a:t>Hotels  </a:t>
            </a:r>
            <a:r>
              <a:rPr sz="2000" b="1" spc="-80" dirty="0">
                <a:solidFill>
                  <a:srgbClr val="ED8500"/>
                </a:solidFill>
                <a:latin typeface="Verdana"/>
                <a:cs typeface="Verdana"/>
              </a:rPr>
              <a:t>5.Cancellation </a:t>
            </a:r>
            <a:r>
              <a:rPr sz="2000" b="1" spc="-65" dirty="0">
                <a:solidFill>
                  <a:srgbClr val="ED8500"/>
                </a:solidFill>
                <a:latin typeface="Verdana"/>
                <a:cs typeface="Verdana"/>
              </a:rPr>
              <a:t>rate  </a:t>
            </a:r>
            <a:r>
              <a:rPr sz="2000" b="1" spc="-75" dirty="0">
                <a:solidFill>
                  <a:srgbClr val="ED8500"/>
                </a:solidFill>
                <a:latin typeface="Verdana"/>
                <a:cs typeface="Verdana"/>
              </a:rPr>
              <a:t>6.Deposit</a:t>
            </a:r>
            <a:r>
              <a:rPr sz="2000" b="1" spc="-270" dirty="0">
                <a:solidFill>
                  <a:srgbClr val="ED8500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ED8500"/>
                </a:solidFill>
                <a:latin typeface="Verdana"/>
                <a:cs typeface="Verdana"/>
              </a:rPr>
              <a:t>Policies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8751" y="1289761"/>
            <a:ext cx="153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75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8751" y="1960245"/>
            <a:ext cx="254063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ED8500"/>
                </a:solidFill>
                <a:latin typeface="Verdana"/>
                <a:cs typeface="Verdana"/>
              </a:rPr>
              <a:t>Number </a:t>
            </a:r>
            <a:r>
              <a:rPr sz="2000" b="1" spc="-30" dirty="0">
                <a:solidFill>
                  <a:srgbClr val="ED8500"/>
                </a:solidFill>
                <a:latin typeface="Verdana"/>
                <a:cs typeface="Verdana"/>
              </a:rPr>
              <a:t>of  </a:t>
            </a:r>
            <a:r>
              <a:rPr sz="2000" b="1" spc="-40" dirty="0">
                <a:solidFill>
                  <a:srgbClr val="ED8500"/>
                </a:solidFill>
                <a:latin typeface="Verdana"/>
                <a:cs typeface="Verdana"/>
              </a:rPr>
              <a:t>Bookings </a:t>
            </a:r>
            <a:r>
              <a:rPr sz="2000" b="1" spc="-80" dirty="0">
                <a:solidFill>
                  <a:srgbClr val="ED8500"/>
                </a:solidFill>
                <a:latin typeface="Verdana"/>
                <a:cs typeface="Verdana"/>
              </a:rPr>
              <a:t>across  various </a:t>
            </a:r>
            <a:r>
              <a:rPr sz="2000" b="1" spc="-60" dirty="0">
                <a:solidFill>
                  <a:srgbClr val="ED8500"/>
                </a:solidFill>
                <a:latin typeface="Verdana"/>
                <a:cs typeface="Verdana"/>
              </a:rPr>
              <a:t>factors </a:t>
            </a:r>
            <a:r>
              <a:rPr sz="2000" b="1" spc="-25" dirty="0">
                <a:solidFill>
                  <a:srgbClr val="ED8500"/>
                </a:solidFill>
                <a:latin typeface="Verdana"/>
                <a:cs typeface="Verdana"/>
              </a:rPr>
              <a:t>to  </a:t>
            </a:r>
            <a:r>
              <a:rPr sz="2000" b="1" spc="-70" dirty="0">
                <a:solidFill>
                  <a:srgbClr val="ED8500"/>
                </a:solidFill>
                <a:latin typeface="Verdana"/>
                <a:cs typeface="Verdana"/>
              </a:rPr>
              <a:t>observe </a:t>
            </a:r>
            <a:r>
              <a:rPr sz="2000" b="1" spc="-35" dirty="0">
                <a:solidFill>
                  <a:srgbClr val="ED8500"/>
                </a:solidFill>
                <a:latin typeface="Verdana"/>
                <a:cs typeface="Verdana"/>
              </a:rPr>
              <a:t>the</a:t>
            </a:r>
            <a:r>
              <a:rPr sz="2000" b="1" spc="-484" dirty="0">
                <a:solidFill>
                  <a:srgbClr val="ED8500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ED8500"/>
                </a:solidFill>
                <a:latin typeface="Verdana"/>
                <a:cs typeface="Verdana"/>
              </a:rPr>
              <a:t>trends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7958" y="1289761"/>
            <a:ext cx="153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75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3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7958" y="1960245"/>
            <a:ext cx="281178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ED8500"/>
                </a:solidFill>
                <a:latin typeface="Verdana"/>
                <a:cs typeface="Verdana"/>
              </a:rPr>
              <a:t>1.Top </a:t>
            </a:r>
            <a:r>
              <a:rPr sz="2000" b="1" spc="-80" dirty="0">
                <a:solidFill>
                  <a:srgbClr val="ED8500"/>
                </a:solidFill>
                <a:latin typeface="Verdana"/>
                <a:cs typeface="Verdana"/>
              </a:rPr>
              <a:t>10countries  </a:t>
            </a:r>
            <a:r>
              <a:rPr sz="2000" b="1" spc="-105" dirty="0">
                <a:solidFill>
                  <a:srgbClr val="ED8500"/>
                </a:solidFill>
                <a:latin typeface="Verdana"/>
                <a:cs typeface="Verdana"/>
              </a:rPr>
              <a:t>2.Meals </a:t>
            </a:r>
            <a:r>
              <a:rPr sz="2000" b="1" spc="-65" dirty="0">
                <a:solidFill>
                  <a:srgbClr val="ED8500"/>
                </a:solidFill>
                <a:latin typeface="Verdana"/>
                <a:cs typeface="Verdana"/>
              </a:rPr>
              <a:t>Preferred  </a:t>
            </a:r>
            <a:r>
              <a:rPr sz="2000" b="1" spc="-85" dirty="0">
                <a:solidFill>
                  <a:srgbClr val="ED8500"/>
                </a:solidFill>
                <a:latin typeface="Verdana"/>
                <a:cs typeface="Verdana"/>
              </a:rPr>
              <a:t>3.Customer  </a:t>
            </a:r>
            <a:r>
              <a:rPr sz="2000" b="1" spc="-55" dirty="0">
                <a:solidFill>
                  <a:srgbClr val="ED8500"/>
                </a:solidFill>
                <a:latin typeface="Verdana"/>
                <a:cs typeface="Verdana"/>
              </a:rPr>
              <a:t>Segmentation  </a:t>
            </a:r>
            <a:r>
              <a:rPr sz="2000" b="1" spc="-75" dirty="0">
                <a:solidFill>
                  <a:srgbClr val="ED8500"/>
                </a:solidFill>
                <a:latin typeface="Verdana"/>
                <a:cs typeface="Verdana"/>
              </a:rPr>
              <a:t>4.Average </a:t>
            </a:r>
            <a:r>
              <a:rPr sz="2000" b="1" spc="-70" dirty="0">
                <a:solidFill>
                  <a:srgbClr val="ED8500"/>
                </a:solidFill>
                <a:latin typeface="Verdana"/>
                <a:cs typeface="Verdana"/>
              </a:rPr>
              <a:t>Daily</a:t>
            </a:r>
            <a:r>
              <a:rPr sz="2000" b="1" spc="-434" dirty="0">
                <a:solidFill>
                  <a:srgbClr val="ED8500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ED8500"/>
                </a:solidFill>
                <a:latin typeface="Verdana"/>
                <a:cs typeface="Verdana"/>
              </a:rPr>
              <a:t>Rate  </a:t>
            </a:r>
            <a:r>
              <a:rPr sz="2000" b="1" spc="-105" dirty="0">
                <a:solidFill>
                  <a:srgbClr val="ED8500"/>
                </a:solidFill>
                <a:latin typeface="Verdana"/>
                <a:cs typeface="Verdana"/>
              </a:rPr>
              <a:t>5.Car </a:t>
            </a:r>
            <a:r>
              <a:rPr sz="2000" b="1" spc="-50" dirty="0">
                <a:solidFill>
                  <a:srgbClr val="ED8500"/>
                </a:solidFill>
                <a:latin typeface="Verdana"/>
                <a:cs typeface="Verdana"/>
              </a:rPr>
              <a:t>parking space  </a:t>
            </a:r>
            <a:r>
              <a:rPr sz="2000" b="1" spc="-75" dirty="0">
                <a:solidFill>
                  <a:srgbClr val="ED8500"/>
                </a:solidFill>
                <a:latin typeface="Verdana"/>
                <a:cs typeface="Verdana"/>
              </a:rPr>
              <a:t>6.Repeated</a:t>
            </a:r>
            <a:r>
              <a:rPr sz="2000" b="1" spc="-265" dirty="0">
                <a:solidFill>
                  <a:srgbClr val="ED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D8500"/>
                </a:solidFill>
                <a:latin typeface="Verdana"/>
                <a:cs typeface="Verdana"/>
              </a:rPr>
              <a:t>Guests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4220" y="1203960"/>
            <a:ext cx="27305" cy="3430270"/>
          </a:xfrm>
          <a:custGeom>
            <a:avLst/>
            <a:gdLst/>
            <a:ahLst/>
            <a:cxnLst/>
            <a:rect l="l" t="t" r="r" b="b"/>
            <a:pathLst>
              <a:path w="27304" h="3430270">
                <a:moveTo>
                  <a:pt x="0" y="0"/>
                </a:moveTo>
                <a:lnTo>
                  <a:pt x="27177" y="3430117"/>
                </a:lnTo>
              </a:path>
            </a:pathLst>
          </a:custGeom>
          <a:ln w="9525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2284" y="1203960"/>
            <a:ext cx="27305" cy="3430270"/>
          </a:xfrm>
          <a:custGeom>
            <a:avLst/>
            <a:gdLst/>
            <a:ahLst/>
            <a:cxnLst/>
            <a:rect l="l" t="t" r="r" b="b"/>
            <a:pathLst>
              <a:path w="27304" h="3430270">
                <a:moveTo>
                  <a:pt x="0" y="0"/>
                </a:moveTo>
                <a:lnTo>
                  <a:pt x="27177" y="3430117"/>
                </a:lnTo>
              </a:path>
            </a:pathLst>
          </a:custGeom>
          <a:ln w="9525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408812"/>
            <a:ext cx="903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7480" algn="l"/>
              </a:tabLst>
            </a:pPr>
            <a:r>
              <a:rPr sz="2200" u="heavy" spc="-85" dirty="0">
                <a:uFill>
                  <a:solidFill>
                    <a:srgbClr val="CC0000"/>
                  </a:solidFill>
                </a:uFill>
              </a:rPr>
              <a:t>Total </a:t>
            </a:r>
            <a:r>
              <a:rPr sz="2200" u="heavy" spc="-65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200" u="heavy" spc="-40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200" u="heavy" spc="-39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heavy" spc="-80" dirty="0">
                <a:uFill>
                  <a:solidFill>
                    <a:srgbClr val="CC0000"/>
                  </a:solidFill>
                </a:uFill>
              </a:rPr>
              <a:t>Customers</a:t>
            </a:r>
            <a:r>
              <a:rPr sz="2200" u="heavy" spc="-1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heavy" spc="-95" dirty="0">
                <a:uFill>
                  <a:solidFill>
                    <a:srgbClr val="CC0000"/>
                  </a:solidFill>
                </a:uFill>
              </a:rPr>
              <a:t>across	</a:t>
            </a:r>
            <a:r>
              <a:rPr sz="2200" u="heavy" spc="-85" dirty="0">
                <a:uFill>
                  <a:solidFill>
                    <a:srgbClr val="CC0000"/>
                  </a:solidFill>
                </a:uFill>
              </a:rPr>
              <a:t>Various </a:t>
            </a:r>
            <a:r>
              <a:rPr sz="2200" u="heavy" spc="-55" dirty="0">
                <a:uFill>
                  <a:solidFill>
                    <a:srgbClr val="CC0000"/>
                  </a:solidFill>
                </a:uFill>
              </a:rPr>
              <a:t>Market</a:t>
            </a:r>
            <a:r>
              <a:rPr sz="2200" u="heavy" spc="-46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heavy" spc="-70" dirty="0">
                <a:uFill>
                  <a:solidFill>
                    <a:srgbClr val="CC0000"/>
                  </a:solidFill>
                </a:uFill>
              </a:rPr>
              <a:t>Segments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8130" y="842009"/>
            <a:ext cx="4671695" cy="357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841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Online </a:t>
            </a:r>
            <a:r>
              <a:rPr sz="1800" spc="-75" dirty="0">
                <a:solidFill>
                  <a:srgbClr val="004952"/>
                </a:solidFill>
                <a:latin typeface="Verdana"/>
                <a:cs typeface="Verdana"/>
              </a:rPr>
              <a:t>Travel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agency </a:t>
            </a:r>
            <a:r>
              <a:rPr sz="1800" spc="35" dirty="0">
                <a:solidFill>
                  <a:srgbClr val="004952"/>
                </a:solidFill>
                <a:latin typeface="Verdana"/>
                <a:cs typeface="Verdana"/>
              </a:rPr>
              <a:t>segment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gives 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8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952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952"/>
                </a:solidFill>
                <a:latin typeface="Verdana"/>
                <a:cs typeface="Verdana"/>
              </a:rPr>
              <a:t>amount</a:t>
            </a:r>
            <a:r>
              <a:rPr sz="18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leads</a:t>
            </a:r>
            <a:r>
              <a:rPr sz="1800" spc="-1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800" spc="-1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hotel  </a:t>
            </a:r>
            <a:r>
              <a:rPr sz="1800" spc="35" dirty="0">
                <a:solidFill>
                  <a:srgbClr val="004952"/>
                </a:solidFill>
                <a:latin typeface="Verdana"/>
                <a:cs typeface="Verdana"/>
              </a:rPr>
              <a:t>booking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than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that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of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any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other 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sources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Marketsegments.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8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can</a:t>
            </a:r>
            <a:r>
              <a:rPr sz="18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report</a:t>
            </a:r>
            <a:r>
              <a:rPr sz="18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8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8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952"/>
                </a:solidFill>
                <a:latin typeface="Verdana"/>
                <a:cs typeface="Verdana"/>
              </a:rPr>
              <a:t>need</a:t>
            </a:r>
            <a:r>
              <a:rPr sz="18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8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952"/>
                </a:solidFill>
                <a:latin typeface="Verdana"/>
                <a:cs typeface="Verdana"/>
              </a:rPr>
              <a:t>target 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our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marketing </a:t>
            </a:r>
            <a:r>
              <a:rPr sz="1800" spc="-20" dirty="0">
                <a:solidFill>
                  <a:srgbClr val="004952"/>
                </a:solidFill>
                <a:latin typeface="Verdana"/>
                <a:cs typeface="Verdana"/>
              </a:rPr>
              <a:t>area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on online </a:t>
            </a:r>
            <a:r>
              <a:rPr sz="1800" spc="-65" dirty="0">
                <a:solidFill>
                  <a:srgbClr val="004952"/>
                </a:solidFill>
                <a:latin typeface="Verdana"/>
                <a:cs typeface="Verdana"/>
              </a:rPr>
              <a:t>TA  </a:t>
            </a:r>
            <a:r>
              <a:rPr sz="1800" spc="5" dirty="0">
                <a:solidFill>
                  <a:srgbClr val="004952"/>
                </a:solidFill>
                <a:latin typeface="Verdana"/>
                <a:cs typeface="Verdana"/>
              </a:rPr>
              <a:t>websites</a:t>
            </a:r>
            <a:r>
              <a:rPr sz="18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952"/>
                </a:solidFill>
                <a:latin typeface="Verdana"/>
                <a:cs typeface="Verdana"/>
              </a:rPr>
              <a:t>or</a:t>
            </a:r>
            <a:r>
              <a:rPr sz="1800" spc="-1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apps</a:t>
            </a:r>
            <a:r>
              <a:rPr sz="18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focus</a:t>
            </a:r>
            <a:r>
              <a:rPr sz="1800" spc="-1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majorly</a:t>
            </a:r>
            <a:r>
              <a:rPr sz="1800" spc="-2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on  online</a:t>
            </a:r>
            <a:r>
              <a:rPr sz="1800" spc="-1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4952"/>
                </a:solidFill>
                <a:latin typeface="Verdana"/>
                <a:cs typeface="Verdana"/>
              </a:rPr>
              <a:t>TA.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00">
              <a:latin typeface="Verdana"/>
              <a:cs typeface="Verdana"/>
            </a:endParaRPr>
          </a:p>
          <a:p>
            <a:pPr marL="299085" marR="20574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following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majority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market 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segments</a:t>
            </a:r>
            <a:r>
              <a:rPr sz="18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800" spc="-1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offline</a:t>
            </a:r>
            <a:r>
              <a:rPr sz="18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952"/>
                </a:solidFill>
                <a:latin typeface="Verdana"/>
                <a:cs typeface="Verdana"/>
              </a:rPr>
              <a:t>travel</a:t>
            </a:r>
            <a:r>
              <a:rPr sz="1800" spc="-1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agencies, 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groups </a:t>
            </a:r>
            <a:r>
              <a:rPr sz="1800" spc="35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direct</a:t>
            </a:r>
            <a:r>
              <a:rPr sz="1800" spc="-4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customers.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0411" y="1040891"/>
            <a:ext cx="4259580" cy="3558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56" y="152527"/>
            <a:ext cx="7502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0" dirty="0">
                <a:uFill>
                  <a:solidFill>
                    <a:srgbClr val="CC0000"/>
                  </a:solidFill>
                </a:uFill>
              </a:rPr>
              <a:t>Average</a:t>
            </a:r>
            <a:r>
              <a:rPr sz="2800" u="heavy" spc="-16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Daily</a:t>
            </a:r>
            <a:r>
              <a:rPr sz="2800" u="heavy" spc="-20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Rate</a:t>
            </a:r>
            <a:r>
              <a:rPr sz="2800" u="heavy" spc="-21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85" dirty="0">
                <a:uFill>
                  <a:solidFill>
                    <a:srgbClr val="CC0000"/>
                  </a:solidFill>
                </a:uFill>
              </a:rPr>
              <a:t>for</a:t>
            </a:r>
            <a:r>
              <a:rPr sz="2800" u="heavy" spc="-23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heavy" spc="-3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65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908" y="867155"/>
            <a:ext cx="7110983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53" y="152527"/>
            <a:ext cx="772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20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100" dirty="0">
                <a:uFill>
                  <a:solidFill>
                    <a:srgbClr val="CC0000"/>
                  </a:solidFill>
                </a:uFill>
              </a:rPr>
              <a:t>Average</a:t>
            </a:r>
            <a:r>
              <a:rPr sz="2800" u="heavy" spc="-16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Daily</a:t>
            </a:r>
            <a:r>
              <a:rPr sz="2800" u="heavy" spc="-20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Rate</a:t>
            </a:r>
            <a:r>
              <a:rPr sz="2800" u="heavy" spc="-21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85" dirty="0">
                <a:uFill>
                  <a:solidFill>
                    <a:srgbClr val="CC0000"/>
                  </a:solidFill>
                </a:uFill>
              </a:rPr>
              <a:t>for</a:t>
            </a:r>
            <a:r>
              <a:rPr sz="2800" u="heavy" spc="-24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heavy" spc="-3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65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pc="-5" dirty="0"/>
              <a:t>The</a:t>
            </a:r>
            <a:r>
              <a:rPr spc="-120" dirty="0"/>
              <a:t> </a:t>
            </a:r>
            <a:r>
              <a:rPr spc="-15" dirty="0"/>
              <a:t>average</a:t>
            </a:r>
            <a:r>
              <a:rPr spc="-210" dirty="0"/>
              <a:t> </a:t>
            </a:r>
            <a:r>
              <a:rPr spc="-10" dirty="0"/>
              <a:t>daily</a:t>
            </a:r>
            <a:r>
              <a:rPr spc="-150" dirty="0"/>
              <a:t> </a:t>
            </a:r>
            <a:r>
              <a:rPr spc="-35" dirty="0"/>
              <a:t>rates</a:t>
            </a:r>
            <a:r>
              <a:rPr spc="-155" dirty="0"/>
              <a:t> </a:t>
            </a:r>
            <a:r>
              <a:rPr spc="-20" dirty="0"/>
              <a:t>are</a:t>
            </a:r>
            <a:r>
              <a:rPr spc="-180" dirty="0"/>
              <a:t> </a:t>
            </a:r>
            <a:r>
              <a:rPr spc="40" dirty="0"/>
              <a:t>high</a:t>
            </a:r>
            <a:r>
              <a:rPr spc="-65" dirty="0"/>
              <a:t> </a:t>
            </a:r>
            <a:r>
              <a:rPr spc="35" dirty="0"/>
              <a:t>during</a:t>
            </a:r>
            <a:r>
              <a:rPr spc="-75" dirty="0"/>
              <a:t> </a:t>
            </a:r>
            <a:r>
              <a:rPr spc="20" dirty="0"/>
              <a:t>the</a:t>
            </a:r>
            <a:r>
              <a:rPr spc="-114" dirty="0"/>
              <a:t> </a:t>
            </a:r>
            <a:r>
              <a:rPr spc="35" dirty="0"/>
              <a:t>months</a:t>
            </a:r>
            <a:r>
              <a:rPr spc="-130" dirty="0"/>
              <a:t> </a:t>
            </a:r>
            <a:r>
              <a:rPr spc="-5" dirty="0"/>
              <a:t>of</a:t>
            </a:r>
            <a:r>
              <a:rPr spc="-150" dirty="0"/>
              <a:t> </a:t>
            </a:r>
            <a:r>
              <a:rPr spc="-95" dirty="0"/>
              <a:t>may,</a:t>
            </a:r>
            <a:r>
              <a:rPr spc="-229" dirty="0"/>
              <a:t> </a:t>
            </a:r>
            <a:r>
              <a:rPr spc="-5" dirty="0"/>
              <a:t>June,</a:t>
            </a:r>
            <a:r>
              <a:rPr spc="-180" dirty="0"/>
              <a:t> </a:t>
            </a:r>
            <a:r>
              <a:rPr spc="5" dirty="0"/>
              <a:t>July</a:t>
            </a:r>
          </a:p>
          <a:p>
            <a:pPr marL="421005">
              <a:lnSpc>
                <a:spcPct val="100000"/>
              </a:lnSpc>
              <a:spcBef>
                <a:spcPts val="5"/>
              </a:spcBef>
            </a:pPr>
            <a:r>
              <a:rPr spc="30" dirty="0"/>
              <a:t>and</a:t>
            </a:r>
            <a:r>
              <a:rPr spc="-125" dirty="0"/>
              <a:t> </a:t>
            </a:r>
            <a:r>
              <a:rPr spc="20" dirty="0"/>
              <a:t>august</a:t>
            </a:r>
            <a:r>
              <a:rPr spc="-145" dirty="0"/>
              <a:t> </a:t>
            </a:r>
            <a:r>
              <a:rPr spc="-10" dirty="0"/>
              <a:t>for</a:t>
            </a:r>
            <a:r>
              <a:rPr spc="-180" dirty="0"/>
              <a:t> </a:t>
            </a:r>
            <a:r>
              <a:rPr spc="-15" dirty="0"/>
              <a:t>City</a:t>
            </a:r>
            <a:r>
              <a:rPr spc="-185" dirty="0"/>
              <a:t> </a:t>
            </a:r>
            <a:r>
              <a:rPr spc="-35" dirty="0"/>
              <a:t>hotels.</a:t>
            </a:r>
          </a:p>
          <a:p>
            <a:pPr marL="121920">
              <a:lnSpc>
                <a:spcPct val="100000"/>
              </a:lnSpc>
              <a:spcBef>
                <a:spcPts val="30"/>
              </a:spcBef>
            </a:pPr>
            <a:endParaRPr sz="1700"/>
          </a:p>
          <a:p>
            <a:pPr marL="42100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pc="-5" dirty="0"/>
              <a:t>The</a:t>
            </a:r>
            <a:r>
              <a:rPr spc="-125" dirty="0"/>
              <a:t> </a:t>
            </a:r>
            <a:r>
              <a:rPr spc="-15" dirty="0"/>
              <a:t>average</a:t>
            </a:r>
            <a:r>
              <a:rPr spc="-195" dirty="0"/>
              <a:t> </a:t>
            </a:r>
            <a:r>
              <a:rPr spc="-10" dirty="0"/>
              <a:t>daily</a:t>
            </a:r>
            <a:r>
              <a:rPr spc="-145" dirty="0"/>
              <a:t> </a:t>
            </a:r>
            <a:r>
              <a:rPr spc="-30" dirty="0"/>
              <a:t>rates</a:t>
            </a:r>
            <a:r>
              <a:rPr spc="-150" dirty="0"/>
              <a:t> </a:t>
            </a:r>
            <a:r>
              <a:rPr spc="-20" dirty="0"/>
              <a:t>are</a:t>
            </a:r>
            <a:r>
              <a:rPr spc="-170" dirty="0"/>
              <a:t> </a:t>
            </a:r>
            <a:r>
              <a:rPr spc="40" dirty="0"/>
              <a:t>high</a:t>
            </a:r>
            <a:r>
              <a:rPr spc="-85" dirty="0"/>
              <a:t> </a:t>
            </a:r>
            <a:r>
              <a:rPr spc="35" dirty="0"/>
              <a:t>during</a:t>
            </a:r>
            <a:r>
              <a:rPr spc="-80" dirty="0"/>
              <a:t> </a:t>
            </a:r>
            <a:r>
              <a:rPr spc="20" dirty="0"/>
              <a:t>the</a:t>
            </a:r>
            <a:r>
              <a:rPr spc="-100" dirty="0"/>
              <a:t> </a:t>
            </a:r>
            <a:r>
              <a:rPr spc="35" dirty="0"/>
              <a:t>months</a:t>
            </a:r>
            <a:r>
              <a:rPr spc="-135" dirty="0"/>
              <a:t> </a:t>
            </a:r>
            <a:r>
              <a:rPr spc="-5" dirty="0"/>
              <a:t>of</a:t>
            </a:r>
            <a:r>
              <a:rPr spc="-140" dirty="0"/>
              <a:t> </a:t>
            </a:r>
            <a:r>
              <a:rPr spc="-75" dirty="0"/>
              <a:t>July,</a:t>
            </a:r>
            <a:r>
              <a:rPr spc="-215" dirty="0"/>
              <a:t> </a:t>
            </a:r>
            <a:r>
              <a:rPr spc="20" dirty="0"/>
              <a:t>august</a:t>
            </a:r>
            <a:r>
              <a:rPr spc="-145" dirty="0"/>
              <a:t> </a:t>
            </a:r>
            <a:r>
              <a:rPr spc="30" dirty="0"/>
              <a:t>and</a:t>
            </a:r>
          </a:p>
          <a:p>
            <a:pPr marL="421005">
              <a:lnSpc>
                <a:spcPct val="100000"/>
              </a:lnSpc>
            </a:pPr>
            <a:r>
              <a:rPr spc="15" dirty="0"/>
              <a:t>September </a:t>
            </a:r>
            <a:r>
              <a:rPr spc="-10" dirty="0"/>
              <a:t>for </a:t>
            </a:r>
            <a:r>
              <a:rPr spc="-15" dirty="0"/>
              <a:t>Resort</a:t>
            </a:r>
            <a:r>
              <a:rPr spc="-440" dirty="0"/>
              <a:t> </a:t>
            </a:r>
            <a:r>
              <a:rPr spc="-25" dirty="0"/>
              <a:t>Hotels.</a:t>
            </a:r>
          </a:p>
          <a:p>
            <a:pPr marL="121920">
              <a:lnSpc>
                <a:spcPct val="100000"/>
              </a:lnSpc>
              <a:spcBef>
                <a:spcPts val="35"/>
              </a:spcBef>
            </a:pPr>
            <a:endParaRPr sz="1700"/>
          </a:p>
          <a:p>
            <a:pPr marL="42100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pc="-20" dirty="0"/>
              <a:t>Overall</a:t>
            </a:r>
            <a:r>
              <a:rPr spc="-155" dirty="0"/>
              <a:t> </a:t>
            </a:r>
            <a:r>
              <a:rPr spc="50" dirty="0"/>
              <a:t>ADR</a:t>
            </a:r>
            <a:r>
              <a:rPr spc="-125" dirty="0"/>
              <a:t> </a:t>
            </a:r>
            <a:r>
              <a:rPr spc="-10" dirty="0"/>
              <a:t>for</a:t>
            </a:r>
            <a:r>
              <a:rPr spc="-180" dirty="0"/>
              <a:t> </a:t>
            </a:r>
            <a:r>
              <a:rPr spc="40" dirty="0"/>
              <a:t>both</a:t>
            </a:r>
            <a:r>
              <a:rPr spc="-125" dirty="0"/>
              <a:t> </a:t>
            </a:r>
            <a:r>
              <a:rPr spc="-5" dirty="0"/>
              <a:t>city</a:t>
            </a:r>
            <a:r>
              <a:rPr spc="-180" dirty="0"/>
              <a:t> </a:t>
            </a:r>
            <a:r>
              <a:rPr spc="30" dirty="0"/>
              <a:t>and</a:t>
            </a:r>
            <a:r>
              <a:rPr spc="-120" dirty="0"/>
              <a:t> </a:t>
            </a:r>
            <a:r>
              <a:rPr spc="-15" dirty="0"/>
              <a:t>resort</a:t>
            </a:r>
            <a:r>
              <a:rPr spc="-195" dirty="0"/>
              <a:t> </a:t>
            </a:r>
            <a:r>
              <a:rPr spc="5" dirty="0"/>
              <a:t>hotels</a:t>
            </a:r>
            <a:r>
              <a:rPr spc="-185" dirty="0"/>
              <a:t> </a:t>
            </a:r>
            <a:r>
              <a:rPr spc="-20" dirty="0"/>
              <a:t>are</a:t>
            </a:r>
            <a:r>
              <a:rPr spc="-170" dirty="0"/>
              <a:t> </a:t>
            </a:r>
            <a:r>
              <a:rPr spc="20" dirty="0"/>
              <a:t>more</a:t>
            </a:r>
            <a:r>
              <a:rPr spc="-105" dirty="0"/>
              <a:t> </a:t>
            </a:r>
            <a:r>
              <a:rPr spc="-5" dirty="0"/>
              <a:t>expensive</a:t>
            </a:r>
            <a:r>
              <a:rPr spc="-195" dirty="0"/>
              <a:t> </a:t>
            </a:r>
            <a:r>
              <a:rPr spc="35" dirty="0"/>
              <a:t>between  </a:t>
            </a:r>
            <a:r>
              <a:rPr dirty="0"/>
              <a:t>may </a:t>
            </a:r>
            <a:r>
              <a:rPr spc="30" dirty="0"/>
              <a:t>and</a:t>
            </a:r>
            <a:r>
              <a:rPr spc="-275" dirty="0"/>
              <a:t> </a:t>
            </a:r>
            <a:r>
              <a:rPr spc="-30" dirty="0"/>
              <a:t>September.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494" y="171653"/>
            <a:ext cx="7122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0" dirty="0">
                <a:uFill>
                  <a:solidFill>
                    <a:srgbClr val="CC0000"/>
                  </a:solidFill>
                </a:uFill>
              </a:rPr>
              <a:t>Average</a:t>
            </a:r>
            <a:r>
              <a:rPr sz="2800" u="heavy" spc="-17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Daily</a:t>
            </a:r>
            <a:r>
              <a:rPr sz="2800" u="heavy" spc="-20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Rate</a:t>
            </a:r>
            <a:r>
              <a:rPr sz="2800" u="heavy" spc="-21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5" dirty="0">
                <a:uFill>
                  <a:solidFill>
                    <a:srgbClr val="CC0000"/>
                  </a:solidFill>
                </a:uFill>
              </a:rPr>
              <a:t>for</a:t>
            </a:r>
            <a:r>
              <a:rPr sz="2800" u="heavy" spc="-24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heavy" spc="-4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125" dirty="0">
                <a:uFill>
                  <a:solidFill>
                    <a:srgbClr val="CC0000"/>
                  </a:solidFill>
                </a:uFill>
              </a:rPr>
              <a:t>Years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2107" y="1211580"/>
            <a:ext cx="8939784" cy="288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279" y="136093"/>
            <a:ext cx="501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Car </a:t>
            </a:r>
            <a:r>
              <a:rPr sz="2800" u="heavy" spc="-80" dirty="0">
                <a:uFill>
                  <a:solidFill>
                    <a:srgbClr val="CC0000"/>
                  </a:solidFill>
                </a:uFill>
              </a:rPr>
              <a:t>Parking </a:t>
            </a: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space</a:t>
            </a:r>
            <a:r>
              <a:rPr sz="2800" u="heavy" spc="-63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120" dirty="0">
                <a:uFill>
                  <a:solidFill>
                    <a:srgbClr val="CC0000"/>
                  </a:solidFill>
                </a:uFill>
              </a:rPr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65960" y="877824"/>
            <a:ext cx="4811268" cy="2488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978" y="3689400"/>
            <a:ext cx="78905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30" dirty="0">
                <a:solidFill>
                  <a:srgbClr val="004952"/>
                </a:solidFill>
                <a:latin typeface="Verdana"/>
                <a:cs typeface="Verdana"/>
              </a:rPr>
              <a:t>Most</a:t>
            </a:r>
            <a:r>
              <a:rPr sz="18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952"/>
                </a:solidFill>
                <a:latin typeface="Verdana"/>
                <a:cs typeface="Verdana"/>
              </a:rPr>
              <a:t>hotels</a:t>
            </a:r>
            <a:r>
              <a:rPr sz="1800" spc="-1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952"/>
                </a:solidFill>
                <a:latin typeface="Verdana"/>
                <a:cs typeface="Verdana"/>
              </a:rPr>
              <a:t>have</a:t>
            </a:r>
            <a:r>
              <a:rPr sz="1800" spc="-2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zero</a:t>
            </a:r>
            <a:r>
              <a:rPr sz="1800" spc="-1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car</a:t>
            </a:r>
            <a:r>
              <a:rPr sz="1800" spc="-1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space</a:t>
            </a:r>
            <a:r>
              <a:rPr sz="18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parking.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solidFill>
                  <a:srgbClr val="004952"/>
                </a:solidFill>
                <a:latin typeface="Verdana"/>
                <a:cs typeface="Verdana"/>
              </a:rPr>
              <a:t>Among</a:t>
            </a:r>
            <a:r>
              <a:rPr sz="18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8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952"/>
                </a:solidFill>
                <a:latin typeface="Verdana"/>
                <a:cs typeface="Verdana"/>
              </a:rPr>
              <a:t>have</a:t>
            </a:r>
            <a:r>
              <a:rPr sz="1800" spc="-2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car</a:t>
            </a:r>
            <a:r>
              <a:rPr sz="1800" spc="-1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space</a:t>
            </a:r>
            <a:r>
              <a:rPr sz="18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parking</a:t>
            </a:r>
            <a:r>
              <a:rPr sz="18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has</a:t>
            </a:r>
            <a:r>
              <a:rPr sz="1800" spc="-1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one</a:t>
            </a:r>
            <a:r>
              <a:rPr sz="18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car</a:t>
            </a:r>
            <a:r>
              <a:rPr sz="1800" spc="-1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spacing</a:t>
            </a:r>
            <a:r>
              <a:rPr sz="18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the  trend</a:t>
            </a:r>
            <a:r>
              <a:rPr sz="18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decreases</a:t>
            </a:r>
            <a:r>
              <a:rPr sz="18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drastically</a:t>
            </a:r>
            <a:r>
              <a:rPr sz="18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952"/>
                </a:solidFill>
                <a:latin typeface="Verdana"/>
                <a:cs typeface="Verdana"/>
              </a:rPr>
              <a:t>as</a:t>
            </a:r>
            <a:r>
              <a:rPr sz="1800" spc="-2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8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car</a:t>
            </a:r>
            <a:r>
              <a:rPr sz="18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spacing</a:t>
            </a:r>
            <a:r>
              <a:rPr sz="18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952"/>
                </a:solidFill>
                <a:latin typeface="Verdana"/>
                <a:cs typeface="Verdana"/>
              </a:rPr>
              <a:t>increases.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092" y="136093"/>
            <a:ext cx="5173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45" dirty="0">
                <a:uFill>
                  <a:solidFill>
                    <a:srgbClr val="CC0000"/>
                  </a:solidFill>
                </a:uFill>
              </a:rPr>
              <a:t>Is-</a:t>
            </a:r>
            <a:r>
              <a:rPr sz="2800" u="heavy" spc="-69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80" dirty="0">
                <a:uFill>
                  <a:solidFill>
                    <a:srgbClr val="CC0000"/>
                  </a:solidFill>
                </a:uFill>
              </a:rPr>
              <a:t>Repeated</a:t>
            </a:r>
            <a:r>
              <a:rPr sz="2800" u="heavy" spc="-1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100" dirty="0">
                <a:uFill>
                  <a:solidFill>
                    <a:srgbClr val="CC0000"/>
                  </a:solidFill>
                </a:uFill>
              </a:rPr>
              <a:t>Guests</a:t>
            </a:r>
            <a:r>
              <a:rPr sz="2800" u="heavy" spc="-2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65" dirty="0">
                <a:uFill>
                  <a:solidFill>
                    <a:srgbClr val="CC0000"/>
                  </a:solidFill>
                </a:uFill>
              </a:rPr>
              <a:t>Counts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282184" y="1114044"/>
            <a:ext cx="3692652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208" y="1053541"/>
            <a:ext cx="4337050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solidFill>
                  <a:srgbClr val="004952"/>
                </a:solidFill>
                <a:latin typeface="Verdana"/>
                <a:cs typeface="Verdana"/>
              </a:rPr>
              <a:t>Very</a:t>
            </a:r>
            <a:r>
              <a:rPr sz="1800" spc="-2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few</a:t>
            </a:r>
            <a:r>
              <a:rPr sz="18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8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800" spc="-1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seem</a:t>
            </a:r>
            <a:r>
              <a:rPr sz="18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8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952"/>
                </a:solidFill>
                <a:latin typeface="Verdana"/>
                <a:cs typeface="Verdana"/>
              </a:rPr>
              <a:t>be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solidFill>
                  <a:srgbClr val="004952"/>
                </a:solidFill>
                <a:latin typeface="Verdana"/>
                <a:cs typeface="Verdana"/>
              </a:rPr>
              <a:t>loyal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800" spc="-4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952"/>
                </a:solidFill>
                <a:latin typeface="Verdana"/>
                <a:cs typeface="Verdana"/>
              </a:rPr>
              <a:t>hotels.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Verdana"/>
              <a:cs typeface="Verdana"/>
            </a:endParaRPr>
          </a:p>
          <a:p>
            <a:pPr marL="299085" marR="20574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952"/>
                </a:solidFill>
                <a:latin typeface="Verdana"/>
                <a:cs typeface="Verdana"/>
              </a:rPr>
              <a:t>Only</a:t>
            </a:r>
            <a:r>
              <a:rPr sz="18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around</a:t>
            </a:r>
            <a:r>
              <a:rPr sz="18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4952"/>
                </a:solidFill>
                <a:latin typeface="Verdana"/>
                <a:cs typeface="Verdana"/>
              </a:rPr>
              <a:t>3755</a:t>
            </a:r>
            <a:r>
              <a:rPr sz="1800" spc="-25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bookings</a:t>
            </a:r>
            <a:r>
              <a:rPr sz="18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800" spc="-1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of 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repeated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guests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from </a:t>
            </a:r>
            <a:r>
              <a:rPr sz="1800" spc="-10" dirty="0">
                <a:solidFill>
                  <a:srgbClr val="004952"/>
                </a:solidFill>
                <a:latin typeface="Verdana"/>
                <a:cs typeface="Verdana"/>
              </a:rPr>
              <a:t>all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bookings.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8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952"/>
                </a:solidFill>
                <a:latin typeface="Verdana"/>
                <a:cs typeface="Verdana"/>
              </a:rPr>
              <a:t>management</a:t>
            </a:r>
            <a:r>
              <a:rPr sz="18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952"/>
                </a:solidFill>
                <a:latin typeface="Verdana"/>
                <a:cs typeface="Verdana"/>
              </a:rPr>
              <a:t>team</a:t>
            </a:r>
            <a:r>
              <a:rPr sz="18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has</a:t>
            </a:r>
            <a:r>
              <a:rPr sz="1800" spc="-2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deal  </a:t>
            </a:r>
            <a:r>
              <a:rPr sz="1800" spc="35" dirty="0">
                <a:solidFill>
                  <a:srgbClr val="004952"/>
                </a:solidFill>
                <a:latin typeface="Verdana"/>
                <a:cs typeface="Verdana"/>
              </a:rPr>
              <a:t>with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this by </a:t>
            </a:r>
            <a:r>
              <a:rPr sz="1800" spc="25" dirty="0">
                <a:solidFill>
                  <a:srgbClr val="004952"/>
                </a:solidFill>
                <a:latin typeface="Verdana"/>
                <a:cs typeface="Verdana"/>
              </a:rPr>
              <a:t>giving </a:t>
            </a:r>
            <a:r>
              <a:rPr sz="1800" spc="15" dirty="0">
                <a:solidFill>
                  <a:srgbClr val="004952"/>
                </a:solidFill>
                <a:latin typeface="Verdana"/>
                <a:cs typeface="Verdana"/>
              </a:rPr>
              <a:t>discounts </a:t>
            </a:r>
            <a:r>
              <a:rPr sz="1800" spc="-10" dirty="0">
                <a:solidFill>
                  <a:srgbClr val="004952"/>
                </a:solidFill>
                <a:latin typeface="Verdana"/>
                <a:cs typeface="Verdana"/>
              </a:rPr>
              <a:t>for  </a:t>
            </a:r>
            <a:r>
              <a:rPr sz="1800" dirty="0">
                <a:solidFill>
                  <a:srgbClr val="004952"/>
                </a:solidFill>
                <a:latin typeface="Verdana"/>
                <a:cs typeface="Verdana"/>
              </a:rPr>
              <a:t>next </a:t>
            </a:r>
            <a:r>
              <a:rPr sz="1800" spc="-30" dirty="0">
                <a:solidFill>
                  <a:srgbClr val="004952"/>
                </a:solidFill>
                <a:latin typeface="Verdana"/>
                <a:cs typeface="Verdana"/>
              </a:rPr>
              <a:t>visit </a:t>
            </a:r>
            <a:r>
              <a:rPr sz="1800" spc="-10" dirty="0">
                <a:solidFill>
                  <a:srgbClr val="004952"/>
                </a:solidFill>
                <a:latin typeface="Verdana"/>
                <a:cs typeface="Verdana"/>
              </a:rPr>
              <a:t>or </a:t>
            </a:r>
            <a:r>
              <a:rPr sz="1800" spc="-15" dirty="0">
                <a:solidFill>
                  <a:srgbClr val="004952"/>
                </a:solidFill>
                <a:latin typeface="Verdana"/>
                <a:cs typeface="Verdana"/>
              </a:rPr>
              <a:t>free </a:t>
            </a:r>
            <a:r>
              <a:rPr sz="1800" spc="35" dirty="0">
                <a:solidFill>
                  <a:srgbClr val="004952"/>
                </a:solidFill>
                <a:latin typeface="Verdana"/>
                <a:cs typeface="Verdana"/>
              </a:rPr>
              <a:t>coupons </a:t>
            </a:r>
            <a:r>
              <a:rPr sz="1800" spc="-10" dirty="0">
                <a:solidFill>
                  <a:srgbClr val="004952"/>
                </a:solidFill>
                <a:latin typeface="Verdana"/>
                <a:cs typeface="Verdana"/>
              </a:rPr>
              <a:t>or  </a:t>
            </a:r>
            <a:r>
              <a:rPr sz="1800" spc="40" dirty="0">
                <a:solidFill>
                  <a:srgbClr val="004952"/>
                </a:solidFill>
                <a:latin typeface="Verdana"/>
                <a:cs typeface="Verdana"/>
              </a:rPr>
              <a:t>something</a:t>
            </a:r>
            <a:r>
              <a:rPr sz="18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8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increase</a:t>
            </a:r>
            <a:r>
              <a:rPr sz="1800" spc="-1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8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952"/>
                </a:solidFill>
                <a:latin typeface="Verdana"/>
                <a:cs typeface="Verdana"/>
              </a:rPr>
              <a:t>number  </a:t>
            </a:r>
            <a:r>
              <a:rPr sz="18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952"/>
                </a:solidFill>
                <a:latin typeface="Verdana"/>
                <a:cs typeface="Verdana"/>
              </a:rPr>
              <a:t>guests.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836" y="94868"/>
            <a:ext cx="3942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5" dirty="0">
                <a:uFill>
                  <a:solidFill>
                    <a:srgbClr val="CC0000"/>
                  </a:solidFill>
                </a:uFill>
              </a:rPr>
              <a:t>Correlation</a:t>
            </a:r>
            <a:r>
              <a:rPr sz="2800" u="heavy" spc="-2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80" dirty="0">
                <a:uFill>
                  <a:solidFill>
                    <a:srgbClr val="CC0000"/>
                  </a:solidFill>
                </a:uFill>
              </a:rPr>
              <a:t>Heatmap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46403" y="640080"/>
            <a:ext cx="6758940" cy="4466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232" y="103073"/>
            <a:ext cx="211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0" dirty="0">
                <a:uFill>
                  <a:solidFill>
                    <a:srgbClr val="CC0000"/>
                  </a:solidFill>
                </a:uFill>
              </a:rPr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69442" y="740790"/>
            <a:ext cx="8041005" cy="400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745" algn="just">
              <a:lnSpc>
                <a:spcPct val="100000"/>
              </a:lnSpc>
              <a:spcBef>
                <a:spcPts val="100"/>
              </a:spcBef>
              <a:buSzPct val="83333"/>
              <a:buAutoNum type="arabicPeriod"/>
              <a:tabLst>
                <a:tab pos="149860" algn="l"/>
              </a:tabLst>
            </a:pP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'City</a:t>
            </a:r>
            <a:r>
              <a:rPr sz="12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hotels'</a:t>
            </a:r>
            <a:r>
              <a:rPr sz="12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952"/>
                </a:solidFill>
                <a:latin typeface="Verdana"/>
                <a:cs typeface="Verdana"/>
              </a:rPr>
              <a:t>'Resort</a:t>
            </a:r>
            <a:r>
              <a:rPr sz="12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hotels'</a:t>
            </a:r>
            <a:r>
              <a:rPr sz="12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2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two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types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hotels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present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dataset,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out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which,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'City</a:t>
            </a:r>
            <a:r>
              <a:rPr sz="12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hotels’ 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more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preferred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by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than</a:t>
            </a:r>
            <a:r>
              <a:rPr sz="1200" spc="-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latter.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(66.4%</a:t>
            </a:r>
            <a:r>
              <a:rPr sz="1200" spc="-2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customer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prefers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'City</a:t>
            </a:r>
            <a:r>
              <a:rPr sz="12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hotels'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whereas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33.6% 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customerprefers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'Resort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hotels’)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952"/>
              </a:buClr>
              <a:buFont typeface="Verdana"/>
              <a:buAutoNum type="arabicPeriod"/>
            </a:pPr>
            <a:endParaRPr sz="1100">
              <a:latin typeface="Verdana"/>
              <a:cs typeface="Verdana"/>
            </a:endParaRPr>
          </a:p>
          <a:p>
            <a:pPr marL="12700" marR="239395" algn="just">
              <a:lnSpc>
                <a:spcPct val="100000"/>
              </a:lnSpc>
              <a:buSzPct val="83333"/>
              <a:buAutoNum type="arabicPeriod"/>
              <a:tabLst>
                <a:tab pos="163830" algn="l"/>
              </a:tabLst>
            </a:pP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Out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119000</a:t>
            </a:r>
            <a:r>
              <a:rPr sz="1200" spc="-1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customer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952"/>
                </a:solidFill>
                <a:latin typeface="Verdana"/>
                <a:cs typeface="Verdana"/>
              </a:rPr>
              <a:t>dataset,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75166</a:t>
            </a:r>
            <a:r>
              <a:rPr sz="1200" spc="-20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checked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hotel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while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44224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cancelled 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their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bookings,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about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37%</a:t>
            </a:r>
            <a:r>
              <a:rPr sz="1200" spc="-2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booking</a:t>
            </a:r>
            <a:r>
              <a:rPr sz="1200" spc="-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got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cancelled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whereas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63%</a:t>
            </a:r>
            <a:r>
              <a:rPr sz="1200" spc="-2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checked</a:t>
            </a:r>
            <a:r>
              <a:rPr sz="1200" spc="-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 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hotel.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  <a:buFont typeface="Verdana"/>
              <a:buAutoNum type="arabicPeriod"/>
            </a:pPr>
            <a:endParaRPr sz="1100">
              <a:latin typeface="Verdana"/>
              <a:cs typeface="Verdana"/>
            </a:endParaRPr>
          </a:p>
          <a:p>
            <a:pPr marL="12700" marR="147320" algn="just">
              <a:lnSpc>
                <a:spcPct val="100000"/>
              </a:lnSpc>
              <a:buSzPct val="83333"/>
              <a:buAutoNum type="arabicPeriod"/>
              <a:tabLst>
                <a:tab pos="153035" algn="l"/>
              </a:tabLst>
            </a:pP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Majority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deposit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type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952"/>
                </a:solidFill>
                <a:latin typeface="Verdana"/>
                <a:cs typeface="Verdana"/>
              </a:rPr>
              <a:t>'No</a:t>
            </a:r>
            <a:r>
              <a:rPr sz="1200" b="1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952"/>
                </a:solidFill>
                <a:latin typeface="Verdana"/>
                <a:cs typeface="Verdana"/>
              </a:rPr>
              <a:t>deposit'</a:t>
            </a:r>
            <a:r>
              <a:rPr sz="1200" b="1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952"/>
                </a:solidFill>
                <a:latin typeface="Verdana"/>
                <a:cs typeface="Verdana"/>
              </a:rPr>
              <a:t>type,</a:t>
            </a:r>
            <a:r>
              <a:rPr sz="12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itself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concludes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952"/>
                </a:solidFill>
                <a:latin typeface="Verdana"/>
                <a:cs typeface="Verdana"/>
              </a:rPr>
              <a:t>high</a:t>
            </a: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rate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cancellation  </a:t>
            </a: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rate.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  <a:buFont typeface="Verdana"/>
              <a:buAutoNum type="arabicPeriod"/>
            </a:pPr>
            <a:endParaRPr sz="1100">
              <a:latin typeface="Verdana"/>
              <a:cs typeface="Verdana"/>
            </a:endParaRPr>
          </a:p>
          <a:p>
            <a:pPr marL="161925" indent="-149860" algn="just">
              <a:lnSpc>
                <a:spcPct val="100000"/>
              </a:lnSpc>
              <a:spcBef>
                <a:spcPts val="5"/>
              </a:spcBef>
              <a:buSzPct val="83333"/>
              <a:buAutoNum type="arabicPeriod"/>
              <a:tabLst>
                <a:tab pos="162560" algn="l"/>
              </a:tabLst>
            </a:pP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From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given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dataset,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can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see</a:t>
            </a:r>
            <a:r>
              <a:rPr sz="12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2016</a:t>
            </a:r>
            <a:r>
              <a:rPr sz="1200" spc="-20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12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952"/>
                </a:solidFill>
                <a:latin typeface="Verdana"/>
                <a:cs typeface="Verdana"/>
              </a:rPr>
              <a:t>year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hotel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bookings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2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highest.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952"/>
              </a:buClr>
              <a:buFont typeface="Verdana"/>
              <a:buAutoNum type="arabicPeriod"/>
            </a:pPr>
            <a:endParaRPr sz="1100">
              <a:latin typeface="Verdana"/>
              <a:cs typeface="Verdana"/>
            </a:endParaRPr>
          </a:p>
          <a:p>
            <a:pPr marL="12700" marR="330835" algn="just">
              <a:lnSpc>
                <a:spcPct val="100000"/>
              </a:lnSpc>
              <a:buSzPct val="83333"/>
              <a:buAutoNum type="arabicPeriod"/>
              <a:tabLst>
                <a:tab pos="172720" algn="l"/>
              </a:tabLst>
            </a:pP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can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also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see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trend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middle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952"/>
                </a:solidFill>
                <a:latin typeface="Verdana"/>
                <a:cs typeface="Verdana"/>
              </a:rPr>
              <a:t>year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as</a:t>
            </a:r>
            <a:r>
              <a:rPr sz="12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those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season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has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952"/>
                </a:solidFill>
                <a:latin typeface="Verdana"/>
                <a:cs typeface="Verdana"/>
              </a:rPr>
              <a:t>less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weather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condition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and 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holidays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more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during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952"/>
                </a:solidFill>
                <a:latin typeface="Verdana"/>
                <a:cs typeface="Verdana"/>
              </a:rPr>
              <a:t>season.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can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also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infer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winter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season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has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lowest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200" spc="-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 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bookings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around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globe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can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assume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because</a:t>
            </a:r>
            <a:r>
              <a:rPr sz="1200" spc="-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weather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condition.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  <a:buFont typeface="Verdana"/>
              <a:buAutoNum type="arabicPeriod"/>
            </a:pPr>
            <a:endParaRPr sz="1100">
              <a:latin typeface="Verdana"/>
              <a:cs typeface="Verdana"/>
            </a:endParaRPr>
          </a:p>
          <a:p>
            <a:pPr marL="12700" marR="190500" algn="just">
              <a:lnSpc>
                <a:spcPct val="100000"/>
              </a:lnSpc>
              <a:buSzPct val="83333"/>
              <a:buAutoNum type="arabicPeriod"/>
              <a:tabLst>
                <a:tab pos="163830" algn="l"/>
              </a:tabLst>
            </a:pP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Out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all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months,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'August'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witnessed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highest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hotel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bookings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whereas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'January'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witnessed 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952"/>
                </a:solidFill>
                <a:latin typeface="Verdana"/>
                <a:cs typeface="Verdana"/>
              </a:rPr>
              <a:t>least.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  <a:buFont typeface="Verdana"/>
              <a:buAutoNum type="arabicPeriod"/>
            </a:pP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SzPct val="83333"/>
              <a:buAutoNum type="arabicPeriod"/>
              <a:tabLst>
                <a:tab pos="151765" algn="l"/>
              </a:tabLst>
            </a:pP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City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hotels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are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952"/>
                </a:solidFill>
                <a:latin typeface="Verdana"/>
                <a:cs typeface="Verdana"/>
              </a:rPr>
              <a:t>high</a:t>
            </a: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952"/>
                </a:solidFill>
                <a:latin typeface="Verdana"/>
                <a:cs typeface="Verdana"/>
              </a:rPr>
              <a:t>demand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compared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resort</a:t>
            </a:r>
            <a:r>
              <a:rPr sz="12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all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aspects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due</a:t>
            </a:r>
            <a:r>
              <a:rPr sz="1200" spc="-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its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952"/>
                </a:solidFill>
                <a:latin typeface="Verdana"/>
                <a:cs typeface="Verdana"/>
              </a:rPr>
              <a:t>reliability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majority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 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population.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097" y="0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80" dirty="0">
                <a:uFill>
                  <a:solidFill>
                    <a:srgbClr val="CC0000"/>
                  </a:solidFill>
                </a:uFill>
              </a:rPr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09955" y="716407"/>
            <a:ext cx="7602855" cy="438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615">
              <a:lnSpc>
                <a:spcPct val="100000"/>
              </a:lnSpc>
              <a:spcBef>
                <a:spcPts val="100"/>
              </a:spcBef>
              <a:buSzPct val="83333"/>
              <a:buAutoNum type="arabicPeriod" startAt="8"/>
              <a:tabLst>
                <a:tab pos="162560" algn="l"/>
              </a:tabLst>
            </a:pP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Most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prefer</a:t>
            </a:r>
            <a:r>
              <a:rPr sz="12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stay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952"/>
                </a:solidFill>
                <a:latin typeface="Verdana"/>
                <a:cs typeface="Verdana"/>
              </a:rPr>
              <a:t>one,</a:t>
            </a:r>
            <a:r>
              <a:rPr sz="12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two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three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nights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majority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its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two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three 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night </a:t>
            </a:r>
            <a:r>
              <a:rPr sz="1200" spc="30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200" spc="-1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tops.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952"/>
              </a:buClr>
              <a:buFont typeface="Verdana"/>
              <a:buAutoNum type="arabicPeriod" startAt="8"/>
            </a:pPr>
            <a:endParaRPr sz="1100">
              <a:latin typeface="Verdana"/>
              <a:cs typeface="Verdana"/>
            </a:endParaRPr>
          </a:p>
          <a:p>
            <a:pPr marL="12700" marR="1006475">
              <a:lnSpc>
                <a:spcPct val="100000"/>
              </a:lnSpc>
              <a:buSzPct val="83333"/>
              <a:buAutoNum type="arabicPeriod" startAt="8"/>
              <a:tabLst>
                <a:tab pos="167005" algn="l"/>
              </a:tabLst>
            </a:pPr>
            <a:r>
              <a:rPr sz="1200" spc="40" dirty="0">
                <a:solidFill>
                  <a:srgbClr val="004952"/>
                </a:solidFill>
                <a:latin typeface="Verdana"/>
                <a:cs typeface="Verdana"/>
              </a:rPr>
              <a:t>Among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top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10</a:t>
            </a:r>
            <a:r>
              <a:rPr sz="1200" spc="-2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countries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with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respect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bookings,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most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them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are 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European</a:t>
            </a:r>
            <a:r>
              <a:rPr sz="1200" spc="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countries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belongs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list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Portugal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stands</a:t>
            </a: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first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with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004952"/>
                </a:solidFill>
                <a:latin typeface="Verdana"/>
                <a:cs typeface="Verdana"/>
              </a:rPr>
              <a:t>48.5k 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bookings.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  <a:buFont typeface="Verdana"/>
              <a:buAutoNum type="arabicPeriod" startAt="8"/>
            </a:pPr>
            <a:endParaRPr sz="1100">
              <a:latin typeface="Verdana"/>
              <a:cs typeface="Verdana"/>
            </a:endParaRPr>
          </a:p>
          <a:p>
            <a:pPr marL="12700" marR="106045">
              <a:lnSpc>
                <a:spcPct val="100000"/>
              </a:lnSpc>
              <a:buSzPct val="83333"/>
              <a:buAutoNum type="arabicPeriod" startAt="8"/>
              <a:tabLst>
                <a:tab pos="248920" algn="l"/>
              </a:tabLst>
            </a:pP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resort</a:t>
            </a:r>
            <a:r>
              <a:rPr sz="12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hotels,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ADR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12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more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expensive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during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June,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July,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August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September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whereas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for 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city</a:t>
            </a:r>
            <a:r>
              <a:rPr sz="12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hotels,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ADR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more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expensive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during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May,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June</a:t>
            </a:r>
            <a:r>
              <a:rPr sz="1200" spc="-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July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August.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So,</a:t>
            </a:r>
            <a:r>
              <a:rPr sz="1200" spc="-21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952"/>
                </a:solidFill>
                <a:latin typeface="Verdana"/>
                <a:cs typeface="Verdana"/>
              </a:rPr>
              <a:t>Overall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ADR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both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cities  are</a:t>
            </a:r>
            <a:r>
              <a:rPr sz="12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more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expensive</a:t>
            </a:r>
            <a:r>
              <a:rPr sz="12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between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May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952"/>
                </a:solidFill>
                <a:latin typeface="Verdana"/>
                <a:cs typeface="Verdana"/>
              </a:rPr>
              <a:t>September.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  <a:buFont typeface="Verdana"/>
              <a:buAutoNum type="arabicPeriod" startAt="8"/>
            </a:pPr>
            <a:endParaRPr sz="1100">
              <a:latin typeface="Verdana"/>
              <a:cs typeface="Verdana"/>
            </a:endParaRPr>
          </a:p>
          <a:p>
            <a:pPr marL="12700" marR="603885">
              <a:lnSpc>
                <a:spcPct val="100000"/>
              </a:lnSpc>
              <a:spcBef>
                <a:spcPts val="5"/>
              </a:spcBef>
              <a:buSzPct val="83333"/>
              <a:buAutoNum type="arabicPeriod" startAt="8"/>
              <a:tabLst>
                <a:tab pos="226060" algn="l"/>
              </a:tabLst>
            </a:pP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Its</a:t>
            </a:r>
            <a:r>
              <a:rPr sz="12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observed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average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ADR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incrementing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952"/>
                </a:solidFill>
                <a:latin typeface="Verdana"/>
                <a:cs typeface="Verdana"/>
              </a:rPr>
              <a:t>every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952"/>
                </a:solidFill>
                <a:latin typeface="Verdana"/>
                <a:cs typeface="Verdana"/>
              </a:rPr>
              <a:t>year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from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2015</a:t>
            </a:r>
            <a:r>
              <a:rPr sz="1200" spc="-229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2017,</a:t>
            </a:r>
            <a:r>
              <a:rPr sz="1200" spc="-2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which</a:t>
            </a:r>
            <a:r>
              <a:rPr sz="1200" spc="-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clearly  states</a:t>
            </a:r>
            <a:r>
              <a:rPr sz="12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that hotel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business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is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scaling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up </a:t>
            </a:r>
            <a:r>
              <a:rPr sz="1200" spc="-35" dirty="0">
                <a:solidFill>
                  <a:srgbClr val="004952"/>
                </a:solidFill>
                <a:latin typeface="Verdana"/>
                <a:cs typeface="Verdana"/>
              </a:rPr>
              <a:t>every 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year.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952"/>
              </a:buClr>
              <a:buFont typeface="Verdana"/>
              <a:buAutoNum type="arabicPeriod" startAt="8"/>
            </a:pP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SzPct val="83333"/>
              <a:buAutoNum type="arabicPeriod" startAt="8"/>
              <a:tabLst>
                <a:tab pos="252095" algn="l"/>
              </a:tabLst>
            </a:pP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Online 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Travel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agencies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provides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high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amount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leads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customers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following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Offline 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TA, 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Groups,</a:t>
            </a:r>
            <a:r>
              <a:rPr sz="12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Direct,</a:t>
            </a:r>
            <a:r>
              <a:rPr sz="12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etc.,</a:t>
            </a:r>
            <a:r>
              <a:rPr sz="12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So,</a:t>
            </a:r>
            <a:r>
              <a:rPr sz="1200" spc="-2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an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conclude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need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focus</a:t>
            </a:r>
            <a:r>
              <a:rPr sz="1200" spc="-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our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marketing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area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on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online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4952"/>
                </a:solidFill>
                <a:latin typeface="Verdana"/>
                <a:cs typeface="Verdana"/>
              </a:rPr>
              <a:t>TA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since 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majority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visitors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tend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reach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out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them.</a:t>
            </a:r>
            <a:endParaRPr sz="1200">
              <a:latin typeface="Verdana"/>
              <a:cs typeface="Verdana"/>
            </a:endParaRPr>
          </a:p>
          <a:p>
            <a:pPr marL="12700" marR="1146175">
              <a:lnSpc>
                <a:spcPts val="2900"/>
              </a:lnSpc>
              <a:spcBef>
                <a:spcPts val="165"/>
              </a:spcBef>
              <a:buSzPct val="83333"/>
              <a:buAutoNum type="arabicPeriod" startAt="8"/>
              <a:tabLst>
                <a:tab pos="241300" algn="l"/>
              </a:tabLst>
            </a:pP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After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analyzing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meal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data,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its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952"/>
                </a:solidFill>
                <a:latin typeface="Verdana"/>
                <a:cs typeface="Verdana"/>
              </a:rPr>
              <a:t>found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200" spc="-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77.3%</a:t>
            </a:r>
            <a:r>
              <a:rPr sz="1200" spc="-2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customers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952"/>
                </a:solidFill>
                <a:latin typeface="Verdana"/>
                <a:cs typeface="Verdana"/>
              </a:rPr>
              <a:t>prefers</a:t>
            </a:r>
            <a:r>
              <a:rPr sz="12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BB(Bed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&amp;  </a:t>
            </a:r>
            <a:r>
              <a:rPr sz="1200" spc="-40" dirty="0">
                <a:solidFill>
                  <a:srgbClr val="004952"/>
                </a:solidFill>
                <a:latin typeface="Verdana"/>
                <a:cs typeface="Verdana"/>
              </a:rPr>
              <a:t>Breakfast).</a:t>
            </a:r>
            <a:r>
              <a:rPr sz="1200" spc="-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14.Most</a:t>
            </a:r>
            <a:r>
              <a:rPr sz="12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2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hotels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have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0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2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1car</a:t>
            </a:r>
            <a:r>
              <a:rPr sz="12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parking</a:t>
            </a:r>
            <a:r>
              <a:rPr sz="12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space.</a:t>
            </a:r>
            <a:endParaRPr sz="1200">
              <a:latin typeface="Verdana"/>
              <a:cs typeface="Verdana"/>
            </a:endParaRPr>
          </a:p>
          <a:p>
            <a:pPr marL="12700" marR="251460" indent="39370">
              <a:lnSpc>
                <a:spcPct val="100000"/>
              </a:lnSpc>
              <a:spcBef>
                <a:spcPts val="1240"/>
              </a:spcBef>
            </a:pPr>
            <a:r>
              <a:rPr sz="1200" spc="-135" dirty="0">
                <a:solidFill>
                  <a:srgbClr val="004952"/>
                </a:solidFill>
                <a:latin typeface="Verdana"/>
                <a:cs typeface="Verdana"/>
              </a:rPr>
              <a:t>15.</a:t>
            </a:r>
            <a:r>
              <a:rPr sz="1200" spc="-3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Given</a:t>
            </a:r>
            <a:r>
              <a:rPr sz="12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that</a:t>
            </a:r>
            <a:r>
              <a:rPr sz="1200" spc="-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200" spc="-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do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952"/>
                </a:solidFill>
                <a:latin typeface="Verdana"/>
                <a:cs typeface="Verdana"/>
              </a:rPr>
              <a:t>not</a:t>
            </a:r>
            <a:r>
              <a:rPr sz="12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952"/>
                </a:solidFill>
                <a:latin typeface="Verdana"/>
                <a:cs typeface="Verdana"/>
              </a:rPr>
              <a:t>have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repeated</a:t>
            </a:r>
            <a:r>
              <a:rPr sz="12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guests,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should</a:t>
            </a:r>
            <a:r>
              <a:rPr sz="12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target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our</a:t>
            </a:r>
            <a:r>
              <a:rPr sz="1200" spc="-1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advertisement</a:t>
            </a:r>
            <a:r>
              <a:rPr sz="1200" spc="-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952"/>
                </a:solidFill>
                <a:latin typeface="Verdana"/>
                <a:cs typeface="Verdana"/>
              </a:rPr>
              <a:t>on</a:t>
            </a:r>
            <a:r>
              <a:rPr sz="12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guests</a:t>
            </a:r>
            <a:r>
              <a:rPr sz="12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952"/>
                </a:solidFill>
                <a:latin typeface="Verdana"/>
                <a:cs typeface="Verdana"/>
              </a:rPr>
              <a:t>to  </a:t>
            </a:r>
            <a:r>
              <a:rPr sz="1200" spc="-5" dirty="0">
                <a:solidFill>
                  <a:srgbClr val="004952"/>
                </a:solidFill>
                <a:latin typeface="Verdana"/>
                <a:cs typeface="Verdana"/>
              </a:rPr>
              <a:t>increase </a:t>
            </a:r>
            <a:r>
              <a:rPr sz="1200" spc="5" dirty="0">
                <a:solidFill>
                  <a:srgbClr val="004952"/>
                </a:solidFill>
                <a:latin typeface="Verdana"/>
                <a:cs typeface="Verdana"/>
              </a:rPr>
              <a:t>returning</a:t>
            </a:r>
            <a:r>
              <a:rPr sz="1200" spc="-1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952"/>
                </a:solidFill>
                <a:latin typeface="Verdana"/>
                <a:cs typeface="Verdana"/>
              </a:rPr>
              <a:t>guests.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232" y="103073"/>
            <a:ext cx="212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10" dirty="0">
                <a:uFill>
                  <a:solidFill>
                    <a:srgbClr val="CC0000"/>
                  </a:solidFill>
                </a:uFill>
              </a:rPr>
              <a:t>References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21842" y="882777"/>
            <a:ext cx="3676015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09880" algn="l"/>
              </a:tabLst>
            </a:pPr>
            <a:r>
              <a:rPr sz="1800" b="1" u="heavy" spc="-13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Verdana"/>
                <a:cs typeface="Verdana"/>
                <a:hlinkClick r:id="rId2"/>
              </a:rPr>
              <a:t>https://pandas.pydata.org/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4952"/>
              </a:buClr>
              <a:buFont typeface="Verdana"/>
              <a:buAutoNum type="arabicParenR"/>
            </a:pP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Verdana"/>
                <a:cs typeface="Verdana"/>
                <a:hlinkClick r:id="rId3"/>
              </a:rPr>
              <a:t>https://matplotlib.org/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952"/>
              </a:buClr>
              <a:buFont typeface="Verdana"/>
              <a:buAutoNum type="arabicParenR"/>
            </a:pP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Verdana"/>
                <a:cs typeface="Verdana"/>
                <a:hlinkClick r:id="rId4"/>
              </a:rPr>
              <a:t>https://seaborn.pydata.org/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4952"/>
              </a:buClr>
              <a:buFont typeface="Verdana"/>
              <a:buAutoNum type="arabicParenR"/>
            </a:pPr>
            <a:endParaRPr sz="1700">
              <a:latin typeface="Verdana"/>
              <a:cs typeface="Verdana"/>
            </a:endParaRPr>
          </a:p>
          <a:p>
            <a:pPr marL="378460" indent="-36576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78460" algn="l"/>
              </a:tabLst>
            </a:pPr>
            <a:r>
              <a:rPr sz="1800" b="1" spc="-45" dirty="0">
                <a:solidFill>
                  <a:srgbClr val="004952"/>
                </a:solidFill>
                <a:latin typeface="Verdana"/>
                <a:cs typeface="Verdana"/>
              </a:rPr>
              <a:t>Geek </a:t>
            </a:r>
            <a:r>
              <a:rPr sz="1800" b="1" spc="-60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800" b="1" spc="-3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04952"/>
                </a:solidFill>
                <a:latin typeface="Verdana"/>
                <a:cs typeface="Verdana"/>
              </a:rPr>
              <a:t>geeks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063" y="188467"/>
            <a:ext cx="4455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Hotel </a:t>
            </a:r>
            <a:r>
              <a:rPr sz="2800" u="heavy" spc="-100" dirty="0">
                <a:uFill>
                  <a:solidFill>
                    <a:srgbClr val="CC0000"/>
                  </a:solidFill>
                </a:uFill>
              </a:rPr>
              <a:t>Business</a:t>
            </a:r>
            <a:r>
              <a:rPr sz="2800" u="heavy" spc="-51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165" dirty="0">
                <a:uFill>
                  <a:solidFill>
                    <a:srgbClr val="CC0000"/>
                  </a:solidFill>
                </a:uFill>
              </a:rPr>
              <a:t>Industry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1879" y="985774"/>
            <a:ext cx="499364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2000" spc="-1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04952"/>
                </a:solidFill>
                <a:latin typeface="Verdana"/>
                <a:cs typeface="Verdana"/>
              </a:rPr>
              <a:t>hotel</a:t>
            </a:r>
            <a:r>
              <a:rPr sz="2000" spc="-20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952"/>
                </a:solidFill>
                <a:latin typeface="Verdana"/>
                <a:cs typeface="Verdana"/>
              </a:rPr>
              <a:t>industry</a:t>
            </a:r>
            <a:r>
              <a:rPr sz="2000" spc="-2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2000" spc="-2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04952"/>
                </a:solidFill>
                <a:latin typeface="Verdana"/>
                <a:cs typeface="Verdana"/>
              </a:rPr>
              <a:t>one</a:t>
            </a:r>
            <a:r>
              <a:rPr sz="20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2000" spc="-1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2000" spc="-1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04952"/>
                </a:solidFill>
                <a:latin typeface="Verdana"/>
                <a:cs typeface="Verdana"/>
              </a:rPr>
              <a:t>most  </a:t>
            </a:r>
            <a:r>
              <a:rPr sz="2000" spc="25" dirty="0">
                <a:solidFill>
                  <a:srgbClr val="004952"/>
                </a:solidFill>
                <a:latin typeface="Verdana"/>
                <a:cs typeface="Verdana"/>
              </a:rPr>
              <a:t>important </a:t>
            </a:r>
            <a:r>
              <a:rPr sz="2000" spc="50" dirty="0">
                <a:solidFill>
                  <a:srgbClr val="004952"/>
                </a:solidFill>
                <a:latin typeface="Verdana"/>
                <a:cs typeface="Verdana"/>
              </a:rPr>
              <a:t>components </a:t>
            </a:r>
            <a:r>
              <a:rPr sz="2000" spc="35" dirty="0">
                <a:solidFill>
                  <a:srgbClr val="004952"/>
                </a:solidFill>
                <a:latin typeface="Verdana"/>
                <a:cs typeface="Verdana"/>
              </a:rPr>
              <a:t>within </a:t>
            </a:r>
            <a:r>
              <a:rPr sz="2000" spc="30" dirty="0">
                <a:solidFill>
                  <a:srgbClr val="004952"/>
                </a:solidFill>
                <a:latin typeface="Verdana"/>
                <a:cs typeface="Verdana"/>
              </a:rPr>
              <a:t>the  </a:t>
            </a:r>
            <a:r>
              <a:rPr sz="2000" spc="-15" dirty="0">
                <a:solidFill>
                  <a:srgbClr val="004952"/>
                </a:solidFill>
                <a:latin typeface="Verdana"/>
                <a:cs typeface="Verdana"/>
              </a:rPr>
              <a:t>service </a:t>
            </a:r>
            <a:r>
              <a:rPr sz="2000" spc="-45" dirty="0">
                <a:solidFill>
                  <a:srgbClr val="004952"/>
                </a:solidFill>
                <a:latin typeface="Verdana"/>
                <a:cs typeface="Verdana"/>
              </a:rPr>
              <a:t>industry, </a:t>
            </a:r>
            <a:r>
              <a:rPr sz="2000" spc="25" dirty="0">
                <a:solidFill>
                  <a:srgbClr val="004952"/>
                </a:solidFill>
                <a:latin typeface="Verdana"/>
                <a:cs typeface="Verdana"/>
              </a:rPr>
              <a:t>catering </a:t>
            </a:r>
            <a:r>
              <a:rPr sz="2000" spc="-10" dirty="0">
                <a:solidFill>
                  <a:srgbClr val="004952"/>
                </a:solidFill>
                <a:latin typeface="Verdana"/>
                <a:cs typeface="Verdana"/>
              </a:rPr>
              <a:t>for  </a:t>
            </a:r>
            <a:r>
              <a:rPr sz="2000" spc="15" dirty="0">
                <a:solidFill>
                  <a:srgbClr val="004952"/>
                </a:solidFill>
                <a:latin typeface="Verdana"/>
                <a:cs typeface="Verdana"/>
              </a:rPr>
              <a:t>customers </a:t>
            </a:r>
            <a:r>
              <a:rPr sz="2000" spc="55" dirty="0">
                <a:solidFill>
                  <a:srgbClr val="004952"/>
                </a:solidFill>
                <a:latin typeface="Verdana"/>
                <a:cs typeface="Verdana"/>
              </a:rPr>
              <a:t>who </a:t>
            </a:r>
            <a:r>
              <a:rPr sz="2000" spc="5" dirty="0">
                <a:solidFill>
                  <a:srgbClr val="004952"/>
                </a:solidFill>
                <a:latin typeface="Verdana"/>
                <a:cs typeface="Verdana"/>
              </a:rPr>
              <a:t>require </a:t>
            </a:r>
            <a:r>
              <a:rPr sz="2000" spc="15" dirty="0">
                <a:solidFill>
                  <a:srgbClr val="004952"/>
                </a:solidFill>
                <a:latin typeface="Verdana"/>
                <a:cs typeface="Verdana"/>
              </a:rPr>
              <a:t>overnight  </a:t>
            </a:r>
            <a:r>
              <a:rPr sz="2000" spc="25" dirty="0">
                <a:solidFill>
                  <a:srgbClr val="004952"/>
                </a:solidFill>
                <a:latin typeface="Verdana"/>
                <a:cs typeface="Verdana"/>
              </a:rPr>
              <a:t>accommodation. </a:t>
            </a:r>
            <a:r>
              <a:rPr sz="2000" spc="-60" dirty="0">
                <a:solidFill>
                  <a:srgbClr val="004952"/>
                </a:solidFill>
                <a:latin typeface="Verdana"/>
                <a:cs typeface="Verdana"/>
              </a:rPr>
              <a:t>It </a:t>
            </a:r>
            <a:r>
              <a:rPr sz="2000" spc="-25" dirty="0">
                <a:solidFill>
                  <a:srgbClr val="004952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004952"/>
                </a:solidFill>
                <a:latin typeface="Verdana"/>
                <a:cs typeface="Verdana"/>
              </a:rPr>
              <a:t>closely  </a:t>
            </a:r>
            <a:r>
              <a:rPr sz="2000" spc="5" dirty="0">
                <a:solidFill>
                  <a:srgbClr val="004952"/>
                </a:solidFill>
                <a:latin typeface="Verdana"/>
                <a:cs typeface="Verdana"/>
              </a:rPr>
              <a:t>associated </a:t>
            </a:r>
            <a:r>
              <a:rPr sz="2000" spc="40" dirty="0">
                <a:solidFill>
                  <a:srgbClr val="004952"/>
                </a:solidFill>
                <a:latin typeface="Verdana"/>
                <a:cs typeface="Verdana"/>
              </a:rPr>
              <a:t>with </a:t>
            </a:r>
            <a:r>
              <a:rPr sz="2000" spc="30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2000" spc="-35" dirty="0">
                <a:solidFill>
                  <a:srgbClr val="004952"/>
                </a:solidFill>
                <a:latin typeface="Verdana"/>
                <a:cs typeface="Verdana"/>
              </a:rPr>
              <a:t>travel </a:t>
            </a:r>
            <a:r>
              <a:rPr sz="2000" spc="5" dirty="0">
                <a:solidFill>
                  <a:srgbClr val="004952"/>
                </a:solidFill>
                <a:latin typeface="Verdana"/>
                <a:cs typeface="Verdana"/>
              </a:rPr>
              <a:t>industry  </a:t>
            </a:r>
            <a:r>
              <a:rPr sz="2000" spc="35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2000" spc="30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004952"/>
                </a:solidFill>
                <a:latin typeface="Verdana"/>
                <a:cs typeface="Verdana"/>
              </a:rPr>
              <a:t>hospitality </a:t>
            </a:r>
            <a:r>
              <a:rPr sz="2000" spc="-45" dirty="0">
                <a:solidFill>
                  <a:srgbClr val="004952"/>
                </a:solidFill>
                <a:latin typeface="Verdana"/>
                <a:cs typeface="Verdana"/>
              </a:rPr>
              <a:t>industry,  </a:t>
            </a:r>
            <a:r>
              <a:rPr sz="2000" spc="45" dirty="0">
                <a:solidFill>
                  <a:srgbClr val="004952"/>
                </a:solidFill>
                <a:latin typeface="Verdana"/>
                <a:cs typeface="Verdana"/>
              </a:rPr>
              <a:t>although </a:t>
            </a:r>
            <a:r>
              <a:rPr sz="2000" spc="15" dirty="0">
                <a:solidFill>
                  <a:srgbClr val="004952"/>
                </a:solidFill>
                <a:latin typeface="Verdana"/>
                <a:cs typeface="Verdana"/>
              </a:rPr>
              <a:t>there </a:t>
            </a:r>
            <a:r>
              <a:rPr sz="2000" spc="-20" dirty="0">
                <a:solidFill>
                  <a:srgbClr val="004952"/>
                </a:solidFill>
                <a:latin typeface="Verdana"/>
                <a:cs typeface="Verdana"/>
              </a:rPr>
              <a:t>are </a:t>
            </a:r>
            <a:r>
              <a:rPr sz="2000" spc="25" dirty="0">
                <a:solidFill>
                  <a:srgbClr val="004952"/>
                </a:solidFill>
                <a:latin typeface="Verdana"/>
                <a:cs typeface="Verdana"/>
              </a:rPr>
              <a:t>notable  </a:t>
            </a:r>
            <a:r>
              <a:rPr sz="2000" spc="5" dirty="0">
                <a:solidFill>
                  <a:srgbClr val="004952"/>
                </a:solidFill>
                <a:latin typeface="Verdana"/>
                <a:cs typeface="Verdana"/>
              </a:rPr>
              <a:t>differences </a:t>
            </a:r>
            <a:r>
              <a:rPr sz="2000" spc="1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2000" spc="-3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4952"/>
                </a:solidFill>
                <a:latin typeface="Verdana"/>
                <a:cs typeface="Verdana"/>
              </a:rPr>
              <a:t>scope.</a:t>
            </a:r>
            <a:endParaRPr sz="2000">
              <a:latin typeface="Verdana"/>
              <a:cs typeface="Verdana"/>
            </a:endParaRPr>
          </a:p>
          <a:p>
            <a:pPr marL="355600" marR="26543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solidFill>
                  <a:srgbClr val="004952"/>
                </a:solidFill>
                <a:latin typeface="Verdana"/>
                <a:cs typeface="Verdana"/>
              </a:rPr>
              <a:t>Overall, </a:t>
            </a:r>
            <a:r>
              <a:rPr sz="2000" spc="-25" dirty="0">
                <a:solidFill>
                  <a:srgbClr val="004952"/>
                </a:solidFill>
                <a:latin typeface="Verdana"/>
                <a:cs typeface="Verdana"/>
              </a:rPr>
              <a:t>sales </a:t>
            </a:r>
            <a:r>
              <a:rPr sz="2000" spc="25" dirty="0">
                <a:solidFill>
                  <a:srgbClr val="004952"/>
                </a:solidFill>
                <a:latin typeface="Verdana"/>
                <a:cs typeface="Verdana"/>
              </a:rPr>
              <a:t>from hotel </a:t>
            </a:r>
            <a:r>
              <a:rPr sz="2000" spc="30" dirty="0">
                <a:solidFill>
                  <a:srgbClr val="004952"/>
                </a:solidFill>
                <a:latin typeface="Verdana"/>
                <a:cs typeface="Verdana"/>
              </a:rPr>
              <a:t>accounts  </a:t>
            </a:r>
            <a:r>
              <a:rPr sz="2000" spc="-135" dirty="0">
                <a:solidFill>
                  <a:srgbClr val="004952"/>
                </a:solidFill>
                <a:latin typeface="Verdana"/>
                <a:cs typeface="Verdana"/>
              </a:rPr>
              <a:t>87.4%</a:t>
            </a:r>
            <a:r>
              <a:rPr sz="2000" spc="-3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2000" spc="-20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952"/>
                </a:solidFill>
                <a:latin typeface="Verdana"/>
                <a:cs typeface="Verdana"/>
              </a:rPr>
              <a:t>industry</a:t>
            </a:r>
            <a:r>
              <a:rPr sz="2000" spc="-2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952"/>
                </a:solidFill>
                <a:latin typeface="Verdana"/>
                <a:cs typeface="Verdana"/>
              </a:rPr>
              <a:t>revenue</a:t>
            </a:r>
            <a:r>
              <a:rPr sz="2000" spc="-229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004952"/>
                </a:solidFill>
                <a:latin typeface="Verdana"/>
                <a:cs typeface="Verdana"/>
              </a:rPr>
              <a:t>(in</a:t>
            </a:r>
            <a:r>
              <a:rPr sz="2000" spc="-2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4952"/>
                </a:solidFill>
                <a:latin typeface="Verdana"/>
                <a:cs typeface="Verdana"/>
              </a:rPr>
              <a:t>India  </a:t>
            </a:r>
            <a:r>
              <a:rPr sz="2000" spc="-185" dirty="0">
                <a:solidFill>
                  <a:srgbClr val="004952"/>
                </a:solidFill>
                <a:latin typeface="Verdana"/>
                <a:cs typeface="Verdana"/>
              </a:rPr>
              <a:t>53.9% </a:t>
            </a:r>
            <a:r>
              <a:rPr sz="2000" spc="35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2000" spc="-120" dirty="0">
                <a:solidFill>
                  <a:srgbClr val="004952"/>
                </a:solidFill>
                <a:latin typeface="Verdana"/>
                <a:cs typeface="Verdana"/>
              </a:rPr>
              <a:t>8% </a:t>
            </a:r>
            <a:r>
              <a:rPr sz="2000" spc="5" dirty="0">
                <a:solidFill>
                  <a:srgbClr val="004952"/>
                </a:solidFill>
                <a:latin typeface="Verdana"/>
                <a:cs typeface="Verdana"/>
              </a:rPr>
              <a:t>total </a:t>
            </a:r>
            <a:r>
              <a:rPr sz="2000" spc="45" dirty="0">
                <a:solidFill>
                  <a:srgbClr val="004952"/>
                </a:solidFill>
                <a:latin typeface="Verdana"/>
                <a:cs typeface="Verdana"/>
              </a:rPr>
              <a:t>employment  </a:t>
            </a:r>
            <a:r>
              <a:rPr sz="2000" spc="-60" dirty="0">
                <a:solidFill>
                  <a:srgbClr val="004952"/>
                </a:solidFill>
                <a:latin typeface="Verdana"/>
                <a:cs typeface="Verdana"/>
              </a:rPr>
              <a:t>rate)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5711" y="1493519"/>
            <a:ext cx="3497580" cy="2654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Thank</a:t>
            </a:r>
            <a:r>
              <a:rPr spc="-484" dirty="0"/>
              <a:t> </a:t>
            </a:r>
            <a:r>
              <a:rPr spc="-11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8978" y="4498949"/>
            <a:ext cx="1852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1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Team</a:t>
            </a:r>
            <a:r>
              <a:rPr sz="2000" b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1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GodSpeed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482" y="217423"/>
            <a:ext cx="4053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Exploring </a:t>
            </a:r>
            <a:r>
              <a:rPr sz="2800" u="heavy" spc="-55" dirty="0">
                <a:uFill>
                  <a:solidFill>
                    <a:srgbClr val="CC0000"/>
                  </a:solidFill>
                </a:uFill>
              </a:rPr>
              <a:t>the</a:t>
            </a:r>
            <a:r>
              <a:rPr sz="2800" u="heavy" spc="-47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dataset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57783" y="725423"/>
            <a:ext cx="7938516" cy="425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075" y="262255"/>
            <a:ext cx="2326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Checking </a:t>
            </a:r>
            <a:r>
              <a:rPr sz="1400" b="1" u="heavy" spc="-3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the</a:t>
            </a:r>
            <a:r>
              <a:rPr sz="1400" b="1" u="heavy" spc="-17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heavy" spc="-3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nullvalues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409" y="262255"/>
            <a:ext cx="24085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Replacing</a:t>
            </a:r>
            <a:r>
              <a:rPr sz="1400" b="1" u="heavy" spc="-1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heavy" spc="-3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the</a:t>
            </a:r>
            <a:r>
              <a:rPr sz="1400" b="1" u="heavy" spc="-9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heavy" spc="-5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Null</a:t>
            </a:r>
            <a:r>
              <a:rPr sz="1400" b="1" u="heavy" spc="-29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heavy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823" y="171957"/>
            <a:ext cx="510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0" dirty="0">
                <a:uFill>
                  <a:solidFill>
                    <a:srgbClr val="CC0000"/>
                  </a:solidFill>
                </a:uFill>
              </a:rPr>
              <a:t>City </a:t>
            </a:r>
            <a:r>
              <a:rPr sz="2800" u="heavy" spc="-85" dirty="0">
                <a:uFill>
                  <a:solidFill>
                    <a:srgbClr val="CC0000"/>
                  </a:solidFill>
                </a:uFill>
              </a:rPr>
              <a:t>Hotel </a:t>
            </a:r>
            <a:r>
              <a:rPr sz="2800" u="heavy" spc="-60" dirty="0">
                <a:uFill>
                  <a:solidFill>
                    <a:srgbClr val="CC0000"/>
                  </a:solidFill>
                </a:uFill>
              </a:rPr>
              <a:t>and </a:t>
            </a:r>
            <a:r>
              <a:rPr sz="2800" u="heavy" spc="-105" dirty="0">
                <a:uFill>
                  <a:solidFill>
                    <a:srgbClr val="CC0000"/>
                  </a:solidFill>
                </a:uFill>
              </a:rPr>
              <a:t>Resort</a:t>
            </a:r>
            <a:r>
              <a:rPr sz="2800" u="heavy" spc="-83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Hotel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130" y="1038605"/>
            <a:ext cx="4658360" cy="348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51815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  <a:tab pos="2681605" algn="l"/>
              </a:tabLst>
            </a:pPr>
            <a:r>
              <a:rPr sz="1900" spc="-55" dirty="0">
                <a:solidFill>
                  <a:srgbClr val="004952"/>
                </a:solidFill>
                <a:latin typeface="Verdana"/>
                <a:cs typeface="Verdana"/>
              </a:rPr>
              <a:t>It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1900" spc="-4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Observed</a:t>
            </a:r>
            <a:r>
              <a:rPr sz="19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that	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City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Hotel 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has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more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number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bookings 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compared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to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Resort</a:t>
            </a:r>
            <a:r>
              <a:rPr sz="1900" spc="2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Hotel.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>
              <a:latin typeface="Verdana"/>
              <a:cs typeface="Verdana"/>
            </a:endParaRPr>
          </a:p>
          <a:p>
            <a:pPr marL="355600" marR="467359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900" spc="-1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obvious</a:t>
            </a:r>
            <a:r>
              <a:rPr sz="1900" spc="-1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assumption</a:t>
            </a:r>
            <a:r>
              <a:rPr sz="19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900" spc="-2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this 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trend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would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be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because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monetary</a:t>
            </a:r>
            <a:r>
              <a:rPr sz="1900" spc="-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004952"/>
                </a:solidFill>
                <a:latin typeface="Verdana"/>
                <a:cs typeface="Verdana"/>
              </a:rPr>
              <a:t>reasons.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City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hotels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would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be more 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affordable</a:t>
            </a:r>
            <a:r>
              <a:rPr sz="19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than</a:t>
            </a:r>
            <a:r>
              <a:rPr sz="1900" spc="-9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4952"/>
                </a:solidFill>
                <a:latin typeface="Verdana"/>
                <a:cs typeface="Verdana"/>
              </a:rPr>
              <a:t>resort</a:t>
            </a:r>
            <a:r>
              <a:rPr sz="19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hotels</a:t>
            </a:r>
            <a:r>
              <a:rPr sz="19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due</a:t>
            </a:r>
            <a:r>
              <a:rPr sz="19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to  </a:t>
            </a:r>
            <a:r>
              <a:rPr sz="1900" spc="-45" dirty="0">
                <a:solidFill>
                  <a:srgbClr val="004952"/>
                </a:solidFill>
                <a:latin typeface="Verdana"/>
                <a:cs typeface="Verdana"/>
              </a:rPr>
              <a:t>accessibility,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reliability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and</a:t>
            </a:r>
            <a:r>
              <a:rPr sz="1900" spc="-2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lavishing  </a:t>
            </a:r>
            <a:r>
              <a:rPr sz="1900" spc="-50" dirty="0">
                <a:solidFill>
                  <a:srgbClr val="004952"/>
                </a:solidFill>
                <a:latin typeface="Verdana"/>
                <a:cs typeface="Verdana"/>
              </a:rPr>
              <a:t>factors.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1277111"/>
            <a:ext cx="3107436" cy="309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217423"/>
            <a:ext cx="678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0" dirty="0">
                <a:uFill>
                  <a:solidFill>
                    <a:srgbClr val="CC0000"/>
                  </a:solidFill>
                </a:uFill>
              </a:rPr>
              <a:t>Checked-in </a:t>
            </a:r>
            <a:r>
              <a:rPr sz="2800" u="heavy" spc="-60" dirty="0">
                <a:uFill>
                  <a:solidFill>
                    <a:srgbClr val="CC0000"/>
                  </a:solidFill>
                </a:uFill>
              </a:rPr>
              <a:t>and </a:t>
            </a:r>
            <a:r>
              <a:rPr sz="2800" u="heavy" spc="-65" dirty="0">
                <a:uFill>
                  <a:solidFill>
                    <a:srgbClr val="CC0000"/>
                  </a:solidFill>
                </a:uFill>
              </a:rPr>
              <a:t>Cancelled</a:t>
            </a:r>
            <a:r>
              <a:rPr sz="2800" u="heavy" spc="-6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65" dirty="0">
                <a:uFill>
                  <a:solidFill>
                    <a:srgbClr val="CC0000"/>
                  </a:solidFill>
                </a:uFill>
              </a:rPr>
              <a:t>Bookings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925567" y="1139952"/>
            <a:ext cx="3735324" cy="3573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27330" y="1053211"/>
            <a:ext cx="4695190" cy="348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7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55" dirty="0">
                <a:solidFill>
                  <a:srgbClr val="004952"/>
                </a:solidFill>
                <a:latin typeface="Verdana"/>
                <a:cs typeface="Verdana"/>
              </a:rPr>
              <a:t>It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is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Observed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that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out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</a:t>
            </a:r>
            <a:r>
              <a:rPr sz="1900" spc="-180" dirty="0">
                <a:solidFill>
                  <a:srgbClr val="004952"/>
                </a:solidFill>
                <a:latin typeface="Verdana"/>
                <a:cs typeface="Verdana"/>
              </a:rPr>
              <a:t>119390 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bookings</a:t>
            </a:r>
            <a:r>
              <a:rPr sz="19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made,</a:t>
            </a:r>
            <a:r>
              <a:rPr sz="1900" spc="-15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55" dirty="0">
                <a:solidFill>
                  <a:srgbClr val="004952"/>
                </a:solidFill>
                <a:latin typeface="Verdana"/>
                <a:cs typeface="Verdana"/>
              </a:rPr>
              <a:t>75166</a:t>
            </a:r>
            <a:r>
              <a:rPr sz="1900" spc="-2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900" spc="-1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them</a:t>
            </a:r>
            <a:r>
              <a:rPr sz="19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have 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checked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in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1900" spc="-30" dirty="0">
                <a:solidFill>
                  <a:srgbClr val="004952"/>
                </a:solidFill>
                <a:latin typeface="Verdana"/>
                <a:cs typeface="Verdana"/>
              </a:rPr>
              <a:t>44224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them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has 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cancelled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their</a:t>
            </a:r>
            <a:r>
              <a:rPr sz="1900" spc="-1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bookings.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>
              <a:latin typeface="Verdana"/>
              <a:cs typeface="Verdana"/>
            </a:endParaRPr>
          </a:p>
          <a:p>
            <a:pPr marL="355600" marR="49657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40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900" spc="-2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percentage,</a:t>
            </a:r>
            <a:r>
              <a:rPr sz="1900" spc="-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it</a:t>
            </a:r>
            <a:r>
              <a:rPr sz="1900" spc="-1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about</a:t>
            </a:r>
            <a:r>
              <a:rPr sz="19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60" dirty="0">
                <a:solidFill>
                  <a:srgbClr val="004952"/>
                </a:solidFill>
                <a:latin typeface="Verdana"/>
                <a:cs typeface="Verdana"/>
              </a:rPr>
              <a:t>63%</a:t>
            </a:r>
            <a:r>
              <a:rPr sz="1900" spc="-3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check-in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bookings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1900" spc="-170" dirty="0">
                <a:solidFill>
                  <a:srgbClr val="004952"/>
                </a:solidFill>
                <a:latin typeface="Verdana"/>
                <a:cs typeface="Verdana"/>
              </a:rPr>
              <a:t>37%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bookings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were</a:t>
            </a:r>
            <a:r>
              <a:rPr sz="1900" spc="-2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cancelled.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45" dirty="0">
                <a:solidFill>
                  <a:srgbClr val="004952"/>
                </a:solidFill>
                <a:latin typeface="Verdana"/>
                <a:cs typeface="Verdana"/>
              </a:rPr>
              <a:t>High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cancellation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rate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will</a:t>
            </a:r>
            <a:r>
              <a:rPr sz="1900" spc="-4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4952"/>
                </a:solidFill>
                <a:latin typeface="Verdana"/>
                <a:cs typeface="Verdana"/>
              </a:rPr>
              <a:t>adversely 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effect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hotel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industry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which 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reduces</a:t>
            </a:r>
            <a:r>
              <a:rPr sz="19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9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yield</a:t>
            </a:r>
            <a:r>
              <a:rPr sz="1900" spc="-1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900" spc="-17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952"/>
                </a:solidFill>
                <a:latin typeface="Verdana"/>
                <a:cs typeface="Verdana"/>
              </a:rPr>
              <a:t>profit.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217423"/>
            <a:ext cx="459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80" dirty="0">
                <a:uFill>
                  <a:solidFill>
                    <a:srgbClr val="CC0000"/>
                  </a:solidFill>
                </a:uFill>
              </a:rPr>
              <a:t>Deposit Policies </a:t>
            </a:r>
            <a:r>
              <a:rPr sz="2800" u="heavy" spc="-55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800" u="heavy" spc="-68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Hotel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-27330" y="1053211"/>
            <a:ext cx="4652010" cy="3775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94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Most</a:t>
            </a:r>
            <a:r>
              <a:rPr sz="1900" spc="-1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number</a:t>
            </a:r>
            <a:r>
              <a:rPr sz="19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</a:t>
            </a:r>
            <a:r>
              <a:rPr sz="1900" spc="-1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9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hotel</a:t>
            </a:r>
            <a:r>
              <a:rPr sz="19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bookings 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are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made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in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‘No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Deposit,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type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transaction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which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is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reason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for 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high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cancelation</a:t>
            </a:r>
            <a:r>
              <a:rPr sz="1900" spc="-3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75" dirty="0">
                <a:solidFill>
                  <a:srgbClr val="004952"/>
                </a:solidFill>
                <a:latin typeface="Verdana"/>
                <a:cs typeface="Verdana"/>
              </a:rPr>
              <a:t>rate.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‘No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Deposit’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type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transaction 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means</a:t>
            </a:r>
            <a:r>
              <a:rPr sz="1900" spc="-10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without</a:t>
            </a:r>
            <a:r>
              <a:rPr sz="1900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paying</a:t>
            </a:r>
            <a:r>
              <a:rPr sz="19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any</a:t>
            </a:r>
            <a:r>
              <a:rPr sz="1900" spc="-1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advance 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money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for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thebooking.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>
              <a:latin typeface="Verdana"/>
              <a:cs typeface="Verdana"/>
            </a:endParaRPr>
          </a:p>
          <a:p>
            <a:pPr marL="355600" marR="46355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40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900" spc="-2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order</a:t>
            </a:r>
            <a:r>
              <a:rPr sz="19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900" spc="-1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reduce</a:t>
            </a:r>
            <a:r>
              <a:rPr sz="1900" spc="-6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cancelation</a:t>
            </a:r>
            <a:r>
              <a:rPr sz="1900" spc="-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75" dirty="0">
                <a:solidFill>
                  <a:srgbClr val="004952"/>
                </a:solidFill>
                <a:latin typeface="Verdana"/>
                <a:cs typeface="Verdana"/>
              </a:rPr>
              <a:t>rate, 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9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need</a:t>
            </a:r>
            <a:r>
              <a:rPr sz="1900" spc="-8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to</a:t>
            </a:r>
            <a:r>
              <a:rPr sz="1900" spc="-1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find</a:t>
            </a:r>
            <a:r>
              <a:rPr sz="19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suitable</a:t>
            </a:r>
            <a:r>
              <a:rPr sz="1900" spc="-11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alternative 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for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‘No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Deposit’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type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 </a:t>
            </a:r>
            <a:r>
              <a:rPr sz="1900" spc="-35" dirty="0">
                <a:solidFill>
                  <a:srgbClr val="004952"/>
                </a:solidFill>
                <a:latin typeface="Verdana"/>
                <a:cs typeface="Verdana"/>
              </a:rPr>
              <a:t>transation.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7364" y="911352"/>
            <a:ext cx="4059936" cy="3877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08" y="217423"/>
            <a:ext cx="814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5" dirty="0">
                <a:uFill>
                  <a:solidFill>
                    <a:srgbClr val="CC0000"/>
                  </a:solidFill>
                </a:uFill>
              </a:rPr>
              <a:t>Number</a:t>
            </a:r>
            <a:r>
              <a:rPr sz="2800" u="heavy" spc="-19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50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800" u="heavy" spc="-19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70" dirty="0">
                <a:uFill>
                  <a:solidFill>
                    <a:srgbClr val="CC0000"/>
                  </a:solidFill>
                </a:uFill>
              </a:rPr>
              <a:t>Bookings</a:t>
            </a:r>
            <a:r>
              <a:rPr sz="2800" u="heavy" spc="-95" dirty="0">
                <a:uFill>
                  <a:solidFill>
                    <a:srgbClr val="CC0000"/>
                  </a:solidFill>
                </a:uFill>
              </a:rPr>
              <a:t> Across</a:t>
            </a:r>
            <a:r>
              <a:rPr sz="2800" u="heavy" spc="-24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90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heavy" spc="-49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160" dirty="0">
                <a:uFill>
                  <a:solidFill>
                    <a:srgbClr val="CC0000"/>
                  </a:solidFill>
                </a:uFill>
              </a:rPr>
              <a:t>Years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-27330" y="1053211"/>
            <a:ext cx="4699635" cy="320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Most </a:t>
            </a:r>
            <a:r>
              <a:rPr sz="1900" spc="40" dirty="0">
                <a:solidFill>
                  <a:srgbClr val="004952"/>
                </a:solidFill>
                <a:latin typeface="Verdana"/>
                <a:cs typeface="Verdana"/>
              </a:rPr>
              <a:t>Number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of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bookings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are 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done</a:t>
            </a:r>
            <a:r>
              <a:rPr sz="1900" spc="-12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in</a:t>
            </a:r>
            <a:r>
              <a:rPr sz="1900" spc="-14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</a:t>
            </a:r>
            <a:r>
              <a:rPr sz="19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4952"/>
                </a:solidFill>
                <a:latin typeface="Verdana"/>
                <a:cs typeface="Verdana"/>
              </a:rPr>
              <a:t>year</a:t>
            </a:r>
            <a:r>
              <a:rPr sz="1900" spc="-2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004952"/>
                </a:solidFill>
                <a:latin typeface="Verdana"/>
                <a:cs typeface="Verdana"/>
              </a:rPr>
              <a:t>2016</a:t>
            </a:r>
            <a:r>
              <a:rPr sz="1900" spc="-28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following</a:t>
            </a:r>
            <a:r>
              <a:rPr sz="1900" spc="-13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45" dirty="0">
                <a:solidFill>
                  <a:srgbClr val="004952"/>
                </a:solidFill>
                <a:latin typeface="Verdana"/>
                <a:cs typeface="Verdana"/>
              </a:rPr>
              <a:t>2017 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1900" spc="-145" dirty="0">
                <a:solidFill>
                  <a:srgbClr val="004952"/>
                </a:solidFill>
                <a:latin typeface="Verdana"/>
                <a:cs typeface="Verdana"/>
              </a:rPr>
              <a:t>2015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for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dataset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given 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comprising </a:t>
            </a:r>
            <a:r>
              <a:rPr sz="1900" spc="15" dirty="0">
                <a:solidFill>
                  <a:srgbClr val="004952"/>
                </a:solidFill>
                <a:latin typeface="Verdana"/>
                <a:cs typeface="Verdana"/>
              </a:rPr>
              <a:t>the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data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for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these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3  </a:t>
            </a:r>
            <a:r>
              <a:rPr sz="1900" spc="-80" dirty="0">
                <a:solidFill>
                  <a:srgbClr val="004952"/>
                </a:solidFill>
                <a:latin typeface="Verdana"/>
                <a:cs typeface="Verdana"/>
              </a:rPr>
              <a:t>years.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>
              <a:latin typeface="Verdana"/>
              <a:cs typeface="Verdana"/>
            </a:endParaRPr>
          </a:p>
          <a:p>
            <a:pPr marL="355600" marR="98425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When,</a:t>
            </a:r>
            <a:r>
              <a:rPr sz="1900" spc="-17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sub</a:t>
            </a:r>
            <a:r>
              <a:rPr sz="1900" spc="-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plotted,</a:t>
            </a:r>
            <a:r>
              <a:rPr sz="1900" spc="-15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we</a:t>
            </a:r>
            <a:r>
              <a:rPr sz="1900" spc="-114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can</a:t>
            </a:r>
            <a:r>
              <a:rPr sz="1900" spc="-13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see</a:t>
            </a:r>
            <a:r>
              <a:rPr sz="1900" spc="-16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that 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City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hotel </a:t>
            </a:r>
            <a:r>
              <a:rPr sz="1900" spc="-5" dirty="0">
                <a:solidFill>
                  <a:srgbClr val="004952"/>
                </a:solidFill>
                <a:latin typeface="Verdana"/>
                <a:cs typeface="Verdana"/>
              </a:rPr>
              <a:t>has </a:t>
            </a:r>
            <a:r>
              <a:rPr sz="1900" spc="35" dirty="0">
                <a:solidFill>
                  <a:srgbClr val="004952"/>
                </a:solidFill>
                <a:latin typeface="Verdana"/>
                <a:cs typeface="Verdana"/>
              </a:rPr>
              <a:t>high </a:t>
            </a:r>
            <a:r>
              <a:rPr sz="1900" spc="50" dirty="0">
                <a:solidFill>
                  <a:srgbClr val="004952"/>
                </a:solidFill>
                <a:latin typeface="Verdana"/>
                <a:cs typeface="Verdana"/>
              </a:rPr>
              <a:t>demand </a:t>
            </a:r>
            <a:r>
              <a:rPr sz="1900" spc="-10" dirty="0">
                <a:solidFill>
                  <a:srgbClr val="004952"/>
                </a:solidFill>
                <a:latin typeface="Verdana"/>
                <a:cs typeface="Verdana"/>
              </a:rPr>
              <a:t>rather  </a:t>
            </a:r>
            <a:r>
              <a:rPr sz="1900" spc="20" dirty="0">
                <a:solidFill>
                  <a:srgbClr val="004952"/>
                </a:solidFill>
                <a:latin typeface="Verdana"/>
                <a:cs typeface="Verdana"/>
              </a:rPr>
              <a:t>than </a:t>
            </a:r>
            <a:r>
              <a:rPr sz="1900" spc="-15" dirty="0">
                <a:solidFill>
                  <a:srgbClr val="004952"/>
                </a:solidFill>
                <a:latin typeface="Verdana"/>
                <a:cs typeface="Verdana"/>
              </a:rPr>
              <a:t>Resort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hotels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due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to </a:t>
            </a:r>
            <a:r>
              <a:rPr sz="1900" spc="-25" dirty="0">
                <a:solidFill>
                  <a:srgbClr val="004952"/>
                </a:solidFill>
                <a:latin typeface="Verdana"/>
                <a:cs typeface="Verdana"/>
              </a:rPr>
              <a:t>its  </a:t>
            </a:r>
            <a:r>
              <a:rPr sz="1900" spc="-20" dirty="0">
                <a:solidFill>
                  <a:srgbClr val="004952"/>
                </a:solidFill>
                <a:latin typeface="Verdana"/>
                <a:cs typeface="Verdana"/>
              </a:rPr>
              <a:t>reliability </a:t>
            </a:r>
            <a:r>
              <a:rPr sz="1900" spc="25" dirty="0">
                <a:solidFill>
                  <a:srgbClr val="004952"/>
                </a:solidFill>
                <a:latin typeface="Verdana"/>
                <a:cs typeface="Verdana"/>
              </a:rPr>
              <a:t>and </a:t>
            </a:r>
            <a:r>
              <a:rPr sz="1900" spc="10" dirty="0">
                <a:solidFill>
                  <a:srgbClr val="004952"/>
                </a:solidFill>
                <a:latin typeface="Verdana"/>
                <a:cs typeface="Verdana"/>
              </a:rPr>
              <a:t>price </a:t>
            </a:r>
            <a:r>
              <a:rPr sz="1900" dirty="0">
                <a:solidFill>
                  <a:srgbClr val="004952"/>
                </a:solidFill>
                <a:latin typeface="Verdana"/>
                <a:cs typeface="Verdana"/>
              </a:rPr>
              <a:t>difference  </a:t>
            </a:r>
            <a:r>
              <a:rPr sz="1900" spc="30" dirty="0">
                <a:solidFill>
                  <a:srgbClr val="004952"/>
                </a:solidFill>
                <a:latin typeface="Verdana"/>
                <a:cs typeface="Verdana"/>
              </a:rPr>
              <a:t>compared </a:t>
            </a:r>
            <a:r>
              <a:rPr sz="1900" spc="5" dirty="0">
                <a:solidFill>
                  <a:srgbClr val="004952"/>
                </a:solidFill>
                <a:latin typeface="Verdana"/>
                <a:cs typeface="Verdana"/>
              </a:rPr>
              <a:t>toresort</a:t>
            </a:r>
            <a:r>
              <a:rPr sz="1900" spc="12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952"/>
                </a:solidFill>
                <a:latin typeface="Verdana"/>
                <a:cs typeface="Verdana"/>
              </a:rPr>
              <a:t>hotels.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7864" y="960119"/>
            <a:ext cx="3672840" cy="3471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9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1517</Words>
  <Application>Microsoft Office PowerPoint</Application>
  <PresentationFormat>On-screen Show (16:9)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Georgia</vt:lpstr>
      <vt:lpstr>Verdana</vt:lpstr>
      <vt:lpstr>Office Theme</vt:lpstr>
      <vt:lpstr>Capstone Project - 1  Hotel Booking Analysis</vt:lpstr>
      <vt:lpstr>Contents :</vt:lpstr>
      <vt:lpstr>Hotel Business Industry</vt:lpstr>
      <vt:lpstr>Exploring the dataset</vt:lpstr>
      <vt:lpstr>PowerPoint Presentation</vt:lpstr>
      <vt:lpstr>City Hotel and Resort Hotel</vt:lpstr>
      <vt:lpstr>Checked-in and Cancelled Bookings</vt:lpstr>
      <vt:lpstr>Deposit Policies of Hotel</vt:lpstr>
      <vt:lpstr>Number of Bookings Across Different Years</vt:lpstr>
      <vt:lpstr>Number of Bookings Across Different Years</vt:lpstr>
      <vt:lpstr>Number of Adults and Children</vt:lpstr>
      <vt:lpstr>Number of booking done across differentmonths</vt:lpstr>
      <vt:lpstr>Number of booking done across differentmonths</vt:lpstr>
      <vt:lpstr>Arrival Per day</vt:lpstr>
      <vt:lpstr>Night Stay Duration</vt:lpstr>
      <vt:lpstr>Night Stay Duration</vt:lpstr>
      <vt:lpstr>Top 10 Countries with highest number ofBookings</vt:lpstr>
      <vt:lpstr>Top 10 Countries with highest number ofBookings</vt:lpstr>
      <vt:lpstr>Percentages of Meals Prefered</vt:lpstr>
      <vt:lpstr>Total Number of Customers across Various Market Segments</vt:lpstr>
      <vt:lpstr>Average Daily Rate for Different Months</vt:lpstr>
      <vt:lpstr>  Average Daily Rate for Different Months</vt:lpstr>
      <vt:lpstr>Average Daily Rate for Different Years</vt:lpstr>
      <vt:lpstr>Car Parking space analysis</vt:lpstr>
      <vt:lpstr>Is- Repeated Guests Counts</vt:lpstr>
      <vt:lpstr>Correlation Heatmap</vt:lpstr>
      <vt:lpstr>Conclusion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Team Members Shreedarsh M Sachin S Panchal Ranjith Rohan A G Kshipra Parihar</dc:title>
  <dc:creator>Shreedarsh Mariswamy</dc:creator>
  <cp:lastModifiedBy>Ranjith</cp:lastModifiedBy>
  <cp:revision>1</cp:revision>
  <dcterms:created xsi:type="dcterms:W3CDTF">2022-05-30T16:13:14Z</dcterms:created>
  <dcterms:modified xsi:type="dcterms:W3CDTF">2022-06-06T13:39:32Z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2022-05-30T00:00:00Z</vt:filetime>
  </property>
</Properties>
</file>