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sldIdLst>
    <p:sldId id="256" r:id="rId2"/>
    <p:sldId id="257" r:id="rId3"/>
    <p:sldId id="259" r:id="rId4"/>
    <p:sldId id="260" r:id="rId5"/>
    <p:sldId id="273" r:id="rId6"/>
    <p:sldId id="261" r:id="rId7"/>
    <p:sldId id="262" r:id="rId8"/>
    <p:sldId id="263" r:id="rId9"/>
    <p:sldId id="270" r:id="rId10"/>
    <p:sldId id="271" r:id="rId11"/>
    <p:sldId id="275" r:id="rId12"/>
    <p:sldId id="274" r:id="rId13"/>
    <p:sldId id="272" r:id="rId14"/>
    <p:sldId id="269" r:id="rId1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94660"/>
  </p:normalViewPr>
  <p:slideViewPr>
    <p:cSldViewPr>
      <p:cViewPr varScale="1">
        <p:scale>
          <a:sx n="81" d="100"/>
          <a:sy n="81" d="100"/>
        </p:scale>
        <p:origin x="1478"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ith Sivakumar" userId="38332a78ddab20a9" providerId="LiveId" clId="{DEA6C7E7-FCB9-49C0-8E20-2503921FD8DA}"/>
    <pc:docChg chg="undo redo custSel modSld">
      <pc:chgData name="Ranjith Sivakumar" userId="38332a78ddab20a9" providerId="LiveId" clId="{DEA6C7E7-FCB9-49C0-8E20-2503921FD8DA}" dt="2024-05-24T02:28:15.321" v="39" actId="20577"/>
      <pc:docMkLst>
        <pc:docMk/>
      </pc:docMkLst>
      <pc:sldChg chg="modSp mod">
        <pc:chgData name="Ranjith Sivakumar" userId="38332a78ddab20a9" providerId="LiveId" clId="{DEA6C7E7-FCB9-49C0-8E20-2503921FD8DA}" dt="2024-05-24T02:28:15.321" v="39" actId="20577"/>
        <pc:sldMkLst>
          <pc:docMk/>
          <pc:sldMk cId="0" sldId="256"/>
        </pc:sldMkLst>
        <pc:spChg chg="mod">
          <ac:chgData name="Ranjith Sivakumar" userId="38332a78ddab20a9" providerId="LiveId" clId="{DEA6C7E7-FCB9-49C0-8E20-2503921FD8DA}" dt="2024-05-24T02:25:50.377" v="4"/>
          <ac:spMkLst>
            <pc:docMk/>
            <pc:sldMk cId="0" sldId="256"/>
            <ac:spMk id="2" creationId="{00000000-0000-0000-0000-000000000000}"/>
          </ac:spMkLst>
        </pc:spChg>
        <pc:spChg chg="mod">
          <ac:chgData name="Ranjith Sivakumar" userId="38332a78ddab20a9" providerId="LiveId" clId="{DEA6C7E7-FCB9-49C0-8E20-2503921FD8DA}" dt="2024-05-24T02:26:46.095" v="32" actId="20577"/>
          <ac:spMkLst>
            <pc:docMk/>
            <pc:sldMk cId="0" sldId="256"/>
            <ac:spMk id="5" creationId="{00000000-0000-0000-0000-000000000000}"/>
          </ac:spMkLst>
        </pc:spChg>
        <pc:spChg chg="mod">
          <ac:chgData name="Ranjith Sivakumar" userId="38332a78ddab20a9" providerId="LiveId" clId="{DEA6C7E7-FCB9-49C0-8E20-2503921FD8DA}" dt="2024-05-24T02:28:15.321" v="39" actId="20577"/>
          <ac:spMkLst>
            <pc:docMk/>
            <pc:sldMk cId="0" sldId="256"/>
            <ac:spMk id="11" creationId="{FF807C43-A78A-D015-F4FF-CB9AE41934FB}"/>
          </ac:spMkLst>
        </pc:spChg>
      </pc:sldChg>
      <pc:sldChg chg="modSp mod">
        <pc:chgData name="Ranjith Sivakumar" userId="38332a78ddab20a9" providerId="LiveId" clId="{DEA6C7E7-FCB9-49C0-8E20-2503921FD8DA}" dt="2024-05-24T02:28:01.122" v="37" actId="1076"/>
        <pc:sldMkLst>
          <pc:docMk/>
          <pc:sldMk cId="0" sldId="259"/>
        </pc:sldMkLst>
        <pc:spChg chg="mod">
          <ac:chgData name="Ranjith Sivakumar" userId="38332a78ddab20a9" providerId="LiveId" clId="{DEA6C7E7-FCB9-49C0-8E20-2503921FD8DA}" dt="2024-05-24T02:28:01.122" v="37" actId="1076"/>
          <ac:spMkLst>
            <pc:docMk/>
            <pc:sldMk cId="0" sldId="25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A03F7D5-BEBD-48B0-9FB1-D151D31BCCD1}" type="datetimeFigureOut">
              <a:rPr lang="en-IN" smtClean="0"/>
              <a:t>24-05-2024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B82C76A-296E-4ED8-83AF-A3AFC42B639B}" type="slidenum">
              <a:rPr lang="en-IN" smtClean="0"/>
              <a:t>‹#›</a:t>
            </a:fld>
            <a:endParaRPr lang="en-IN"/>
          </a:p>
        </p:txBody>
      </p:sp>
    </p:spTree>
    <p:extLst>
      <p:ext uri="{BB962C8B-B14F-4D97-AF65-F5344CB8AC3E}">
        <p14:creationId xmlns:p14="http://schemas.microsoft.com/office/powerpoint/2010/main" val="2221794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a:t>20/5/2024</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a:t>20/5/2024</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r>
              <a:rPr lang="en-US"/>
              <a:t>20/5/2024</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r>
              <a:rPr lang="en-US"/>
              <a:t>20/5/2024</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r>
              <a:rPr lang="en-US"/>
              <a:t>20/5/2024</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90600" y="2362200"/>
            <a:ext cx="7162800" cy="1600200"/>
          </a:xfrm>
          <a:prstGeom prst="rect">
            <a:avLst/>
          </a:prstGeom>
        </p:spPr>
        <p:txBody>
          <a:bodyPr wrap="square" lIns="0" tIns="0" rIns="0" bIns="0">
            <a:spAutoFit/>
          </a:bodyPr>
          <a:lstStyle>
            <a:lvl1pPr>
              <a:defRPr sz="32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296767" y="1383469"/>
            <a:ext cx="8550464" cy="286004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r>
              <a:rPr lang="en-US"/>
              <a:t>20/5/2024</a:t>
            </a: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1443591"/>
            <a:ext cx="7342462" cy="1910779"/>
          </a:xfrm>
          <a:prstGeom prst="rect">
            <a:avLst/>
          </a:prstGeom>
        </p:spPr>
        <p:txBody>
          <a:bodyPr vert="horz" wrap="square" lIns="0" tIns="12700" rIns="0" bIns="0" rtlCol="0">
            <a:spAutoFit/>
          </a:bodyPr>
          <a:lstStyle/>
          <a:p>
            <a:pPr marL="12700" marR="5080" indent="338455" algn="ctr">
              <a:lnSpc>
                <a:spcPct val="100000"/>
              </a:lnSpc>
              <a:spcBef>
                <a:spcPts val="100"/>
              </a:spcBef>
            </a:pPr>
            <a:r>
              <a:rPr sz="2400" b="1" spc="-5" dirty="0">
                <a:solidFill>
                  <a:srgbClr val="7030A0"/>
                </a:solidFill>
                <a:latin typeface="Times New Roman"/>
                <a:cs typeface="Times New Roman"/>
              </a:rPr>
              <a:t>Department</a:t>
            </a:r>
            <a:r>
              <a:rPr sz="2400" b="1" spc="-25" dirty="0">
                <a:solidFill>
                  <a:srgbClr val="7030A0"/>
                </a:solidFill>
                <a:latin typeface="Times New Roman"/>
                <a:cs typeface="Times New Roman"/>
              </a:rPr>
              <a:t> </a:t>
            </a:r>
            <a:r>
              <a:rPr sz="2400" b="1" dirty="0">
                <a:solidFill>
                  <a:srgbClr val="7030A0"/>
                </a:solidFill>
                <a:latin typeface="Times New Roman"/>
                <a:cs typeface="Times New Roman"/>
              </a:rPr>
              <a:t>of</a:t>
            </a:r>
            <a:r>
              <a:rPr sz="2400" b="1" spc="-20" dirty="0">
                <a:solidFill>
                  <a:srgbClr val="7030A0"/>
                </a:solidFill>
                <a:latin typeface="Times New Roman"/>
                <a:cs typeface="Times New Roman"/>
              </a:rPr>
              <a:t> </a:t>
            </a:r>
            <a:r>
              <a:rPr lang="en-US" sz="2400" b="1" spc="-5" dirty="0">
                <a:solidFill>
                  <a:srgbClr val="7030A0"/>
                </a:solidFill>
                <a:latin typeface="Times New Roman"/>
                <a:cs typeface="Times New Roman"/>
              </a:rPr>
              <a:t>Artificial</a:t>
            </a:r>
          </a:p>
          <a:p>
            <a:pPr marL="12700" marR="5080" indent="338455" algn="ctr">
              <a:lnSpc>
                <a:spcPct val="100000"/>
              </a:lnSpc>
              <a:spcBef>
                <a:spcPts val="100"/>
              </a:spcBef>
            </a:pPr>
            <a:r>
              <a:rPr lang="en-US" sz="2400" b="1" spc="-5" dirty="0">
                <a:solidFill>
                  <a:srgbClr val="7030A0"/>
                </a:solidFill>
                <a:latin typeface="Times New Roman"/>
                <a:cs typeface="Times New Roman"/>
              </a:rPr>
              <a:t> Intelligence and Machine Language</a:t>
            </a:r>
          </a:p>
          <a:p>
            <a:pPr marL="12700" marR="5080" indent="338455" algn="ctr">
              <a:lnSpc>
                <a:spcPct val="100000"/>
              </a:lnSpc>
              <a:spcBef>
                <a:spcPts val="100"/>
              </a:spcBef>
            </a:pPr>
            <a:endParaRPr lang="en-US" sz="2400" b="1" spc="-5" dirty="0">
              <a:solidFill>
                <a:srgbClr val="7030A0"/>
              </a:solidFill>
              <a:latin typeface="Times New Roman"/>
              <a:cs typeface="Times New Roman"/>
            </a:endParaRPr>
          </a:p>
          <a:p>
            <a:pPr marL="12700" marR="5080" indent="338455" algn="ctr">
              <a:lnSpc>
                <a:spcPct val="100000"/>
              </a:lnSpc>
              <a:spcBef>
                <a:spcPts val="100"/>
              </a:spcBef>
            </a:pPr>
            <a:r>
              <a:rPr sz="2400" b="1" spc="-10" dirty="0">
                <a:solidFill>
                  <a:srgbClr val="7030A0"/>
                </a:solidFill>
                <a:latin typeface="Times New Roman"/>
                <a:cs typeface="Times New Roman"/>
              </a:rPr>
              <a:t>Project </a:t>
            </a:r>
            <a:r>
              <a:rPr sz="2400" b="1" spc="-15" dirty="0">
                <a:solidFill>
                  <a:srgbClr val="7030A0"/>
                </a:solidFill>
                <a:latin typeface="Times New Roman"/>
                <a:cs typeface="Times New Roman"/>
              </a:rPr>
              <a:t>Titl</a:t>
            </a:r>
            <a:r>
              <a:rPr lang="en-US" sz="2400" b="1" spc="-15" dirty="0">
                <a:solidFill>
                  <a:srgbClr val="7030A0"/>
                </a:solidFill>
                <a:latin typeface="Times New Roman"/>
                <a:cs typeface="Times New Roman"/>
              </a:rPr>
              <a:t>e</a:t>
            </a:r>
          </a:p>
          <a:p>
            <a:pPr marL="12700" marR="5080" indent="338455" algn="ctr">
              <a:lnSpc>
                <a:spcPct val="100000"/>
              </a:lnSpc>
              <a:spcBef>
                <a:spcPts val="100"/>
              </a:spcBef>
            </a:pPr>
            <a:r>
              <a:rPr lang="en-US" sz="2400" b="1" spc="-15" dirty="0">
                <a:solidFill>
                  <a:srgbClr val="7030A0"/>
                </a:solidFill>
                <a:latin typeface="Times New Roman"/>
                <a:cs typeface="Times New Roman"/>
              </a:rPr>
              <a:t>SMART TROLLEY SYSTEM USING IOT</a:t>
            </a:r>
          </a:p>
        </p:txBody>
      </p:sp>
      <p:sp>
        <p:nvSpPr>
          <p:cNvPr id="3" name="object 3"/>
          <p:cNvSpPr txBox="1"/>
          <p:nvPr/>
        </p:nvSpPr>
        <p:spPr>
          <a:xfrm>
            <a:off x="301625" y="4575047"/>
            <a:ext cx="1210945" cy="330200"/>
          </a:xfrm>
          <a:prstGeom prst="rect">
            <a:avLst/>
          </a:prstGeom>
        </p:spPr>
        <p:txBody>
          <a:bodyPr vert="horz" wrap="square" lIns="0" tIns="12700" rIns="0" bIns="0" rtlCol="0">
            <a:spAutoFit/>
          </a:bodyPr>
          <a:lstStyle/>
          <a:p>
            <a:pPr marL="12700">
              <a:lnSpc>
                <a:spcPct val="100000"/>
              </a:lnSpc>
              <a:spcBef>
                <a:spcPts val="100"/>
              </a:spcBef>
            </a:pPr>
            <a:r>
              <a:rPr sz="2000" b="1" u="heavy" spc="-5" dirty="0">
                <a:uFill>
                  <a:solidFill>
                    <a:srgbClr val="000000"/>
                  </a:solidFill>
                </a:uFill>
                <a:latin typeface="Times New Roman"/>
                <a:cs typeface="Times New Roman"/>
              </a:rPr>
              <a:t>Supervisor</a:t>
            </a:r>
            <a:endParaRPr sz="2000" dirty="0">
              <a:latin typeface="Times New Roman"/>
              <a:cs typeface="Times New Roman"/>
            </a:endParaRPr>
          </a:p>
        </p:txBody>
      </p:sp>
      <p:sp>
        <p:nvSpPr>
          <p:cNvPr id="5" name="object 5"/>
          <p:cNvSpPr txBox="1"/>
          <p:nvPr/>
        </p:nvSpPr>
        <p:spPr>
          <a:xfrm>
            <a:off x="301625" y="5043884"/>
            <a:ext cx="2615882" cy="302647"/>
          </a:xfrm>
          <a:prstGeom prst="rect">
            <a:avLst/>
          </a:prstGeom>
        </p:spPr>
        <p:txBody>
          <a:bodyPr vert="horz" wrap="square" lIns="0" tIns="33020" rIns="0" bIns="0" rtlCol="0">
            <a:spAutoFit/>
          </a:bodyPr>
          <a:lstStyle/>
          <a:p>
            <a:pPr marL="12700" marR="5080">
              <a:lnSpc>
                <a:spcPts val="2050"/>
              </a:lnSpc>
              <a:spcBef>
                <a:spcPts val="260"/>
              </a:spcBef>
            </a:pPr>
            <a:r>
              <a:rPr lang="en-IN" b="1" spc="-5" dirty="0" err="1">
                <a:latin typeface="Times New Roman"/>
                <a:cs typeface="Times New Roman"/>
              </a:rPr>
              <a:t>Adlin</a:t>
            </a:r>
            <a:r>
              <a:rPr lang="en-IN" b="1" spc="-5" dirty="0">
                <a:latin typeface="Times New Roman"/>
                <a:cs typeface="Times New Roman"/>
              </a:rPr>
              <a:t> </a:t>
            </a:r>
            <a:r>
              <a:rPr lang="en-IN" b="1" spc="-5" dirty="0" err="1">
                <a:latin typeface="Times New Roman"/>
                <a:cs typeface="Times New Roman"/>
              </a:rPr>
              <a:t>Layola</a:t>
            </a:r>
            <a:r>
              <a:rPr lang="en-IN" b="1" spc="-5" dirty="0">
                <a:latin typeface="Times New Roman"/>
                <a:cs typeface="Times New Roman"/>
              </a:rPr>
              <a:t> J.A</a:t>
            </a:r>
            <a:r>
              <a:rPr sz="1800" b="1" spc="-5" dirty="0">
                <a:latin typeface="Times New Roman"/>
                <a:cs typeface="Times New Roman"/>
              </a:rPr>
              <a:t>(Staff)</a:t>
            </a:r>
            <a:endParaRPr sz="1800" dirty="0">
              <a:latin typeface="Times New Roman"/>
              <a:cs typeface="Times New Roman"/>
            </a:endParaRPr>
          </a:p>
        </p:txBody>
      </p:sp>
      <p:sp>
        <p:nvSpPr>
          <p:cNvPr id="6" name="object 6"/>
          <p:cNvSpPr/>
          <p:nvPr/>
        </p:nvSpPr>
        <p:spPr>
          <a:xfrm>
            <a:off x="0" y="0"/>
            <a:ext cx="9144000" cy="630555"/>
          </a:xfrm>
          <a:custGeom>
            <a:avLst/>
            <a:gdLst/>
            <a:ahLst/>
            <a:cxnLst/>
            <a:rect l="l" t="t" r="r" b="b"/>
            <a:pathLst>
              <a:path w="9144000" h="630555">
                <a:moveTo>
                  <a:pt x="9143999" y="630236"/>
                </a:moveTo>
                <a:lnTo>
                  <a:pt x="0" y="630236"/>
                </a:lnTo>
                <a:lnTo>
                  <a:pt x="0" y="0"/>
                </a:lnTo>
                <a:lnTo>
                  <a:pt x="9143999" y="0"/>
                </a:lnTo>
                <a:lnTo>
                  <a:pt x="9143999" y="630236"/>
                </a:lnTo>
                <a:close/>
              </a:path>
            </a:pathLst>
          </a:custGeom>
          <a:solidFill>
            <a:srgbClr val="7030A0"/>
          </a:solidFill>
        </p:spPr>
        <p:txBody>
          <a:bodyPr wrap="square" lIns="0" tIns="0" rIns="0" bIns="0" rtlCol="0"/>
          <a:lstStyle/>
          <a:p>
            <a:endParaRPr/>
          </a:p>
        </p:txBody>
      </p:sp>
      <p:sp>
        <p:nvSpPr>
          <p:cNvPr id="7" name="object 7"/>
          <p:cNvSpPr txBox="1">
            <a:spLocks noGrp="1"/>
          </p:cNvSpPr>
          <p:nvPr>
            <p:ph type="title"/>
          </p:nvPr>
        </p:nvSpPr>
        <p:spPr>
          <a:xfrm>
            <a:off x="1115738" y="7620"/>
            <a:ext cx="6907530" cy="558800"/>
          </a:xfrm>
          <a:prstGeom prst="rect">
            <a:avLst/>
          </a:prstGeom>
        </p:spPr>
        <p:txBody>
          <a:bodyPr vert="horz" wrap="square" lIns="0" tIns="12700" rIns="0" bIns="0" rtlCol="0">
            <a:spAutoFit/>
          </a:bodyPr>
          <a:lstStyle/>
          <a:p>
            <a:pPr marL="12700">
              <a:lnSpc>
                <a:spcPct val="100000"/>
              </a:lnSpc>
              <a:spcBef>
                <a:spcPts val="100"/>
              </a:spcBef>
            </a:pPr>
            <a:r>
              <a:rPr sz="3500" b="0" spc="-10" dirty="0">
                <a:latin typeface="Calibri"/>
                <a:cs typeface="Calibri"/>
              </a:rPr>
              <a:t>RAJALAKSHMI</a:t>
            </a:r>
            <a:r>
              <a:rPr sz="3500" b="0" spc="-40" dirty="0">
                <a:latin typeface="Calibri"/>
                <a:cs typeface="Calibri"/>
              </a:rPr>
              <a:t> </a:t>
            </a:r>
            <a:r>
              <a:rPr sz="3500" b="0" spc="-5" dirty="0">
                <a:latin typeface="Calibri"/>
                <a:cs typeface="Calibri"/>
              </a:rPr>
              <a:t>ENGINEERING</a:t>
            </a:r>
            <a:r>
              <a:rPr sz="3500" b="0" spc="-40" dirty="0">
                <a:latin typeface="Calibri"/>
                <a:cs typeface="Calibri"/>
              </a:rPr>
              <a:t> </a:t>
            </a:r>
            <a:r>
              <a:rPr sz="3500" b="0" spc="-15" dirty="0">
                <a:latin typeface="Calibri"/>
                <a:cs typeface="Calibri"/>
              </a:rPr>
              <a:t>COLLEGE</a:t>
            </a:r>
            <a:endParaRPr sz="3500">
              <a:latin typeface="Calibri"/>
              <a:cs typeface="Calibri"/>
            </a:endParaRPr>
          </a:p>
        </p:txBody>
      </p:sp>
      <p:sp>
        <p:nvSpPr>
          <p:cNvPr id="8" name="TextBox 7">
            <a:extLst>
              <a:ext uri="{FF2B5EF4-FFF2-40B4-BE49-F238E27FC236}">
                <a16:creationId xmlns:a16="http://schemas.microsoft.com/office/drawing/2014/main" id="{C0A98520-495C-35DF-7B7C-8D8C630AC93E}"/>
              </a:ext>
            </a:extLst>
          </p:cNvPr>
          <p:cNvSpPr txBox="1"/>
          <p:nvPr/>
        </p:nvSpPr>
        <p:spPr>
          <a:xfrm>
            <a:off x="5562600" y="4668139"/>
            <a:ext cx="3733800" cy="132343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Project by:</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Ranjith Kumar S (211501077)</a:t>
            </a:r>
          </a:p>
          <a:p>
            <a:r>
              <a:rPr lang="en-US" sz="2000" b="1" dirty="0" err="1">
                <a:latin typeface="Times New Roman" panose="02020603050405020304" pitchFamily="18" charset="0"/>
                <a:cs typeface="Times New Roman" panose="02020603050405020304" pitchFamily="18" charset="0"/>
              </a:rPr>
              <a:t>Raswanth</a:t>
            </a:r>
            <a:r>
              <a:rPr lang="en-US" sz="2000" b="1" dirty="0">
                <a:latin typeface="Times New Roman" panose="02020603050405020304" pitchFamily="18" charset="0"/>
                <a:cs typeface="Times New Roman" panose="02020603050405020304" pitchFamily="18" charset="0"/>
              </a:rPr>
              <a:t> K T      (211501078)</a:t>
            </a:r>
          </a:p>
          <a:p>
            <a:r>
              <a:rPr lang="en-US" sz="2000" b="1" dirty="0">
                <a:latin typeface="Times New Roman" panose="02020603050405020304" pitchFamily="18" charset="0"/>
                <a:cs typeface="Times New Roman" panose="02020603050405020304" pitchFamily="18" charset="0"/>
              </a:rPr>
              <a:t>Santhosh H           </a:t>
            </a:r>
            <a:r>
              <a:rPr lang="en-IN" sz="2000" b="1" dirty="0">
                <a:latin typeface="Times New Roman" panose="02020603050405020304" pitchFamily="18" charset="0"/>
                <a:cs typeface="Times New Roman" panose="02020603050405020304" pitchFamily="18" charset="0"/>
              </a:rPr>
              <a:t>(211501090)</a:t>
            </a:r>
            <a:endParaRPr lang="en-US" sz="2000" b="1"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1E92DD32-E899-F245-DCE5-A693CED40AFE}"/>
              </a:ext>
            </a:extLst>
          </p:cNvPr>
          <p:cNvSpPr>
            <a:spLocks noGrp="1"/>
          </p:cNvSpPr>
          <p:nvPr>
            <p:ph type="sldNum" sz="quarter" idx="7"/>
          </p:nvPr>
        </p:nvSpPr>
        <p:spPr/>
        <p:txBody>
          <a:bodyPr/>
          <a:lstStyle/>
          <a:p>
            <a:fld id="{B6F15528-21DE-4FAA-801E-634DDDAF4B2B}" type="slidenum">
              <a:rPr lang="en-IN" smtClean="0"/>
              <a:t>1</a:t>
            </a:fld>
            <a:endParaRPr lang="en-IN"/>
          </a:p>
        </p:txBody>
      </p:sp>
      <p:sp>
        <p:nvSpPr>
          <p:cNvPr id="11" name="Date Placeholder 10">
            <a:extLst>
              <a:ext uri="{FF2B5EF4-FFF2-40B4-BE49-F238E27FC236}">
                <a16:creationId xmlns:a16="http://schemas.microsoft.com/office/drawing/2014/main" id="{FF807C43-A78A-D015-F4FF-CB9AE41934FB}"/>
              </a:ext>
            </a:extLst>
          </p:cNvPr>
          <p:cNvSpPr>
            <a:spLocks noGrp="1"/>
          </p:cNvSpPr>
          <p:nvPr>
            <p:ph type="dt" sz="half" idx="6"/>
          </p:nvPr>
        </p:nvSpPr>
        <p:spPr>
          <a:xfrm>
            <a:off x="457200" y="6377940"/>
            <a:ext cx="2103120" cy="276999"/>
          </a:xfrm>
        </p:spPr>
        <p:txBody>
          <a:bodyPr/>
          <a:lstStyle/>
          <a:p>
            <a:r>
              <a:rPr lang="en-US" dirty="0"/>
              <a:t>24/5/2024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D612DDA-26EE-1C02-1B91-64731A92BCFE}"/>
              </a:ext>
            </a:extLst>
          </p:cNvPr>
          <p:cNvSpPr txBox="1">
            <a:spLocks noGrp="1"/>
          </p:cNvSpPr>
          <p:nvPr>
            <p:ph type="title"/>
          </p:nvPr>
        </p:nvSpPr>
        <p:spPr>
          <a:xfrm>
            <a:off x="6759388" y="0"/>
            <a:ext cx="2362200" cy="546945"/>
          </a:xfrm>
          <a:prstGeom prst="rect">
            <a:avLst/>
          </a:prstGeom>
          <a:solidFill>
            <a:srgbClr val="7030A0"/>
          </a:solidFill>
          <a:ln w="25399">
            <a:solidFill>
              <a:srgbClr val="375D8A"/>
            </a:solidFill>
          </a:ln>
        </p:spPr>
        <p:txBody>
          <a:bodyPr vert="horz" wrap="square" lIns="0" tIns="114935" rIns="0" bIns="0" rtlCol="0">
            <a:spAutoFit/>
          </a:bodyPr>
          <a:lstStyle/>
          <a:p>
            <a:pPr marL="237490">
              <a:lnSpc>
                <a:spcPct val="100000"/>
              </a:lnSpc>
              <a:spcBef>
                <a:spcPts val="905"/>
              </a:spcBef>
            </a:pPr>
            <a:r>
              <a:rPr lang="en-IN" sz="2800" spc="-5" dirty="0"/>
              <a:t>OUTCOME</a:t>
            </a:r>
            <a:endParaRPr sz="2800" dirty="0"/>
          </a:p>
        </p:txBody>
      </p:sp>
      <p:sp>
        <p:nvSpPr>
          <p:cNvPr id="9" name="Slide Number Placeholder 8">
            <a:extLst>
              <a:ext uri="{FF2B5EF4-FFF2-40B4-BE49-F238E27FC236}">
                <a16:creationId xmlns:a16="http://schemas.microsoft.com/office/drawing/2014/main" id="{25D8723A-E172-C68D-708B-3F7F0B0ADE9F}"/>
              </a:ext>
            </a:extLst>
          </p:cNvPr>
          <p:cNvSpPr>
            <a:spLocks noGrp="1"/>
          </p:cNvSpPr>
          <p:nvPr>
            <p:ph type="sldNum" sz="quarter" idx="7"/>
          </p:nvPr>
        </p:nvSpPr>
        <p:spPr/>
        <p:txBody>
          <a:bodyPr/>
          <a:lstStyle/>
          <a:p>
            <a:fld id="{B6F15528-21DE-4FAA-801E-634DDDAF4B2B}" type="slidenum">
              <a:rPr lang="en-IN" smtClean="0"/>
              <a:t>10</a:t>
            </a:fld>
            <a:endParaRPr lang="en-IN"/>
          </a:p>
        </p:txBody>
      </p:sp>
      <p:sp>
        <p:nvSpPr>
          <p:cNvPr id="10" name="Date Placeholder 9">
            <a:extLst>
              <a:ext uri="{FF2B5EF4-FFF2-40B4-BE49-F238E27FC236}">
                <a16:creationId xmlns:a16="http://schemas.microsoft.com/office/drawing/2014/main" id="{89C43C26-2A65-56BB-9070-52A27900BD7E}"/>
              </a:ext>
            </a:extLst>
          </p:cNvPr>
          <p:cNvSpPr>
            <a:spLocks noGrp="1"/>
          </p:cNvSpPr>
          <p:nvPr>
            <p:ph type="dt" sz="half" idx="6"/>
          </p:nvPr>
        </p:nvSpPr>
        <p:spPr/>
        <p:txBody>
          <a:bodyPr/>
          <a:lstStyle/>
          <a:p>
            <a:r>
              <a:rPr lang="en-US"/>
              <a:t>20/5/2024</a:t>
            </a:r>
          </a:p>
        </p:txBody>
      </p:sp>
      <p:pic>
        <p:nvPicPr>
          <p:cNvPr id="12" name="Picture 11">
            <a:extLst>
              <a:ext uri="{FF2B5EF4-FFF2-40B4-BE49-F238E27FC236}">
                <a16:creationId xmlns:a16="http://schemas.microsoft.com/office/drawing/2014/main" id="{B1F9483E-EAE6-62D9-01DA-BF00D7244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11760"/>
            <a:ext cx="4267200" cy="6553200"/>
          </a:xfrm>
          <a:prstGeom prst="rect">
            <a:avLst/>
          </a:prstGeom>
        </p:spPr>
      </p:pic>
      <p:pic>
        <p:nvPicPr>
          <p:cNvPr id="14" name="Picture 13">
            <a:extLst>
              <a:ext uri="{FF2B5EF4-FFF2-40B4-BE49-F238E27FC236}">
                <a16:creationId xmlns:a16="http://schemas.microsoft.com/office/drawing/2014/main" id="{11B43EC8-6B0D-8E46-0C9E-4FB6AD147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650240"/>
            <a:ext cx="4205522" cy="6075680"/>
          </a:xfrm>
          <a:prstGeom prst="rect">
            <a:avLst/>
          </a:prstGeom>
        </p:spPr>
      </p:pic>
    </p:spTree>
    <p:extLst>
      <p:ext uri="{BB962C8B-B14F-4D97-AF65-F5344CB8AC3E}">
        <p14:creationId xmlns:p14="http://schemas.microsoft.com/office/powerpoint/2010/main" val="418397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D612DDA-26EE-1C02-1B91-64731A92BCFE}"/>
              </a:ext>
            </a:extLst>
          </p:cNvPr>
          <p:cNvSpPr txBox="1">
            <a:spLocks noGrp="1"/>
          </p:cNvSpPr>
          <p:nvPr>
            <p:ph type="title"/>
          </p:nvPr>
        </p:nvSpPr>
        <p:spPr>
          <a:xfrm>
            <a:off x="6759388" y="0"/>
            <a:ext cx="2362200" cy="546945"/>
          </a:xfrm>
          <a:prstGeom prst="rect">
            <a:avLst/>
          </a:prstGeom>
          <a:solidFill>
            <a:srgbClr val="7030A0"/>
          </a:solidFill>
          <a:ln w="25399">
            <a:solidFill>
              <a:srgbClr val="375D8A"/>
            </a:solidFill>
          </a:ln>
        </p:spPr>
        <p:txBody>
          <a:bodyPr vert="horz" wrap="square" lIns="0" tIns="114935" rIns="0" bIns="0" rtlCol="0">
            <a:spAutoFit/>
          </a:bodyPr>
          <a:lstStyle/>
          <a:p>
            <a:pPr marL="237490">
              <a:lnSpc>
                <a:spcPct val="100000"/>
              </a:lnSpc>
              <a:spcBef>
                <a:spcPts val="905"/>
              </a:spcBef>
            </a:pPr>
            <a:r>
              <a:rPr lang="en-IN" sz="2800" spc="-5" dirty="0"/>
              <a:t>OUTCOME</a:t>
            </a:r>
            <a:endParaRPr sz="2800" dirty="0"/>
          </a:p>
        </p:txBody>
      </p:sp>
      <p:pic>
        <p:nvPicPr>
          <p:cNvPr id="3" name="Picture 2">
            <a:extLst>
              <a:ext uri="{FF2B5EF4-FFF2-40B4-BE49-F238E27FC236}">
                <a16:creationId xmlns:a16="http://schemas.microsoft.com/office/drawing/2014/main" id="{ED7C93D1-9EB9-35BC-A92D-D35FC1D43E74}"/>
              </a:ext>
            </a:extLst>
          </p:cNvPr>
          <p:cNvPicPr>
            <a:picLocks noChangeAspect="1"/>
          </p:cNvPicPr>
          <p:nvPr/>
        </p:nvPicPr>
        <p:blipFill>
          <a:blip r:embed="rId2"/>
          <a:stretch>
            <a:fillRect/>
          </a:stretch>
        </p:blipFill>
        <p:spPr>
          <a:xfrm>
            <a:off x="457200" y="184347"/>
            <a:ext cx="5138862" cy="3094076"/>
          </a:xfrm>
          <a:prstGeom prst="rect">
            <a:avLst/>
          </a:prstGeom>
        </p:spPr>
      </p:pic>
      <p:pic>
        <p:nvPicPr>
          <p:cNvPr id="6" name="Picture 5">
            <a:extLst>
              <a:ext uri="{FF2B5EF4-FFF2-40B4-BE49-F238E27FC236}">
                <a16:creationId xmlns:a16="http://schemas.microsoft.com/office/drawing/2014/main" id="{8A47ACEE-1B6B-12EF-98E6-C926998386A7}"/>
              </a:ext>
            </a:extLst>
          </p:cNvPr>
          <p:cNvPicPr>
            <a:picLocks noChangeAspect="1"/>
          </p:cNvPicPr>
          <p:nvPr/>
        </p:nvPicPr>
        <p:blipFill>
          <a:blip r:embed="rId3"/>
          <a:stretch>
            <a:fillRect/>
          </a:stretch>
        </p:blipFill>
        <p:spPr>
          <a:xfrm>
            <a:off x="1905000" y="3429000"/>
            <a:ext cx="5943600" cy="2647786"/>
          </a:xfrm>
          <a:prstGeom prst="rect">
            <a:avLst/>
          </a:prstGeom>
        </p:spPr>
      </p:pic>
      <p:sp>
        <p:nvSpPr>
          <p:cNvPr id="9" name="Slide Number Placeholder 8">
            <a:extLst>
              <a:ext uri="{FF2B5EF4-FFF2-40B4-BE49-F238E27FC236}">
                <a16:creationId xmlns:a16="http://schemas.microsoft.com/office/drawing/2014/main" id="{25D8723A-E172-C68D-708B-3F7F0B0ADE9F}"/>
              </a:ext>
            </a:extLst>
          </p:cNvPr>
          <p:cNvSpPr>
            <a:spLocks noGrp="1"/>
          </p:cNvSpPr>
          <p:nvPr>
            <p:ph type="sldNum" sz="quarter" idx="7"/>
          </p:nvPr>
        </p:nvSpPr>
        <p:spPr/>
        <p:txBody>
          <a:bodyPr/>
          <a:lstStyle/>
          <a:p>
            <a:fld id="{B6F15528-21DE-4FAA-801E-634DDDAF4B2B}" type="slidenum">
              <a:rPr lang="en-IN" smtClean="0"/>
              <a:t>11</a:t>
            </a:fld>
            <a:endParaRPr lang="en-IN"/>
          </a:p>
        </p:txBody>
      </p:sp>
      <p:sp>
        <p:nvSpPr>
          <p:cNvPr id="10" name="Date Placeholder 9">
            <a:extLst>
              <a:ext uri="{FF2B5EF4-FFF2-40B4-BE49-F238E27FC236}">
                <a16:creationId xmlns:a16="http://schemas.microsoft.com/office/drawing/2014/main" id="{89C43C26-2A65-56BB-9070-52A27900BD7E}"/>
              </a:ext>
            </a:extLst>
          </p:cNvPr>
          <p:cNvSpPr>
            <a:spLocks noGrp="1"/>
          </p:cNvSpPr>
          <p:nvPr>
            <p:ph type="dt" sz="half" idx="6"/>
          </p:nvPr>
        </p:nvSpPr>
        <p:spPr/>
        <p:txBody>
          <a:bodyPr/>
          <a:lstStyle/>
          <a:p>
            <a:r>
              <a:rPr lang="en-US"/>
              <a:t>20/5/2024</a:t>
            </a:r>
          </a:p>
        </p:txBody>
      </p:sp>
    </p:spTree>
    <p:extLst>
      <p:ext uri="{BB962C8B-B14F-4D97-AF65-F5344CB8AC3E}">
        <p14:creationId xmlns:p14="http://schemas.microsoft.com/office/powerpoint/2010/main" val="239564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D9400B98-F8F9-035D-61FE-E0D7B09A7341}"/>
              </a:ext>
            </a:extLst>
          </p:cNvPr>
          <p:cNvSpPr txBox="1">
            <a:spLocks noGrp="1"/>
          </p:cNvSpPr>
          <p:nvPr>
            <p:ph type="title"/>
          </p:nvPr>
        </p:nvSpPr>
        <p:spPr>
          <a:xfrm>
            <a:off x="3352800" y="0"/>
            <a:ext cx="5791200" cy="423834"/>
          </a:xfrm>
          <a:prstGeom prst="rect">
            <a:avLst/>
          </a:prstGeom>
          <a:solidFill>
            <a:srgbClr val="7030A0"/>
          </a:solidFill>
          <a:ln w="25399">
            <a:solidFill>
              <a:srgbClr val="375D8A"/>
            </a:solidFill>
          </a:ln>
        </p:spPr>
        <p:txBody>
          <a:bodyPr vert="horz" wrap="square" lIns="0" tIns="114935" rIns="0" bIns="0" rtlCol="0">
            <a:spAutoFit/>
          </a:bodyPr>
          <a:lstStyle/>
          <a:p>
            <a:pPr marL="237490" algn="l">
              <a:spcBef>
                <a:spcPts val="905"/>
              </a:spcBef>
            </a:pPr>
            <a:r>
              <a:rPr lang="en-US" sz="2000" spc="-5" dirty="0">
                <a:latin typeface="Times New Roman" panose="02020603050405020304" pitchFamily="18" charset="0"/>
                <a:cs typeface="Times New Roman" panose="02020603050405020304" pitchFamily="18" charset="0"/>
              </a:rPr>
              <a:t>CONCLUSION AND </a:t>
            </a:r>
            <a:r>
              <a:rPr lang="en-US" sz="2000" dirty="0">
                <a:latin typeface="Times New Roman" panose="02020603050405020304" pitchFamily="18" charset="0"/>
                <a:cs typeface="Times New Roman" panose="02020603050405020304" pitchFamily="18" charset="0"/>
              </a:rPr>
              <a:t>FUTURE ENHANCEMENT</a:t>
            </a:r>
            <a:endParaRPr lang="en-US" sz="2000" dirty="0"/>
          </a:p>
        </p:txBody>
      </p:sp>
      <p:sp>
        <p:nvSpPr>
          <p:cNvPr id="2" name="TextBox 1">
            <a:extLst>
              <a:ext uri="{FF2B5EF4-FFF2-40B4-BE49-F238E27FC236}">
                <a16:creationId xmlns:a16="http://schemas.microsoft.com/office/drawing/2014/main" id="{2BB2CF21-6645-7E3B-06F8-B526EE5C0AD3}"/>
              </a:ext>
            </a:extLst>
          </p:cNvPr>
          <p:cNvSpPr txBox="1"/>
          <p:nvPr/>
        </p:nvSpPr>
        <p:spPr>
          <a:xfrm>
            <a:off x="304800" y="990600"/>
            <a:ext cx="8686800" cy="5048883"/>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CONCLUSION</a:t>
            </a:r>
          </a:p>
          <a:p>
            <a:pPr algn="just">
              <a:lnSpc>
                <a:spcPct val="150000"/>
              </a:lnSpc>
            </a:pPr>
            <a:r>
              <a:rPr lang="en-US" dirty="0">
                <a:latin typeface="Times New Roman" panose="02020603050405020304" pitchFamily="18" charset="0"/>
                <a:cs typeface="Times New Roman" panose="02020603050405020304" pitchFamily="18" charset="0"/>
              </a:rPr>
              <a:t>In this project, we developed an application to analyze squats using Media Pipe’s Pose solution. The application calculates key angles, such as shoulder-hip, hip-knee, and knee-ankle, to provide feedback on proper form. This project highlights the potential of human pose estimation for exercise analysis, with plans to extend to other exercises in the future.</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FUTURE ENHANCEMENT</a:t>
            </a:r>
          </a:p>
          <a:p>
            <a:pPr algn="just">
              <a:lnSpc>
                <a:spcPct val="150000"/>
              </a:lnSpc>
            </a:pPr>
            <a:r>
              <a:rPr lang="en-US" dirty="0">
                <a:latin typeface="Times New Roman" panose="02020603050405020304" pitchFamily="18" charset="0"/>
                <a:cs typeface="Times New Roman" panose="02020603050405020304" pitchFamily="18" charset="0"/>
              </a:rPr>
              <a:t>Future enhancements will focus on ensuring knees do not collapse inward during squats, which can be better monitored with a front-facing camera view. Adding multiple camera views can improve accuracy. We also plan to incorporate advanced techniques like Human Action Recognition using a CNN-LSTM model and wearable sensors such as Inertial Measurement Units (IMUs) for time-series analysis, enhancing exercise evaluation accuracy and effectiveness</a:t>
            </a:r>
            <a:r>
              <a:rPr lang="en-US" sz="1900" dirty="0">
                <a:latin typeface="Times New Roman" panose="02020603050405020304" pitchFamily="18" charset="0"/>
                <a:cs typeface="Times New Roman" panose="02020603050405020304" pitchFamily="18" charset="0"/>
              </a:rPr>
              <a:t>.</a:t>
            </a:r>
            <a:endParaRPr lang="en-IN" sz="19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87E88FB-B12A-5DD0-26E7-68C991CF06D5}"/>
              </a:ext>
            </a:extLst>
          </p:cNvPr>
          <p:cNvSpPr>
            <a:spLocks noGrp="1"/>
          </p:cNvSpPr>
          <p:nvPr>
            <p:ph type="sldNum" sz="quarter" idx="7"/>
          </p:nvPr>
        </p:nvSpPr>
        <p:spPr/>
        <p:txBody>
          <a:bodyPr/>
          <a:lstStyle/>
          <a:p>
            <a:fld id="{B6F15528-21DE-4FAA-801E-634DDDAF4B2B}" type="slidenum">
              <a:rPr lang="en-IN" smtClean="0"/>
              <a:t>12</a:t>
            </a:fld>
            <a:endParaRPr lang="en-IN"/>
          </a:p>
        </p:txBody>
      </p:sp>
      <p:sp>
        <p:nvSpPr>
          <p:cNvPr id="10" name="Date Placeholder 9">
            <a:extLst>
              <a:ext uri="{FF2B5EF4-FFF2-40B4-BE49-F238E27FC236}">
                <a16:creationId xmlns:a16="http://schemas.microsoft.com/office/drawing/2014/main" id="{83DDAA87-4207-7F99-6437-897C3E0614F7}"/>
              </a:ext>
            </a:extLst>
          </p:cNvPr>
          <p:cNvSpPr>
            <a:spLocks noGrp="1"/>
          </p:cNvSpPr>
          <p:nvPr>
            <p:ph type="dt" sz="half" idx="6"/>
          </p:nvPr>
        </p:nvSpPr>
        <p:spPr/>
        <p:txBody>
          <a:bodyPr/>
          <a:lstStyle/>
          <a:p>
            <a:r>
              <a:rPr lang="en-US"/>
              <a:t>20/5/2024</a:t>
            </a:r>
          </a:p>
        </p:txBody>
      </p:sp>
    </p:spTree>
    <p:extLst>
      <p:ext uri="{BB962C8B-B14F-4D97-AF65-F5344CB8AC3E}">
        <p14:creationId xmlns:p14="http://schemas.microsoft.com/office/powerpoint/2010/main" val="94769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69D1CC-3373-BA20-AB54-C54F9486D2DD}"/>
              </a:ext>
            </a:extLst>
          </p:cNvPr>
          <p:cNvSpPr txBox="1">
            <a:spLocks noGrp="1"/>
          </p:cNvSpPr>
          <p:nvPr>
            <p:ph type="title"/>
          </p:nvPr>
        </p:nvSpPr>
        <p:spPr>
          <a:xfrm>
            <a:off x="6248400" y="0"/>
            <a:ext cx="2895600" cy="546945"/>
          </a:xfrm>
          <a:prstGeom prst="rect">
            <a:avLst/>
          </a:prstGeom>
          <a:solidFill>
            <a:srgbClr val="7030A0"/>
          </a:solidFill>
          <a:ln w="25399">
            <a:solidFill>
              <a:srgbClr val="375D8A"/>
            </a:solidFill>
          </a:ln>
        </p:spPr>
        <p:txBody>
          <a:bodyPr vert="horz" wrap="square" lIns="0" tIns="114935" rIns="0" bIns="0" rtlCol="0">
            <a:spAutoFit/>
          </a:bodyPr>
          <a:lstStyle/>
          <a:p>
            <a:pPr marL="237490">
              <a:lnSpc>
                <a:spcPct val="100000"/>
              </a:lnSpc>
              <a:spcBef>
                <a:spcPts val="905"/>
              </a:spcBef>
            </a:pPr>
            <a:r>
              <a:rPr lang="en-IN" sz="2800" spc="-5" dirty="0"/>
              <a:t>REFERENCES</a:t>
            </a:r>
            <a:endParaRPr sz="2800" dirty="0"/>
          </a:p>
        </p:txBody>
      </p:sp>
      <p:sp>
        <p:nvSpPr>
          <p:cNvPr id="8" name="TextBox 7">
            <a:extLst>
              <a:ext uri="{FF2B5EF4-FFF2-40B4-BE49-F238E27FC236}">
                <a16:creationId xmlns:a16="http://schemas.microsoft.com/office/drawing/2014/main" id="{D7B6AC84-0695-AB63-D250-C623C16731DD}"/>
              </a:ext>
            </a:extLst>
          </p:cNvPr>
          <p:cNvSpPr txBox="1"/>
          <p:nvPr/>
        </p:nvSpPr>
        <p:spPr>
          <a:xfrm>
            <a:off x="457200" y="762000"/>
            <a:ext cx="8229600" cy="5078313"/>
          </a:xfrm>
          <a:prstGeom prst="rect">
            <a:avLst/>
          </a:prstGeom>
          <a:noFill/>
        </p:spPr>
        <p:txBody>
          <a:bodyPr wrap="square">
            <a:spAutoFit/>
          </a:bodyPr>
          <a:lstStyle/>
          <a:p>
            <a:pPr algn="just">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Blair, S.N. Physical inactivity: The biggest public health problem of the 21st century. </a:t>
            </a:r>
            <a:r>
              <a:rPr lang="en-IN" b="0" i="1" dirty="0">
                <a:solidFill>
                  <a:srgbClr val="222222"/>
                </a:solidFill>
                <a:effectLst/>
                <a:latin typeface="Times New Roman" panose="02020603050405020304" pitchFamily="18" charset="0"/>
                <a:cs typeface="Times New Roman" panose="02020603050405020304" pitchFamily="18" charset="0"/>
              </a:rPr>
              <a:t>Br. J. Sports Med.</a:t>
            </a:r>
            <a:r>
              <a:rPr lang="en-IN" b="0" i="0" dirty="0">
                <a:solidFill>
                  <a:srgbClr val="222222"/>
                </a:solidFill>
                <a:effectLst/>
                <a:latin typeface="Times New Roman" panose="02020603050405020304" pitchFamily="18" charset="0"/>
                <a:cs typeface="Times New Roman" panose="02020603050405020304" pitchFamily="18" charset="0"/>
              </a:rPr>
              <a:t> </a:t>
            </a:r>
            <a:r>
              <a:rPr lang="en-IN" b="1" i="0" dirty="0">
                <a:solidFill>
                  <a:srgbClr val="222222"/>
                </a:solidFill>
                <a:effectLst/>
                <a:latin typeface="Times New Roman" panose="02020603050405020304" pitchFamily="18" charset="0"/>
                <a:cs typeface="Times New Roman" panose="02020603050405020304" pitchFamily="18" charset="0"/>
              </a:rPr>
              <a:t>2009</a:t>
            </a:r>
            <a:r>
              <a:rPr lang="en-IN" b="0" i="0" dirty="0">
                <a:solidFill>
                  <a:srgbClr val="222222"/>
                </a:solidFill>
                <a:effectLst/>
                <a:latin typeface="Times New Roman" panose="02020603050405020304" pitchFamily="18" charset="0"/>
                <a:cs typeface="Times New Roman" panose="02020603050405020304" pitchFamily="18" charset="0"/>
              </a:rPr>
              <a:t>, </a:t>
            </a:r>
            <a:r>
              <a:rPr lang="en-IN" b="0" i="1" dirty="0">
                <a:solidFill>
                  <a:srgbClr val="222222"/>
                </a:solidFill>
                <a:effectLst/>
                <a:latin typeface="Times New Roman" panose="02020603050405020304" pitchFamily="18" charset="0"/>
                <a:cs typeface="Times New Roman" panose="02020603050405020304" pitchFamily="18" charset="0"/>
              </a:rPr>
              <a:t>43</a:t>
            </a:r>
            <a:r>
              <a:rPr lang="en-IN" b="0" i="0" dirty="0">
                <a:solidFill>
                  <a:srgbClr val="222222"/>
                </a:solidFill>
                <a:effectLst/>
                <a:latin typeface="Times New Roman" panose="02020603050405020304" pitchFamily="18" charset="0"/>
                <a:cs typeface="Times New Roman" panose="02020603050405020304" pitchFamily="18" charset="0"/>
              </a:rPr>
              <a:t>, 294–305. </a:t>
            </a:r>
          </a:p>
          <a:p>
            <a:pPr algn="just">
              <a:buFont typeface="+mj-lt"/>
              <a:buAutoNum type="arabicPeriod"/>
            </a:pPr>
            <a:endParaRPr lang="en-IN" b="0" i="0" dirty="0">
              <a:solidFill>
                <a:srgbClr val="222222"/>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Kohl, H.W., 3rd; Craig, C.L.; Lambert, E.V.; Inoue, S.; </a:t>
            </a:r>
            <a:r>
              <a:rPr lang="en-IN" b="0" i="0" dirty="0" err="1">
                <a:solidFill>
                  <a:srgbClr val="222222"/>
                </a:solidFill>
                <a:effectLst/>
                <a:latin typeface="Times New Roman" panose="02020603050405020304" pitchFamily="18" charset="0"/>
                <a:cs typeface="Times New Roman" panose="02020603050405020304" pitchFamily="18" charset="0"/>
              </a:rPr>
              <a:t>Alkandari</a:t>
            </a:r>
            <a:r>
              <a:rPr lang="en-IN" b="0" i="0" dirty="0">
                <a:solidFill>
                  <a:srgbClr val="222222"/>
                </a:solidFill>
                <a:effectLst/>
                <a:latin typeface="Times New Roman" panose="02020603050405020304" pitchFamily="18" charset="0"/>
                <a:cs typeface="Times New Roman" panose="02020603050405020304" pitchFamily="18" charset="0"/>
              </a:rPr>
              <a:t>, J.R.; </a:t>
            </a:r>
            <a:r>
              <a:rPr lang="en-IN" b="0" i="0" dirty="0" err="1">
                <a:solidFill>
                  <a:srgbClr val="222222"/>
                </a:solidFill>
                <a:effectLst/>
                <a:latin typeface="Times New Roman" panose="02020603050405020304" pitchFamily="18" charset="0"/>
                <a:cs typeface="Times New Roman" panose="02020603050405020304" pitchFamily="18" charset="0"/>
              </a:rPr>
              <a:t>Leetongin</a:t>
            </a:r>
            <a:r>
              <a:rPr lang="en-IN" b="0" i="0" dirty="0">
                <a:solidFill>
                  <a:srgbClr val="222222"/>
                </a:solidFill>
                <a:effectLst/>
                <a:latin typeface="Times New Roman" panose="02020603050405020304" pitchFamily="18" charset="0"/>
                <a:cs typeface="Times New Roman" panose="02020603050405020304" pitchFamily="18" charset="0"/>
              </a:rPr>
              <a:t>, G.; </a:t>
            </a:r>
            <a:r>
              <a:rPr lang="en-IN" b="0" i="0" dirty="0" err="1">
                <a:solidFill>
                  <a:srgbClr val="222222"/>
                </a:solidFill>
                <a:effectLst/>
                <a:latin typeface="Times New Roman" panose="02020603050405020304" pitchFamily="18" charset="0"/>
                <a:cs typeface="Times New Roman" panose="02020603050405020304" pitchFamily="18" charset="0"/>
              </a:rPr>
              <a:t>Kahlmeier</a:t>
            </a:r>
            <a:r>
              <a:rPr lang="en-IN" b="0" i="0" dirty="0">
                <a:solidFill>
                  <a:srgbClr val="222222"/>
                </a:solidFill>
                <a:effectLst/>
                <a:latin typeface="Times New Roman" panose="02020603050405020304" pitchFamily="18" charset="0"/>
                <a:cs typeface="Times New Roman" panose="02020603050405020304" pitchFamily="18" charset="0"/>
              </a:rPr>
              <a:t>, S.; Lancet Physical Activity Series Working Group. The pandemic of physical inactivity: Global action for public health. </a:t>
            </a:r>
            <a:r>
              <a:rPr lang="en-IN" b="0" i="1" dirty="0">
                <a:solidFill>
                  <a:srgbClr val="222222"/>
                </a:solidFill>
                <a:effectLst/>
                <a:latin typeface="Times New Roman" panose="02020603050405020304" pitchFamily="18" charset="0"/>
                <a:cs typeface="Times New Roman" panose="02020603050405020304" pitchFamily="18" charset="0"/>
              </a:rPr>
              <a:t>Lancet</a:t>
            </a:r>
            <a:r>
              <a:rPr lang="en-IN" b="0" i="0" dirty="0">
                <a:solidFill>
                  <a:srgbClr val="222222"/>
                </a:solidFill>
                <a:effectLst/>
                <a:latin typeface="Times New Roman" panose="02020603050405020304" pitchFamily="18" charset="0"/>
                <a:cs typeface="Times New Roman" panose="02020603050405020304" pitchFamily="18" charset="0"/>
              </a:rPr>
              <a:t> </a:t>
            </a:r>
            <a:r>
              <a:rPr lang="en-IN" b="1" i="0" dirty="0">
                <a:solidFill>
                  <a:srgbClr val="222222"/>
                </a:solidFill>
                <a:effectLst/>
                <a:latin typeface="Times New Roman" panose="02020603050405020304" pitchFamily="18" charset="0"/>
                <a:cs typeface="Times New Roman" panose="02020603050405020304" pitchFamily="18" charset="0"/>
              </a:rPr>
              <a:t>2012</a:t>
            </a:r>
            <a:r>
              <a:rPr lang="en-IN" b="0" i="0" dirty="0">
                <a:solidFill>
                  <a:srgbClr val="222222"/>
                </a:solidFill>
                <a:effectLst/>
                <a:latin typeface="Times New Roman" panose="02020603050405020304" pitchFamily="18" charset="0"/>
                <a:cs typeface="Times New Roman" panose="02020603050405020304" pitchFamily="18" charset="0"/>
              </a:rPr>
              <a:t>, </a:t>
            </a:r>
            <a:r>
              <a:rPr lang="en-IN" b="0" i="1" dirty="0">
                <a:solidFill>
                  <a:srgbClr val="222222"/>
                </a:solidFill>
                <a:effectLst/>
                <a:latin typeface="Times New Roman" panose="02020603050405020304" pitchFamily="18" charset="0"/>
                <a:cs typeface="Times New Roman" panose="02020603050405020304" pitchFamily="18" charset="0"/>
              </a:rPr>
              <a:t>380</a:t>
            </a:r>
            <a:r>
              <a:rPr lang="en-IN" b="0" i="0" dirty="0">
                <a:solidFill>
                  <a:srgbClr val="222222"/>
                </a:solidFill>
                <a:effectLst/>
                <a:latin typeface="Times New Roman" panose="02020603050405020304" pitchFamily="18" charset="0"/>
                <a:cs typeface="Times New Roman" panose="02020603050405020304" pitchFamily="18" charset="0"/>
              </a:rPr>
              <a:t>, 294–305. </a:t>
            </a:r>
          </a:p>
          <a:p>
            <a:pPr algn="just">
              <a:buFont typeface="+mj-lt"/>
              <a:buAutoNum type="arabicPeriod"/>
            </a:pPr>
            <a:endParaRPr lang="en-IN" dirty="0">
              <a:solidFill>
                <a:srgbClr val="222222"/>
              </a:solidFill>
              <a:latin typeface="Times New Roman" panose="02020603050405020304" pitchFamily="18" charset="0"/>
              <a:cs typeface="Times New Roman" panose="02020603050405020304" pitchFamily="18" charset="0"/>
            </a:endParaRPr>
          </a:p>
          <a:p>
            <a:pPr algn="just">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Qi, J.; Yang, P.; </a:t>
            </a:r>
            <a:r>
              <a:rPr lang="en-IN" b="0" i="0" dirty="0" err="1">
                <a:solidFill>
                  <a:srgbClr val="222222"/>
                </a:solidFill>
                <a:effectLst/>
                <a:latin typeface="Times New Roman" panose="02020603050405020304" pitchFamily="18" charset="0"/>
                <a:cs typeface="Times New Roman" panose="02020603050405020304" pitchFamily="18" charset="0"/>
              </a:rPr>
              <a:t>Hanneghan</a:t>
            </a:r>
            <a:r>
              <a:rPr lang="en-IN" b="0" i="0" dirty="0">
                <a:solidFill>
                  <a:srgbClr val="222222"/>
                </a:solidFill>
                <a:effectLst/>
                <a:latin typeface="Times New Roman" panose="02020603050405020304" pitchFamily="18" charset="0"/>
                <a:cs typeface="Times New Roman" panose="02020603050405020304" pitchFamily="18" charset="0"/>
              </a:rPr>
              <a:t>, M.; Tang, S.; Zhou, B. A Hybrid Hierarchical Framework for Gym Physical Activity Recognition and Measurement Using Wearable Sensors. </a:t>
            </a:r>
            <a:r>
              <a:rPr lang="en-IN" b="0" i="1" dirty="0">
                <a:solidFill>
                  <a:srgbClr val="222222"/>
                </a:solidFill>
                <a:effectLst/>
                <a:latin typeface="Times New Roman" panose="02020603050405020304" pitchFamily="18" charset="0"/>
                <a:cs typeface="Times New Roman" panose="02020603050405020304" pitchFamily="18" charset="0"/>
              </a:rPr>
              <a:t>IEEE Internet Things J.</a:t>
            </a:r>
            <a:r>
              <a:rPr lang="en-IN" b="0" i="0" dirty="0">
                <a:solidFill>
                  <a:srgbClr val="222222"/>
                </a:solidFill>
                <a:effectLst/>
                <a:latin typeface="Times New Roman" panose="02020603050405020304" pitchFamily="18" charset="0"/>
                <a:cs typeface="Times New Roman" panose="02020603050405020304" pitchFamily="18" charset="0"/>
              </a:rPr>
              <a:t> </a:t>
            </a:r>
            <a:r>
              <a:rPr lang="en-IN" b="1" i="0" dirty="0">
                <a:solidFill>
                  <a:srgbClr val="222222"/>
                </a:solidFill>
                <a:effectLst/>
                <a:latin typeface="Times New Roman" panose="02020603050405020304" pitchFamily="18" charset="0"/>
                <a:cs typeface="Times New Roman" panose="02020603050405020304" pitchFamily="18" charset="0"/>
              </a:rPr>
              <a:t>2019</a:t>
            </a:r>
            <a:r>
              <a:rPr lang="en-IN" b="0" i="0" dirty="0">
                <a:solidFill>
                  <a:srgbClr val="222222"/>
                </a:solidFill>
                <a:effectLst/>
                <a:latin typeface="Times New Roman" panose="02020603050405020304" pitchFamily="18" charset="0"/>
                <a:cs typeface="Times New Roman" panose="02020603050405020304" pitchFamily="18" charset="0"/>
              </a:rPr>
              <a:t>, </a:t>
            </a:r>
            <a:r>
              <a:rPr lang="en-IN" b="0" i="1" dirty="0">
                <a:solidFill>
                  <a:srgbClr val="222222"/>
                </a:solidFill>
                <a:effectLst/>
                <a:latin typeface="Times New Roman" panose="02020603050405020304" pitchFamily="18" charset="0"/>
                <a:cs typeface="Times New Roman" panose="02020603050405020304" pitchFamily="18" charset="0"/>
              </a:rPr>
              <a:t>6</a:t>
            </a:r>
            <a:r>
              <a:rPr lang="en-IN" b="0" i="0" dirty="0">
                <a:solidFill>
                  <a:srgbClr val="222222"/>
                </a:solidFill>
                <a:effectLst/>
                <a:latin typeface="Times New Roman" panose="02020603050405020304" pitchFamily="18" charset="0"/>
                <a:cs typeface="Times New Roman" panose="02020603050405020304" pitchFamily="18" charset="0"/>
              </a:rPr>
              <a:t>, 1384–1393. </a:t>
            </a:r>
          </a:p>
          <a:p>
            <a:pPr algn="just">
              <a:buFont typeface="+mj-lt"/>
              <a:buAutoNum type="arabicPeriod"/>
            </a:pPr>
            <a:endParaRPr lang="en-IN" dirty="0">
              <a:solidFill>
                <a:srgbClr val="222222"/>
              </a:solidFill>
              <a:latin typeface="Times New Roman" panose="02020603050405020304" pitchFamily="18" charset="0"/>
              <a:cs typeface="Times New Roman" panose="02020603050405020304" pitchFamily="18" charset="0"/>
            </a:endParaRPr>
          </a:p>
          <a:p>
            <a:pPr algn="just">
              <a:buFont typeface="+mj-lt"/>
              <a:buAutoNum type="arabicPeriod"/>
            </a:pPr>
            <a:r>
              <a:rPr lang="en-IN" b="0" i="0" dirty="0" err="1">
                <a:solidFill>
                  <a:srgbClr val="222222"/>
                </a:solidFill>
                <a:effectLst/>
                <a:latin typeface="Times New Roman" panose="02020603050405020304" pitchFamily="18" charset="0"/>
                <a:cs typeface="Times New Roman" panose="02020603050405020304" pitchFamily="18" charset="0"/>
              </a:rPr>
              <a:t>Koskimäki</a:t>
            </a:r>
            <a:r>
              <a:rPr lang="en-IN" b="0" i="0" dirty="0">
                <a:solidFill>
                  <a:srgbClr val="222222"/>
                </a:solidFill>
                <a:effectLst/>
                <a:latin typeface="Times New Roman" panose="02020603050405020304" pitchFamily="18" charset="0"/>
                <a:cs typeface="Times New Roman" panose="02020603050405020304" pitchFamily="18" charset="0"/>
              </a:rPr>
              <a:t>, H.; </a:t>
            </a:r>
            <a:r>
              <a:rPr lang="en-IN" b="0" i="0" dirty="0" err="1">
                <a:solidFill>
                  <a:srgbClr val="222222"/>
                </a:solidFill>
                <a:effectLst/>
                <a:latin typeface="Times New Roman" panose="02020603050405020304" pitchFamily="18" charset="0"/>
                <a:cs typeface="Times New Roman" panose="02020603050405020304" pitchFamily="18" charset="0"/>
              </a:rPr>
              <a:t>Siirtola</a:t>
            </a:r>
            <a:r>
              <a:rPr lang="en-IN" b="0" i="0" dirty="0">
                <a:solidFill>
                  <a:srgbClr val="222222"/>
                </a:solidFill>
                <a:effectLst/>
                <a:latin typeface="Times New Roman" panose="02020603050405020304" pitchFamily="18" charset="0"/>
                <a:cs typeface="Times New Roman" panose="02020603050405020304" pitchFamily="18" charset="0"/>
              </a:rPr>
              <a:t>, P.; </a:t>
            </a:r>
            <a:r>
              <a:rPr lang="en-IN" b="0" i="0" dirty="0" err="1">
                <a:solidFill>
                  <a:srgbClr val="222222"/>
                </a:solidFill>
                <a:effectLst/>
                <a:latin typeface="Times New Roman" panose="02020603050405020304" pitchFamily="18" charset="0"/>
                <a:cs typeface="Times New Roman" panose="02020603050405020304" pitchFamily="18" charset="0"/>
              </a:rPr>
              <a:t>Röning</a:t>
            </a:r>
            <a:r>
              <a:rPr lang="en-IN" b="0" i="0" dirty="0">
                <a:solidFill>
                  <a:srgbClr val="222222"/>
                </a:solidFill>
                <a:effectLst/>
                <a:latin typeface="Times New Roman" panose="02020603050405020304" pitchFamily="18" charset="0"/>
                <a:cs typeface="Times New Roman" panose="02020603050405020304" pitchFamily="18" charset="0"/>
              </a:rPr>
              <a:t>, J. </a:t>
            </a:r>
            <a:r>
              <a:rPr lang="en-IN" b="0" i="0" dirty="0" err="1">
                <a:solidFill>
                  <a:srgbClr val="222222"/>
                </a:solidFill>
                <a:effectLst/>
                <a:latin typeface="Times New Roman" panose="02020603050405020304" pitchFamily="18" charset="0"/>
                <a:cs typeface="Times New Roman" panose="02020603050405020304" pitchFamily="18" charset="0"/>
              </a:rPr>
              <a:t>Myogym</a:t>
            </a:r>
            <a:r>
              <a:rPr lang="en-IN" b="0" i="0" dirty="0">
                <a:solidFill>
                  <a:srgbClr val="222222"/>
                </a:solidFill>
                <a:effectLst/>
                <a:latin typeface="Times New Roman" panose="02020603050405020304" pitchFamily="18" charset="0"/>
                <a:cs typeface="Times New Roman" panose="02020603050405020304" pitchFamily="18" charset="0"/>
              </a:rPr>
              <a:t>: Introducing an open gym data set for activity recognition collected using </a:t>
            </a:r>
            <a:r>
              <a:rPr lang="en-IN" b="0" i="0" dirty="0" err="1">
                <a:solidFill>
                  <a:srgbClr val="222222"/>
                </a:solidFill>
                <a:effectLst/>
                <a:latin typeface="Times New Roman" panose="02020603050405020304" pitchFamily="18" charset="0"/>
                <a:cs typeface="Times New Roman" panose="02020603050405020304" pitchFamily="18" charset="0"/>
              </a:rPr>
              <a:t>myo</a:t>
            </a:r>
            <a:r>
              <a:rPr lang="en-IN" b="0" i="0" dirty="0">
                <a:solidFill>
                  <a:srgbClr val="222222"/>
                </a:solidFill>
                <a:effectLst/>
                <a:latin typeface="Times New Roman" panose="02020603050405020304" pitchFamily="18" charset="0"/>
                <a:cs typeface="Times New Roman" panose="02020603050405020304" pitchFamily="18" charset="0"/>
              </a:rPr>
              <a:t> armband. In Proceedings of the </a:t>
            </a:r>
            <a:r>
              <a:rPr lang="en-IN" b="0" i="0" dirty="0" err="1">
                <a:solidFill>
                  <a:srgbClr val="222222"/>
                </a:solidFill>
                <a:effectLst/>
                <a:latin typeface="Times New Roman" panose="02020603050405020304" pitchFamily="18" charset="0"/>
                <a:cs typeface="Times New Roman" panose="02020603050405020304" pitchFamily="18" charset="0"/>
              </a:rPr>
              <a:t>UbiComp</a:t>
            </a:r>
            <a:r>
              <a:rPr lang="en-IN" b="0" i="0" dirty="0">
                <a:solidFill>
                  <a:srgbClr val="222222"/>
                </a:solidFill>
                <a:effectLst/>
                <a:latin typeface="Times New Roman" panose="02020603050405020304" pitchFamily="18" charset="0"/>
                <a:cs typeface="Times New Roman" panose="02020603050405020304" pitchFamily="18" charset="0"/>
              </a:rPr>
              <a:t> ′17: 2017 ACM International Joint Conference on Pervasive and Ubiquitous Computing.</a:t>
            </a:r>
          </a:p>
          <a:p>
            <a:pPr algn="just"/>
            <a:endParaRPr lang="en-IN" b="0" i="0" u="none" strike="noStrike" baseline="0" dirty="0">
              <a:solidFill>
                <a:srgbClr val="000000"/>
              </a:solidFill>
              <a:latin typeface="Times New Roman" panose="02020603050405020304" pitchFamily="18" charset="0"/>
            </a:endParaRPr>
          </a:p>
          <a:p>
            <a:pPr algn="just"/>
            <a:r>
              <a:rPr lang="en-IN" b="0" i="0" u="none" strike="noStrike" baseline="0" dirty="0">
                <a:solidFill>
                  <a:srgbClr val="000000"/>
                </a:solidFill>
                <a:latin typeface="Times New Roman" panose="02020603050405020304" pitchFamily="18" charset="0"/>
              </a:rPr>
              <a:t>5.Kim, </a:t>
            </a:r>
            <a:r>
              <a:rPr lang="en-IN" b="0" i="0" u="none" strike="noStrike" baseline="0" dirty="0" err="1">
                <a:solidFill>
                  <a:srgbClr val="000000"/>
                </a:solidFill>
                <a:latin typeface="Times New Roman" panose="02020603050405020304" pitchFamily="18" charset="0"/>
              </a:rPr>
              <a:t>Dukyun</a:t>
            </a:r>
            <a:r>
              <a:rPr lang="en-IN" b="0" i="0" u="none" strike="noStrike" baseline="0" dirty="0">
                <a:solidFill>
                  <a:srgbClr val="000000"/>
                </a:solidFill>
                <a:latin typeface="Times New Roman" panose="02020603050405020304" pitchFamily="18" charset="0"/>
              </a:rPr>
              <a:t>, et al. "</a:t>
            </a:r>
            <a:r>
              <a:rPr lang="en-IN" b="0" i="0" u="none" strike="noStrike" baseline="0" dirty="0" err="1">
                <a:solidFill>
                  <a:srgbClr val="000000"/>
                </a:solidFill>
                <a:latin typeface="Times New Roman" panose="02020603050405020304" pitchFamily="18" charset="0"/>
              </a:rPr>
              <a:t>PoseFix</a:t>
            </a:r>
            <a:r>
              <a:rPr lang="en-IN" b="0" i="0" u="none" strike="noStrike" baseline="0" dirty="0">
                <a:solidFill>
                  <a:srgbClr val="000000"/>
                </a:solidFill>
                <a:latin typeface="Times New Roman" panose="02020603050405020304" pitchFamily="18" charset="0"/>
              </a:rPr>
              <a:t>: Model-agnostic General Human Pose Refinement Network." IEEE Transactions on Image Processing, vol. 29, 2020, pp. 2101-2114, https://doi.org/10.1109/TIP.2019.2949555. Accessed 31 Jan. 2024. </a:t>
            </a:r>
          </a:p>
        </p:txBody>
      </p:sp>
      <p:sp>
        <p:nvSpPr>
          <p:cNvPr id="5" name="Slide Number Placeholder 4">
            <a:extLst>
              <a:ext uri="{FF2B5EF4-FFF2-40B4-BE49-F238E27FC236}">
                <a16:creationId xmlns:a16="http://schemas.microsoft.com/office/drawing/2014/main" id="{C2C48AD3-BDBF-2BF9-EF01-3B073EC84F12}"/>
              </a:ext>
            </a:extLst>
          </p:cNvPr>
          <p:cNvSpPr>
            <a:spLocks noGrp="1"/>
          </p:cNvSpPr>
          <p:nvPr>
            <p:ph type="sldNum" sz="quarter" idx="7"/>
          </p:nvPr>
        </p:nvSpPr>
        <p:spPr/>
        <p:txBody>
          <a:bodyPr/>
          <a:lstStyle/>
          <a:p>
            <a:fld id="{B6F15528-21DE-4FAA-801E-634DDDAF4B2B}" type="slidenum">
              <a:rPr lang="en-IN" smtClean="0"/>
              <a:t>13</a:t>
            </a:fld>
            <a:endParaRPr lang="en-IN"/>
          </a:p>
        </p:txBody>
      </p:sp>
      <p:sp>
        <p:nvSpPr>
          <p:cNvPr id="6" name="Date Placeholder 5">
            <a:extLst>
              <a:ext uri="{FF2B5EF4-FFF2-40B4-BE49-F238E27FC236}">
                <a16:creationId xmlns:a16="http://schemas.microsoft.com/office/drawing/2014/main" id="{D090944B-35B4-E2DB-BA49-871BFC473967}"/>
              </a:ext>
            </a:extLst>
          </p:cNvPr>
          <p:cNvSpPr>
            <a:spLocks noGrp="1"/>
          </p:cNvSpPr>
          <p:nvPr>
            <p:ph type="dt" sz="half" idx="6"/>
          </p:nvPr>
        </p:nvSpPr>
        <p:spPr/>
        <p:txBody>
          <a:bodyPr/>
          <a:lstStyle/>
          <a:p>
            <a:r>
              <a:rPr lang="en-US"/>
              <a:t>20/5/2024</a:t>
            </a:r>
          </a:p>
        </p:txBody>
      </p:sp>
    </p:spTree>
    <p:extLst>
      <p:ext uri="{BB962C8B-B14F-4D97-AF65-F5344CB8AC3E}">
        <p14:creationId xmlns:p14="http://schemas.microsoft.com/office/powerpoint/2010/main" val="2583234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2362200"/>
            <a:ext cx="7010400" cy="1600200"/>
          </a:xfrm>
          <a:prstGeom prst="rect">
            <a:avLst/>
          </a:prstGeom>
          <a:solidFill>
            <a:srgbClr val="7030A0"/>
          </a:solidFill>
          <a:ln w="25399">
            <a:solidFill>
              <a:srgbClr val="375D8A"/>
            </a:solidFill>
          </a:ln>
        </p:spPr>
        <p:txBody>
          <a:bodyPr vert="horz" wrap="square" lIns="0" tIns="6350" rIns="0" bIns="0" rtlCol="0">
            <a:spAutoFit/>
          </a:bodyPr>
          <a:lstStyle/>
          <a:p>
            <a:pPr>
              <a:lnSpc>
                <a:spcPct val="100000"/>
              </a:lnSpc>
              <a:spcBef>
                <a:spcPts val="50"/>
              </a:spcBef>
            </a:pPr>
            <a:endParaRPr sz="3650">
              <a:latin typeface="Times New Roman"/>
              <a:cs typeface="Times New Roman"/>
            </a:endParaRPr>
          </a:p>
          <a:p>
            <a:pPr algn="ctr">
              <a:lnSpc>
                <a:spcPct val="100000"/>
              </a:lnSpc>
              <a:spcBef>
                <a:spcPts val="5"/>
              </a:spcBef>
            </a:pPr>
            <a:r>
              <a:rPr spc="-10" dirty="0"/>
              <a:t>THANK</a:t>
            </a:r>
            <a:r>
              <a:rPr spc="-160" dirty="0"/>
              <a:t> </a:t>
            </a:r>
            <a:r>
              <a:rPr spc="-5" dirty="0"/>
              <a:t>YOU</a:t>
            </a:r>
          </a:p>
        </p:txBody>
      </p:sp>
      <p:sp>
        <p:nvSpPr>
          <p:cNvPr id="5" name="Slide Number Placeholder 4">
            <a:extLst>
              <a:ext uri="{FF2B5EF4-FFF2-40B4-BE49-F238E27FC236}">
                <a16:creationId xmlns:a16="http://schemas.microsoft.com/office/drawing/2014/main" id="{B962FF59-2DA9-7A15-8298-28D233678D41}"/>
              </a:ext>
            </a:extLst>
          </p:cNvPr>
          <p:cNvSpPr>
            <a:spLocks noGrp="1"/>
          </p:cNvSpPr>
          <p:nvPr>
            <p:ph type="sldNum" sz="quarter" idx="7"/>
          </p:nvPr>
        </p:nvSpPr>
        <p:spPr/>
        <p:txBody>
          <a:bodyPr/>
          <a:lstStyle/>
          <a:p>
            <a:fld id="{B6F15528-21DE-4FAA-801E-634DDDAF4B2B}" type="slidenum">
              <a:rPr lang="en-IN" smtClean="0"/>
              <a:t>14</a:t>
            </a:fld>
            <a:endParaRPr lang="en-IN"/>
          </a:p>
        </p:txBody>
      </p:sp>
      <p:sp>
        <p:nvSpPr>
          <p:cNvPr id="6" name="Date Placeholder 5">
            <a:extLst>
              <a:ext uri="{FF2B5EF4-FFF2-40B4-BE49-F238E27FC236}">
                <a16:creationId xmlns:a16="http://schemas.microsoft.com/office/drawing/2014/main" id="{E48FFDE1-7FB7-F6BE-8D47-D347209E9385}"/>
              </a:ext>
            </a:extLst>
          </p:cNvPr>
          <p:cNvSpPr>
            <a:spLocks noGrp="1"/>
          </p:cNvSpPr>
          <p:nvPr>
            <p:ph type="dt" sz="half" idx="6"/>
          </p:nvPr>
        </p:nvSpPr>
        <p:spPr/>
        <p:txBody>
          <a:bodyPr/>
          <a:lstStyle/>
          <a:p>
            <a:r>
              <a:rPr lang="en-US"/>
              <a:t>20/5/2024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24600" y="0"/>
            <a:ext cx="2819400" cy="533400"/>
          </a:xfrm>
          <a:prstGeom prst="rect">
            <a:avLst/>
          </a:prstGeom>
          <a:solidFill>
            <a:srgbClr val="7030A0"/>
          </a:solidFill>
          <a:ln w="25399">
            <a:solidFill>
              <a:srgbClr val="375D8A"/>
            </a:solidFill>
          </a:ln>
        </p:spPr>
        <p:txBody>
          <a:bodyPr vert="horz" wrap="square" lIns="0" tIns="38735" rIns="0" bIns="0" rtlCol="0">
            <a:spAutoFit/>
          </a:bodyPr>
          <a:lstStyle/>
          <a:p>
            <a:pPr marL="589280">
              <a:lnSpc>
                <a:spcPct val="100000"/>
              </a:lnSpc>
              <a:spcBef>
                <a:spcPts val="305"/>
              </a:spcBef>
            </a:pPr>
            <a:r>
              <a:rPr sz="2800" spc="-5" dirty="0"/>
              <a:t>OUTLINE</a:t>
            </a:r>
            <a:endParaRPr sz="2800"/>
          </a:p>
        </p:txBody>
      </p:sp>
      <p:sp>
        <p:nvSpPr>
          <p:cNvPr id="3" name="object 3"/>
          <p:cNvSpPr txBox="1"/>
          <p:nvPr/>
        </p:nvSpPr>
        <p:spPr>
          <a:xfrm>
            <a:off x="457200" y="381000"/>
            <a:ext cx="7975911" cy="5429692"/>
          </a:xfrm>
          <a:prstGeom prst="rect">
            <a:avLst/>
          </a:prstGeom>
        </p:spPr>
        <p:txBody>
          <a:bodyPr vert="horz" wrap="square" lIns="0" tIns="12700" rIns="0" bIns="0" rtlCol="0">
            <a:spAutoFit/>
          </a:bodyPr>
          <a:lstStyle/>
          <a:p>
            <a:pPr marL="99695">
              <a:lnSpc>
                <a:spcPct val="100000"/>
              </a:lnSpc>
              <a:spcBef>
                <a:spcPts val="100"/>
              </a:spcBef>
              <a:buClr>
                <a:srgbClr val="920000"/>
              </a:buClr>
              <a:buSzPct val="75000"/>
              <a:tabLst>
                <a:tab pos="441959" algn="l"/>
              </a:tabLst>
            </a:pPr>
            <a:endParaRPr sz="3200" dirty="0">
              <a:latin typeface="Times New Roman"/>
              <a:cs typeface="Times New Roman"/>
            </a:endParaRPr>
          </a:p>
          <a:p>
            <a:pPr marL="365760" indent="-353695">
              <a:lnSpc>
                <a:spcPct val="100000"/>
              </a:lnSpc>
              <a:buClr>
                <a:srgbClr val="920000"/>
              </a:buClr>
              <a:buSzPct val="96875"/>
              <a:buFont typeface="Yu Gothic UI"/>
              <a:buChar char="❖"/>
              <a:tabLst>
                <a:tab pos="366395" algn="l"/>
              </a:tabLst>
            </a:pPr>
            <a:r>
              <a:rPr sz="3200" spc="-5" dirty="0">
                <a:solidFill>
                  <a:srgbClr val="0D0D0D"/>
                </a:solidFill>
                <a:latin typeface="Times New Roman" panose="02020603050405020304" pitchFamily="18" charset="0"/>
                <a:cs typeface="Times New Roman" panose="02020603050405020304" pitchFamily="18" charset="0"/>
              </a:rPr>
              <a:t>Abstract</a:t>
            </a:r>
            <a:endParaRPr sz="3200" dirty="0">
              <a:latin typeface="Times New Roman" panose="02020603050405020304" pitchFamily="18" charset="0"/>
              <a:cs typeface="Times New Roman" panose="02020603050405020304" pitchFamily="18" charset="0"/>
            </a:endParaRPr>
          </a:p>
          <a:p>
            <a:pPr marL="365760" indent="-353695">
              <a:lnSpc>
                <a:spcPct val="100000"/>
              </a:lnSpc>
              <a:buClr>
                <a:srgbClr val="920000"/>
              </a:buClr>
              <a:buSzPct val="96875"/>
              <a:buFont typeface="Yu Gothic UI"/>
              <a:buChar char="❖"/>
              <a:tabLst>
                <a:tab pos="366395" algn="l"/>
              </a:tabLst>
            </a:pPr>
            <a:r>
              <a:rPr sz="3200" spc="-5" dirty="0">
                <a:solidFill>
                  <a:srgbClr val="0D0D0D"/>
                </a:solidFill>
                <a:latin typeface="Times New Roman" panose="02020603050405020304" pitchFamily="18" charset="0"/>
                <a:cs typeface="Times New Roman" panose="02020603050405020304" pitchFamily="18" charset="0"/>
              </a:rPr>
              <a:t>Introduction</a:t>
            </a:r>
            <a:r>
              <a:rPr sz="3200" spc="-25" dirty="0">
                <a:solidFill>
                  <a:srgbClr val="0D0D0D"/>
                </a:solidFill>
                <a:latin typeface="Times New Roman" panose="02020603050405020304" pitchFamily="18" charset="0"/>
                <a:cs typeface="Times New Roman" panose="02020603050405020304" pitchFamily="18" charset="0"/>
              </a:rPr>
              <a:t> </a:t>
            </a:r>
            <a:r>
              <a:rPr sz="3200" spc="-5" dirty="0">
                <a:solidFill>
                  <a:srgbClr val="0D0D0D"/>
                </a:solidFill>
                <a:latin typeface="Times New Roman" panose="02020603050405020304" pitchFamily="18" charset="0"/>
                <a:cs typeface="Times New Roman" panose="02020603050405020304" pitchFamily="18" charset="0"/>
              </a:rPr>
              <a:t>to</a:t>
            </a:r>
            <a:r>
              <a:rPr sz="3200" spc="-30" dirty="0">
                <a:solidFill>
                  <a:srgbClr val="0D0D0D"/>
                </a:solidFill>
                <a:latin typeface="Times New Roman" panose="02020603050405020304" pitchFamily="18" charset="0"/>
                <a:cs typeface="Times New Roman" panose="02020603050405020304" pitchFamily="18" charset="0"/>
              </a:rPr>
              <a:t> </a:t>
            </a:r>
            <a:r>
              <a:rPr sz="3200" spc="-5" dirty="0">
                <a:solidFill>
                  <a:srgbClr val="0D0D0D"/>
                </a:solidFill>
                <a:latin typeface="Times New Roman" panose="02020603050405020304" pitchFamily="18" charset="0"/>
                <a:cs typeface="Times New Roman" panose="02020603050405020304" pitchFamily="18" charset="0"/>
              </a:rPr>
              <a:t>Problem</a:t>
            </a:r>
            <a:r>
              <a:rPr sz="3200" spc="-25" dirty="0">
                <a:solidFill>
                  <a:srgbClr val="0D0D0D"/>
                </a:solidFill>
                <a:latin typeface="Times New Roman" panose="02020603050405020304" pitchFamily="18" charset="0"/>
                <a:cs typeface="Times New Roman" panose="02020603050405020304" pitchFamily="18" charset="0"/>
              </a:rPr>
              <a:t> </a:t>
            </a:r>
            <a:r>
              <a:rPr sz="3200" spc="-5" dirty="0">
                <a:solidFill>
                  <a:srgbClr val="0D0D0D"/>
                </a:solidFill>
                <a:latin typeface="Times New Roman" panose="02020603050405020304" pitchFamily="18" charset="0"/>
                <a:cs typeface="Times New Roman" panose="02020603050405020304" pitchFamily="18" charset="0"/>
              </a:rPr>
              <a:t>Domain</a:t>
            </a:r>
            <a:endParaRPr lang="en-IN" sz="3200" spc="-5" dirty="0">
              <a:solidFill>
                <a:srgbClr val="0D0D0D"/>
              </a:solidFill>
              <a:latin typeface="Times New Roman" panose="02020603050405020304" pitchFamily="18" charset="0"/>
              <a:cs typeface="Times New Roman" panose="02020603050405020304" pitchFamily="18" charset="0"/>
            </a:endParaRPr>
          </a:p>
          <a:p>
            <a:pPr marL="365760" indent="-353695">
              <a:lnSpc>
                <a:spcPct val="100000"/>
              </a:lnSpc>
              <a:buClr>
                <a:srgbClr val="920000"/>
              </a:buClr>
              <a:buSzPct val="96875"/>
              <a:buFont typeface="Yu Gothic UI"/>
              <a:buChar char="❖"/>
              <a:tabLst>
                <a:tab pos="366395" algn="l"/>
              </a:tabLst>
            </a:pPr>
            <a:r>
              <a:rPr lang="en-IN" sz="3200" spc="-5" dirty="0">
                <a:solidFill>
                  <a:srgbClr val="0D0D0D"/>
                </a:solidFill>
                <a:latin typeface="Times New Roman" panose="02020603050405020304" pitchFamily="18" charset="0"/>
                <a:cs typeface="Times New Roman" panose="02020603050405020304" pitchFamily="18" charset="0"/>
              </a:rPr>
              <a:t>Literature Survey</a:t>
            </a:r>
            <a:endParaRPr sz="3200" dirty="0">
              <a:latin typeface="Times New Roman" panose="02020603050405020304" pitchFamily="18" charset="0"/>
              <a:cs typeface="Times New Roman" panose="02020603050405020304" pitchFamily="18" charset="0"/>
            </a:endParaRPr>
          </a:p>
          <a:p>
            <a:pPr marL="365760" indent="-353695">
              <a:lnSpc>
                <a:spcPct val="100000"/>
              </a:lnSpc>
              <a:buClr>
                <a:srgbClr val="920000"/>
              </a:buClr>
              <a:buSzPct val="96875"/>
              <a:buFont typeface="Yu Gothic UI"/>
              <a:buChar char="❖"/>
              <a:tabLst>
                <a:tab pos="366395" algn="l"/>
              </a:tabLst>
            </a:pPr>
            <a:r>
              <a:rPr sz="3200" spc="-10" dirty="0">
                <a:solidFill>
                  <a:srgbClr val="0D0D0D"/>
                </a:solidFill>
                <a:latin typeface="Times New Roman" panose="02020603050405020304" pitchFamily="18" charset="0"/>
                <a:cs typeface="Times New Roman" panose="02020603050405020304" pitchFamily="18" charset="0"/>
              </a:rPr>
              <a:t>Existing</a:t>
            </a:r>
            <a:r>
              <a:rPr sz="3200" spc="-50" dirty="0">
                <a:solidFill>
                  <a:srgbClr val="0D0D0D"/>
                </a:solidFill>
                <a:latin typeface="Times New Roman" panose="02020603050405020304" pitchFamily="18" charset="0"/>
                <a:cs typeface="Times New Roman" panose="02020603050405020304" pitchFamily="18" charset="0"/>
              </a:rPr>
              <a:t> </a:t>
            </a:r>
            <a:r>
              <a:rPr sz="3200" spc="-5" dirty="0">
                <a:solidFill>
                  <a:srgbClr val="0D0D0D"/>
                </a:solidFill>
                <a:latin typeface="Times New Roman" panose="02020603050405020304" pitchFamily="18" charset="0"/>
                <a:cs typeface="Times New Roman" panose="02020603050405020304" pitchFamily="18" charset="0"/>
              </a:rPr>
              <a:t>system</a:t>
            </a:r>
            <a:endParaRPr sz="3200" dirty="0">
              <a:latin typeface="Times New Roman" panose="02020603050405020304" pitchFamily="18" charset="0"/>
              <a:cs typeface="Times New Roman" panose="02020603050405020304" pitchFamily="18" charset="0"/>
            </a:endParaRPr>
          </a:p>
          <a:p>
            <a:pPr marL="365760" indent="-353695">
              <a:lnSpc>
                <a:spcPct val="100000"/>
              </a:lnSpc>
              <a:buClr>
                <a:srgbClr val="920000"/>
              </a:buClr>
              <a:buSzPct val="96875"/>
              <a:buFont typeface="Yu Gothic UI"/>
              <a:buChar char="❖"/>
              <a:tabLst>
                <a:tab pos="366395" algn="l"/>
              </a:tabLst>
            </a:pPr>
            <a:r>
              <a:rPr sz="3200" spc="-10" dirty="0">
                <a:solidFill>
                  <a:srgbClr val="0D0D0D"/>
                </a:solidFill>
                <a:latin typeface="Times New Roman" panose="02020603050405020304" pitchFamily="18" charset="0"/>
                <a:cs typeface="Times New Roman" panose="02020603050405020304" pitchFamily="18" charset="0"/>
              </a:rPr>
              <a:t>Limitation</a:t>
            </a:r>
            <a:r>
              <a:rPr sz="3200" spc="-25" dirty="0">
                <a:solidFill>
                  <a:srgbClr val="0D0D0D"/>
                </a:solidFill>
                <a:latin typeface="Times New Roman" panose="02020603050405020304" pitchFamily="18" charset="0"/>
                <a:cs typeface="Times New Roman" panose="02020603050405020304" pitchFamily="18" charset="0"/>
              </a:rPr>
              <a:t> </a:t>
            </a:r>
            <a:r>
              <a:rPr sz="3200" dirty="0">
                <a:solidFill>
                  <a:srgbClr val="0D0D0D"/>
                </a:solidFill>
                <a:latin typeface="Times New Roman" panose="02020603050405020304" pitchFamily="18" charset="0"/>
                <a:cs typeface="Times New Roman" panose="02020603050405020304" pitchFamily="18" charset="0"/>
              </a:rPr>
              <a:t>of</a:t>
            </a:r>
            <a:r>
              <a:rPr sz="3200" spc="-15" dirty="0">
                <a:solidFill>
                  <a:srgbClr val="0D0D0D"/>
                </a:solidFill>
                <a:latin typeface="Times New Roman" panose="02020603050405020304" pitchFamily="18" charset="0"/>
                <a:cs typeface="Times New Roman" panose="02020603050405020304" pitchFamily="18" charset="0"/>
              </a:rPr>
              <a:t> </a:t>
            </a:r>
            <a:r>
              <a:rPr sz="3200" spc="-10" dirty="0">
                <a:solidFill>
                  <a:srgbClr val="0D0D0D"/>
                </a:solidFill>
                <a:latin typeface="Times New Roman" panose="02020603050405020304" pitchFamily="18" charset="0"/>
                <a:cs typeface="Times New Roman" panose="02020603050405020304" pitchFamily="18" charset="0"/>
              </a:rPr>
              <a:t>the</a:t>
            </a:r>
            <a:r>
              <a:rPr sz="3200" spc="-20" dirty="0">
                <a:solidFill>
                  <a:srgbClr val="0D0D0D"/>
                </a:solidFill>
                <a:latin typeface="Times New Roman" panose="02020603050405020304" pitchFamily="18" charset="0"/>
                <a:cs typeface="Times New Roman" panose="02020603050405020304" pitchFamily="18" charset="0"/>
              </a:rPr>
              <a:t> </a:t>
            </a:r>
            <a:r>
              <a:rPr sz="3200" spc="-10" dirty="0">
                <a:solidFill>
                  <a:srgbClr val="0D0D0D"/>
                </a:solidFill>
                <a:latin typeface="Times New Roman" panose="02020603050405020304" pitchFamily="18" charset="0"/>
                <a:cs typeface="Times New Roman" panose="02020603050405020304" pitchFamily="18" charset="0"/>
              </a:rPr>
              <a:t>Existing</a:t>
            </a:r>
            <a:r>
              <a:rPr sz="3200" spc="-25" dirty="0">
                <a:solidFill>
                  <a:srgbClr val="0D0D0D"/>
                </a:solidFill>
                <a:latin typeface="Times New Roman" panose="02020603050405020304" pitchFamily="18" charset="0"/>
                <a:cs typeface="Times New Roman" panose="02020603050405020304" pitchFamily="18" charset="0"/>
              </a:rPr>
              <a:t> </a:t>
            </a:r>
            <a:r>
              <a:rPr sz="3200" spc="-5" dirty="0">
                <a:solidFill>
                  <a:srgbClr val="0D0D0D"/>
                </a:solidFill>
                <a:latin typeface="Times New Roman" panose="02020603050405020304" pitchFamily="18" charset="0"/>
                <a:cs typeface="Times New Roman" panose="02020603050405020304" pitchFamily="18" charset="0"/>
              </a:rPr>
              <a:t>System</a:t>
            </a:r>
            <a:endParaRPr sz="3200" dirty="0">
              <a:latin typeface="Times New Roman" panose="02020603050405020304" pitchFamily="18" charset="0"/>
              <a:cs typeface="Times New Roman" panose="02020603050405020304" pitchFamily="18" charset="0"/>
            </a:endParaRPr>
          </a:p>
          <a:p>
            <a:pPr marL="365760" indent="-353695">
              <a:lnSpc>
                <a:spcPct val="100000"/>
              </a:lnSpc>
              <a:buClr>
                <a:srgbClr val="920000"/>
              </a:buClr>
              <a:buSzPct val="96875"/>
              <a:buFont typeface="Yu Gothic UI"/>
              <a:buChar char="❖"/>
              <a:tabLst>
                <a:tab pos="366395" algn="l"/>
              </a:tabLst>
            </a:pPr>
            <a:r>
              <a:rPr sz="3200" spc="-5" dirty="0">
                <a:solidFill>
                  <a:srgbClr val="0D0D0D"/>
                </a:solidFill>
                <a:latin typeface="Times New Roman" panose="02020603050405020304" pitchFamily="18" charset="0"/>
                <a:cs typeface="Times New Roman" panose="02020603050405020304" pitchFamily="18" charset="0"/>
              </a:rPr>
              <a:t>Proposed</a:t>
            </a:r>
            <a:r>
              <a:rPr sz="3200" spc="-50" dirty="0">
                <a:solidFill>
                  <a:srgbClr val="0D0D0D"/>
                </a:solidFill>
                <a:latin typeface="Times New Roman" panose="02020603050405020304" pitchFamily="18" charset="0"/>
                <a:cs typeface="Times New Roman" panose="02020603050405020304" pitchFamily="18" charset="0"/>
              </a:rPr>
              <a:t> </a:t>
            </a:r>
            <a:r>
              <a:rPr sz="3200" spc="-5" dirty="0">
                <a:solidFill>
                  <a:srgbClr val="0D0D0D"/>
                </a:solidFill>
                <a:latin typeface="Times New Roman" panose="02020603050405020304" pitchFamily="18" charset="0"/>
                <a:cs typeface="Times New Roman" panose="02020603050405020304" pitchFamily="18" charset="0"/>
              </a:rPr>
              <a:t>system</a:t>
            </a:r>
            <a:endParaRPr sz="3200" dirty="0">
              <a:latin typeface="Times New Roman" panose="02020603050405020304" pitchFamily="18" charset="0"/>
              <a:cs typeface="Times New Roman" panose="02020603050405020304" pitchFamily="18" charset="0"/>
            </a:endParaRPr>
          </a:p>
          <a:p>
            <a:pPr marL="365760" indent="-353695">
              <a:lnSpc>
                <a:spcPct val="100000"/>
              </a:lnSpc>
              <a:buClr>
                <a:srgbClr val="920000"/>
              </a:buClr>
              <a:buSzPct val="96875"/>
              <a:buFont typeface="Yu Gothic UI"/>
              <a:buChar char="❖"/>
              <a:tabLst>
                <a:tab pos="366395" algn="l"/>
              </a:tabLst>
            </a:pPr>
            <a:r>
              <a:rPr lang="en-US" sz="3200" spc="-5" dirty="0">
                <a:solidFill>
                  <a:srgbClr val="0D0D0D"/>
                </a:solidFill>
                <a:latin typeface="Times New Roman" panose="02020603050405020304" pitchFamily="18" charset="0"/>
                <a:cs typeface="Times New Roman" panose="02020603050405020304" pitchFamily="18" charset="0"/>
              </a:rPr>
              <a:t>Architectural</a:t>
            </a:r>
            <a:r>
              <a:rPr lang="en-US" sz="3200" spc="-25" dirty="0">
                <a:solidFill>
                  <a:srgbClr val="0D0D0D"/>
                </a:solidFill>
                <a:latin typeface="Times New Roman" panose="02020603050405020304" pitchFamily="18" charset="0"/>
                <a:cs typeface="Times New Roman" panose="02020603050405020304" pitchFamily="18" charset="0"/>
              </a:rPr>
              <a:t> </a:t>
            </a:r>
            <a:r>
              <a:rPr lang="en-US" sz="3200" dirty="0">
                <a:solidFill>
                  <a:srgbClr val="0D0D0D"/>
                </a:solidFill>
                <a:latin typeface="Times New Roman" panose="02020603050405020304" pitchFamily="18" charset="0"/>
                <a:cs typeface="Times New Roman" panose="02020603050405020304" pitchFamily="18" charset="0"/>
              </a:rPr>
              <a:t>design</a:t>
            </a:r>
            <a:r>
              <a:rPr lang="en-US" sz="3200" spc="-20" dirty="0">
                <a:solidFill>
                  <a:srgbClr val="0D0D0D"/>
                </a:solidFill>
                <a:latin typeface="Times New Roman" panose="02020603050405020304" pitchFamily="18" charset="0"/>
                <a:cs typeface="Times New Roman" panose="02020603050405020304" pitchFamily="18" charset="0"/>
              </a:rPr>
              <a:t> </a:t>
            </a:r>
            <a:r>
              <a:rPr lang="en-US" sz="3200" spc="-5" dirty="0">
                <a:solidFill>
                  <a:srgbClr val="0D0D0D"/>
                </a:solidFill>
                <a:latin typeface="Times New Roman" panose="02020603050405020304" pitchFamily="18" charset="0"/>
                <a:cs typeface="Times New Roman" panose="02020603050405020304" pitchFamily="18" charset="0"/>
              </a:rPr>
              <a:t>for</a:t>
            </a:r>
            <a:r>
              <a:rPr lang="en-US" sz="3200" spc="-20" dirty="0">
                <a:solidFill>
                  <a:srgbClr val="0D0D0D"/>
                </a:solidFill>
                <a:latin typeface="Times New Roman" panose="02020603050405020304" pitchFamily="18" charset="0"/>
                <a:cs typeface="Times New Roman" panose="02020603050405020304" pitchFamily="18" charset="0"/>
              </a:rPr>
              <a:t> </a:t>
            </a:r>
            <a:r>
              <a:rPr lang="en-US" sz="3200" spc="-5" dirty="0">
                <a:solidFill>
                  <a:srgbClr val="0D0D0D"/>
                </a:solidFill>
                <a:latin typeface="Times New Roman" panose="02020603050405020304" pitchFamily="18" charset="0"/>
                <a:cs typeface="Times New Roman" panose="02020603050405020304" pitchFamily="18" charset="0"/>
              </a:rPr>
              <a:t>Proposed</a:t>
            </a:r>
            <a:r>
              <a:rPr lang="en-US" sz="3200" spc="-25" dirty="0">
                <a:solidFill>
                  <a:srgbClr val="0D0D0D"/>
                </a:solidFill>
                <a:latin typeface="Times New Roman" panose="02020603050405020304" pitchFamily="18" charset="0"/>
                <a:cs typeface="Times New Roman" panose="02020603050405020304" pitchFamily="18" charset="0"/>
              </a:rPr>
              <a:t> </a:t>
            </a:r>
            <a:r>
              <a:rPr lang="en-US" sz="3200" spc="-5" dirty="0">
                <a:solidFill>
                  <a:srgbClr val="0D0D0D"/>
                </a:solidFill>
                <a:latin typeface="Times New Roman" panose="02020603050405020304" pitchFamily="18" charset="0"/>
                <a:cs typeface="Times New Roman" panose="02020603050405020304" pitchFamily="18" charset="0"/>
              </a:rPr>
              <a:t>system</a:t>
            </a:r>
            <a:endParaRPr lang="en-US" sz="3200" dirty="0">
              <a:latin typeface="Times New Roman" panose="02020603050405020304" pitchFamily="18" charset="0"/>
              <a:cs typeface="Times New Roman" panose="02020603050405020304" pitchFamily="18" charset="0"/>
            </a:endParaRPr>
          </a:p>
          <a:p>
            <a:pPr marL="365760" indent="-353695">
              <a:lnSpc>
                <a:spcPct val="100000"/>
              </a:lnSpc>
              <a:buClr>
                <a:srgbClr val="920000"/>
              </a:buClr>
              <a:buSzPct val="96875"/>
              <a:buFont typeface="Yu Gothic UI"/>
              <a:buChar char="❖"/>
              <a:tabLst>
                <a:tab pos="366395" algn="l"/>
              </a:tabLst>
            </a:pPr>
            <a:r>
              <a:rPr lang="en-US" sz="3200" spc="-5" dirty="0">
                <a:solidFill>
                  <a:srgbClr val="0D0D0D"/>
                </a:solidFill>
                <a:latin typeface="Times New Roman" panose="02020603050405020304" pitchFamily="18" charset="0"/>
                <a:cs typeface="Times New Roman" panose="02020603050405020304" pitchFamily="18" charset="0"/>
              </a:rPr>
              <a:t>Outcomes</a:t>
            </a:r>
          </a:p>
          <a:p>
            <a:pPr marL="365760" indent="-353695">
              <a:lnSpc>
                <a:spcPct val="100000"/>
              </a:lnSpc>
              <a:buClr>
                <a:srgbClr val="920000"/>
              </a:buClr>
              <a:buSzPct val="96875"/>
              <a:buFont typeface="Yu Gothic UI"/>
              <a:buChar char="❖"/>
              <a:tabLst>
                <a:tab pos="366395" algn="l"/>
              </a:tabLst>
            </a:pPr>
            <a:r>
              <a:rPr lang="en-US" sz="3200" spc="-5" dirty="0">
                <a:solidFill>
                  <a:srgbClr val="0D0D0D"/>
                </a:solidFill>
                <a:latin typeface="Times New Roman" panose="02020603050405020304" pitchFamily="18" charset="0"/>
                <a:cs typeface="Times New Roman" panose="02020603050405020304" pitchFamily="18" charset="0"/>
              </a:rPr>
              <a:t>Conclusion and </a:t>
            </a:r>
            <a:r>
              <a:rPr lang="en-IN" sz="3200" dirty="0">
                <a:latin typeface="Times New Roman" panose="02020603050405020304" pitchFamily="18" charset="0"/>
                <a:cs typeface="Times New Roman" panose="02020603050405020304" pitchFamily="18" charset="0"/>
              </a:rPr>
              <a:t>Future Enhancement</a:t>
            </a:r>
            <a:endParaRPr lang="en-US" sz="3200" dirty="0">
              <a:latin typeface="Times New Roman" panose="02020603050405020304" pitchFamily="18" charset="0"/>
              <a:cs typeface="Times New Roman" panose="02020603050405020304" pitchFamily="18" charset="0"/>
            </a:endParaRPr>
          </a:p>
          <a:p>
            <a:pPr marL="365760" indent="-353695">
              <a:lnSpc>
                <a:spcPct val="100000"/>
              </a:lnSpc>
              <a:buClr>
                <a:srgbClr val="920000"/>
              </a:buClr>
              <a:buSzPct val="96875"/>
              <a:buFont typeface="Yu Gothic UI"/>
              <a:buChar char="❖"/>
              <a:tabLst>
                <a:tab pos="366395" algn="l"/>
              </a:tabLst>
            </a:pPr>
            <a:r>
              <a:rPr sz="3200" spc="-5" dirty="0">
                <a:solidFill>
                  <a:srgbClr val="0D0D0D"/>
                </a:solidFill>
                <a:latin typeface="Times New Roman" panose="02020603050405020304" pitchFamily="18" charset="0"/>
                <a:cs typeface="Times New Roman" panose="02020603050405020304" pitchFamily="18" charset="0"/>
              </a:rPr>
              <a:t>References</a:t>
            </a:r>
            <a:endParaRPr sz="32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28F8179-820B-7ED0-9898-41818075347F}"/>
              </a:ext>
            </a:extLst>
          </p:cNvPr>
          <p:cNvSpPr>
            <a:spLocks noGrp="1"/>
          </p:cNvSpPr>
          <p:nvPr>
            <p:ph type="sldNum" sz="quarter" idx="7"/>
          </p:nvPr>
        </p:nvSpPr>
        <p:spPr/>
        <p:txBody>
          <a:bodyPr/>
          <a:lstStyle/>
          <a:p>
            <a:fld id="{B6F15528-21DE-4FAA-801E-634DDDAF4B2B}" type="slidenum">
              <a:rPr lang="en-IN" smtClean="0"/>
              <a:t>2</a:t>
            </a:fld>
            <a:endParaRPr lang="en-IN"/>
          </a:p>
        </p:txBody>
      </p:sp>
      <p:sp>
        <p:nvSpPr>
          <p:cNvPr id="7" name="Date Placeholder 6">
            <a:extLst>
              <a:ext uri="{FF2B5EF4-FFF2-40B4-BE49-F238E27FC236}">
                <a16:creationId xmlns:a16="http://schemas.microsoft.com/office/drawing/2014/main" id="{4C8F1DF1-6F86-C997-FAB9-F782CFC26DE6}"/>
              </a:ext>
            </a:extLst>
          </p:cNvPr>
          <p:cNvSpPr>
            <a:spLocks noGrp="1"/>
          </p:cNvSpPr>
          <p:nvPr>
            <p:ph type="dt" sz="half" idx="6"/>
          </p:nvPr>
        </p:nvSpPr>
        <p:spPr/>
        <p:txBody>
          <a:bodyPr/>
          <a:lstStyle/>
          <a:p>
            <a:r>
              <a:rPr lang="en-US"/>
              <a:t>20/5/2024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72200" y="0"/>
            <a:ext cx="2971800" cy="609600"/>
          </a:xfrm>
          <a:prstGeom prst="rect">
            <a:avLst/>
          </a:prstGeom>
          <a:solidFill>
            <a:srgbClr val="7030A0"/>
          </a:solidFill>
          <a:ln w="25399">
            <a:solidFill>
              <a:srgbClr val="375D8A"/>
            </a:solidFill>
          </a:ln>
        </p:spPr>
        <p:txBody>
          <a:bodyPr vert="horz" wrap="square" lIns="0" tIns="76835" rIns="0" bIns="0" rtlCol="0">
            <a:spAutoFit/>
          </a:bodyPr>
          <a:lstStyle/>
          <a:p>
            <a:pPr marL="517525">
              <a:lnSpc>
                <a:spcPct val="100000"/>
              </a:lnSpc>
              <a:spcBef>
                <a:spcPts val="605"/>
              </a:spcBef>
            </a:pPr>
            <a:r>
              <a:rPr sz="2800" spc="-5" dirty="0"/>
              <a:t>ABSTRACT</a:t>
            </a:r>
            <a:endParaRPr sz="2800"/>
          </a:p>
        </p:txBody>
      </p:sp>
      <p:sp>
        <p:nvSpPr>
          <p:cNvPr id="3" name="object 3"/>
          <p:cNvSpPr txBox="1"/>
          <p:nvPr/>
        </p:nvSpPr>
        <p:spPr>
          <a:xfrm>
            <a:off x="401425" y="871994"/>
            <a:ext cx="8305800" cy="5243551"/>
          </a:xfrm>
          <a:prstGeom prst="rect">
            <a:avLst/>
          </a:prstGeom>
        </p:spPr>
        <p:txBody>
          <a:bodyPr vert="horz" wrap="square" lIns="0" tIns="12700" rIns="0" bIns="0" rtlCol="0">
            <a:spAutoFit/>
          </a:bodyPr>
          <a:lstStyle/>
          <a:p>
            <a:pPr marR="83820" indent="538163" algn="just">
              <a:lnSpc>
                <a:spcPct val="150000"/>
              </a:lnSpc>
              <a:spcBef>
                <a:spcPts val="100"/>
              </a:spcBef>
              <a:tabLst>
                <a:tab pos="2087245" algn="l"/>
              </a:tabLst>
            </a:pPr>
            <a:r>
              <a:rPr kumimoji="0" lang="en-US" altLang="en-US" sz="19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Smart Trolley System project aims to revolutionize the retail shopping experience by integrating technology into traditional shopping carts. By utilizing RFID technology, the system automatically tracks items added to the cart, enabling real-time billing and total calculation for customers. This streamlines the shopping process, providing a more efficient and convenient experience. Additionally, the system assists store owners in inventory management by monitoring stock levels and analyzing shopping trends. With enhanced security features, such as alarms for unauthorized item removal, the system helps prevent theft and shoplifting. Overall, the Smart Trolley System offers a user-friendly interface, convenient payment options, and valuable data analytics, ultimately enhancing both the customer experience and the operational efficiency of retail stores.</a:t>
            </a:r>
            <a:b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t>
            </a:r>
          </a:p>
        </p:txBody>
      </p:sp>
      <p:sp>
        <p:nvSpPr>
          <p:cNvPr id="6" name="Slide Number Placeholder 5">
            <a:extLst>
              <a:ext uri="{FF2B5EF4-FFF2-40B4-BE49-F238E27FC236}">
                <a16:creationId xmlns:a16="http://schemas.microsoft.com/office/drawing/2014/main" id="{C35E7E11-1DE9-CC14-6C42-E9A55DA87F26}"/>
              </a:ext>
            </a:extLst>
          </p:cNvPr>
          <p:cNvSpPr>
            <a:spLocks noGrp="1"/>
          </p:cNvSpPr>
          <p:nvPr>
            <p:ph type="sldNum" sz="quarter" idx="7"/>
          </p:nvPr>
        </p:nvSpPr>
        <p:spPr/>
        <p:txBody>
          <a:bodyPr/>
          <a:lstStyle/>
          <a:p>
            <a:fld id="{B6F15528-21DE-4FAA-801E-634DDDAF4B2B}" type="slidenum">
              <a:rPr lang="en-IN" smtClean="0"/>
              <a:t>3</a:t>
            </a:fld>
            <a:endParaRPr lang="en-IN"/>
          </a:p>
        </p:txBody>
      </p:sp>
      <p:sp>
        <p:nvSpPr>
          <p:cNvPr id="7" name="Date Placeholder 6">
            <a:extLst>
              <a:ext uri="{FF2B5EF4-FFF2-40B4-BE49-F238E27FC236}">
                <a16:creationId xmlns:a16="http://schemas.microsoft.com/office/drawing/2014/main" id="{F66E71AD-BE80-387A-25F8-7DE65D21F170}"/>
              </a:ext>
            </a:extLst>
          </p:cNvPr>
          <p:cNvSpPr>
            <a:spLocks noGrp="1"/>
          </p:cNvSpPr>
          <p:nvPr>
            <p:ph type="dt" sz="half" idx="6"/>
          </p:nvPr>
        </p:nvSpPr>
        <p:spPr/>
        <p:txBody>
          <a:bodyPr/>
          <a:lstStyle/>
          <a:p>
            <a:r>
              <a:rPr lang="en-US"/>
              <a:t>20/5/2024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0"/>
            <a:ext cx="6553200" cy="914400"/>
          </a:xfrm>
          <a:prstGeom prst="rect">
            <a:avLst/>
          </a:prstGeom>
          <a:solidFill>
            <a:srgbClr val="7030A0"/>
          </a:solidFill>
          <a:ln w="25399">
            <a:solidFill>
              <a:srgbClr val="375D8A"/>
            </a:solidFill>
          </a:ln>
        </p:spPr>
        <p:txBody>
          <a:bodyPr vert="horz" wrap="square" lIns="0" tIns="15875" rIns="0" bIns="0" rtlCol="0">
            <a:spAutoFit/>
          </a:bodyPr>
          <a:lstStyle/>
          <a:p>
            <a:pPr marL="2515870" marR="614045" indent="-1900555">
              <a:lnSpc>
                <a:spcPct val="100000"/>
              </a:lnSpc>
              <a:spcBef>
                <a:spcPts val="125"/>
              </a:spcBef>
            </a:pPr>
            <a:r>
              <a:rPr sz="2800" spc="-5" dirty="0"/>
              <a:t>INTRODUCTION</a:t>
            </a:r>
            <a:r>
              <a:rPr sz="2800" spc="-100" dirty="0"/>
              <a:t> </a:t>
            </a:r>
            <a:r>
              <a:rPr sz="2800" spc="-30" dirty="0"/>
              <a:t>TO</a:t>
            </a:r>
            <a:r>
              <a:rPr sz="2800" spc="-50" dirty="0"/>
              <a:t> </a:t>
            </a:r>
            <a:r>
              <a:rPr sz="2800" spc="-5" dirty="0"/>
              <a:t>PROBLEM </a:t>
            </a:r>
            <a:r>
              <a:rPr sz="2800" spc="-685" dirty="0"/>
              <a:t> </a:t>
            </a:r>
            <a:r>
              <a:rPr sz="2800" spc="-5" dirty="0"/>
              <a:t>DOMAIN</a:t>
            </a:r>
            <a:endParaRPr sz="2800" dirty="0"/>
          </a:p>
        </p:txBody>
      </p:sp>
      <p:sp>
        <p:nvSpPr>
          <p:cNvPr id="3" name="object 3"/>
          <p:cNvSpPr txBox="1"/>
          <p:nvPr/>
        </p:nvSpPr>
        <p:spPr>
          <a:xfrm>
            <a:off x="457200" y="1676400"/>
            <a:ext cx="8153400" cy="3189143"/>
          </a:xfrm>
          <a:prstGeom prst="rect">
            <a:avLst/>
          </a:prstGeom>
        </p:spPr>
        <p:txBody>
          <a:bodyPr vert="horz" wrap="square" lIns="0" tIns="12700" rIns="0" bIns="0" rtlCol="0">
            <a:spAutoFit/>
          </a:bodyPr>
          <a:lstStyle/>
          <a:p>
            <a:pPr marL="12700" marR="5080" algn="just">
              <a:lnSpc>
                <a:spcPct val="150000"/>
              </a:lnSpc>
              <a:spcBef>
                <a:spcPts val="100"/>
              </a:spcBef>
              <a:tabLst>
                <a:tab pos="418465" algn="l"/>
                <a:tab pos="619760" algn="l"/>
                <a:tab pos="3571240" algn="l"/>
                <a:tab pos="4305935" algn="l"/>
                <a:tab pos="7871459" algn="l"/>
              </a:tabLst>
            </a:pPr>
            <a:r>
              <a:rPr lang="en-US" sz="2000" dirty="0">
                <a:latin typeface="Times New Roman"/>
                <a:cs typeface="Times New Roman"/>
              </a:rPr>
              <a:t> Correct form during exercises, especially squats, is crucial to prevent injuries and ensure effective workout results. Many fitness enthusiasts lack access to personal trainers who can provide immediate feedback on their form. Consequently, incorrect techniques can lead to long-term injuries and suboptimal fitness outcomes. Automating the evaluation of exercise form can democratize access to expert-level guidance, ensuring safer and more effective workouts.</a:t>
            </a:r>
          </a:p>
        </p:txBody>
      </p:sp>
      <p:sp>
        <p:nvSpPr>
          <p:cNvPr id="6" name="Slide Number Placeholder 5">
            <a:extLst>
              <a:ext uri="{FF2B5EF4-FFF2-40B4-BE49-F238E27FC236}">
                <a16:creationId xmlns:a16="http://schemas.microsoft.com/office/drawing/2014/main" id="{D67D8FB3-0E08-6043-C30E-C1F05155ACD7}"/>
              </a:ext>
            </a:extLst>
          </p:cNvPr>
          <p:cNvSpPr>
            <a:spLocks noGrp="1"/>
          </p:cNvSpPr>
          <p:nvPr>
            <p:ph type="sldNum" sz="quarter" idx="7"/>
          </p:nvPr>
        </p:nvSpPr>
        <p:spPr/>
        <p:txBody>
          <a:bodyPr/>
          <a:lstStyle/>
          <a:p>
            <a:fld id="{B6F15528-21DE-4FAA-801E-634DDDAF4B2B}" type="slidenum">
              <a:rPr lang="en-IN" smtClean="0"/>
              <a:t>4</a:t>
            </a:fld>
            <a:endParaRPr lang="en-IN"/>
          </a:p>
        </p:txBody>
      </p:sp>
      <p:sp>
        <p:nvSpPr>
          <p:cNvPr id="7" name="Date Placeholder 6">
            <a:extLst>
              <a:ext uri="{FF2B5EF4-FFF2-40B4-BE49-F238E27FC236}">
                <a16:creationId xmlns:a16="http://schemas.microsoft.com/office/drawing/2014/main" id="{5336AE2A-8368-04A6-B91D-982A96498083}"/>
              </a:ext>
            </a:extLst>
          </p:cNvPr>
          <p:cNvSpPr>
            <a:spLocks noGrp="1"/>
          </p:cNvSpPr>
          <p:nvPr>
            <p:ph type="dt" sz="half" idx="6"/>
          </p:nvPr>
        </p:nvSpPr>
        <p:spPr/>
        <p:txBody>
          <a:bodyPr/>
          <a:lstStyle/>
          <a:p>
            <a:r>
              <a:rPr lang="en-US"/>
              <a:t>20/5/2024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83F8728-703D-E9B0-FDFB-B6173EAF9DF6}"/>
              </a:ext>
            </a:extLst>
          </p:cNvPr>
          <p:cNvSpPr txBox="1">
            <a:spLocks noGrp="1"/>
          </p:cNvSpPr>
          <p:nvPr>
            <p:ph type="title"/>
          </p:nvPr>
        </p:nvSpPr>
        <p:spPr>
          <a:xfrm>
            <a:off x="3962400" y="0"/>
            <a:ext cx="5181600" cy="446917"/>
          </a:xfrm>
          <a:prstGeom prst="rect">
            <a:avLst/>
          </a:prstGeom>
          <a:solidFill>
            <a:srgbClr val="7030A0"/>
          </a:solidFill>
          <a:ln w="25399">
            <a:solidFill>
              <a:srgbClr val="375D8A"/>
            </a:solidFill>
          </a:ln>
        </p:spPr>
        <p:txBody>
          <a:bodyPr vert="horz" wrap="square" lIns="0" tIns="15875" rIns="0" bIns="0" rtlCol="0">
            <a:spAutoFit/>
          </a:bodyPr>
          <a:lstStyle/>
          <a:p>
            <a:pPr marL="2515870" marR="614045" indent="-1900555">
              <a:lnSpc>
                <a:spcPct val="100000"/>
              </a:lnSpc>
              <a:spcBef>
                <a:spcPts val="125"/>
              </a:spcBef>
            </a:pPr>
            <a:r>
              <a:rPr lang="en-IN" sz="2800" spc="-5" dirty="0"/>
              <a:t>LITERATURE SURVEY</a:t>
            </a:r>
            <a:endParaRPr sz="2800" dirty="0"/>
          </a:p>
        </p:txBody>
      </p:sp>
      <p:sp>
        <p:nvSpPr>
          <p:cNvPr id="6" name="TextBox 5">
            <a:extLst>
              <a:ext uri="{FF2B5EF4-FFF2-40B4-BE49-F238E27FC236}">
                <a16:creationId xmlns:a16="http://schemas.microsoft.com/office/drawing/2014/main" id="{CD23A925-FE33-5FF5-38AF-8AF0A1E61096}"/>
              </a:ext>
            </a:extLst>
          </p:cNvPr>
          <p:cNvSpPr txBox="1"/>
          <p:nvPr/>
        </p:nvSpPr>
        <p:spPr>
          <a:xfrm>
            <a:off x="457200" y="904558"/>
            <a:ext cx="8153400" cy="5048883"/>
          </a:xfrm>
          <a:prstGeom prst="rect">
            <a:avLst/>
          </a:prstGeom>
          <a:noFill/>
        </p:spPr>
        <p:txBody>
          <a:bodyPr wrap="square">
            <a:spAutoFit/>
          </a:bodyPr>
          <a:lstStyle/>
          <a:p>
            <a:pPr algn="just">
              <a:lnSpc>
                <a:spcPct val="150000"/>
              </a:lnSpc>
            </a:pPr>
            <a:r>
              <a:rPr lang="en-US" b="1" i="0" u="none" strike="noStrike" baseline="0" dirty="0">
                <a:solidFill>
                  <a:srgbClr val="000000"/>
                </a:solidFill>
                <a:latin typeface="Times New Roman" panose="02020603050405020304" pitchFamily="18" charset="0"/>
              </a:rPr>
              <a:t>1. Introduction to Pose Estimation in Fitness Applications :</a:t>
            </a:r>
            <a:endParaRPr lang="en-US" b="0" i="0" u="none" strike="noStrike" baseline="0" dirty="0">
              <a:solidFill>
                <a:srgbClr val="000000"/>
              </a:solidFill>
              <a:latin typeface="Times New Roman" panose="02020603050405020304" pitchFamily="18" charset="0"/>
            </a:endParaRPr>
          </a:p>
          <a:p>
            <a:pPr algn="just">
              <a:lnSpc>
                <a:spcPct val="150000"/>
              </a:lnSpc>
            </a:pPr>
            <a:r>
              <a:rPr lang="en-US" b="0" i="0" u="none" strike="noStrike" baseline="0" dirty="0">
                <a:solidFill>
                  <a:srgbClr val="000000"/>
                </a:solidFill>
                <a:latin typeface="Times New Roman" panose="02020603050405020304" pitchFamily="18" charset="0"/>
              </a:rPr>
              <a:t>Pose estimation has become a significant area of research within computer vision and machine learning, finding extensive applications in various fields, including health </a:t>
            </a:r>
            <a:r>
              <a:rPr lang="en-US" b="0" i="0" u="none" strike="noStrike" baseline="0" dirty="0" err="1">
                <a:solidFill>
                  <a:srgbClr val="000000"/>
                </a:solidFill>
                <a:latin typeface="Times New Roman" panose="02020603050405020304" pitchFamily="18" charset="0"/>
              </a:rPr>
              <a:t>careand</a:t>
            </a:r>
            <a:r>
              <a:rPr lang="en-US" b="0" i="0" u="none" strike="noStrike" baseline="0" dirty="0">
                <a:solidFill>
                  <a:srgbClr val="000000"/>
                </a:solidFill>
                <a:latin typeface="Times New Roman" panose="02020603050405020304" pitchFamily="18" charset="0"/>
              </a:rPr>
              <a:t> fitness. The goal of pose estimation is to detect human body parts, such as joints, and represent their spatial configurations accurately. </a:t>
            </a:r>
          </a:p>
          <a:p>
            <a:pPr algn="just">
              <a:lnSpc>
                <a:spcPct val="150000"/>
              </a:lnSpc>
            </a:pPr>
            <a:endParaRPr lang="en-US" dirty="0">
              <a:solidFill>
                <a:srgbClr val="000000"/>
              </a:solidFill>
              <a:latin typeface="Times New Roman" panose="02020603050405020304" pitchFamily="18" charset="0"/>
            </a:endParaRPr>
          </a:p>
          <a:p>
            <a:pPr algn="just">
              <a:lnSpc>
                <a:spcPct val="150000"/>
              </a:lnSpc>
            </a:pPr>
            <a:r>
              <a:rPr lang="en-IN" b="1" i="0" u="none" strike="noStrike" baseline="0" dirty="0">
                <a:solidFill>
                  <a:srgbClr val="000000"/>
                </a:solidFill>
                <a:latin typeface="Times New Roman" panose="02020603050405020304" pitchFamily="18" charset="0"/>
              </a:rPr>
              <a:t>2. Pose Estimation Techniques: </a:t>
            </a:r>
            <a:endParaRPr lang="en-IN" b="0" i="0" u="none" strike="noStrike" baseline="0" dirty="0">
              <a:solidFill>
                <a:srgbClr val="000000"/>
              </a:solidFill>
              <a:latin typeface="Times New Roman" panose="02020603050405020304" pitchFamily="18" charset="0"/>
            </a:endParaRPr>
          </a:p>
          <a:p>
            <a:pPr algn="just">
              <a:lnSpc>
                <a:spcPct val="150000"/>
              </a:lnSpc>
            </a:pPr>
            <a:r>
              <a:rPr lang="en-US" b="0" i="0" u="none" strike="noStrike" baseline="0" dirty="0">
                <a:solidFill>
                  <a:srgbClr val="000000"/>
                </a:solidFill>
                <a:latin typeface="Times New Roman" panose="02020603050405020304" pitchFamily="18" charset="0"/>
              </a:rPr>
              <a:t>Pose estimation techniques can be broadly categorized into two approaches: top-down and bottom-up methods. Top-down approaches first detect the human body within an image and then estimate the pose of each detected person. Bottom-up approaches, on the other hand, detect body parts first and then associate these parts with individuals.</a:t>
            </a:r>
          </a:p>
          <a:p>
            <a:pPr algn="just">
              <a:lnSpc>
                <a:spcPct val="150000"/>
              </a:lnSpc>
            </a:pPr>
            <a:r>
              <a:rPr lang="en-US" sz="1900" b="0" i="0" u="none" strike="noStrike" baseline="0" dirty="0">
                <a:solidFill>
                  <a:srgbClr val="000000"/>
                </a:solidFill>
                <a:latin typeface="Times New Roman" panose="02020603050405020304" pitchFamily="18" charset="0"/>
              </a:rPr>
              <a:t> </a:t>
            </a:r>
            <a:endParaRPr lang="en-US" sz="1900" dirty="0">
              <a:solidFill>
                <a:srgbClr val="000000"/>
              </a:solidFill>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8911A8A1-9477-C6F9-C9C3-0C2241AFA3B8}"/>
              </a:ext>
            </a:extLst>
          </p:cNvPr>
          <p:cNvSpPr>
            <a:spLocks noGrp="1"/>
          </p:cNvSpPr>
          <p:nvPr>
            <p:ph type="sldNum" sz="quarter" idx="7"/>
          </p:nvPr>
        </p:nvSpPr>
        <p:spPr/>
        <p:txBody>
          <a:bodyPr/>
          <a:lstStyle/>
          <a:p>
            <a:fld id="{B6F15528-21DE-4FAA-801E-634DDDAF4B2B}" type="slidenum">
              <a:rPr lang="en-IN" smtClean="0"/>
              <a:t>5</a:t>
            </a:fld>
            <a:endParaRPr lang="en-IN"/>
          </a:p>
        </p:txBody>
      </p:sp>
      <p:sp>
        <p:nvSpPr>
          <p:cNvPr id="7" name="Date Placeholder 6">
            <a:extLst>
              <a:ext uri="{FF2B5EF4-FFF2-40B4-BE49-F238E27FC236}">
                <a16:creationId xmlns:a16="http://schemas.microsoft.com/office/drawing/2014/main" id="{F5248592-5E5F-9379-FCBB-5FC2AA2A7A87}"/>
              </a:ext>
            </a:extLst>
          </p:cNvPr>
          <p:cNvSpPr>
            <a:spLocks noGrp="1"/>
          </p:cNvSpPr>
          <p:nvPr>
            <p:ph type="dt" sz="half" idx="6"/>
          </p:nvPr>
        </p:nvSpPr>
        <p:spPr/>
        <p:txBody>
          <a:bodyPr/>
          <a:lstStyle/>
          <a:p>
            <a:r>
              <a:rPr lang="en-US"/>
              <a:t>20/5/2024</a:t>
            </a:r>
          </a:p>
        </p:txBody>
      </p:sp>
    </p:spTree>
    <p:extLst>
      <p:ext uri="{BB962C8B-B14F-4D97-AF65-F5344CB8AC3E}">
        <p14:creationId xmlns:p14="http://schemas.microsoft.com/office/powerpoint/2010/main" val="428454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5300" y="1116283"/>
            <a:ext cx="8153400" cy="4625433"/>
          </a:xfrm>
          <a:prstGeom prst="rect">
            <a:avLst/>
          </a:prstGeom>
        </p:spPr>
        <p:txBody>
          <a:bodyPr vert="horz" wrap="square" lIns="0" tIns="12700" rIns="0" bIns="0" rtlCol="0">
            <a:spAutoFit/>
          </a:bodyPr>
          <a:lstStyle/>
          <a:p>
            <a:pPr marL="55880" marR="5080" indent="-43815" algn="just">
              <a:lnSpc>
                <a:spcPct val="150000"/>
              </a:lnSpc>
              <a:spcBef>
                <a:spcPts val="100"/>
              </a:spcBef>
              <a:tabLst>
                <a:tab pos="636905" algn="l"/>
                <a:tab pos="1172210" algn="l"/>
                <a:tab pos="1220470" algn="l"/>
                <a:tab pos="1750695" algn="l"/>
                <a:tab pos="1953895" algn="l"/>
                <a:tab pos="2254885" algn="l"/>
                <a:tab pos="2336165" algn="l"/>
                <a:tab pos="2862580" algn="l"/>
                <a:tab pos="2927350" algn="l"/>
                <a:tab pos="3421379" algn="l"/>
                <a:tab pos="3536315" algn="l"/>
                <a:tab pos="3973195" algn="l"/>
                <a:tab pos="4297680" algn="l"/>
                <a:tab pos="4368800" algn="l"/>
                <a:tab pos="4585335" algn="l"/>
                <a:tab pos="5179060" algn="l"/>
                <a:tab pos="5220335" algn="l"/>
                <a:tab pos="5485765" algn="l"/>
                <a:tab pos="5847080" algn="l"/>
                <a:tab pos="5958205" algn="l"/>
                <a:tab pos="6154420" algn="l"/>
                <a:tab pos="6364605" algn="l"/>
                <a:tab pos="6727190" algn="l"/>
                <a:tab pos="6772275" algn="l"/>
                <a:tab pos="6865620" algn="l"/>
                <a:tab pos="7308850" algn="l"/>
              </a:tabLst>
            </a:pPr>
            <a:r>
              <a:rPr lang="en-US" sz="2000" dirty="0">
                <a:latin typeface="Times New Roman"/>
                <a:cs typeface="Times New Roman"/>
              </a:rPr>
              <a:t>Traditional approaches often include consulting with fitness trainers, nutritionists, or healthcare professionals to develop personalized plans based on individual goals, preferences, and health considerations. </a:t>
            </a:r>
          </a:p>
          <a:p>
            <a:pPr marL="55880" marR="5080" indent="-43815" algn="just">
              <a:lnSpc>
                <a:spcPct val="150000"/>
              </a:lnSpc>
              <a:spcBef>
                <a:spcPts val="100"/>
              </a:spcBef>
              <a:tabLst>
                <a:tab pos="636905" algn="l"/>
                <a:tab pos="1172210" algn="l"/>
                <a:tab pos="1220470" algn="l"/>
                <a:tab pos="1750695" algn="l"/>
                <a:tab pos="1953895" algn="l"/>
                <a:tab pos="2254885" algn="l"/>
                <a:tab pos="2336165" algn="l"/>
                <a:tab pos="2862580" algn="l"/>
                <a:tab pos="2927350" algn="l"/>
                <a:tab pos="3421379" algn="l"/>
                <a:tab pos="3536315" algn="l"/>
                <a:tab pos="3973195" algn="l"/>
                <a:tab pos="4297680" algn="l"/>
                <a:tab pos="4368800" algn="l"/>
                <a:tab pos="4585335" algn="l"/>
                <a:tab pos="5179060" algn="l"/>
                <a:tab pos="5220335" algn="l"/>
                <a:tab pos="5485765" algn="l"/>
                <a:tab pos="5847080" algn="l"/>
                <a:tab pos="5958205" algn="l"/>
                <a:tab pos="6154420" algn="l"/>
                <a:tab pos="6364605" algn="l"/>
                <a:tab pos="6727190" algn="l"/>
                <a:tab pos="6772275" algn="l"/>
                <a:tab pos="6865620" algn="l"/>
                <a:tab pos="7308850" algn="l"/>
              </a:tabLst>
            </a:pPr>
            <a:r>
              <a:rPr lang="en-US" sz="2000" dirty="0">
                <a:latin typeface="Times New Roman"/>
                <a:cs typeface="Times New Roman"/>
              </a:rPr>
              <a:t>Currently, the primary solutions for exercise form correction include:</a:t>
            </a:r>
          </a:p>
          <a:p>
            <a:pPr marL="354965" marR="5080" indent="-342900" algn="just">
              <a:lnSpc>
                <a:spcPct val="150000"/>
              </a:lnSpc>
              <a:spcBef>
                <a:spcPts val="100"/>
              </a:spcBef>
              <a:buFont typeface="Arial" panose="020B0604020202020204" pitchFamily="34" charset="0"/>
              <a:buChar char="•"/>
              <a:tabLst>
                <a:tab pos="636905" algn="l"/>
                <a:tab pos="1172210" algn="l"/>
                <a:tab pos="1220470" algn="l"/>
                <a:tab pos="1750695" algn="l"/>
                <a:tab pos="1953895" algn="l"/>
                <a:tab pos="2254885" algn="l"/>
                <a:tab pos="2336165" algn="l"/>
                <a:tab pos="2862580" algn="l"/>
                <a:tab pos="2927350" algn="l"/>
                <a:tab pos="3421379" algn="l"/>
                <a:tab pos="3536315" algn="l"/>
                <a:tab pos="3973195" algn="l"/>
                <a:tab pos="4297680" algn="l"/>
                <a:tab pos="4368800" algn="l"/>
                <a:tab pos="4585335" algn="l"/>
                <a:tab pos="5179060" algn="l"/>
                <a:tab pos="5220335" algn="l"/>
                <a:tab pos="5485765" algn="l"/>
                <a:tab pos="5847080" algn="l"/>
                <a:tab pos="5958205" algn="l"/>
                <a:tab pos="6154420" algn="l"/>
                <a:tab pos="6364605" algn="l"/>
                <a:tab pos="6727190" algn="l"/>
                <a:tab pos="6772275" algn="l"/>
                <a:tab pos="6865620" algn="l"/>
                <a:tab pos="7308850" algn="l"/>
              </a:tabLst>
            </a:pPr>
            <a:r>
              <a:rPr lang="en-US" sz="2000" b="1" dirty="0">
                <a:latin typeface="Times New Roman"/>
                <a:cs typeface="Times New Roman"/>
              </a:rPr>
              <a:t>Personal Trainers: </a:t>
            </a:r>
            <a:r>
              <a:rPr lang="en-US" sz="2000" dirty="0">
                <a:latin typeface="Times New Roman"/>
                <a:cs typeface="Times New Roman"/>
              </a:rPr>
              <a:t>Human trainers provide real-time feedback but are not always accessible or affordable.</a:t>
            </a:r>
          </a:p>
          <a:p>
            <a:pPr marL="354965" marR="5080" indent="-342900" algn="just">
              <a:lnSpc>
                <a:spcPct val="150000"/>
              </a:lnSpc>
              <a:spcBef>
                <a:spcPts val="100"/>
              </a:spcBef>
              <a:buFont typeface="Arial" panose="020B0604020202020204" pitchFamily="34" charset="0"/>
              <a:buChar char="•"/>
              <a:tabLst>
                <a:tab pos="636905" algn="l"/>
                <a:tab pos="1172210" algn="l"/>
                <a:tab pos="1220470" algn="l"/>
                <a:tab pos="1750695" algn="l"/>
                <a:tab pos="1953895" algn="l"/>
                <a:tab pos="2254885" algn="l"/>
                <a:tab pos="2336165" algn="l"/>
                <a:tab pos="2862580" algn="l"/>
                <a:tab pos="2927350" algn="l"/>
                <a:tab pos="3421379" algn="l"/>
                <a:tab pos="3536315" algn="l"/>
                <a:tab pos="3973195" algn="l"/>
                <a:tab pos="4297680" algn="l"/>
                <a:tab pos="4368800" algn="l"/>
                <a:tab pos="4585335" algn="l"/>
                <a:tab pos="5179060" algn="l"/>
                <a:tab pos="5220335" algn="l"/>
                <a:tab pos="5485765" algn="l"/>
                <a:tab pos="5847080" algn="l"/>
                <a:tab pos="5958205" algn="l"/>
                <a:tab pos="6154420" algn="l"/>
                <a:tab pos="6364605" algn="l"/>
                <a:tab pos="6727190" algn="l"/>
                <a:tab pos="6772275" algn="l"/>
                <a:tab pos="6865620" algn="l"/>
                <a:tab pos="7308850" algn="l"/>
              </a:tabLst>
            </a:pPr>
            <a:r>
              <a:rPr lang="en-US" sz="2000" b="1" dirty="0">
                <a:latin typeface="Times New Roman"/>
                <a:cs typeface="Times New Roman"/>
              </a:rPr>
              <a:t>Fitness Apps: </a:t>
            </a:r>
            <a:r>
              <a:rPr lang="en-US" sz="2000" dirty="0">
                <a:latin typeface="Times New Roman"/>
                <a:cs typeface="Times New Roman"/>
              </a:rPr>
              <a:t>Many fitness applications offer video tutorials and general tips but lack real-time, personalized feedback.</a:t>
            </a:r>
          </a:p>
          <a:p>
            <a:pPr marL="354965" marR="5080" indent="-342900" algn="just">
              <a:lnSpc>
                <a:spcPct val="150000"/>
              </a:lnSpc>
              <a:spcBef>
                <a:spcPts val="100"/>
              </a:spcBef>
              <a:buFont typeface="Arial" panose="020B0604020202020204" pitchFamily="34" charset="0"/>
              <a:buChar char="•"/>
              <a:tabLst>
                <a:tab pos="636905" algn="l"/>
                <a:tab pos="1172210" algn="l"/>
                <a:tab pos="1220470" algn="l"/>
                <a:tab pos="1750695" algn="l"/>
                <a:tab pos="1953895" algn="l"/>
                <a:tab pos="2254885" algn="l"/>
                <a:tab pos="2336165" algn="l"/>
                <a:tab pos="2862580" algn="l"/>
                <a:tab pos="2927350" algn="l"/>
                <a:tab pos="3421379" algn="l"/>
                <a:tab pos="3536315" algn="l"/>
                <a:tab pos="3973195" algn="l"/>
                <a:tab pos="4297680" algn="l"/>
                <a:tab pos="4368800" algn="l"/>
                <a:tab pos="4585335" algn="l"/>
                <a:tab pos="5179060" algn="l"/>
                <a:tab pos="5220335" algn="l"/>
                <a:tab pos="5485765" algn="l"/>
                <a:tab pos="5847080" algn="l"/>
                <a:tab pos="5958205" algn="l"/>
                <a:tab pos="6154420" algn="l"/>
                <a:tab pos="6364605" algn="l"/>
                <a:tab pos="6727190" algn="l"/>
                <a:tab pos="6772275" algn="l"/>
                <a:tab pos="6865620" algn="l"/>
                <a:tab pos="7308850" algn="l"/>
              </a:tabLst>
            </a:pPr>
            <a:r>
              <a:rPr lang="en-US" sz="2000" b="1" dirty="0">
                <a:latin typeface="Times New Roman"/>
                <a:cs typeface="Times New Roman"/>
              </a:rPr>
              <a:t>Wearable Devices: </a:t>
            </a:r>
            <a:r>
              <a:rPr lang="en-US" sz="2000" dirty="0">
                <a:latin typeface="Times New Roman"/>
                <a:cs typeface="Times New Roman"/>
              </a:rPr>
              <a:t>Some wearables can track movements but often lack the precision needed to assess exercise form comprehensively.</a:t>
            </a:r>
          </a:p>
        </p:txBody>
      </p:sp>
      <p:sp>
        <p:nvSpPr>
          <p:cNvPr id="3" name="object 3"/>
          <p:cNvSpPr txBox="1">
            <a:spLocks noGrp="1"/>
          </p:cNvSpPr>
          <p:nvPr>
            <p:ph type="title"/>
          </p:nvPr>
        </p:nvSpPr>
        <p:spPr>
          <a:xfrm>
            <a:off x="5257800" y="0"/>
            <a:ext cx="3886200" cy="838200"/>
          </a:xfrm>
          <a:prstGeom prst="rect">
            <a:avLst/>
          </a:prstGeom>
          <a:solidFill>
            <a:srgbClr val="7030A0"/>
          </a:solidFill>
          <a:ln w="25399">
            <a:solidFill>
              <a:srgbClr val="375D8A"/>
            </a:solidFill>
          </a:ln>
        </p:spPr>
        <p:txBody>
          <a:bodyPr vert="horz" wrap="square" lIns="0" tIns="191135" rIns="0" bIns="0" rtlCol="0">
            <a:spAutoFit/>
          </a:bodyPr>
          <a:lstStyle/>
          <a:p>
            <a:pPr marL="297815">
              <a:lnSpc>
                <a:spcPct val="100000"/>
              </a:lnSpc>
              <a:spcBef>
                <a:spcPts val="1505"/>
              </a:spcBef>
            </a:pPr>
            <a:r>
              <a:rPr sz="2800" spc="-10" dirty="0"/>
              <a:t>EXISTING</a:t>
            </a:r>
            <a:r>
              <a:rPr sz="2800" spc="-50" dirty="0"/>
              <a:t> </a:t>
            </a:r>
            <a:r>
              <a:rPr sz="2800" spc="-5" dirty="0"/>
              <a:t>SYSTEM</a:t>
            </a:r>
            <a:endParaRPr sz="2800"/>
          </a:p>
        </p:txBody>
      </p:sp>
      <p:sp>
        <p:nvSpPr>
          <p:cNvPr id="6" name="Slide Number Placeholder 5">
            <a:extLst>
              <a:ext uri="{FF2B5EF4-FFF2-40B4-BE49-F238E27FC236}">
                <a16:creationId xmlns:a16="http://schemas.microsoft.com/office/drawing/2014/main" id="{B1F730D1-556E-5AE2-32DF-A133B79EB0D4}"/>
              </a:ext>
            </a:extLst>
          </p:cNvPr>
          <p:cNvSpPr>
            <a:spLocks noGrp="1"/>
          </p:cNvSpPr>
          <p:nvPr>
            <p:ph type="sldNum" sz="quarter" idx="7"/>
          </p:nvPr>
        </p:nvSpPr>
        <p:spPr/>
        <p:txBody>
          <a:bodyPr/>
          <a:lstStyle/>
          <a:p>
            <a:fld id="{B6F15528-21DE-4FAA-801E-634DDDAF4B2B}" type="slidenum">
              <a:rPr lang="en-IN" smtClean="0"/>
              <a:t>6</a:t>
            </a:fld>
            <a:endParaRPr lang="en-IN"/>
          </a:p>
        </p:txBody>
      </p:sp>
      <p:sp>
        <p:nvSpPr>
          <p:cNvPr id="7" name="Date Placeholder 6">
            <a:extLst>
              <a:ext uri="{FF2B5EF4-FFF2-40B4-BE49-F238E27FC236}">
                <a16:creationId xmlns:a16="http://schemas.microsoft.com/office/drawing/2014/main" id="{12BD56EA-C18E-E732-C1E9-F7CE03FBB4DE}"/>
              </a:ext>
            </a:extLst>
          </p:cNvPr>
          <p:cNvSpPr>
            <a:spLocks noGrp="1"/>
          </p:cNvSpPr>
          <p:nvPr>
            <p:ph type="dt" sz="half" idx="6"/>
          </p:nvPr>
        </p:nvSpPr>
        <p:spPr/>
        <p:txBody>
          <a:bodyPr/>
          <a:lstStyle/>
          <a:p>
            <a:r>
              <a:rPr lang="en-US"/>
              <a:t>20/5/2024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657600" y="0"/>
            <a:ext cx="5486400" cy="838200"/>
          </a:xfrm>
          <a:prstGeom prst="rect">
            <a:avLst/>
          </a:prstGeom>
          <a:solidFill>
            <a:srgbClr val="7030A0"/>
          </a:solidFill>
          <a:ln w="25399">
            <a:solidFill>
              <a:srgbClr val="375D8A"/>
            </a:solidFill>
          </a:ln>
        </p:spPr>
        <p:txBody>
          <a:bodyPr vert="horz" wrap="square" lIns="0" tIns="0" rIns="0" bIns="0" rtlCol="0">
            <a:spAutoFit/>
          </a:bodyPr>
          <a:lstStyle/>
          <a:p>
            <a:pPr marR="2540" algn="ctr">
              <a:lnSpc>
                <a:spcPts val="3190"/>
              </a:lnSpc>
            </a:pPr>
            <a:r>
              <a:rPr sz="2800" b="1" spc="-45" dirty="0">
                <a:solidFill>
                  <a:srgbClr val="FFFFFF"/>
                </a:solidFill>
                <a:latin typeface="Times New Roman"/>
                <a:cs typeface="Times New Roman"/>
              </a:rPr>
              <a:t>LIMITATIONS</a:t>
            </a:r>
            <a:r>
              <a:rPr sz="2800" b="1" spc="-35" dirty="0">
                <a:solidFill>
                  <a:srgbClr val="FFFFFF"/>
                </a:solidFill>
                <a:latin typeface="Times New Roman"/>
                <a:cs typeface="Times New Roman"/>
              </a:rPr>
              <a:t> </a:t>
            </a:r>
            <a:r>
              <a:rPr sz="2800" b="1" spc="-5" dirty="0">
                <a:solidFill>
                  <a:srgbClr val="FFFFFF"/>
                </a:solidFill>
                <a:latin typeface="Times New Roman"/>
                <a:cs typeface="Times New Roman"/>
              </a:rPr>
              <a:t>OF</a:t>
            </a:r>
            <a:r>
              <a:rPr sz="2800" b="1" spc="-135" dirty="0">
                <a:solidFill>
                  <a:srgbClr val="FFFFFF"/>
                </a:solidFill>
                <a:latin typeface="Times New Roman"/>
                <a:cs typeface="Times New Roman"/>
              </a:rPr>
              <a:t> </a:t>
            </a:r>
            <a:r>
              <a:rPr sz="2800" b="1" spc="-10" dirty="0">
                <a:solidFill>
                  <a:srgbClr val="FFFFFF"/>
                </a:solidFill>
                <a:latin typeface="Times New Roman"/>
                <a:cs typeface="Times New Roman"/>
              </a:rPr>
              <a:t>EXISTING</a:t>
            </a:r>
            <a:endParaRPr sz="2800">
              <a:latin typeface="Times New Roman"/>
              <a:cs typeface="Times New Roman"/>
            </a:endParaRPr>
          </a:p>
          <a:p>
            <a:pPr algn="ctr">
              <a:lnSpc>
                <a:spcPct val="100000"/>
              </a:lnSpc>
            </a:pPr>
            <a:r>
              <a:rPr sz="2800" b="1" spc="-5" dirty="0">
                <a:solidFill>
                  <a:srgbClr val="FFFFFF"/>
                </a:solidFill>
                <a:latin typeface="Times New Roman"/>
                <a:cs typeface="Times New Roman"/>
              </a:rPr>
              <a:t>SYSTEM</a:t>
            </a:r>
            <a:endParaRPr sz="2800">
              <a:latin typeface="Times New Roman"/>
              <a:cs typeface="Times New Roman"/>
            </a:endParaRPr>
          </a:p>
        </p:txBody>
      </p:sp>
      <p:sp>
        <p:nvSpPr>
          <p:cNvPr id="3" name="object 3"/>
          <p:cNvSpPr txBox="1"/>
          <p:nvPr/>
        </p:nvSpPr>
        <p:spPr>
          <a:xfrm>
            <a:off x="381000" y="1676400"/>
            <a:ext cx="8555990" cy="3227615"/>
          </a:xfrm>
          <a:prstGeom prst="rect">
            <a:avLst/>
          </a:prstGeom>
        </p:spPr>
        <p:txBody>
          <a:bodyPr vert="horz" wrap="square" lIns="0" tIns="12700" rIns="0" bIns="0" rtlCol="0">
            <a:spAutoFit/>
          </a:bodyPr>
          <a:lstStyle/>
          <a:p>
            <a:pPr marL="355600" marR="123189" indent="-342900" algn="just">
              <a:lnSpc>
                <a:spcPct val="150000"/>
              </a:lnSpc>
              <a:spcBef>
                <a:spcPts val="100"/>
              </a:spcBef>
              <a:buFont typeface="Arial" panose="020B0604020202020204" pitchFamily="34" charset="0"/>
              <a:buChar char="•"/>
            </a:pPr>
            <a:r>
              <a:rPr lang="en-US" sz="2000" b="1" spc="-5" dirty="0">
                <a:latin typeface="Times New Roman"/>
                <a:cs typeface="Times New Roman"/>
              </a:rPr>
              <a:t>High Cost: </a:t>
            </a:r>
            <a:r>
              <a:rPr lang="en-US" sz="2000" spc="-5" dirty="0">
                <a:latin typeface="Times New Roman"/>
                <a:cs typeface="Times New Roman"/>
              </a:rPr>
              <a:t>Personal trainers and advanced wearables can be expensive.</a:t>
            </a:r>
          </a:p>
          <a:p>
            <a:pPr marL="355600" marR="123189" indent="-342900" algn="just">
              <a:lnSpc>
                <a:spcPct val="150000"/>
              </a:lnSpc>
              <a:spcBef>
                <a:spcPts val="100"/>
              </a:spcBef>
              <a:buFont typeface="Arial" panose="020B0604020202020204" pitchFamily="34" charset="0"/>
              <a:buChar char="•"/>
            </a:pPr>
            <a:r>
              <a:rPr lang="en-US" sz="2000" b="1" spc="-5" dirty="0">
                <a:latin typeface="Times New Roman"/>
                <a:cs typeface="Times New Roman"/>
              </a:rPr>
              <a:t>Lack of Real-Time Feedback: </a:t>
            </a:r>
            <a:r>
              <a:rPr lang="en-US" sz="2000" spc="-5" dirty="0">
                <a:latin typeface="Times New Roman"/>
                <a:cs typeface="Times New Roman"/>
              </a:rPr>
              <a:t>Most fitness apps cannot offer immediate corrections.</a:t>
            </a:r>
          </a:p>
          <a:p>
            <a:pPr marL="355600" marR="123189" indent="-342900" algn="just">
              <a:lnSpc>
                <a:spcPct val="150000"/>
              </a:lnSpc>
              <a:spcBef>
                <a:spcPts val="100"/>
              </a:spcBef>
              <a:buFont typeface="Arial" panose="020B0604020202020204" pitchFamily="34" charset="0"/>
              <a:buChar char="•"/>
            </a:pPr>
            <a:r>
              <a:rPr lang="en-US" sz="2000" b="1" spc="-5" dirty="0">
                <a:latin typeface="Times New Roman"/>
                <a:cs typeface="Times New Roman"/>
              </a:rPr>
              <a:t>Limited Accessibility: </a:t>
            </a:r>
            <a:r>
              <a:rPr lang="en-US" sz="2000" spc="-5" dirty="0">
                <a:latin typeface="Times New Roman"/>
                <a:cs typeface="Times New Roman"/>
              </a:rPr>
              <a:t>Not everyone has access to personal trainers or high-end fitness technology.</a:t>
            </a:r>
          </a:p>
          <a:p>
            <a:pPr marL="355600" marR="123189" indent="-342900" algn="just">
              <a:lnSpc>
                <a:spcPct val="150000"/>
              </a:lnSpc>
              <a:spcBef>
                <a:spcPts val="100"/>
              </a:spcBef>
              <a:buFont typeface="Arial" panose="020B0604020202020204" pitchFamily="34" charset="0"/>
              <a:buChar char="•"/>
            </a:pPr>
            <a:r>
              <a:rPr lang="en-US" sz="2000" b="1" spc="-5" dirty="0">
                <a:latin typeface="Times New Roman"/>
                <a:cs typeface="Times New Roman"/>
              </a:rPr>
              <a:t>Generalized Advice: </a:t>
            </a:r>
            <a:r>
              <a:rPr lang="en-US" sz="2000" spc="-5" dirty="0">
                <a:latin typeface="Times New Roman"/>
                <a:cs typeface="Times New Roman"/>
              </a:rPr>
              <a:t>Existing solutions often provide generic advice, not tailored to individual performance nuances.</a:t>
            </a:r>
          </a:p>
        </p:txBody>
      </p:sp>
      <p:sp>
        <p:nvSpPr>
          <p:cNvPr id="6" name="Slide Number Placeholder 5">
            <a:extLst>
              <a:ext uri="{FF2B5EF4-FFF2-40B4-BE49-F238E27FC236}">
                <a16:creationId xmlns:a16="http://schemas.microsoft.com/office/drawing/2014/main" id="{9A676FC1-6329-CA3A-E08C-184AE3FB6951}"/>
              </a:ext>
            </a:extLst>
          </p:cNvPr>
          <p:cNvSpPr>
            <a:spLocks noGrp="1"/>
          </p:cNvSpPr>
          <p:nvPr>
            <p:ph type="sldNum" sz="quarter" idx="7"/>
          </p:nvPr>
        </p:nvSpPr>
        <p:spPr/>
        <p:txBody>
          <a:bodyPr/>
          <a:lstStyle/>
          <a:p>
            <a:fld id="{B6F15528-21DE-4FAA-801E-634DDDAF4B2B}" type="slidenum">
              <a:rPr lang="en-IN" smtClean="0"/>
              <a:t>7</a:t>
            </a:fld>
            <a:endParaRPr lang="en-IN"/>
          </a:p>
        </p:txBody>
      </p:sp>
      <p:sp>
        <p:nvSpPr>
          <p:cNvPr id="7" name="Date Placeholder 6">
            <a:extLst>
              <a:ext uri="{FF2B5EF4-FFF2-40B4-BE49-F238E27FC236}">
                <a16:creationId xmlns:a16="http://schemas.microsoft.com/office/drawing/2014/main" id="{A2BEC76F-313F-4EDE-27C3-4528504D1674}"/>
              </a:ext>
            </a:extLst>
          </p:cNvPr>
          <p:cNvSpPr>
            <a:spLocks noGrp="1"/>
          </p:cNvSpPr>
          <p:nvPr>
            <p:ph type="dt" sz="half" idx="6"/>
          </p:nvPr>
        </p:nvSpPr>
        <p:spPr/>
        <p:txBody>
          <a:bodyPr/>
          <a:lstStyle/>
          <a:p>
            <a:r>
              <a:rPr lang="en-US"/>
              <a:t>20/5/2024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1600" y="0"/>
            <a:ext cx="3962400" cy="685800"/>
          </a:xfrm>
          <a:prstGeom prst="rect">
            <a:avLst/>
          </a:prstGeom>
          <a:solidFill>
            <a:srgbClr val="7030A0"/>
          </a:solidFill>
          <a:ln w="25399">
            <a:solidFill>
              <a:srgbClr val="375D8A"/>
            </a:solidFill>
          </a:ln>
        </p:spPr>
        <p:txBody>
          <a:bodyPr vert="horz" wrap="square" lIns="0" tIns="114935" rIns="0" bIns="0" rtlCol="0">
            <a:spAutoFit/>
          </a:bodyPr>
          <a:lstStyle/>
          <a:p>
            <a:pPr marL="237490">
              <a:lnSpc>
                <a:spcPct val="100000"/>
              </a:lnSpc>
              <a:spcBef>
                <a:spcPts val="905"/>
              </a:spcBef>
            </a:pPr>
            <a:r>
              <a:rPr sz="2800" spc="-5" dirty="0"/>
              <a:t>PROPOSED</a:t>
            </a:r>
            <a:r>
              <a:rPr sz="2800" spc="-50" dirty="0"/>
              <a:t> </a:t>
            </a:r>
            <a:r>
              <a:rPr sz="2800" spc="-5" dirty="0"/>
              <a:t>SYSTEM</a:t>
            </a:r>
            <a:endParaRPr sz="2800"/>
          </a:p>
        </p:txBody>
      </p:sp>
      <p:sp>
        <p:nvSpPr>
          <p:cNvPr id="3" name="object 3"/>
          <p:cNvSpPr txBox="1">
            <a:spLocks noGrp="1"/>
          </p:cNvSpPr>
          <p:nvPr>
            <p:ph type="body" idx="1"/>
          </p:nvPr>
        </p:nvSpPr>
        <p:spPr>
          <a:xfrm>
            <a:off x="381000" y="1219200"/>
            <a:ext cx="8153400" cy="4784708"/>
          </a:xfrm>
          <a:prstGeom prst="rect">
            <a:avLst/>
          </a:prstGeom>
        </p:spPr>
        <p:txBody>
          <a:bodyPr vert="horz" wrap="square" lIns="0" tIns="12700" rIns="0" bIns="0" rtlCol="0">
            <a:spAutoFit/>
          </a:bodyPr>
          <a:lstStyle/>
          <a:p>
            <a:pPr marL="53340" marR="5080" algn="just">
              <a:lnSpc>
                <a:spcPct val="150000"/>
              </a:lnSpc>
              <a:spcBef>
                <a:spcPts val="100"/>
              </a:spcBef>
              <a:tabLst>
                <a:tab pos="1600200" algn="l"/>
              </a:tabLst>
            </a:pPr>
            <a:r>
              <a:rPr lang="en-US" sz="1900" spc="-10" dirty="0"/>
              <a:t>AI Fitness Builder addresses the limitations of current exercise form evaluation methods by leveraging advanced machine learning algorithms, computer vision techniques, and pose estimation models. This comprehensive solution includes real-time feedback utilizing live camera feeds with convolutional neural networks (CNNs) to analyze squats and provide immediate corrections. Users can also upload recorded videos for detailed kinematic analysis. The system employs state-of-the-art pose estimation algorithms, such as OpenCV and </a:t>
            </a:r>
            <a:r>
              <a:rPr lang="en-US" sz="1900" spc="-10" dirty="0" err="1"/>
              <a:t>MediaPipe</a:t>
            </a:r>
            <a:r>
              <a:rPr lang="en-US" sz="1900" spc="-10" dirty="0"/>
              <a:t>, to accurately calculate joint angles and body positions, ensuring precise biomechanical assessments. The application is implemented using </a:t>
            </a:r>
            <a:r>
              <a:rPr lang="en-US" sz="1900" spc="-10" dirty="0" err="1"/>
              <a:t>Streamlit</a:t>
            </a:r>
            <a:r>
              <a:rPr lang="en-US" sz="1900" spc="-10" dirty="0"/>
              <a:t>, providing a user-friendly and interactive graphical user interface (GUI) for seamless user interaction and instantaneous feedback display.</a:t>
            </a:r>
          </a:p>
        </p:txBody>
      </p:sp>
      <p:sp>
        <p:nvSpPr>
          <p:cNvPr id="7" name="Slide Number Placeholder 6">
            <a:extLst>
              <a:ext uri="{FF2B5EF4-FFF2-40B4-BE49-F238E27FC236}">
                <a16:creationId xmlns:a16="http://schemas.microsoft.com/office/drawing/2014/main" id="{646FAE0C-1169-FFD2-09C9-C83A29B3C133}"/>
              </a:ext>
            </a:extLst>
          </p:cNvPr>
          <p:cNvSpPr>
            <a:spLocks noGrp="1"/>
          </p:cNvSpPr>
          <p:nvPr>
            <p:ph type="sldNum" sz="quarter" idx="7"/>
          </p:nvPr>
        </p:nvSpPr>
        <p:spPr/>
        <p:txBody>
          <a:bodyPr/>
          <a:lstStyle/>
          <a:p>
            <a:fld id="{B6F15528-21DE-4FAA-801E-634DDDAF4B2B}" type="slidenum">
              <a:rPr lang="en-IN" smtClean="0"/>
              <a:t>8</a:t>
            </a:fld>
            <a:endParaRPr lang="en-IN"/>
          </a:p>
        </p:txBody>
      </p:sp>
      <p:sp>
        <p:nvSpPr>
          <p:cNvPr id="8" name="Date Placeholder 7">
            <a:extLst>
              <a:ext uri="{FF2B5EF4-FFF2-40B4-BE49-F238E27FC236}">
                <a16:creationId xmlns:a16="http://schemas.microsoft.com/office/drawing/2014/main" id="{18E3296E-67D4-77E3-9A03-81E250C78EE4}"/>
              </a:ext>
            </a:extLst>
          </p:cNvPr>
          <p:cNvSpPr>
            <a:spLocks noGrp="1"/>
          </p:cNvSpPr>
          <p:nvPr>
            <p:ph type="dt" sz="half" idx="6"/>
          </p:nvPr>
        </p:nvSpPr>
        <p:spPr/>
        <p:txBody>
          <a:bodyPr/>
          <a:lstStyle/>
          <a:p>
            <a:r>
              <a:rPr lang="en-US"/>
              <a:t>20/5/2024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D9400B98-F8F9-035D-61FE-E0D7B09A7341}"/>
              </a:ext>
            </a:extLst>
          </p:cNvPr>
          <p:cNvSpPr txBox="1">
            <a:spLocks noGrp="1"/>
          </p:cNvSpPr>
          <p:nvPr>
            <p:ph type="title"/>
          </p:nvPr>
        </p:nvSpPr>
        <p:spPr>
          <a:xfrm>
            <a:off x="4191000" y="0"/>
            <a:ext cx="4953000" cy="546945"/>
          </a:xfrm>
          <a:prstGeom prst="rect">
            <a:avLst/>
          </a:prstGeom>
          <a:solidFill>
            <a:srgbClr val="7030A0"/>
          </a:solidFill>
          <a:ln w="25399">
            <a:solidFill>
              <a:srgbClr val="375D8A"/>
            </a:solidFill>
          </a:ln>
        </p:spPr>
        <p:txBody>
          <a:bodyPr vert="horz" wrap="square" lIns="0" tIns="114935" rIns="0" bIns="0" rtlCol="0">
            <a:spAutoFit/>
          </a:bodyPr>
          <a:lstStyle/>
          <a:p>
            <a:pPr marL="237490">
              <a:lnSpc>
                <a:spcPct val="100000"/>
              </a:lnSpc>
              <a:spcBef>
                <a:spcPts val="905"/>
              </a:spcBef>
            </a:pPr>
            <a:r>
              <a:rPr lang="en-IN" sz="2800" spc="-5" dirty="0"/>
              <a:t>ARCHITECTURAL DESIGN</a:t>
            </a:r>
            <a:endParaRPr sz="2800" dirty="0"/>
          </a:p>
        </p:txBody>
      </p:sp>
      <p:sp>
        <p:nvSpPr>
          <p:cNvPr id="5" name="TextBox 4">
            <a:extLst>
              <a:ext uri="{FF2B5EF4-FFF2-40B4-BE49-F238E27FC236}">
                <a16:creationId xmlns:a16="http://schemas.microsoft.com/office/drawing/2014/main" id="{8FB51E9E-358D-277C-01A1-69C115F28ACC}"/>
              </a:ext>
            </a:extLst>
          </p:cNvPr>
          <p:cNvSpPr txBox="1"/>
          <p:nvPr/>
        </p:nvSpPr>
        <p:spPr>
          <a:xfrm>
            <a:off x="990600" y="5440589"/>
            <a:ext cx="6996547"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Fig1: System Architecture for Fitness Builder</a:t>
            </a:r>
          </a:p>
        </p:txBody>
      </p:sp>
      <p:sp>
        <p:nvSpPr>
          <p:cNvPr id="7" name="Rectangle 6">
            <a:extLst>
              <a:ext uri="{FF2B5EF4-FFF2-40B4-BE49-F238E27FC236}">
                <a16:creationId xmlns:a16="http://schemas.microsoft.com/office/drawing/2014/main" id="{4274839D-CD5B-0DBF-D3B9-C04B85F5C303}"/>
              </a:ext>
            </a:extLst>
          </p:cNvPr>
          <p:cNvSpPr/>
          <p:nvPr/>
        </p:nvSpPr>
        <p:spPr>
          <a:xfrm>
            <a:off x="3550024" y="1396880"/>
            <a:ext cx="1066800" cy="8382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03419FC6-4351-8409-A753-9D0E06D23137}"/>
              </a:ext>
            </a:extLst>
          </p:cNvPr>
          <p:cNvSpPr/>
          <p:nvPr/>
        </p:nvSpPr>
        <p:spPr>
          <a:xfrm>
            <a:off x="5966013" y="1434980"/>
            <a:ext cx="1066800" cy="762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1" name="Picture 10">
            <a:extLst>
              <a:ext uri="{FF2B5EF4-FFF2-40B4-BE49-F238E27FC236}">
                <a16:creationId xmlns:a16="http://schemas.microsoft.com/office/drawing/2014/main" id="{F03B1A41-D022-EF70-E67C-F3E550F6C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548" y="1219200"/>
            <a:ext cx="6972904" cy="3764606"/>
          </a:xfrm>
          <a:prstGeom prst="rect">
            <a:avLst/>
          </a:prstGeom>
        </p:spPr>
      </p:pic>
      <p:sp>
        <p:nvSpPr>
          <p:cNvPr id="14" name="Slide Number Placeholder 13">
            <a:extLst>
              <a:ext uri="{FF2B5EF4-FFF2-40B4-BE49-F238E27FC236}">
                <a16:creationId xmlns:a16="http://schemas.microsoft.com/office/drawing/2014/main" id="{FD584E1E-28C1-0598-FCEB-01C52384F21A}"/>
              </a:ext>
            </a:extLst>
          </p:cNvPr>
          <p:cNvSpPr>
            <a:spLocks noGrp="1"/>
          </p:cNvSpPr>
          <p:nvPr>
            <p:ph type="sldNum" sz="quarter" idx="7"/>
          </p:nvPr>
        </p:nvSpPr>
        <p:spPr/>
        <p:txBody>
          <a:bodyPr/>
          <a:lstStyle/>
          <a:p>
            <a:fld id="{B6F15528-21DE-4FAA-801E-634DDDAF4B2B}" type="slidenum">
              <a:rPr lang="en-IN" smtClean="0"/>
              <a:t>9</a:t>
            </a:fld>
            <a:endParaRPr lang="en-IN"/>
          </a:p>
        </p:txBody>
      </p:sp>
      <p:sp>
        <p:nvSpPr>
          <p:cNvPr id="15" name="Date Placeholder 14">
            <a:extLst>
              <a:ext uri="{FF2B5EF4-FFF2-40B4-BE49-F238E27FC236}">
                <a16:creationId xmlns:a16="http://schemas.microsoft.com/office/drawing/2014/main" id="{52CBCF39-5E77-7FDA-5A8F-181A73138C52}"/>
              </a:ext>
            </a:extLst>
          </p:cNvPr>
          <p:cNvSpPr>
            <a:spLocks noGrp="1"/>
          </p:cNvSpPr>
          <p:nvPr>
            <p:ph type="dt" sz="half" idx="6"/>
          </p:nvPr>
        </p:nvSpPr>
        <p:spPr/>
        <p:txBody>
          <a:bodyPr/>
          <a:lstStyle/>
          <a:p>
            <a:r>
              <a:rPr lang="en-US"/>
              <a:t>20/5/2024</a:t>
            </a:r>
          </a:p>
        </p:txBody>
      </p:sp>
    </p:spTree>
    <p:extLst>
      <p:ext uri="{BB962C8B-B14F-4D97-AF65-F5344CB8AC3E}">
        <p14:creationId xmlns:p14="http://schemas.microsoft.com/office/powerpoint/2010/main" val="4087074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TotalTime>
  <Words>1118</Words>
  <Application>Microsoft Office PowerPoint</Application>
  <PresentationFormat>On-screen Show (4:3)</PresentationFormat>
  <Paragraphs>98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Yu Gothic UI</vt:lpstr>
      <vt:lpstr>Arial</vt:lpstr>
      <vt:lpstr>Calibri</vt:lpstr>
      <vt:lpstr>Times New Roman</vt:lpstr>
      <vt:lpstr>Office Theme</vt:lpstr>
      <vt:lpstr>RAJALAKSHMI ENGINEERING COLLEGE</vt:lpstr>
      <vt:lpstr>OUTLINE</vt:lpstr>
      <vt:lpstr>ABSTRACT</vt:lpstr>
      <vt:lpstr>INTRODUCTION TO PROBLEM  DOMAIN</vt:lpstr>
      <vt:lpstr>LITERATURE SURVEY</vt:lpstr>
      <vt:lpstr>EXISTING SYSTEM</vt:lpstr>
      <vt:lpstr>PowerPoint Presentation</vt:lpstr>
      <vt:lpstr>PROPOSED SYSTEM</vt:lpstr>
      <vt:lpstr>ARCHITECTURAL DESIGN</vt:lpstr>
      <vt:lpstr>OUTCOME</vt:lpstr>
      <vt:lpstr>OUTCOME</vt:lpstr>
      <vt:lpstr>CONCLUSION AND FUTURE ENHANCEMENT</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template</dc:title>
  <dc:creator>Santhosh</dc:creator>
  <cp:lastModifiedBy>Ranjith Sivakumar</cp:lastModifiedBy>
  <cp:revision>40</cp:revision>
  <dcterms:created xsi:type="dcterms:W3CDTF">2024-02-13T16:59:49Z</dcterms:created>
  <dcterms:modified xsi:type="dcterms:W3CDTF">2024-05-24T02:28:20Z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