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6"/>
  </p:notesMasterIdLst>
  <p:sldIdLst>
    <p:sldId id="256" r:id="rId5"/>
    <p:sldId id="2146847054" r:id="rId6"/>
    <p:sldId id="262" r:id="rId7"/>
    <p:sldId id="263" r:id="rId8"/>
    <p:sldId id="2146847056" r:id="rId9"/>
    <p:sldId id="265" r:id="rId10"/>
    <p:sldId id="2146847057" r:id="rId11"/>
    <p:sldId id="266" r:id="rId12"/>
    <p:sldId id="2146847058" r:id="rId13"/>
    <p:sldId id="2146847059" r:id="rId14"/>
    <p:sldId id="267" r:id="rId15"/>
    <p:sldId id="2146847060" r:id="rId16"/>
    <p:sldId id="2146847061" r:id="rId17"/>
    <p:sldId id="2146847062" r:id="rId18"/>
    <p:sldId id="2146847063" r:id="rId19"/>
    <p:sldId id="2146847064" r:id="rId20"/>
    <p:sldId id="2146847065" r:id="rId21"/>
    <p:sldId id="2146847066" r:id="rId22"/>
    <p:sldId id="2146847067" r:id="rId23"/>
    <p:sldId id="2146847068" r:id="rId24"/>
    <p:sldId id="2146847069" r:id="rId25"/>
    <p:sldId id="2146847070" r:id="rId26"/>
    <p:sldId id="2146847071" r:id="rId27"/>
    <p:sldId id="2146847072" r:id="rId28"/>
    <p:sldId id="2146847073" r:id="rId29"/>
    <p:sldId id="2146847074" r:id="rId30"/>
    <p:sldId id="2146847075" r:id="rId31"/>
    <p:sldId id="2146847076" r:id="rId32"/>
    <p:sldId id="2146847077" r:id="rId33"/>
    <p:sldId id="2146847078" r:id="rId34"/>
    <p:sldId id="2146847079" r:id="rId35"/>
    <p:sldId id="2146847080" r:id="rId36"/>
    <p:sldId id="2146847081" r:id="rId37"/>
    <p:sldId id="2146847082" r:id="rId38"/>
    <p:sldId id="2146847083" r:id="rId39"/>
    <p:sldId id="2146847084" r:id="rId40"/>
    <p:sldId id="268" r:id="rId41"/>
    <p:sldId id="2146847055" r:id="rId42"/>
    <p:sldId id="2146847085" r:id="rId43"/>
    <p:sldId id="269" r:id="rId44"/>
    <p:sldId id="25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Ranjith" initials="MR" lastIdx="1" clrIdx="0">
    <p:extLst>
      <p:ext uri="{19B8F6BF-5375-455C-9EA6-DF929625EA0E}">
        <p15:presenceInfo xmlns:p15="http://schemas.microsoft.com/office/powerpoint/2012/main" userId="2913f1c9c0532f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commentAuthors" Target="commentAuthors.xml"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presProps" Target="presProps.xml" /><Relationship Id="rId8" Type="http://schemas.openxmlformats.org/officeDocument/2006/relationships/slide" Target="slides/slide4.xml" /><Relationship Id="rId5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b="1" i="0" dirty="0">
                <a:solidFill>
                  <a:schemeClr val="accent1">
                    <a:lumMod val="75000"/>
                  </a:schemeClr>
                </a:solidFill>
                <a:effectLst/>
                <a:latin typeface="zeitung"/>
              </a:rPr>
              <a:t>Steam Game Analysis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01458" y="4525888"/>
            <a:ext cx="114274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endParaRPr lang="en-US"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a:cs typeface="Arial"/>
              </a:rPr>
              <a:t>                        RANJITH M</a:t>
            </a:r>
          </a:p>
          <a:p>
            <a:r>
              <a:rPr lang="en-IN" sz="2000" b="1" dirty="0">
                <a:solidFill>
                  <a:schemeClr val="accent1">
                    <a:lumMod val="75000"/>
                  </a:schemeClr>
                </a:solidFill>
                <a:latin typeface="Arial"/>
                <a:cs typeface="Arial"/>
              </a:rPr>
              <a:t>                        9513-JAYARAJ ANNAPACKIAM CSI COLLEGE OF ENGINEERING </a:t>
            </a:r>
          </a:p>
          <a:p>
            <a:r>
              <a:rPr lang="en-IN" sz="2000" b="1" dirty="0">
                <a:solidFill>
                  <a:schemeClr val="accent1">
                    <a:lumMod val="75000"/>
                  </a:schemeClr>
                </a:solidFill>
                <a:latin typeface="Arial"/>
                <a:cs typeface="Arial"/>
              </a:rPr>
              <a:t>                        B.E MECHANICAL ENGINEERING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86E6F9-4DF4-2843-FF1A-1762CB13351A}"/>
              </a:ext>
            </a:extLst>
          </p:cNvPr>
          <p:cNvSpPr>
            <a:spLocks noGrp="1"/>
          </p:cNvSpPr>
          <p:nvPr>
            <p:ph idx="1"/>
          </p:nvPr>
        </p:nvSpPr>
        <p:spPr/>
        <p:txBody>
          <a:bodyPr/>
          <a:lstStyle/>
          <a:p>
            <a:r>
              <a:rPr lang="en-US" b="1" dirty="0"/>
              <a:t>Monitoring and Maintenance:</a:t>
            </a:r>
            <a:r>
              <a:rPr lang="en-US" dirty="0"/>
              <a:t> Set up monitoring tools to track system performance and usage metrics. Regularly update the system to incorporate new features, fix bugs, and address emerging security threats</a:t>
            </a:r>
            <a:endParaRPr lang="en-IN" dirty="0"/>
          </a:p>
          <a:p>
            <a:r>
              <a:rPr lang="en-US" b="1" dirty="0"/>
              <a:t>User Feedback and Improvement:</a:t>
            </a:r>
            <a:r>
              <a:rPr lang="en-US" dirty="0"/>
              <a:t> Gather feedback from users to identify areas for improvement and enhance the system's functionality and usability over time</a:t>
            </a:r>
            <a:endParaRPr lang="en-IN" dirty="0"/>
          </a:p>
          <a:p>
            <a:pPr marL="0" indent="0">
              <a:buNone/>
            </a:pPr>
            <a:r>
              <a:rPr lang="en-US" dirty="0"/>
              <a:t>By following these steps, you can deploy a robust and effective Steam game analysis platform that provides valuable insights to developers, publishers, and gamers.</a:t>
            </a:r>
          </a:p>
        </p:txBody>
      </p:sp>
    </p:spTree>
    <p:extLst>
      <p:ext uri="{BB962C8B-B14F-4D97-AF65-F5344CB8AC3E}">
        <p14:creationId xmlns:p14="http://schemas.microsoft.com/office/powerpoint/2010/main" val="357451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0DD4C457-E57C-042E-F21B-43F1371D370D}"/>
              </a:ext>
            </a:extLst>
          </p:cNvPr>
          <p:cNvPicPr>
            <a:picLocks noGrp="1" noChangeAspect="1"/>
          </p:cNvPicPr>
          <p:nvPr>
            <p:ph idx="1"/>
          </p:nvPr>
        </p:nvPicPr>
        <p:blipFill>
          <a:blip r:embed="rId2"/>
          <a:stretch>
            <a:fillRect/>
          </a:stretch>
        </p:blipFill>
        <p:spPr>
          <a:xfrm>
            <a:off x="1770326" y="1592035"/>
            <a:ext cx="8312679" cy="4673600"/>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D05D9FC-A912-6654-B811-9E3912FCEEFC}"/>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784054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461361C-A452-8A01-D332-F2256939481C}"/>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8785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7B1562A-DA98-11F9-3542-015C71F4F72B}"/>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62037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28D986-48BC-6DEB-F657-3A59CE95284E}"/>
              </a:ext>
            </a:extLst>
          </p:cNvPr>
          <p:cNvPicPr>
            <a:picLocks noChangeAspect="1"/>
          </p:cNvPicPr>
          <p:nvPr/>
        </p:nvPicPr>
        <p:blipFill>
          <a:blip r:embed="rId2"/>
          <a:stretch>
            <a:fillRect/>
          </a:stretch>
        </p:blipFill>
        <p:spPr>
          <a:xfrm>
            <a:off x="1898953" y="1353803"/>
            <a:ext cx="8128000" cy="4569769"/>
          </a:xfrm>
          <a:prstGeom prst="rect">
            <a:avLst/>
          </a:prstGeom>
        </p:spPr>
      </p:pic>
      <p:sp>
        <p:nvSpPr>
          <p:cNvPr id="7" name="Content Placeholder 6">
            <a:extLst>
              <a:ext uri="{FF2B5EF4-FFF2-40B4-BE49-F238E27FC236}">
                <a16:creationId xmlns:a16="http://schemas.microsoft.com/office/drawing/2014/main" id="{D19D058B-2D9C-6507-9EFC-E3100DAAC3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363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9B5AAEA-74F7-941A-B333-84F954E1E3D1}"/>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31686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9DB9D2D-7541-A168-874D-19C436D1D7E1}"/>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305066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A0D05E4-1865-8807-7015-1879E78FE476}"/>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08605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882794-B433-764E-08AB-98CC9A3D20FB}"/>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8318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5ED73F0-A54D-4913-F1A4-F6B644EAE98F}"/>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16690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7BD2FF-BAB2-9F68-25B4-9AF0668F81FA}"/>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51150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A8076B-8FAE-9217-BA2F-B8FEA2F14E0A}"/>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79818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B971EC-2B9D-861B-F9FC-36F26711F6F7}"/>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46147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CC3651-A22D-173C-D9AE-8C6DEEE95032}"/>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349844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37A6A4-11C7-0EAB-1DC8-D8A549AECF32}"/>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355566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F6F8B97-7167-E353-D4F8-D51CA5AD9133}"/>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459929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2074F64-E6E1-7F85-2933-9D59A765A777}"/>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070256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DE1B77D-6E7B-7E56-13E2-205879606350}"/>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502318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7CF3DF8-4F24-58B6-C072-BDFA23B9AB15}"/>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75991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Content Placeholder 3">
            <a:extLst>
              <a:ext uri="{FF2B5EF4-FFF2-40B4-BE49-F238E27FC236}">
                <a16:creationId xmlns:a16="http://schemas.microsoft.com/office/drawing/2014/main" id="{C3D6152A-19C2-A4E5-32E7-3805B6163E0A}"/>
              </a:ext>
            </a:extLst>
          </p:cNvPr>
          <p:cNvSpPr>
            <a:spLocks noGrp="1"/>
          </p:cNvSpPr>
          <p:nvPr>
            <p:ph idx="1"/>
          </p:nvPr>
        </p:nvSpPr>
        <p:spPr/>
        <p:txBody>
          <a:bodyPr/>
          <a:lstStyle/>
          <a:p>
            <a:pPr marL="0" indent="0">
              <a:buNone/>
            </a:pPr>
            <a:r>
              <a:rPr lang="en-US" dirty="0"/>
              <a:t>The problem statement for a Steam game analysis could involve various aspects, such as:</a:t>
            </a:r>
            <a:endParaRPr lang="en-IN" dirty="0"/>
          </a:p>
          <a:p>
            <a:r>
              <a:rPr lang="en-IN" b="1" dirty="0"/>
              <a:t>User </a:t>
            </a:r>
            <a:r>
              <a:rPr lang="en-IN" b="1" dirty="0" err="1"/>
              <a:t>Behavior</a:t>
            </a:r>
            <a:r>
              <a:rPr lang="en-IN" b="1" dirty="0"/>
              <a:t> Analysis: </a:t>
            </a:r>
            <a:r>
              <a:rPr lang="en-IN" dirty="0"/>
              <a:t>Understanding player interactions within the game, including playtime, in-game purchases,                         and social interactions.</a:t>
            </a:r>
          </a:p>
          <a:p>
            <a:r>
              <a:rPr lang="en-US" b="1" dirty="0"/>
              <a:t>Game Performance Evaluation:</a:t>
            </a:r>
            <a:r>
              <a:rPr lang="en-US" dirty="0"/>
              <a:t> Assessing game stability, bugs, crashes, and performance on different hardware configurations.</a:t>
            </a:r>
            <a:endParaRPr lang="en-IN" dirty="0"/>
          </a:p>
          <a:p>
            <a:r>
              <a:rPr lang="en-IN" b="1" dirty="0"/>
              <a:t>Market Analysis:</a:t>
            </a:r>
            <a:r>
              <a:rPr lang="en-IN" dirty="0"/>
              <a:t> Examining the game's sales, revenue, and trends compared to similar titles on the platform.</a:t>
            </a:r>
          </a:p>
          <a:p>
            <a:r>
              <a:rPr lang="en-US" b="1" dirty="0"/>
              <a:t>Player Satisfaction:</a:t>
            </a:r>
            <a:r>
              <a:rPr lang="en-US" dirty="0"/>
              <a:t> Gathering and analyzing player feedback, reviews, and ratings to gauge overall satisfaction and identify areas for improvement.</a:t>
            </a:r>
            <a:endParaRPr lang="en-IN" dirty="0"/>
          </a:p>
          <a:p>
            <a:r>
              <a:rPr lang="en-IN" b="1" dirty="0"/>
              <a:t>Competitive Landscape: </a:t>
            </a:r>
            <a:r>
              <a:rPr lang="en-IN" dirty="0"/>
              <a:t>Studying competitor games, their features, pricing, and player base to strategize marketing and development efforts.</a:t>
            </a:r>
          </a:p>
          <a:p>
            <a:r>
              <a:rPr lang="en-US" b="1" dirty="0"/>
              <a:t>Predictive Modeling:</a:t>
            </a:r>
            <a:r>
              <a:rPr lang="en-US" dirty="0"/>
              <a:t> Using data to predict future trends, such as player retention, revenue growth, or potential expansions.</a:t>
            </a:r>
            <a:endParaRPr lang="en-IN" dirty="0"/>
          </a:p>
          <a:p>
            <a:pPr marL="0" indent="0">
              <a:buNone/>
            </a:pPr>
            <a:r>
              <a:rPr lang="en-IN" dirty="0"/>
              <a:t>Each of these aspects could be further detailed based on the specific objectives and context of the analysis.</a:t>
            </a:r>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E4B2B8-E04D-ECD8-A9A9-BE4D23D7ACAF}"/>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808941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8E8EDF4-41EA-534A-7177-37FC115449E5}"/>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860694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DEF4467-85CE-8337-8355-1609CEC1A6FD}"/>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2499079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6496CEA-4DDB-5A30-6F0C-6A45A83BDFFC}"/>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1531468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6C7267-49C6-0C5A-9092-1E5D6AC2BE6C}"/>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3966465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28819E-FB12-D289-FBF6-3E953D69082D}"/>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3194515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94E15F-CF93-2AF9-C238-891D95F0D95E}"/>
              </a:ext>
            </a:extLst>
          </p:cNvPr>
          <p:cNvPicPr>
            <a:picLocks noGrp="1" noChangeAspect="1"/>
          </p:cNvPicPr>
          <p:nvPr>
            <p:ph idx="1"/>
          </p:nvPr>
        </p:nvPicPr>
        <p:blipFill>
          <a:blip r:embed="rId2"/>
          <a:stretch>
            <a:fillRect/>
          </a:stretch>
        </p:blipFill>
        <p:spPr>
          <a:xfrm>
            <a:off x="1939660" y="1301750"/>
            <a:ext cx="8312679" cy="4673600"/>
          </a:xfrm>
        </p:spPr>
      </p:pic>
    </p:spTree>
    <p:extLst>
      <p:ext uri="{BB962C8B-B14F-4D97-AF65-F5344CB8AC3E}">
        <p14:creationId xmlns:p14="http://schemas.microsoft.com/office/powerpoint/2010/main" val="33122407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673324"/>
          </a:xfrm>
        </p:spPr>
        <p:txBody>
          <a:bodyPr>
            <a:normAutofit/>
          </a:bodyPr>
          <a:lstStyle/>
          <a:p>
            <a:pPr marL="0" indent="0">
              <a:buNone/>
            </a:pPr>
            <a:r>
              <a:rPr lang="en-IN" sz="2000" dirty="0"/>
              <a:t>In conclusion, developing a Steam game analysis system involves collecting data, engineering features, selecting algorithms, training models, and deploying the system for practical use. By integrating user-friendly interfaces, robust backend infrastructure, real-time data integration, and security measures, developers can create a valuable tool for assessing game performance, predicting success metrics, and offering insights to stakeholders in the gaming industry. Continuous iteration, monitoring, and user feedback are essential for refining the system and ensuring its effectiveness over time. Overall, a well-designed and deployed Steam game analysis platform can provide valuable insights that benefit developers, publishers, and gamers alike.</a:t>
            </a:r>
          </a:p>
        </p:txBody>
      </p:sp>
    </p:spTree>
    <p:extLst>
      <p:ext uri="{BB962C8B-B14F-4D97-AF65-F5344CB8AC3E}">
        <p14:creationId xmlns:p14="http://schemas.microsoft.com/office/powerpoint/2010/main" val="3183315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The future scope of Steam game analysis holds significant potential for further advancements and applications:</a:t>
            </a:r>
            <a:endParaRPr lang="en-IN" sz="2000" dirty="0"/>
          </a:p>
          <a:p>
            <a:r>
              <a:rPr lang="en-US" b="1" dirty="0"/>
              <a:t>Advanced Machine Learning Techniques:</a:t>
            </a:r>
            <a:r>
              <a:rPr lang="en-US" dirty="0"/>
              <a:t> Incorporating cutting-edge machine learning techniques such as deep learning and reinforcement learning can enhance the accuracy and predictive power of analysis models.</a:t>
            </a:r>
            <a:endParaRPr lang="en-IN" dirty="0"/>
          </a:p>
          <a:p>
            <a:r>
              <a:rPr lang="en-US" b="1" dirty="0"/>
              <a:t>Personalized Recommendations:</a:t>
            </a:r>
            <a:r>
              <a:rPr lang="en-US" dirty="0"/>
              <a:t> Utilizing user behavior data and advanced recommendation algorithms can offer personalized game recommendations tailored to individual preferences and gaming habits.</a:t>
            </a:r>
            <a:endParaRPr lang="en-IN" dirty="0"/>
          </a:p>
          <a:p>
            <a:r>
              <a:rPr lang="en-US" b="1" dirty="0"/>
              <a:t>Predictive Analytics: </a:t>
            </a:r>
            <a:r>
              <a:rPr lang="en-US" dirty="0"/>
              <a:t>Enhancing predictive analytics capabilities to forecast future trends in the gaming industry, such as identifying emerging genres or predicting player retention rates.</a:t>
            </a:r>
            <a:endParaRPr lang="en-IN" dirty="0"/>
          </a:p>
          <a:p>
            <a:r>
              <a:rPr lang="en-US" b="1" dirty="0"/>
              <a:t>Incorporating External Data Sources:</a:t>
            </a:r>
            <a:r>
              <a:rPr lang="en-US" dirty="0"/>
              <a:t> Integrating data from social media, streaming platforms, and other external sources can provide a more comprehensive understanding of player preferences and market dynamics.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612A5-39B2-501F-5D2C-C221C6E0F616}"/>
              </a:ext>
            </a:extLst>
          </p:cNvPr>
          <p:cNvSpPr>
            <a:spLocks noGrp="1"/>
          </p:cNvSpPr>
          <p:nvPr>
            <p:ph idx="1"/>
          </p:nvPr>
        </p:nvSpPr>
        <p:spPr/>
        <p:txBody>
          <a:bodyPr/>
          <a:lstStyle/>
          <a:p>
            <a:r>
              <a:rPr lang="en-US" b="1" dirty="0"/>
              <a:t>Real-time Analysis:</a:t>
            </a:r>
            <a:r>
              <a:rPr lang="en-US" dirty="0"/>
              <a:t> Developing real-time analysis capabilities to provide instant insights into game performance, user sentiment, and market trends, enabling timely decision-making for developers and publishers.</a:t>
            </a:r>
            <a:endParaRPr lang="en-IN" dirty="0"/>
          </a:p>
          <a:p>
            <a:r>
              <a:rPr lang="en-US" b="1" dirty="0"/>
              <a:t>Cross-platform Integration:</a:t>
            </a:r>
            <a:r>
              <a:rPr lang="en-US" dirty="0"/>
              <a:t> Expanding analysis capabilities to include games across multiple platforms, such as consoles, mobile devices, and cloud gaming services, to offer a holistic view of the gaming ecosystem.</a:t>
            </a:r>
            <a:endParaRPr lang="en-IN" dirty="0"/>
          </a:p>
          <a:p>
            <a:r>
              <a:rPr lang="en-US" b="1" dirty="0"/>
              <a:t>Ethical Considerations: </a:t>
            </a:r>
            <a:r>
              <a:rPr lang="en-US" dirty="0"/>
              <a:t>Addressing ethical concerns related to data privacy, bias in algorithms, and responsible use of analysis results to ensure transparency and fairness in decision-making processes.</a:t>
            </a:r>
            <a:endParaRPr lang="en-IN" dirty="0"/>
          </a:p>
          <a:p>
            <a:r>
              <a:rPr lang="en-US" b="1" dirty="0"/>
              <a:t>AI-driven Game Development: </a:t>
            </a:r>
            <a:r>
              <a:rPr lang="en-US" dirty="0"/>
              <a:t>Leveraging game analysis insights to inform AI-driven game development processes, including procedural content generation, dynamic difficulty adjustment, and personalized gaming experiences.</a:t>
            </a:r>
            <a:endParaRPr lang="en-IN" dirty="0"/>
          </a:p>
          <a:p>
            <a:pPr marL="0" indent="0">
              <a:buNone/>
            </a:pPr>
            <a:r>
              <a:rPr lang="en-US" dirty="0"/>
              <a:t>By exploring these avenues, the future of Steam game analysis holds promise for advancing the gaming industry, empowering developers with actionable insights, and enhancing the gaming experience for players worldwide.</a:t>
            </a:r>
          </a:p>
        </p:txBody>
      </p:sp>
    </p:spTree>
    <p:extLst>
      <p:ext uri="{BB962C8B-B14F-4D97-AF65-F5344CB8AC3E}">
        <p14:creationId xmlns:p14="http://schemas.microsoft.com/office/powerpoint/2010/main" val="94642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717524"/>
            <a:ext cx="11613485" cy="4933828"/>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8283D103-7A9E-75FA-45FD-F35B0D398EB4}"/>
              </a:ext>
            </a:extLst>
          </p:cNvPr>
          <p:cNvSpPr txBox="1"/>
          <p:nvPr/>
        </p:nvSpPr>
        <p:spPr>
          <a:xfrm>
            <a:off x="583018" y="1366247"/>
            <a:ext cx="11399567" cy="5078313"/>
          </a:xfrm>
          <a:prstGeom prst="rect">
            <a:avLst/>
          </a:prstGeom>
          <a:noFill/>
        </p:spPr>
        <p:txBody>
          <a:bodyPr wrap="square">
            <a:spAutoFit/>
          </a:bodyPr>
          <a:lstStyle/>
          <a:p>
            <a:r>
              <a:rPr lang="en-US" dirty="0"/>
              <a:t>A proposed solution for Steam game analysis could involve:</a:t>
            </a:r>
            <a:endParaRPr lang="en-IN" dirty="0"/>
          </a:p>
          <a:p>
            <a:endParaRPr lang="en-IN" dirty="0"/>
          </a:p>
          <a:p>
            <a:pPr marL="285750" indent="-285750">
              <a:buFont typeface="Arial" panose="020B0604020202020204" pitchFamily="34" charset="0"/>
              <a:buChar char="•"/>
            </a:pPr>
            <a:r>
              <a:rPr lang="en-US" b="1" dirty="0"/>
              <a:t>Data </a:t>
            </a:r>
            <a:r>
              <a:rPr lang="en-US" b="1" dirty="0" err="1"/>
              <a:t>Collection:</a:t>
            </a:r>
            <a:r>
              <a:rPr lang="en-US" dirty="0" err="1"/>
              <a:t>Gather</a:t>
            </a:r>
            <a:r>
              <a:rPr lang="en-US" dirty="0"/>
              <a:t> data from various sources such as Steam API, game telemetry, reviews, forums, and social media platforms.</a:t>
            </a:r>
            <a:endParaRPr lang="en-IN" dirty="0"/>
          </a:p>
          <a:p>
            <a:endParaRPr lang="en-IN" b="1" dirty="0"/>
          </a:p>
          <a:p>
            <a:pPr marL="285750" indent="-285750">
              <a:buFont typeface="Arial" panose="020B0604020202020204" pitchFamily="34" charset="0"/>
              <a:buChar char="•"/>
            </a:pPr>
            <a:r>
              <a:rPr lang="en-US" b="1" dirty="0"/>
              <a:t>Data Processing: </a:t>
            </a:r>
            <a:r>
              <a:rPr lang="en-US" dirty="0"/>
              <a:t>Clean, preprocess, and aggregate the collected data to make it suitable for analysis. This may involve handling missing values, outliers, and merging datasets.</a:t>
            </a:r>
            <a:endParaRPr lang="en-IN" dirty="0"/>
          </a:p>
          <a:p>
            <a:endParaRPr lang="en-IN" b="1" dirty="0"/>
          </a:p>
          <a:p>
            <a:pPr marL="285750" indent="-285750">
              <a:buFont typeface="Arial" panose="020B0604020202020204" pitchFamily="34" charset="0"/>
              <a:buChar char="•"/>
            </a:pPr>
            <a:r>
              <a:rPr lang="en-US" b="1" dirty="0"/>
              <a:t>Exploratory Data Analysis (EDA):</a:t>
            </a:r>
            <a:r>
              <a:rPr lang="en-US" dirty="0"/>
              <a:t>Conduct EDA to understand the characteristics of the data, identify patterns, </a:t>
            </a:r>
            <a:endParaRPr lang="en-IN" dirty="0"/>
          </a:p>
          <a:p>
            <a:r>
              <a:rPr lang="en-IN" dirty="0"/>
              <a:t>     </a:t>
            </a:r>
            <a:r>
              <a:rPr lang="en-US" dirty="0"/>
              <a:t>correlations, and anomalies. This step helps in formulating hypotheses and guiding further analysis.</a:t>
            </a:r>
            <a:endParaRPr lang="en-IN" dirty="0"/>
          </a:p>
          <a:p>
            <a:endParaRPr lang="en-IN" b="1" dirty="0"/>
          </a:p>
          <a:p>
            <a:pPr marL="285750" indent="-285750">
              <a:buFont typeface="Arial" panose="020B0604020202020204" pitchFamily="34" charset="0"/>
              <a:buChar char="•"/>
            </a:pPr>
            <a:r>
              <a:rPr lang="en-US" b="1" dirty="0"/>
              <a:t>Statistical Analysis: </a:t>
            </a:r>
            <a:r>
              <a:rPr lang="en-US" dirty="0"/>
              <a:t>Use statistical methods to analyze player behavior, revenue trends, market dynamics, and player satisfaction metrics. This could include hypothesis testing, regression analysis, and time-series forecasting.</a:t>
            </a:r>
            <a:endParaRPr lang="en-IN" dirty="0"/>
          </a:p>
          <a:p>
            <a:endParaRPr lang="en-IN" b="1" dirty="0"/>
          </a:p>
          <a:p>
            <a:pPr marL="285750" indent="-285750">
              <a:buFont typeface="Arial" panose="020B0604020202020204" pitchFamily="34" charset="0"/>
              <a:buChar char="•"/>
            </a:pPr>
            <a:r>
              <a:rPr lang="en-US" b="1" dirty="0"/>
              <a:t>Machine Learning Models:</a:t>
            </a:r>
            <a:r>
              <a:rPr lang="en-US" dirty="0"/>
              <a:t> Develop predictive models to forecast key metrics such as player churn, revenue projections, and game popularity. Techniques like classification, regression, and clustering can be applied depending on the specific analysis goals.</a:t>
            </a:r>
            <a:endParaRPr lang="en-IN" dirty="0"/>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0" indent="0">
              <a:buNone/>
            </a:pPr>
            <a:r>
              <a:rPr lang="en-IN" sz="2400" dirty="0"/>
              <a:t>There aren't specific books dedicated solely to Steam game analysis, but you can find valuable insights in general game analysis and game design books. Some recommendations include</a:t>
            </a:r>
          </a:p>
          <a:p>
            <a:pPr marL="305435" indent="-305435"/>
            <a:r>
              <a:rPr lang="en-IN" sz="2400" b="1" dirty="0"/>
              <a:t>"Rules of Play: </a:t>
            </a:r>
            <a:r>
              <a:rPr lang="en-IN" sz="2400" dirty="0"/>
              <a:t>Game Design Fundamentals" by Katie </a:t>
            </a:r>
            <a:r>
              <a:rPr lang="en-IN" sz="2400" dirty="0" err="1"/>
              <a:t>Salen</a:t>
            </a:r>
            <a:r>
              <a:rPr lang="en-IN" sz="2400" dirty="0"/>
              <a:t> and Eric Zimmerman</a:t>
            </a:r>
          </a:p>
          <a:p>
            <a:pPr marL="305435" indent="-305435"/>
            <a:r>
              <a:rPr lang="en-IN" sz="2400" b="1" dirty="0"/>
              <a:t>Game Design Workshop:</a:t>
            </a:r>
            <a:r>
              <a:rPr lang="en-IN" sz="2400" dirty="0"/>
              <a:t> A </a:t>
            </a:r>
            <a:r>
              <a:rPr lang="en-IN" sz="2400" dirty="0" err="1"/>
              <a:t>Playcentric</a:t>
            </a:r>
            <a:r>
              <a:rPr lang="en-IN" sz="2400" dirty="0"/>
              <a:t> Approach to Creating Innovative Games" by Tracy Fullerton</a:t>
            </a:r>
          </a:p>
          <a:p>
            <a:pPr marL="305435" indent="-305435"/>
            <a:r>
              <a:rPr lang="en-IN" sz="2400" b="1" dirty="0"/>
              <a:t>"The Art of Game Design: </a:t>
            </a:r>
            <a:r>
              <a:rPr lang="en-IN" sz="2400" dirty="0"/>
              <a:t>A Book of Lenses" by Jesse Schell</a:t>
            </a:r>
          </a:p>
          <a:p>
            <a:pPr marL="305435" indent="-305435"/>
            <a:r>
              <a:rPr lang="en-IN" sz="2400" b="1" dirty="0"/>
              <a:t>"Game Analytics:</a:t>
            </a:r>
            <a:r>
              <a:rPr lang="en-IN" sz="2400" dirty="0"/>
              <a:t> Maximizing the Value of Player Data" by </a:t>
            </a:r>
            <a:r>
              <a:rPr lang="en-IN" sz="2400" dirty="0" err="1"/>
              <a:t>Magy</a:t>
            </a:r>
            <a:r>
              <a:rPr lang="en-IN" sz="2400" dirty="0"/>
              <a:t> </a:t>
            </a:r>
            <a:r>
              <a:rPr lang="en-IN" sz="2400" dirty="0" err="1"/>
              <a:t>Seif</a:t>
            </a:r>
            <a:r>
              <a:rPr lang="en-IN" sz="2400" dirty="0"/>
              <a:t> El-Nasr, Anders </a:t>
            </a:r>
            <a:r>
              <a:rPr lang="en-IN" sz="2400" dirty="0" err="1"/>
              <a:t>Drachen</a:t>
            </a:r>
            <a:r>
              <a:rPr lang="en-IN" sz="2400" dirty="0"/>
              <a:t>, and Alessandro Canossa</a:t>
            </a:r>
          </a:p>
          <a:p>
            <a:pPr marL="305435" indent="-305435"/>
            <a:r>
              <a:rPr lang="en-IN" sz="2400" b="1" dirty="0"/>
              <a:t>"Game Programming Patterns" </a:t>
            </a:r>
            <a:r>
              <a:rPr lang="en-IN" sz="2400" dirty="0"/>
              <a:t>by Robert Nystrom (useful for understanding common patterns and structures in game development, which can inform analysis).</a:t>
            </a:r>
          </a:p>
          <a:p>
            <a:pPr marL="0" indent="0">
              <a:buNone/>
            </a:pPr>
            <a:r>
              <a:rPr lang="en-IN" sz="2400" dirty="0"/>
              <a:t>For a more specific focus on </a:t>
            </a:r>
            <a:r>
              <a:rPr lang="en-IN" sz="2400" dirty="0" err="1"/>
              <a:t>analyzing</a:t>
            </a:r>
            <a:r>
              <a:rPr lang="en-IN" sz="2400" dirty="0"/>
              <a:t> digital games and their ecosystems, academic journals, articles, and online resources might be more up-to-date and relevant than traditional books.</a:t>
            </a:r>
          </a:p>
        </p:txBody>
      </p:sp>
    </p:spTree>
    <p:extLst>
      <p:ext uri="{BB962C8B-B14F-4D97-AF65-F5344CB8AC3E}">
        <p14:creationId xmlns:p14="http://schemas.microsoft.com/office/powerpoint/2010/main" val="7289502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CCE458-139B-1392-88D8-1EA6D36E10ED}"/>
              </a:ext>
            </a:extLst>
          </p:cNvPr>
          <p:cNvSpPr>
            <a:spLocks noGrp="1"/>
          </p:cNvSpPr>
          <p:nvPr>
            <p:ph idx="1"/>
          </p:nvPr>
        </p:nvSpPr>
        <p:spPr/>
        <p:txBody>
          <a:bodyPr/>
          <a:lstStyle/>
          <a:p>
            <a:r>
              <a:rPr lang="en-US" b="1" dirty="0"/>
              <a:t>Visualization and Reporting:</a:t>
            </a:r>
            <a:r>
              <a:rPr lang="en-US" dirty="0"/>
              <a:t> Present the findings through interactive visualizations, dashboards, and comprehensive reports. Communicate insights effectively to stakeholders and provide actionable recommendations for game developers and publishers</a:t>
            </a:r>
            <a:endParaRPr lang="en-IN" dirty="0"/>
          </a:p>
          <a:p>
            <a:r>
              <a:rPr lang="en-US" b="1" dirty="0"/>
              <a:t>Iterative Improvement: </a:t>
            </a:r>
            <a:r>
              <a:rPr lang="en-US" dirty="0"/>
              <a:t>Continuously refine the analysis based on feedback, new data, and changing market dynamics to ensure the relevance and accuracy of insights provided.</a:t>
            </a:r>
          </a:p>
        </p:txBody>
      </p:sp>
    </p:spTree>
    <p:extLst>
      <p:ext uri="{BB962C8B-B14F-4D97-AF65-F5344CB8AC3E}">
        <p14:creationId xmlns:p14="http://schemas.microsoft.com/office/powerpoint/2010/main" val="104570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800" dirty="0">
                <a:solidFill>
                  <a:srgbClr val="0F0F0F"/>
                </a:solidFill>
              </a:rPr>
              <a:t>A system approach to Steam game analysis involves:</a:t>
            </a:r>
          </a:p>
          <a:p>
            <a:r>
              <a:rPr lang="en-IN" sz="1800" b="1" dirty="0">
                <a:solidFill>
                  <a:srgbClr val="0F0F0F"/>
                </a:solidFill>
              </a:rPr>
              <a:t>Data Collection: </a:t>
            </a:r>
            <a:r>
              <a:rPr lang="en-IN" sz="1800" dirty="0">
                <a:solidFill>
                  <a:srgbClr val="0F0F0F"/>
                </a:solidFill>
              </a:rPr>
              <a:t>Gather diverse data from Steam API, player statistics, in-game telemetry, reviews, and social media platforms.</a:t>
            </a:r>
          </a:p>
          <a:p>
            <a:r>
              <a:rPr lang="en-IN" sz="1800" b="1" dirty="0">
                <a:solidFill>
                  <a:srgbClr val="0F0F0F"/>
                </a:solidFill>
              </a:rPr>
              <a:t>Data Integration:</a:t>
            </a:r>
            <a:r>
              <a:rPr lang="en-IN" sz="1800" dirty="0">
                <a:solidFill>
                  <a:srgbClr val="0F0F0F"/>
                </a:solidFill>
              </a:rPr>
              <a:t> Merge and </a:t>
            </a:r>
            <a:r>
              <a:rPr lang="en-IN" sz="1800" dirty="0" err="1">
                <a:solidFill>
                  <a:srgbClr val="0F0F0F"/>
                </a:solidFill>
              </a:rPr>
              <a:t>preprocess</a:t>
            </a:r>
            <a:r>
              <a:rPr lang="en-IN" sz="1800" dirty="0">
                <a:solidFill>
                  <a:srgbClr val="0F0F0F"/>
                </a:solidFill>
              </a:rPr>
              <a:t> data from various sources to create a unified dataset for analysis.</a:t>
            </a:r>
          </a:p>
          <a:p>
            <a:r>
              <a:rPr lang="en-IN" sz="1800" b="1" dirty="0">
                <a:solidFill>
                  <a:srgbClr val="0F0F0F"/>
                </a:solidFill>
              </a:rPr>
              <a:t>Feature Engineering:</a:t>
            </a:r>
            <a:r>
              <a:rPr lang="en-IN" sz="1800" dirty="0">
                <a:solidFill>
                  <a:srgbClr val="0F0F0F"/>
                </a:solidFill>
              </a:rPr>
              <a:t> Extract meaningful features from the data, such as player demographics, gameplay metrics, and user-generated content.</a:t>
            </a:r>
          </a:p>
          <a:p>
            <a:r>
              <a:rPr lang="en-IN" sz="1800" b="1" dirty="0">
                <a:solidFill>
                  <a:srgbClr val="0F0F0F"/>
                </a:solidFill>
              </a:rPr>
              <a:t>Model Development: </a:t>
            </a:r>
            <a:r>
              <a:rPr lang="en-IN" sz="1800" dirty="0">
                <a:solidFill>
                  <a:srgbClr val="0F0F0F"/>
                </a:solidFill>
              </a:rPr>
              <a:t>Utilize statistical analysis, machine learning, and data mining techniques to develop predictive models for player </a:t>
            </a:r>
            <a:r>
              <a:rPr lang="en-IN" sz="1800" dirty="0" err="1">
                <a:solidFill>
                  <a:srgbClr val="0F0F0F"/>
                </a:solidFill>
              </a:rPr>
              <a:t>behavior</a:t>
            </a:r>
            <a:r>
              <a:rPr lang="en-IN" sz="1800" dirty="0">
                <a:solidFill>
                  <a:srgbClr val="0F0F0F"/>
                </a:solidFill>
              </a:rPr>
              <a:t>, game performance, and market trends.</a:t>
            </a:r>
          </a:p>
          <a:p>
            <a:r>
              <a:rPr lang="en-IN" sz="1800" b="1" dirty="0">
                <a:solidFill>
                  <a:srgbClr val="0F0F0F"/>
                </a:solidFill>
              </a:rPr>
              <a:t>Visualization: </a:t>
            </a:r>
            <a:r>
              <a:rPr lang="en-IN" sz="1800" dirty="0">
                <a:solidFill>
                  <a:srgbClr val="0F0F0F"/>
                </a:solidFill>
              </a:rPr>
              <a:t>Create interactive visualizations and dashboards to explore and communicate insights effectively to stakeholders.</a:t>
            </a:r>
          </a:p>
          <a:p>
            <a:r>
              <a:rPr lang="en-IN" sz="1800" b="1" dirty="0">
                <a:solidFill>
                  <a:srgbClr val="0F0F0F"/>
                </a:solidFill>
              </a:rPr>
              <a:t>Feedback Loop: I</a:t>
            </a:r>
            <a:r>
              <a:rPr lang="en-IN" sz="1800" dirty="0">
                <a:solidFill>
                  <a:srgbClr val="0F0F0F"/>
                </a:solidFill>
              </a:rPr>
              <a:t>ncorporate feedback from developers, players, and market trends to continuously improve the analysis system and adapt to changing circumstances.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35CE2-F30E-D722-EAA9-C742441708D0}"/>
              </a:ext>
            </a:extLst>
          </p:cNvPr>
          <p:cNvSpPr>
            <a:spLocks noGrp="1"/>
          </p:cNvSpPr>
          <p:nvPr>
            <p:ph idx="1"/>
          </p:nvPr>
        </p:nvSpPr>
        <p:spPr/>
        <p:txBody>
          <a:bodyPr/>
          <a:lstStyle/>
          <a:p>
            <a:r>
              <a:rPr lang="en-IN" sz="1600" b="1">
                <a:solidFill>
                  <a:srgbClr val="0F0F0F"/>
                </a:solidFill>
              </a:rPr>
              <a:t>Automation: </a:t>
            </a:r>
            <a:r>
              <a:rPr lang="en-IN" sz="1600">
                <a:solidFill>
                  <a:srgbClr val="0F0F0F"/>
                </a:solidFill>
              </a:rPr>
              <a:t>Implement automation for data collection, preprocessing, model training, and reporting to streamline the analysis process and ensure scalability.</a:t>
            </a:r>
          </a:p>
          <a:p>
            <a:r>
              <a:rPr lang="en-IN" sz="1600" b="1">
                <a:solidFill>
                  <a:srgbClr val="0F0F0F"/>
                </a:solidFill>
              </a:rPr>
              <a:t>Security and Privacy: </a:t>
            </a:r>
            <a:r>
              <a:rPr lang="en-IN" sz="1600">
                <a:solidFill>
                  <a:srgbClr val="0F0F0F"/>
                </a:solidFill>
              </a:rPr>
              <a:t>Ensure data security and privacy compliance throughout the analysis pipeline, especially when dealing with sensitive player information.</a:t>
            </a:r>
          </a:p>
          <a:p>
            <a:r>
              <a:rPr lang="en-IN" sz="1600" b="1">
                <a:solidFill>
                  <a:srgbClr val="0F0F0F"/>
                </a:solidFill>
              </a:rPr>
              <a:t>Collaboration:</a:t>
            </a:r>
            <a:r>
              <a:rPr lang="en-IN" sz="1600">
                <a:solidFill>
                  <a:srgbClr val="0F0F0F"/>
                </a:solidFill>
              </a:rPr>
              <a:t> Foster collaboration between analysts, developers, and other stakeholders to leverage domain expertise and ensure the relevance of insights generated</a:t>
            </a:r>
          </a:p>
          <a:p>
            <a:r>
              <a:rPr lang="en-IN" sz="1600" b="1">
                <a:solidFill>
                  <a:srgbClr val="0F0F0F"/>
                </a:solidFill>
              </a:rPr>
              <a:t>Evaluation:</a:t>
            </a:r>
            <a:r>
              <a:rPr lang="en-IN" sz="1600">
                <a:solidFill>
                  <a:srgbClr val="0F0F0F"/>
                </a:solidFill>
              </a:rPr>
              <a:t> Regularly evaluate the performance and accuracy of the analysis system against predefined metrics and benchmarks to maintain its effectiveness.</a:t>
            </a:r>
            <a:endParaRPr lang="en-US"/>
          </a:p>
        </p:txBody>
      </p:sp>
    </p:spTree>
    <p:extLst>
      <p:ext uri="{BB962C8B-B14F-4D97-AF65-F5344CB8AC3E}">
        <p14:creationId xmlns:p14="http://schemas.microsoft.com/office/powerpoint/2010/main" val="217877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823225"/>
            <a:ext cx="11029615" cy="4009874"/>
          </a:xfrm>
        </p:spPr>
        <p:txBody>
          <a:bodyPr>
            <a:normAutofit fontScale="92500" lnSpcReduction="20000"/>
          </a:bodyPr>
          <a:lstStyle/>
          <a:p>
            <a:pPr marL="0" indent="0">
              <a:buNone/>
            </a:pPr>
            <a:r>
              <a:rPr lang="en-IN" dirty="0"/>
              <a:t>Creating a Steam game analysis algorithm involves several steps:</a:t>
            </a:r>
          </a:p>
          <a:p>
            <a:r>
              <a:rPr lang="en-IN" b="1" dirty="0"/>
              <a:t>Data Collection:</a:t>
            </a:r>
            <a:r>
              <a:rPr lang="en-IN" dirty="0"/>
              <a:t> Gather data from the Steam platform, including game titles, genres, user reviews, playtime, and other relevant metrics.</a:t>
            </a:r>
          </a:p>
          <a:p>
            <a:r>
              <a:rPr lang="en-IN" b="1" dirty="0"/>
              <a:t>Feature Engineering: </a:t>
            </a:r>
            <a:r>
              <a:rPr lang="en-IN" dirty="0"/>
              <a:t>Extract meaningful features from the collected data, such as user ratings, playtime distribution, release date, developer reputation, and genre popularity.</a:t>
            </a:r>
          </a:p>
          <a:p>
            <a:r>
              <a:rPr lang="en-IN" b="1" dirty="0"/>
              <a:t>Algorithm Selection: </a:t>
            </a:r>
            <a:r>
              <a:rPr lang="en-IN" dirty="0"/>
              <a:t>Choose appropriate machine learning algorithms for analysis, such as regression for predicting sales, clustering for grouping similar games, or sentiment analysis for assessing user reviews.</a:t>
            </a:r>
          </a:p>
          <a:p>
            <a:r>
              <a:rPr lang="en-IN" b="1" dirty="0"/>
              <a:t>Training: </a:t>
            </a:r>
            <a:r>
              <a:rPr lang="en-IN" dirty="0"/>
              <a:t>Train the chosen algorithms using historical data to learn patterns and relationships between features and game success metrics.</a:t>
            </a:r>
          </a:p>
          <a:p>
            <a:r>
              <a:rPr lang="en-IN" b="1" dirty="0"/>
              <a:t>Evaluation: </a:t>
            </a:r>
            <a:r>
              <a:rPr lang="en-IN" dirty="0"/>
              <a:t>Assess the performance of the trained models using metrics like accuracy, precision, recall, or Mean Squared Error (MSE) depending on the specific analysis goals.</a:t>
            </a:r>
          </a:p>
          <a:p>
            <a:pPr marL="0" indent="0">
              <a:buNone/>
            </a:pPr>
            <a:r>
              <a:rPr lang="en-IN" dirty="0"/>
              <a:t>Remember, the effectiveness of the algorithm depends on the quality of the data and the features selected, as well as the robustness of the chosen machine learning techniques.</a:t>
            </a:r>
          </a:p>
        </p:txBody>
      </p:sp>
      <p:sp>
        <p:nvSpPr>
          <p:cNvPr id="4" name="Title 4">
            <a:extLst>
              <a:ext uri="{FF2B5EF4-FFF2-40B4-BE49-F238E27FC236}">
                <a16:creationId xmlns:a16="http://schemas.microsoft.com/office/drawing/2014/main" id="{755DF1B9-ABCA-7AD9-8831-B5567ED0A219}"/>
              </a:ext>
            </a:extLst>
          </p:cNvPr>
          <p:cNvSpPr>
            <a:spLocks noGrp="1"/>
          </p:cNvSpPr>
          <p:nvPr>
            <p:ph type="title"/>
          </p:nvPr>
        </p:nvSpPr>
        <p:spPr>
          <a:xfrm>
            <a:off x="795553" y="1232452"/>
            <a:ext cx="10114351" cy="590773"/>
          </a:xfrm>
        </p:spPr>
        <p:txBody>
          <a:bodyPr>
            <a:noAutofit/>
          </a:bodyPr>
          <a:lstStyle/>
          <a:p>
            <a:pPr algn="ctr"/>
            <a:r>
              <a:rPr lang="en-US" sz="3600" b="1" dirty="0">
                <a:solidFill>
                  <a:schemeClr val="accent1"/>
                </a:solidFill>
                <a:latin typeface="Arial"/>
                <a:ea typeface="+mj-lt"/>
                <a:cs typeface="Arial"/>
              </a:rPr>
              <a:t>Algorithm</a:t>
            </a:r>
            <a:endParaRPr lang="en-US" sz="36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140C-7E11-1174-B7D1-253DFEADF4FC}"/>
              </a:ext>
            </a:extLst>
          </p:cNvPr>
          <p:cNvSpPr>
            <a:spLocks noGrp="1"/>
          </p:cNvSpPr>
          <p:nvPr>
            <p:ph type="title"/>
          </p:nvPr>
        </p:nvSpPr>
        <p:spPr/>
        <p:txBody>
          <a:bodyPr>
            <a:noAutofit/>
          </a:bodyPr>
          <a:lstStyle/>
          <a:p>
            <a:pPr algn="ctr"/>
            <a:r>
              <a:rPr lang="en-IN" sz="3600" dirty="0">
                <a:solidFill>
                  <a:schemeClr val="accent1"/>
                </a:solidFill>
              </a:rPr>
              <a:t>Deployment</a:t>
            </a:r>
            <a:r>
              <a:rPr lang="en-IN" sz="3600" dirty="0"/>
              <a:t> </a:t>
            </a:r>
            <a:endParaRPr lang="en-US" sz="3600" dirty="0"/>
          </a:p>
        </p:txBody>
      </p:sp>
      <p:sp>
        <p:nvSpPr>
          <p:cNvPr id="3" name="Content Placeholder 2">
            <a:extLst>
              <a:ext uri="{FF2B5EF4-FFF2-40B4-BE49-F238E27FC236}">
                <a16:creationId xmlns:a16="http://schemas.microsoft.com/office/drawing/2014/main" id="{F1A1D654-9624-5026-551A-9A5FD55BBA02}"/>
              </a:ext>
            </a:extLst>
          </p:cNvPr>
          <p:cNvSpPr>
            <a:spLocks noGrp="1"/>
          </p:cNvSpPr>
          <p:nvPr>
            <p:ph idx="1"/>
          </p:nvPr>
        </p:nvSpPr>
        <p:spPr>
          <a:xfrm>
            <a:off x="581192" y="1232452"/>
            <a:ext cx="11029615" cy="4673324"/>
          </a:xfrm>
        </p:spPr>
        <p:txBody>
          <a:bodyPr>
            <a:normAutofit lnSpcReduction="10000"/>
          </a:bodyPr>
          <a:lstStyle/>
          <a:p>
            <a:pPr marL="0" indent="0">
              <a:buNone/>
            </a:pPr>
            <a:r>
              <a:rPr lang="en-US" dirty="0"/>
              <a:t>Deploying a Steam game analysis system involves integrating the developed algorithm into a usable platform. Here's how you can do it</a:t>
            </a:r>
            <a:r>
              <a:rPr lang="en-IN" dirty="0"/>
              <a:t>:</a:t>
            </a:r>
          </a:p>
          <a:p>
            <a:r>
              <a:rPr lang="en-US" b="1" dirty="0"/>
              <a:t>User Interface:</a:t>
            </a:r>
            <a:r>
              <a:rPr lang="en-US" dirty="0"/>
              <a:t> Design an intuitive user interface where users can input game titles or browse through a list of games. This interface should display analysis results in a clear and understandable format</a:t>
            </a:r>
            <a:endParaRPr lang="en-IN" dirty="0"/>
          </a:p>
          <a:p>
            <a:r>
              <a:rPr lang="en-US" b="1" dirty="0"/>
              <a:t>Backend Infrastructure:</a:t>
            </a:r>
            <a:r>
              <a:rPr lang="en-US" dirty="0"/>
              <a:t> Set up a backend infrastructure to handle user requests, process data, and run the analysis algorithm. This may involve cloud services for scalability and reliability</a:t>
            </a:r>
            <a:endParaRPr lang="en-IN" dirty="0"/>
          </a:p>
          <a:p>
            <a:r>
              <a:rPr lang="en-US" b="1" dirty="0"/>
              <a:t>Data Integration: </a:t>
            </a:r>
            <a:r>
              <a:rPr lang="en-US" dirty="0"/>
              <a:t>Connect the system to the Steam API or other data sources to fetch real-time information about games, including metadata, user reviews, sales data, and player statistics</a:t>
            </a:r>
            <a:endParaRPr lang="en-IN" dirty="0"/>
          </a:p>
          <a:p>
            <a:r>
              <a:rPr lang="en-US" b="1" dirty="0"/>
              <a:t>Algorithm Integration:</a:t>
            </a:r>
            <a:r>
              <a:rPr lang="en-US" dirty="0"/>
              <a:t> Integrate the analysis algorithm into the backend system, ensuring it can handle large volumes of data efficiently and provide timely responses to user queries</a:t>
            </a:r>
            <a:endParaRPr lang="en-IN" dirty="0"/>
          </a:p>
          <a:p>
            <a:r>
              <a:rPr lang="en-US" b="1" dirty="0"/>
              <a:t>Scalability and Performance: </a:t>
            </a:r>
            <a:r>
              <a:rPr lang="en-US" dirty="0"/>
              <a:t>Optimize the system for scalability and performance to handle varying loads of user requests and ensure responsiveness during peak times</a:t>
            </a:r>
            <a:endParaRPr lang="en-IN" dirty="0"/>
          </a:p>
          <a:p>
            <a:r>
              <a:rPr lang="en-US" b="1" dirty="0"/>
              <a:t>Security:</a:t>
            </a:r>
            <a:r>
              <a:rPr lang="en-US" dirty="0"/>
              <a:t> Implement security measures to protect user data and prevent unauthorized access to the system, especially if it involves handling sensitive information.</a:t>
            </a:r>
          </a:p>
        </p:txBody>
      </p:sp>
    </p:spTree>
    <p:extLst>
      <p:ext uri="{BB962C8B-B14F-4D97-AF65-F5344CB8AC3E}">
        <p14:creationId xmlns:p14="http://schemas.microsoft.com/office/powerpoint/2010/main" val="40757862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DividendVTI</vt:lpstr>
      <vt:lpstr>Steam Game Analysis</vt:lpstr>
      <vt:lpstr>OUTLINE</vt:lpstr>
      <vt:lpstr>Problem Statement</vt:lpstr>
      <vt:lpstr>Proposed Solution</vt:lpstr>
      <vt:lpstr>PowerPoint Presentation</vt:lpstr>
      <vt:lpstr>System  Approach</vt:lpstr>
      <vt:lpstr>PowerPoint Presentation</vt:lpstr>
      <vt:lpstr>Algorithm &amp; Deployment</vt:lpstr>
      <vt:lpstr>Deployment </vt:lpstr>
      <vt:lpstr>PowerPoint Presentation</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Ranjith</cp:lastModifiedBy>
  <cp:revision>28</cp:revision>
  <dcterms:created xsi:type="dcterms:W3CDTF">2021-05-26T16:50:10Z</dcterms:created>
  <dcterms:modified xsi:type="dcterms:W3CDTF">2024-04-09T11:24:11Z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