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3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</p:sldIdLst>
  <p:sldSz cx="12192000" cy="6858000"/>
  <p:notesSz cx="6858000" cy="1857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82011" autoAdjust="0"/>
  </p:normalViewPr>
  <p:slideViewPr>
    <p:cSldViewPr snapToGrid="0" snapToObjects="1" showGuides="1">
      <p:cViewPr varScale="1">
        <p:scale>
          <a:sx n="90" d="100"/>
          <a:sy n="90" d="100"/>
        </p:scale>
        <p:origin x="11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14:56:01.73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14:56:01.73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14:56:01.7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14:56:01.74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14:56:01.7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14:56:01.74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14:56:01.7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14:56:01.7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9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0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0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6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3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3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32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00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22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13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37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6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6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2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C817448-3F9D-4A4C-A9C3-D9D6A453239E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957D991-80DA-40CE-BECA-ECA5CD03CFBD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444F91D-24C3-4E07-A7C9-733620345B5B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31A3989-F45C-4ED5-B9EB-EA52A2509CB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B852AD1-BB54-43CD-A0EA-80BE871798A9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D1A7CF8-280A-4CA4-A072-874F1DAE1BC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55CDC68-9992-413F-94CB-5D32232D70D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2F2F259-FEDF-4D0E-BB06-76AF84DF6467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29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4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1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3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6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tif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C6F35B-CCAB-40EB-8488-4DD2D9480CC8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31CB58-08D6-4F4F-9905-80BF178CB75C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90A0BC-7D06-412A-9026-DEE8572088B8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7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customXml" Target="../ink/ink9.xml"/><Relationship Id="rId21" Type="http://schemas.openxmlformats.org/officeDocument/2006/relationships/image" Target="../media/image40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ataplatform.cloud.ibm.com/dashboards/272762cc-0d41-46e9-ba0e-168ce5f2480d/view/6c68fb7c30ee6cd264b0b5e4079b285528652d5cb3bb8a0a858d7b4906357797a96a45c7c82a4b53dd185362fbea4308c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6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720" y="1622487"/>
            <a:ext cx="7393813" cy="1991995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>
                <a:solidFill>
                  <a:srgbClr val="0E659B"/>
                </a:solidFill>
              </a:rPr>
              <a:t>Technology Trends</a:t>
            </a:r>
            <a:br>
              <a:rPr lang="en-US" b="1" dirty="0">
                <a:solidFill>
                  <a:srgbClr val="0E659B"/>
                </a:solidFill>
              </a:rPr>
            </a:br>
            <a:r>
              <a:rPr lang="en-US" b="1" dirty="0">
                <a:solidFill>
                  <a:srgbClr val="0E659B"/>
                </a:solidFill>
              </a:rPr>
              <a:t>&amp;</a:t>
            </a:r>
            <a:br>
              <a:rPr lang="en-US" b="1" dirty="0">
                <a:solidFill>
                  <a:srgbClr val="0E659B"/>
                </a:solidFill>
              </a:rPr>
            </a:br>
            <a:r>
              <a:rPr lang="en-US" b="1" dirty="0">
                <a:solidFill>
                  <a:srgbClr val="0E659B"/>
                </a:solidFill>
              </a:rPr>
              <a:t>Analysis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75826" y="4450683"/>
            <a:ext cx="5181600" cy="150926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200" dirty="0"/>
              <a:t>Ranjith </a:t>
            </a:r>
            <a:r>
              <a:rPr lang="en-US" sz="3200" dirty="0" err="1"/>
              <a:t>Munusamy</a:t>
            </a:r>
            <a:r>
              <a:rPr lang="en-US" sz="3200" dirty="0"/>
              <a:t> 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November 2021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2067" y="185434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most popular</a:t>
            </a:r>
          </a:p>
          <a:p>
            <a:r>
              <a:rPr lang="en-US" dirty="0"/>
              <a:t>Behind is Microsoft SQL</a:t>
            </a:r>
          </a:p>
          <a:p>
            <a:r>
              <a:rPr lang="en-US" dirty="0"/>
              <a:t>MongoDB and Redis are upcoming favorites</a:t>
            </a:r>
          </a:p>
          <a:p>
            <a:r>
              <a:rPr lang="en-US" dirty="0"/>
              <a:t>New kid on the block: Elasticsearch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2467917"/>
            <a:ext cx="4895056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Open-source databases are still preferable in companies</a:t>
            </a:r>
          </a:p>
          <a:p>
            <a:r>
              <a:rPr lang="en-US" dirty="0"/>
              <a:t>NoSQL databases will make an impact for storing non-relational data</a:t>
            </a:r>
          </a:p>
          <a:p>
            <a:r>
              <a:rPr lang="en-US" dirty="0"/>
              <a:t>Redis supports abstract data types</a:t>
            </a:r>
          </a:p>
          <a:p>
            <a:r>
              <a:rPr lang="en-US" dirty="0"/>
              <a:t>Pre-tuned search to website, app, or ecommerce store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464" y="165169"/>
            <a:ext cx="10018713" cy="17525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0805" y="2179674"/>
            <a:ext cx="7068725" cy="353177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4000" b="1" dirty="0"/>
              <a:t>IBM COGNOS LINK DASHBOARD</a:t>
            </a:r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dirty="0">
                <a:hlinkClick r:id="rId2"/>
              </a:rPr>
              <a:t>https://dataplatform.cloud.ibm.com/dashboards/272762cc-0d41-46e9-ba0e-168ce5f2480d/view/6c68fb7c30ee6cd264b0b5e4079b285528652d5cb3bb8a0a858d7b4906357797a96a45c7c82a4b53dd185362fbea4308cf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CURRENT TECHNOLOGY USAGE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0A0E4-DDF7-41BE-8B91-1377FB2A3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813" y="2152759"/>
            <a:ext cx="8976680" cy="400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FUTURE TECHNOLOGY TREND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16210-3B78-4400-9E2F-3AFF24CB1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579" y="2171699"/>
            <a:ext cx="8170174" cy="361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DEMOGRAPHICS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5D073-D6AF-4310-B368-2B79AAC7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34" y="2088486"/>
            <a:ext cx="8749864" cy="370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0254" y="3318607"/>
            <a:ext cx="3054361" cy="3054361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6851" y="2550042"/>
            <a:ext cx="4895056" cy="3124200"/>
          </a:xfrm>
        </p:spPr>
        <p:txBody>
          <a:bodyPr/>
          <a:lstStyle/>
          <a:p>
            <a:r>
              <a:rPr lang="en-US" dirty="0"/>
              <a:t>Technology Trends now and future</a:t>
            </a:r>
          </a:p>
          <a:p>
            <a:r>
              <a:rPr lang="en-US" dirty="0"/>
              <a:t>Training and Reskilling workers</a:t>
            </a:r>
          </a:p>
          <a:p>
            <a:r>
              <a:rPr lang="en-US" dirty="0"/>
              <a:t>Females participation in Technology field</a:t>
            </a:r>
          </a:p>
          <a:p>
            <a:r>
              <a:rPr lang="en-US" dirty="0"/>
              <a:t>Bridge divide of technology gaps in developing countries</a:t>
            </a:r>
          </a:p>
          <a:p>
            <a:r>
              <a:rPr lang="en-US" dirty="0"/>
              <a:t>Eliminate age and education discrimination in employment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 changing technology every year</a:t>
            </a:r>
          </a:p>
          <a:p>
            <a:r>
              <a:rPr lang="en-US" dirty="0"/>
              <a:t>Concentration on several countries like USA and India</a:t>
            </a:r>
          </a:p>
          <a:p>
            <a:r>
              <a:rPr lang="en-US" dirty="0"/>
              <a:t>Gender gap in technology jobs</a:t>
            </a:r>
          </a:p>
          <a:p>
            <a:r>
              <a:rPr lang="en-US" dirty="0"/>
              <a:t>Platforms like Docker and AWS are growing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need to be flexible and adjust to rapid changes</a:t>
            </a:r>
          </a:p>
          <a:p>
            <a:r>
              <a:rPr lang="en-US" dirty="0"/>
              <a:t>Need to spread technology out to lagging countries</a:t>
            </a:r>
          </a:p>
          <a:p>
            <a:r>
              <a:rPr lang="en-US" dirty="0"/>
              <a:t>Impact of job hiring’s</a:t>
            </a:r>
          </a:p>
          <a:p>
            <a:r>
              <a:rPr lang="en-US" dirty="0"/>
              <a:t>Shift to faster app deployments and cloud services in future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19641" y="2780500"/>
            <a:ext cx="3054361" cy="305436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Trends for current and next year </a:t>
            </a:r>
          </a:p>
          <a:p>
            <a:r>
              <a:rPr lang="en-US" dirty="0"/>
              <a:t>Programming Languages, Database and Platform overview</a:t>
            </a:r>
          </a:p>
          <a:p>
            <a:r>
              <a:rPr lang="en-US" dirty="0"/>
              <a:t>Demographics overview</a:t>
            </a:r>
          </a:p>
          <a:p>
            <a:r>
              <a:rPr lang="en-US" dirty="0"/>
              <a:t>Actions to be taken</a:t>
            </a:r>
          </a:p>
          <a:p>
            <a:r>
              <a:rPr lang="en-US" dirty="0"/>
              <a:t>In future, incorporate Machine Learning to predict trends and salaries</a:t>
            </a: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69" y="-5316"/>
            <a:ext cx="10018713" cy="1752599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4471" y="2977619"/>
            <a:ext cx="3194581" cy="319458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77A733-11FF-4A33-8180-CD64965838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39251" y="2236657"/>
            <a:ext cx="6390342" cy="3795270"/>
          </a:xfr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09744" y="1590313"/>
            <a:ext cx="5416219" cy="4480878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+mj-lt"/>
              </a:rPr>
              <a:t>Executive Summary</a:t>
            </a:r>
          </a:p>
          <a:p>
            <a:r>
              <a:rPr lang="en-US" sz="2400" b="1" dirty="0">
                <a:latin typeface="+mj-lt"/>
              </a:rPr>
              <a:t>Introduction</a:t>
            </a:r>
          </a:p>
          <a:p>
            <a:r>
              <a:rPr lang="en-US" sz="2400" b="1" dirty="0">
                <a:latin typeface="+mj-lt"/>
              </a:rPr>
              <a:t>Methodology</a:t>
            </a:r>
          </a:p>
          <a:p>
            <a:r>
              <a:rPr lang="en-US" sz="2400" b="1" dirty="0">
                <a:latin typeface="+mj-lt"/>
              </a:rPr>
              <a:t>Results</a:t>
            </a:r>
          </a:p>
          <a:p>
            <a:pPr lvl="1"/>
            <a:r>
              <a:rPr lang="en-US" b="1" dirty="0">
                <a:latin typeface="+mj-lt"/>
              </a:rPr>
              <a:t>Visualization – Charts</a:t>
            </a:r>
          </a:p>
          <a:p>
            <a:pPr lvl="1"/>
            <a:r>
              <a:rPr lang="en-US" b="1" dirty="0">
                <a:latin typeface="+mj-lt"/>
              </a:rPr>
              <a:t>Dashboard</a:t>
            </a:r>
          </a:p>
          <a:p>
            <a:r>
              <a:rPr lang="en-US" sz="2400" b="1" dirty="0">
                <a:latin typeface="+mj-lt"/>
              </a:rPr>
              <a:t>Discussion</a:t>
            </a:r>
          </a:p>
          <a:p>
            <a:pPr lvl="1"/>
            <a:r>
              <a:rPr lang="en-US" b="1" dirty="0">
                <a:latin typeface="+mj-lt"/>
              </a:rPr>
              <a:t>Findings &amp; Implications</a:t>
            </a:r>
          </a:p>
          <a:p>
            <a:r>
              <a:rPr lang="en-US" sz="2400" b="1" dirty="0">
                <a:latin typeface="+mj-lt"/>
              </a:rPr>
              <a:t>Conclusion</a:t>
            </a:r>
          </a:p>
          <a:p>
            <a:r>
              <a:rPr lang="en-US" sz="2400" b="1" dirty="0">
                <a:latin typeface="+mj-lt"/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1700" y="1630529"/>
            <a:ext cx="6642100" cy="4149124"/>
          </a:xfrm>
        </p:spPr>
        <p:txBody>
          <a:bodyPr>
            <a:normAutofit/>
          </a:bodyPr>
          <a:lstStyle/>
          <a:p>
            <a:r>
              <a:rPr lang="en-US" sz="3200" dirty="0"/>
              <a:t>Trends in programming languages and databases</a:t>
            </a:r>
          </a:p>
          <a:p>
            <a:r>
              <a:rPr lang="en-US" sz="3200" dirty="0"/>
              <a:t>Demographics survey</a:t>
            </a:r>
          </a:p>
          <a:p>
            <a:r>
              <a:rPr lang="en-US" sz="3200" dirty="0"/>
              <a:t>Technological gap in countries</a:t>
            </a:r>
          </a:p>
          <a:p>
            <a:r>
              <a:rPr lang="en-US" sz="3200" dirty="0"/>
              <a:t>Gender gap in jobs</a:t>
            </a:r>
          </a:p>
          <a:p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23" y="289580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300" y="46148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3027580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428750"/>
            <a:ext cx="7517065" cy="4748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  <a:latin typeface="+mn-lt"/>
              </a:rPr>
              <a:t>About: Analyzing the trends in software development</a:t>
            </a:r>
          </a:p>
          <a:p>
            <a:r>
              <a:rPr lang="en-US" sz="3200" dirty="0">
                <a:solidFill>
                  <a:schemeClr val="tx1"/>
                </a:solidFill>
                <a:latin typeface="+mn-lt"/>
              </a:rPr>
              <a:t>Purpose: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+mn-lt"/>
              </a:rPr>
              <a:t>Identify skill requirements for future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+mn-lt"/>
              </a:rPr>
              <a:t>What are the top programming languages in demand?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+mn-lt"/>
              </a:rPr>
              <a:t>What are the top database skills in demand?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+mn-lt"/>
              </a:rPr>
              <a:t>What are the popular IDEs?</a:t>
            </a:r>
          </a:p>
          <a:p>
            <a:r>
              <a:rPr lang="en-US" sz="3200" dirty="0">
                <a:solidFill>
                  <a:schemeClr val="tx1"/>
                </a:solidFill>
                <a:latin typeface="+mn-lt"/>
              </a:rPr>
              <a:t>Audience: Human Resource and IT Head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406" y="110828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1825625"/>
            <a:ext cx="7453269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Data Collection Sources</a:t>
            </a:r>
          </a:p>
          <a:p>
            <a:pPr lvl="1"/>
            <a:r>
              <a:rPr lang="en-US" sz="2000" dirty="0"/>
              <a:t>Stack Overflow Developer 2019 Survey</a:t>
            </a:r>
          </a:p>
          <a:p>
            <a:pPr lvl="1"/>
            <a:r>
              <a:rPr lang="en-US" sz="2000" dirty="0"/>
              <a:t>GitHub Job Postings</a:t>
            </a:r>
          </a:p>
          <a:p>
            <a:pPr lvl="1"/>
            <a:r>
              <a:rPr lang="en-US" sz="2000" dirty="0"/>
              <a:t>Programming Languages Annual Salary</a:t>
            </a:r>
          </a:p>
          <a:p>
            <a:r>
              <a:rPr lang="en-US" sz="3200" dirty="0"/>
              <a:t>Data Exploration</a:t>
            </a:r>
          </a:p>
          <a:p>
            <a:r>
              <a:rPr lang="en-US" sz="3200" dirty="0"/>
              <a:t>Data Cleaning</a:t>
            </a:r>
          </a:p>
          <a:p>
            <a:r>
              <a:rPr lang="en-US" sz="3200" dirty="0"/>
              <a:t>Data Visualization</a:t>
            </a:r>
          </a:p>
          <a:p>
            <a:r>
              <a:rPr lang="en-US" sz="3200" dirty="0"/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94" y="2867616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81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EBE49F-836F-4539-885E-05DFBA9E8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6660" y="1582744"/>
            <a:ext cx="9897138" cy="436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000" b="1" dirty="0"/>
              <a:t>Results are based on this table: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08836-603B-4650-B626-2DBCDDA7F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60" y="2108200"/>
            <a:ext cx="10515599" cy="347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738" y="315517"/>
            <a:ext cx="10018713" cy="100479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53861" y="1936460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2600" y="1837366"/>
            <a:ext cx="1219991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8A2C2-A029-4AA6-9529-0B3314312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738" y="2438399"/>
            <a:ext cx="4063410" cy="29757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23EABA-4EE1-45CB-9231-B8F45A026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346" y="2462502"/>
            <a:ext cx="4424501" cy="29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1" y="2632112"/>
            <a:ext cx="5181600" cy="354008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+mj-lt"/>
              </a:rPr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JavaScript, HTML/CSS, SQL are top 3 this year</a:t>
            </a:r>
          </a:p>
          <a:p>
            <a:r>
              <a:rPr lang="en-US" dirty="0"/>
              <a:t>Python and Typescript becoming popular next year</a:t>
            </a:r>
          </a:p>
          <a:p>
            <a:r>
              <a:rPr lang="en-US" dirty="0"/>
              <a:t>PowerShell edged out in next year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2438399"/>
            <a:ext cx="4895056" cy="3124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 are still in high demand</a:t>
            </a:r>
          </a:p>
          <a:p>
            <a:r>
              <a:rPr lang="en-US" dirty="0"/>
              <a:t>Big Data technology in companies still requires SQL</a:t>
            </a:r>
          </a:p>
          <a:p>
            <a:r>
              <a:rPr lang="en-US" dirty="0"/>
              <a:t>With AI and ML in rising demand, Python is best choice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US" dirty="0"/>
              <a:t>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21072" y="1829333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09202" y="1829333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D3F7C-0F7C-478D-BED4-54A5600B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524" y="2614643"/>
            <a:ext cx="3719738" cy="2776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887C06-9211-4502-A49F-EE5C9E31C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310" y="2614644"/>
            <a:ext cx="4233927" cy="277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722</TotalTime>
  <Words>423</Words>
  <Application>Microsoft Office PowerPoint</Application>
  <PresentationFormat>Widescreen</PresentationFormat>
  <Paragraphs>110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IBM Plex Mono Text</vt:lpstr>
      <vt:lpstr>Parallax</vt:lpstr>
      <vt:lpstr>Technology Trends &amp; Analysis Presentation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 DASHBOARD</vt:lpstr>
      <vt:lpstr>FUTURE TECHNOLOGY TREND DASHBOARD</vt:lpstr>
      <vt:lpstr>DEMOGRAPHICS DASHBOARD</vt:lpstr>
      <vt:lpstr>DISCUSSION</vt:lpstr>
      <vt:lpstr>OVERALL FINDINGS &amp; IMPLICATIONS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LeO Ko</cp:lastModifiedBy>
  <cp:revision>63</cp:revision>
  <dcterms:created xsi:type="dcterms:W3CDTF">2020-10-28T18:29:43Z</dcterms:created>
  <dcterms:modified xsi:type="dcterms:W3CDTF">2021-11-05T15:02:50Z</dcterms:modified>
</cp:coreProperties>
</file>