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7415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8076" y="611124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154680"/>
            <a:ext cx="762000" cy="60655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6095" y="3154680"/>
            <a:ext cx="755903" cy="606552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397508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32606" y="1244041"/>
            <a:ext cx="5526786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4394" y="2581732"/>
            <a:ext cx="9443211" cy="2587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7415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536191"/>
            <a:ext cx="12192000" cy="3850004"/>
            <a:chOff x="0" y="1536191"/>
            <a:chExt cx="12192000" cy="3850004"/>
          </a:xfrm>
        </p:grpSpPr>
        <p:sp>
          <p:nvSpPr>
            <p:cNvPr id="4" name="object 4"/>
            <p:cNvSpPr/>
            <p:nvPr/>
          </p:nvSpPr>
          <p:spPr>
            <a:xfrm>
              <a:off x="2330195" y="1543811"/>
              <a:ext cx="7543800" cy="3834765"/>
            </a:xfrm>
            <a:custGeom>
              <a:avLst/>
              <a:gdLst/>
              <a:ahLst/>
              <a:cxnLst/>
              <a:rect l="l" t="t" r="r" b="b"/>
              <a:pathLst>
                <a:path w="7543800" h="3834765">
                  <a:moveTo>
                    <a:pt x="0" y="3834384"/>
                  </a:moveTo>
                  <a:lnTo>
                    <a:pt x="7543800" y="3834384"/>
                  </a:lnTo>
                  <a:lnTo>
                    <a:pt x="7543800" y="0"/>
                  </a:lnTo>
                  <a:lnTo>
                    <a:pt x="0" y="0"/>
                  </a:lnTo>
                  <a:lnTo>
                    <a:pt x="0" y="3834384"/>
                  </a:lnTo>
                  <a:close/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48583"/>
              <a:ext cx="2459736" cy="6126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35311" y="3148583"/>
              <a:ext cx="2456686" cy="6126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92907" y="3525012"/>
              <a:ext cx="6816090" cy="0"/>
            </a:xfrm>
            <a:custGeom>
              <a:avLst/>
              <a:gdLst/>
              <a:ahLst/>
              <a:cxnLst/>
              <a:rect l="l" t="t" r="r" b="b"/>
              <a:pathLst>
                <a:path w="6816090" h="0">
                  <a:moveTo>
                    <a:pt x="0" y="0"/>
                  </a:moveTo>
                  <a:lnTo>
                    <a:pt x="6815709" y="0"/>
                  </a:lnTo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25089" y="2478735"/>
            <a:ext cx="6944995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48560" marR="5080" indent="-2435860">
              <a:lnSpc>
                <a:spcPct val="100000"/>
              </a:lnSpc>
              <a:spcBef>
                <a:spcPts val="95"/>
              </a:spcBef>
            </a:pPr>
            <a:r>
              <a:rPr dirty="0" sz="3200" spc="25" b="1">
                <a:latin typeface="Times New Roman"/>
                <a:cs typeface="Times New Roman"/>
              </a:rPr>
              <a:t>FLOOD</a:t>
            </a:r>
            <a:r>
              <a:rPr dirty="0" sz="3200" spc="40" b="1">
                <a:latin typeface="Times New Roman"/>
                <a:cs typeface="Times New Roman"/>
              </a:rPr>
              <a:t> </a:t>
            </a:r>
            <a:r>
              <a:rPr dirty="0" sz="3200" spc="50" b="1">
                <a:latin typeface="Times New Roman"/>
                <a:cs typeface="Times New Roman"/>
              </a:rPr>
              <a:t>MONITORING</a:t>
            </a:r>
            <a:r>
              <a:rPr dirty="0" sz="3200" spc="65" b="1">
                <a:latin typeface="Times New Roman"/>
                <a:cs typeface="Times New Roman"/>
              </a:rPr>
              <a:t> </a:t>
            </a:r>
            <a:r>
              <a:rPr dirty="0" sz="3200" spc="105" b="1">
                <a:latin typeface="Times New Roman"/>
                <a:cs typeface="Times New Roman"/>
              </a:rPr>
              <a:t>AND</a:t>
            </a:r>
            <a:r>
              <a:rPr dirty="0" sz="3200" spc="-10" b="1">
                <a:latin typeface="Times New Roman"/>
                <a:cs typeface="Times New Roman"/>
              </a:rPr>
              <a:t> </a:t>
            </a:r>
            <a:r>
              <a:rPr dirty="0" sz="3200" spc="-130" b="1">
                <a:latin typeface="Times New Roman"/>
                <a:cs typeface="Times New Roman"/>
              </a:rPr>
              <a:t>EARLY </a:t>
            </a:r>
            <a:r>
              <a:rPr dirty="0" sz="3200" spc="-785" b="1">
                <a:latin typeface="Times New Roman"/>
                <a:cs typeface="Times New Roman"/>
              </a:rPr>
              <a:t> </a:t>
            </a:r>
            <a:r>
              <a:rPr dirty="0" sz="3200" spc="-15" b="1">
                <a:latin typeface="Times New Roman"/>
                <a:cs typeface="Times New Roman"/>
              </a:rPr>
              <a:t>WARNING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9096" y="417576"/>
            <a:ext cx="9244584" cy="78943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673978" y="4211573"/>
            <a:ext cx="1741170" cy="1091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57200" marR="5080" indent="-445134">
              <a:lnSpc>
                <a:spcPct val="100000"/>
              </a:lnSpc>
              <a:spcBef>
                <a:spcPts val="90"/>
              </a:spcBef>
            </a:pPr>
            <a:r>
              <a:rPr dirty="0" sz="1400" spc="-20" b="1">
                <a:latin typeface="Times New Roman"/>
                <a:cs typeface="Times New Roman"/>
              </a:rPr>
              <a:t>TEAM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30" b="1">
                <a:latin typeface="Times New Roman"/>
                <a:cs typeface="Times New Roman"/>
              </a:rPr>
              <a:t>MEMBERS: 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70" b="1">
                <a:latin typeface="Times New Roman"/>
                <a:cs typeface="Times New Roman"/>
              </a:rPr>
              <a:t>RAMKUMAR</a:t>
            </a:r>
            <a:r>
              <a:rPr dirty="0" sz="1400" spc="40" b="1">
                <a:latin typeface="Times New Roman"/>
                <a:cs typeface="Times New Roman"/>
              </a:rPr>
              <a:t> </a:t>
            </a:r>
            <a:r>
              <a:rPr dirty="0" sz="1400" spc="160" b="1">
                <a:latin typeface="Times New Roman"/>
                <a:cs typeface="Times New Roman"/>
              </a:rPr>
              <a:t>N </a:t>
            </a:r>
            <a:r>
              <a:rPr dirty="0" sz="1400" spc="-33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RANJITH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100" b="1">
                <a:latin typeface="Times New Roman"/>
                <a:cs typeface="Times New Roman"/>
              </a:rPr>
              <a:t>Y 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spc="20" b="1">
                <a:latin typeface="Times New Roman"/>
                <a:cs typeface="Times New Roman"/>
              </a:rPr>
              <a:t>SANTHOSH </a:t>
            </a:r>
            <a:r>
              <a:rPr dirty="0" sz="1400" spc="-150" b="1">
                <a:latin typeface="Times New Roman"/>
                <a:cs typeface="Times New Roman"/>
              </a:rPr>
              <a:t>K </a:t>
            </a:r>
            <a:r>
              <a:rPr dirty="0" sz="1400" spc="-145" b="1">
                <a:latin typeface="Times New Roman"/>
                <a:cs typeface="Times New Roman"/>
              </a:rPr>
              <a:t> </a:t>
            </a:r>
            <a:r>
              <a:rPr dirty="0" sz="1400" spc="20" b="1">
                <a:latin typeface="Times New Roman"/>
                <a:cs typeface="Times New Roman"/>
              </a:rPr>
              <a:t>SANTHOSH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160" b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11436" y="4424933"/>
            <a:ext cx="1123950" cy="878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70" b="1">
                <a:latin typeface="Times New Roman"/>
                <a:cs typeface="Times New Roman"/>
              </a:rPr>
              <a:t>(113321104079)</a:t>
            </a:r>
            <a:endParaRPr sz="14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</a:pPr>
            <a:r>
              <a:rPr dirty="0" sz="1400" spc="-75" b="1">
                <a:latin typeface="Times New Roman"/>
                <a:cs typeface="Times New Roman"/>
              </a:rPr>
              <a:t>(113321104080)</a:t>
            </a:r>
            <a:endParaRPr sz="14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5"/>
              </a:spcBef>
            </a:pPr>
            <a:r>
              <a:rPr dirty="0" sz="1400" spc="-70" b="1">
                <a:latin typeface="Times New Roman"/>
                <a:cs typeface="Times New Roman"/>
              </a:rPr>
              <a:t>(113321104085)</a:t>
            </a:r>
            <a:endParaRPr sz="1400">
              <a:latin typeface="Times New Roman"/>
              <a:cs typeface="Times New Roman"/>
            </a:endParaRPr>
          </a:p>
          <a:p>
            <a:pPr marL="45085">
              <a:lnSpc>
                <a:spcPct val="100000"/>
              </a:lnSpc>
            </a:pPr>
            <a:r>
              <a:rPr dirty="0" sz="1400" spc="-70" b="1">
                <a:latin typeface="Times New Roman"/>
                <a:cs typeface="Times New Roman"/>
              </a:rPr>
              <a:t>(113321104086)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14041" y="2025853"/>
            <a:ext cx="617283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5" b="1">
                <a:latin typeface="Times New Roman"/>
                <a:cs typeface="Times New Roman"/>
              </a:rPr>
              <a:t>DEPARTMENT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20" b="1">
                <a:latin typeface="Times New Roman"/>
                <a:cs typeface="Times New Roman"/>
              </a:rPr>
              <a:t>OF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5" b="1">
                <a:latin typeface="Times New Roman"/>
                <a:cs typeface="Times New Roman"/>
              </a:rPr>
              <a:t>COMPUTER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20" b="1">
                <a:latin typeface="Times New Roman"/>
                <a:cs typeface="Times New Roman"/>
              </a:rPr>
              <a:t>SCIENCE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70" b="1">
                <a:latin typeface="Times New Roman"/>
                <a:cs typeface="Times New Roman"/>
              </a:rPr>
              <a:t>AND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60" b="1">
                <a:latin typeface="Times New Roman"/>
                <a:cs typeface="Times New Roman"/>
              </a:rPr>
              <a:t>ENGINEERING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35960" y="4502277"/>
            <a:ext cx="1981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latin typeface="Times New Roman"/>
                <a:cs typeface="Times New Roman"/>
              </a:rPr>
              <a:t>Proj_224785_Team_2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2064" y="1244041"/>
            <a:ext cx="608901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5"/>
              <a:t>PROBLEM</a:t>
            </a:r>
            <a:r>
              <a:rPr dirty="0" spc="-5"/>
              <a:t> </a:t>
            </a:r>
            <a:r>
              <a:rPr dirty="0" spc="135"/>
              <a:t>DEFINITION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The</a:t>
            </a:r>
            <a:r>
              <a:rPr dirty="0" spc="-35"/>
              <a:t> </a:t>
            </a:r>
            <a:r>
              <a:rPr dirty="0" spc="-5"/>
              <a:t>Flood</a:t>
            </a:r>
            <a:r>
              <a:rPr dirty="0" spc="-10"/>
              <a:t> </a:t>
            </a:r>
            <a:r>
              <a:rPr dirty="0" spc="-5"/>
              <a:t>Monitoring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Early</a:t>
            </a:r>
            <a:r>
              <a:rPr dirty="0" spc="-30"/>
              <a:t> </a:t>
            </a:r>
            <a:r>
              <a:rPr dirty="0" spc="-5"/>
              <a:t>Warning</a:t>
            </a:r>
            <a:r>
              <a:rPr dirty="0" spc="-50"/>
              <a:t> </a:t>
            </a:r>
            <a:r>
              <a:rPr dirty="0" spc="-5"/>
              <a:t>System</a:t>
            </a:r>
            <a:r>
              <a:rPr dirty="0"/>
              <a:t> is</a:t>
            </a:r>
            <a:r>
              <a:rPr dirty="0" spc="5"/>
              <a:t> </a:t>
            </a:r>
            <a:r>
              <a:rPr dirty="0"/>
              <a:t>an</a:t>
            </a:r>
            <a:r>
              <a:rPr dirty="0" spc="-5"/>
              <a:t> advanced</a:t>
            </a:r>
            <a:r>
              <a:rPr dirty="0"/>
              <a:t> </a:t>
            </a:r>
            <a:r>
              <a:rPr dirty="0" spc="-10"/>
              <a:t>IoT- </a:t>
            </a:r>
            <a:r>
              <a:rPr dirty="0" spc="-655"/>
              <a:t> </a:t>
            </a:r>
            <a:r>
              <a:rPr dirty="0"/>
              <a:t>based solution </a:t>
            </a:r>
            <a:r>
              <a:rPr dirty="0" spc="-5"/>
              <a:t>designed </a:t>
            </a:r>
            <a:r>
              <a:rPr dirty="0"/>
              <a:t>to monitor </a:t>
            </a:r>
            <a:r>
              <a:rPr dirty="0" spc="-5"/>
              <a:t>water levels in </a:t>
            </a:r>
            <a:r>
              <a:rPr dirty="0" spc="10"/>
              <a:t>flood-prone </a:t>
            </a:r>
            <a:r>
              <a:rPr dirty="0"/>
              <a:t>areas, </a:t>
            </a:r>
            <a:r>
              <a:rPr dirty="0" spc="-655"/>
              <a:t> </a:t>
            </a:r>
            <a:r>
              <a:rPr dirty="0" spc="-5"/>
              <a:t>predict </a:t>
            </a:r>
            <a:r>
              <a:rPr dirty="0"/>
              <a:t>potential </a:t>
            </a:r>
            <a:r>
              <a:rPr dirty="0" spc="5"/>
              <a:t>floods, </a:t>
            </a:r>
            <a:r>
              <a:rPr dirty="0"/>
              <a:t>and </a:t>
            </a:r>
            <a:r>
              <a:rPr dirty="0" spc="-5"/>
              <a:t>issue </a:t>
            </a:r>
            <a:r>
              <a:rPr dirty="0"/>
              <a:t>timely </a:t>
            </a:r>
            <a:r>
              <a:rPr dirty="0" spc="-10"/>
              <a:t>warnings </a:t>
            </a:r>
            <a:r>
              <a:rPr dirty="0"/>
              <a:t>to residents and </a:t>
            </a:r>
            <a:r>
              <a:rPr dirty="0" spc="5"/>
              <a:t> </a:t>
            </a:r>
            <a:r>
              <a:rPr dirty="0"/>
              <a:t>emergency response teams. By </a:t>
            </a:r>
            <a:r>
              <a:rPr dirty="0" spc="-5"/>
              <a:t>deploying a network </a:t>
            </a:r>
            <a:r>
              <a:rPr dirty="0"/>
              <a:t>of IoT sensors </a:t>
            </a:r>
            <a:r>
              <a:rPr dirty="0" spc="5"/>
              <a:t> </a:t>
            </a:r>
            <a:r>
              <a:rPr dirty="0"/>
              <a:t>near </a:t>
            </a:r>
            <a:r>
              <a:rPr dirty="0" spc="-5"/>
              <a:t>water </a:t>
            </a:r>
            <a:r>
              <a:rPr dirty="0"/>
              <a:t>bodies, this </a:t>
            </a:r>
            <a:r>
              <a:rPr dirty="0" spc="-5"/>
              <a:t>project </a:t>
            </a:r>
            <a:r>
              <a:rPr dirty="0"/>
              <a:t>aims to significantly enhance </a:t>
            </a:r>
            <a:r>
              <a:rPr dirty="0" spc="5"/>
              <a:t>flood </a:t>
            </a:r>
            <a:r>
              <a:rPr dirty="0" spc="10"/>
              <a:t> </a:t>
            </a:r>
            <a:r>
              <a:rPr dirty="0"/>
              <a:t>preparedness, </a:t>
            </a:r>
            <a:r>
              <a:rPr dirty="0" spc="-5"/>
              <a:t>minimize </a:t>
            </a:r>
            <a:r>
              <a:rPr dirty="0"/>
              <a:t>property damage, and ensure the </a:t>
            </a:r>
            <a:r>
              <a:rPr dirty="0" spc="5"/>
              <a:t>safety </a:t>
            </a:r>
            <a:r>
              <a:rPr dirty="0"/>
              <a:t>of </a:t>
            </a:r>
            <a:r>
              <a:rPr dirty="0" spc="5"/>
              <a:t> </a:t>
            </a:r>
            <a:r>
              <a:rPr dirty="0" spc="-5"/>
              <a:t>vulnerable</a:t>
            </a:r>
            <a:r>
              <a:rPr dirty="0"/>
              <a:t> communities.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3371" y="896188"/>
            <a:ext cx="298323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5"/>
              <a:t>OBJ</a:t>
            </a:r>
            <a:r>
              <a:rPr dirty="0" sz="4000" spc="15"/>
              <a:t>E</a:t>
            </a:r>
            <a:r>
              <a:rPr dirty="0" sz="4000" spc="-5"/>
              <a:t>CTIV</a:t>
            </a:r>
            <a:r>
              <a:rPr dirty="0" sz="4000" spc="10"/>
              <a:t>E</a:t>
            </a:r>
            <a:r>
              <a:rPr dirty="0" sz="4000" spc="-305"/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9242" y="2323735"/>
            <a:ext cx="9403080" cy="348869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1300" spc="-15" b="1">
                <a:solidFill>
                  <a:srgbClr val="374151"/>
                </a:solidFill>
                <a:latin typeface="Arial"/>
                <a:cs typeface="Arial"/>
              </a:rPr>
              <a:t>Real-Time</a:t>
            </a:r>
            <a:r>
              <a:rPr dirty="0" sz="1300" spc="70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74151"/>
                </a:solidFill>
                <a:latin typeface="Arial"/>
                <a:cs typeface="Arial"/>
              </a:rPr>
              <a:t>Monitoring:</a:t>
            </a:r>
            <a:endParaRPr sz="13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300" spc="-5" b="1">
                <a:solidFill>
                  <a:srgbClr val="374151"/>
                </a:solidFill>
                <a:latin typeface="Arial"/>
                <a:cs typeface="Arial"/>
              </a:rPr>
              <a:t>Objective:</a:t>
            </a:r>
            <a:r>
              <a:rPr dirty="0" sz="1300" spc="50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Implement</a:t>
            </a:r>
            <a:r>
              <a:rPr dirty="0" sz="1300" spc="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network</a:t>
            </a:r>
            <a:r>
              <a:rPr dirty="0" sz="1300" spc="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dirty="0" sz="1300" spc="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sensors</a:t>
            </a:r>
            <a:r>
              <a:rPr dirty="0" sz="1300" spc="4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monitor</a:t>
            </a:r>
            <a:r>
              <a:rPr dirty="0" sz="1300" spc="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water</a:t>
            </a:r>
            <a:r>
              <a:rPr dirty="0" sz="1300" spc="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levels</a:t>
            </a:r>
            <a:r>
              <a:rPr dirty="0" sz="1300" spc="-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in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real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 time.</a:t>
            </a:r>
            <a:endParaRPr sz="1300">
              <a:latin typeface="Arial MT"/>
              <a:cs typeface="Arial MT"/>
            </a:endParaRPr>
          </a:p>
          <a:p>
            <a:pPr marL="299085" marR="252095" indent="-287020">
              <a:lnSpc>
                <a:spcPts val="1250"/>
              </a:lnSpc>
              <a:spcBef>
                <a:spcPts val="905"/>
              </a:spcBef>
              <a:buClr>
                <a:srgbClr val="83992A"/>
              </a:buClr>
              <a:buSzPct val="111538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300" spc="-5" b="1">
                <a:solidFill>
                  <a:srgbClr val="374151"/>
                </a:solidFill>
                <a:latin typeface="Arial"/>
                <a:cs typeface="Arial"/>
              </a:rPr>
              <a:t>Rationale:</a:t>
            </a:r>
            <a:r>
              <a:rPr dirty="0" sz="1300" spc="55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Real-time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monitoring</a:t>
            </a:r>
            <a:r>
              <a:rPr dirty="0" sz="1300" spc="3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provides</a:t>
            </a:r>
            <a:r>
              <a:rPr dirty="0" sz="1300" spc="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accurate</a:t>
            </a:r>
            <a:r>
              <a:rPr dirty="0" sz="1300" spc="5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300" spc="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immediate</a:t>
            </a:r>
            <a:r>
              <a:rPr dirty="0" sz="1300" spc="-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data,</a:t>
            </a:r>
            <a:r>
              <a:rPr dirty="0" sz="1300" spc="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essential</a:t>
            </a:r>
            <a:r>
              <a:rPr dirty="0" sz="1300" spc="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dirty="0" sz="1300" spc="3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timely</a:t>
            </a:r>
            <a:r>
              <a:rPr dirty="0" sz="1300" spc="-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decision-making</a:t>
            </a:r>
            <a:r>
              <a:rPr dirty="0" sz="1300" spc="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during</a:t>
            </a:r>
            <a:r>
              <a:rPr dirty="0" sz="1300" spc="5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flood </a:t>
            </a:r>
            <a:r>
              <a:rPr dirty="0" sz="1300" spc="-3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events.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300" spc="-5" b="1">
                <a:solidFill>
                  <a:srgbClr val="374151"/>
                </a:solidFill>
                <a:latin typeface="Arial"/>
                <a:cs typeface="Arial"/>
              </a:rPr>
              <a:t>Early</a:t>
            </a:r>
            <a:r>
              <a:rPr dirty="0" sz="1300" spc="-30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374151"/>
                </a:solidFill>
                <a:latin typeface="Arial"/>
                <a:cs typeface="Arial"/>
              </a:rPr>
              <a:t>Warning</a:t>
            </a:r>
            <a:r>
              <a:rPr dirty="0" sz="1300" spc="20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74151"/>
                </a:solidFill>
                <a:latin typeface="Arial"/>
                <a:cs typeface="Arial"/>
              </a:rPr>
              <a:t>Issuance:</a:t>
            </a:r>
            <a:endParaRPr sz="13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605"/>
              </a:spcBef>
              <a:buClr>
                <a:srgbClr val="83992A"/>
              </a:buClr>
              <a:buSzPct val="111538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300" spc="-5" b="1">
                <a:solidFill>
                  <a:srgbClr val="374151"/>
                </a:solidFill>
                <a:latin typeface="Arial"/>
                <a:cs typeface="Arial"/>
              </a:rPr>
              <a:t>Objective:</a:t>
            </a:r>
            <a:r>
              <a:rPr dirty="0" sz="1300" spc="60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Develop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algorithms</a:t>
            </a:r>
            <a:r>
              <a:rPr dirty="0" sz="1300" spc="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predict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300" spc="5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identify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potential</a:t>
            </a:r>
            <a:r>
              <a:rPr dirty="0" sz="1300" spc="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flood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situations</a:t>
            </a:r>
            <a:r>
              <a:rPr dirty="0" sz="1300" spc="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300" spc="5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issue</a:t>
            </a:r>
            <a:r>
              <a:rPr dirty="0" sz="1300" spc="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early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warnings.</a:t>
            </a:r>
            <a:endParaRPr sz="1300">
              <a:latin typeface="Arial MT"/>
              <a:cs typeface="Arial MT"/>
            </a:endParaRPr>
          </a:p>
          <a:p>
            <a:pPr marL="299085" indent="-287020">
              <a:lnSpc>
                <a:spcPts val="1405"/>
              </a:lnSpc>
              <a:spcBef>
                <a:spcPts val="600"/>
              </a:spcBef>
              <a:buClr>
                <a:srgbClr val="83992A"/>
              </a:buClr>
              <a:buSzPct val="111538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300" spc="-5" b="1">
                <a:solidFill>
                  <a:srgbClr val="374151"/>
                </a:solidFill>
                <a:latin typeface="Arial"/>
                <a:cs typeface="Arial"/>
              </a:rPr>
              <a:t>Rationale:</a:t>
            </a:r>
            <a:r>
              <a:rPr dirty="0" sz="1300" spc="60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Early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warnings</a:t>
            </a:r>
            <a:r>
              <a:rPr dirty="0" sz="1300" spc="6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provide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residents</a:t>
            </a:r>
            <a:r>
              <a:rPr dirty="0" sz="1300" spc="6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300" spc="3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authorities</a:t>
            </a:r>
            <a:r>
              <a:rPr dirty="0" sz="1300" spc="5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with</a:t>
            </a:r>
            <a:r>
              <a:rPr dirty="0" sz="1300" spc="-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crucial</a:t>
            </a:r>
            <a:r>
              <a:rPr dirty="0" sz="1300" spc="3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time</a:t>
            </a:r>
            <a:r>
              <a:rPr dirty="0" sz="13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prepare,</a:t>
            </a:r>
            <a:r>
              <a:rPr dirty="0" sz="1300" spc="6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evacuate,</a:t>
            </a:r>
            <a:r>
              <a:rPr dirty="0" sz="1300" spc="8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300" spc="3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respond</a:t>
            </a:r>
            <a:r>
              <a:rPr dirty="0" sz="1300" spc="8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effectively</a:t>
            </a:r>
            <a:endParaRPr sz="1300">
              <a:latin typeface="Arial MT"/>
              <a:cs typeface="Arial MT"/>
            </a:endParaRPr>
          </a:p>
          <a:p>
            <a:pPr marL="299085">
              <a:lnSpc>
                <a:spcPts val="1405"/>
              </a:lnSpc>
            </a:pPr>
            <a:r>
              <a:rPr dirty="0" sz="1300" spc="-10" b="1">
                <a:solidFill>
                  <a:srgbClr val="374151"/>
                </a:solidFill>
                <a:latin typeface="Arial"/>
                <a:cs typeface="Arial"/>
              </a:rPr>
              <a:t>DataAnalysis</a:t>
            </a:r>
            <a:r>
              <a:rPr dirty="0" sz="1300" spc="95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74151"/>
                </a:solidFill>
                <a:latin typeface="Arial"/>
                <a:cs typeface="Arial"/>
              </a:rPr>
              <a:t>and</a:t>
            </a:r>
            <a:r>
              <a:rPr dirty="0" sz="1300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74151"/>
                </a:solidFill>
                <a:latin typeface="Arial"/>
                <a:cs typeface="Arial"/>
              </a:rPr>
              <a:t>Prediction:</a:t>
            </a:r>
            <a:endParaRPr sz="13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1538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300" spc="-5" b="1">
                <a:solidFill>
                  <a:srgbClr val="374151"/>
                </a:solidFill>
                <a:latin typeface="Arial"/>
                <a:cs typeface="Arial"/>
              </a:rPr>
              <a:t>Objective:</a:t>
            </a:r>
            <a:r>
              <a:rPr dirty="0" sz="1300" spc="-15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Analyze</a:t>
            </a:r>
            <a:r>
              <a:rPr dirty="0" sz="1300" spc="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historical</a:t>
            </a:r>
            <a:r>
              <a:rPr dirty="0" sz="13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300" spc="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real-time</a:t>
            </a:r>
            <a:r>
              <a:rPr dirty="0" sz="1300" spc="-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data</a:t>
            </a:r>
            <a:r>
              <a:rPr dirty="0" sz="1300" spc="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300" spc="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create</a:t>
            </a:r>
            <a:r>
              <a:rPr dirty="0" sz="1300" spc="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predictive</a:t>
            </a:r>
            <a:r>
              <a:rPr dirty="0" sz="1300" spc="-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models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dirty="0" sz="1300" spc="3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flood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events.</a:t>
            </a:r>
            <a:endParaRPr sz="13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300" spc="-5" b="1">
                <a:solidFill>
                  <a:srgbClr val="374151"/>
                </a:solidFill>
                <a:latin typeface="Arial"/>
                <a:cs typeface="Arial"/>
              </a:rPr>
              <a:t>Rationale:</a:t>
            </a:r>
            <a:r>
              <a:rPr dirty="0" sz="1300" spc="55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Predictive</a:t>
            </a:r>
            <a:r>
              <a:rPr dirty="0" sz="1300" spc="-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analytics</a:t>
            </a:r>
            <a:r>
              <a:rPr dirty="0" sz="13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help</a:t>
            </a:r>
            <a:r>
              <a:rPr dirty="0" sz="1300" spc="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in</a:t>
            </a:r>
            <a:r>
              <a:rPr dirty="0" sz="1300" spc="-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understanding</a:t>
            </a:r>
            <a:r>
              <a:rPr dirty="0" sz="1300" spc="1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patterns,</a:t>
            </a:r>
            <a:r>
              <a:rPr dirty="0" sz="1300" spc="6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enabling</a:t>
            </a:r>
            <a:r>
              <a:rPr dirty="0" sz="1300" spc="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proactive</a:t>
            </a:r>
            <a:r>
              <a:rPr dirty="0" sz="13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measures</a:t>
            </a:r>
            <a:r>
              <a:rPr dirty="0" sz="1300" spc="7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3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be</a:t>
            </a:r>
            <a:r>
              <a:rPr dirty="0" sz="1300" spc="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taken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 in</a:t>
            </a:r>
            <a:r>
              <a:rPr dirty="0" sz="13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high-risk</a:t>
            </a:r>
            <a:r>
              <a:rPr dirty="0" sz="1300" spc="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periods.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300" spc="-5" b="1">
                <a:solidFill>
                  <a:srgbClr val="374151"/>
                </a:solidFill>
                <a:latin typeface="Arial"/>
                <a:cs typeface="Arial"/>
              </a:rPr>
              <a:t>User-Friendly</a:t>
            </a:r>
            <a:r>
              <a:rPr dirty="0" sz="1300" spc="20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74151"/>
                </a:solidFill>
                <a:latin typeface="Arial"/>
                <a:cs typeface="Arial"/>
              </a:rPr>
              <a:t>Interface:</a:t>
            </a:r>
            <a:endParaRPr sz="13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1538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300" spc="-5" b="1">
                <a:solidFill>
                  <a:srgbClr val="374151"/>
                </a:solidFill>
                <a:latin typeface="Arial"/>
                <a:cs typeface="Arial"/>
              </a:rPr>
              <a:t>Objective:</a:t>
            </a:r>
            <a:r>
              <a:rPr dirty="0" sz="1300" spc="60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Develop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an</a:t>
            </a:r>
            <a:r>
              <a:rPr dirty="0" sz="1300" spc="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intuitive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interface</a:t>
            </a:r>
            <a:r>
              <a:rPr dirty="0" sz="1300" spc="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dirty="0" sz="1300" spc="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users</a:t>
            </a:r>
            <a:r>
              <a:rPr dirty="0" sz="1300" spc="6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access</a:t>
            </a:r>
            <a:r>
              <a:rPr dirty="0" sz="1300" spc="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real-time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data,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alerts,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300" spc="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evacuation</a:t>
            </a:r>
            <a:r>
              <a:rPr dirty="0" sz="1300" spc="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information.</a:t>
            </a:r>
            <a:endParaRPr sz="1300">
              <a:latin typeface="Arial MT"/>
              <a:cs typeface="Arial MT"/>
            </a:endParaRPr>
          </a:p>
          <a:p>
            <a:pPr marL="299085" indent="-287020">
              <a:lnSpc>
                <a:spcPts val="1405"/>
              </a:lnSpc>
              <a:spcBef>
                <a:spcPts val="600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300" spc="-5" b="1">
                <a:solidFill>
                  <a:srgbClr val="374151"/>
                </a:solidFill>
                <a:latin typeface="Arial"/>
                <a:cs typeface="Arial"/>
              </a:rPr>
              <a:t>Rationale:</a:t>
            </a:r>
            <a:r>
              <a:rPr dirty="0" sz="1300" spc="-20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dirty="0" sz="1300" spc="-6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user-friendly</a:t>
            </a:r>
            <a:r>
              <a:rPr dirty="0" sz="1300" spc="5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interface</a:t>
            </a:r>
            <a:r>
              <a:rPr dirty="0" sz="1300" spc="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ensures</a:t>
            </a:r>
            <a:r>
              <a:rPr dirty="0" sz="1300" spc="7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that</a:t>
            </a:r>
            <a:r>
              <a:rPr dirty="0" sz="1300" spc="5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residents</a:t>
            </a:r>
            <a:r>
              <a:rPr dirty="0" sz="1300" spc="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can</a:t>
            </a:r>
            <a:r>
              <a:rPr dirty="0" sz="1300" spc="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easily</a:t>
            </a:r>
            <a:r>
              <a:rPr dirty="0" sz="1300" spc="-4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Arial MT"/>
                <a:cs typeface="Arial MT"/>
              </a:rPr>
              <a:t>understand</a:t>
            </a:r>
            <a:r>
              <a:rPr dirty="0" sz="1300" spc="1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300" spc="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information</a:t>
            </a:r>
            <a:r>
              <a:rPr dirty="0" sz="1300" spc="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provided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300" spc="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take</a:t>
            </a:r>
            <a:endParaRPr sz="1300">
              <a:latin typeface="Arial MT"/>
              <a:cs typeface="Arial MT"/>
            </a:endParaRPr>
          </a:p>
          <a:p>
            <a:pPr marL="299085">
              <a:lnSpc>
                <a:spcPts val="1405"/>
              </a:lnSpc>
            </a:pP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necessary</a:t>
            </a:r>
            <a:r>
              <a:rPr dirty="0" sz="1300" spc="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actions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dirty="0" spc="114"/>
              <a:t>IOT</a:t>
            </a:r>
            <a:r>
              <a:rPr dirty="0" spc="-30"/>
              <a:t> </a:t>
            </a:r>
            <a:r>
              <a:rPr dirty="0" spc="-35"/>
              <a:t>SENSOR</a:t>
            </a:r>
            <a:r>
              <a:rPr dirty="0" spc="-20"/>
              <a:t> </a:t>
            </a:r>
            <a:r>
              <a:rPr dirty="0" spc="95"/>
              <a:t>DESIGN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5327" y="2599944"/>
            <a:ext cx="5858256" cy="3215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dirty="0" spc="114"/>
              <a:t>IOT</a:t>
            </a:r>
            <a:r>
              <a:rPr dirty="0" spc="-30"/>
              <a:t> </a:t>
            </a:r>
            <a:r>
              <a:rPr dirty="0" spc="-35"/>
              <a:t>SENSOR</a:t>
            </a:r>
            <a:r>
              <a:rPr dirty="0" spc="-20"/>
              <a:t> </a:t>
            </a:r>
            <a:r>
              <a:rPr dirty="0" spc="95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672333"/>
            <a:ext cx="9328150" cy="318833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09"/>
              </a:spcBef>
            </a:pP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detect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65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flood</a:t>
            </a:r>
            <a:r>
              <a:rPr dirty="0" sz="1700" spc="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observes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various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natural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factors,</a:t>
            </a:r>
            <a:r>
              <a:rPr dirty="0" sz="17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dirty="0" sz="17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includes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5">
                <a:solidFill>
                  <a:srgbClr val="252525"/>
                </a:solidFill>
                <a:latin typeface="Times New Roman"/>
                <a:cs typeface="Times New Roman"/>
              </a:rPr>
              <a:t>humidity,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temperature,</a:t>
            </a:r>
            <a:r>
              <a:rPr dirty="0" sz="17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water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70">
                <a:solidFill>
                  <a:srgbClr val="252525"/>
                </a:solidFill>
                <a:latin typeface="Times New Roman"/>
                <a:cs typeface="Times New Roman"/>
              </a:rPr>
              <a:t>level </a:t>
            </a:r>
            <a:r>
              <a:rPr dirty="0" sz="17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dirty="0" sz="1700" spc="-50">
                <a:solidFill>
                  <a:srgbClr val="252525"/>
                </a:solidFill>
                <a:latin typeface="Times New Roman"/>
                <a:cs typeface="Times New Roman"/>
              </a:rPr>
              <a:t>flow </a:t>
            </a:r>
            <a:r>
              <a:rPr dirty="0" sz="1700" spc="-70">
                <a:solidFill>
                  <a:srgbClr val="252525"/>
                </a:solidFill>
                <a:latin typeface="Times New Roman"/>
                <a:cs typeface="Times New Roman"/>
              </a:rPr>
              <a:t>level. 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collect 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data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mentioned 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natural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factors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consist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1700" spc="4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different sensors 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which 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 collects</a:t>
            </a: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0">
                <a:solidFill>
                  <a:srgbClr val="252525"/>
                </a:solidFill>
                <a:latin typeface="Times New Roman"/>
                <a:cs typeface="Times New Roman"/>
              </a:rPr>
              <a:t>individual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parameters.</a:t>
            </a:r>
            <a:r>
              <a:rPr dirty="0" sz="17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detecting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changes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humidity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temperature</a:t>
            </a:r>
            <a:r>
              <a:rPr dirty="0" sz="17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has</a:t>
            </a: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65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dirty="0" sz="17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10">
                <a:solidFill>
                  <a:srgbClr val="252525"/>
                </a:solidFill>
                <a:latin typeface="Times New Roman"/>
                <a:cs typeface="Times New Roman"/>
              </a:rPr>
              <a:t>DHT11 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Digital 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Temperature 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Humidity 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Sensor. </a:t>
            </a:r>
            <a:r>
              <a:rPr dirty="0" sz="1700" spc="30">
                <a:solidFill>
                  <a:srgbClr val="252525"/>
                </a:solidFill>
                <a:latin typeface="Times New Roman"/>
                <a:cs typeface="Times New Roman"/>
              </a:rPr>
              <a:t>It </a:t>
            </a:r>
            <a:r>
              <a:rPr dirty="0" sz="1700" spc="-7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dirty="0" sz="1700" spc="-65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advanced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sensor 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module 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consists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1700" spc="4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0">
                <a:solidFill>
                  <a:srgbClr val="252525"/>
                </a:solidFill>
                <a:latin typeface="Times New Roman"/>
                <a:cs typeface="Times New Roman"/>
              </a:rPr>
              <a:t>resistive 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humidity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temperature</a:t>
            </a:r>
            <a:r>
              <a:rPr dirty="0" sz="17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detection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components.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water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70">
                <a:solidFill>
                  <a:srgbClr val="252525"/>
                </a:solidFill>
                <a:latin typeface="Times New Roman"/>
                <a:cs typeface="Times New Roman"/>
              </a:rPr>
              <a:t>level</a:t>
            </a: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7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dirty="0" sz="17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95">
                <a:solidFill>
                  <a:srgbClr val="252525"/>
                </a:solidFill>
                <a:latin typeface="Times New Roman"/>
                <a:cs typeface="Times New Roman"/>
              </a:rPr>
              <a:t>always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 under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observation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80">
                <a:solidFill>
                  <a:srgbClr val="252525"/>
                </a:solidFill>
                <a:latin typeface="Times New Roman"/>
                <a:cs typeface="Times New Roman"/>
              </a:rPr>
              <a:t>by</a:t>
            </a:r>
            <a:r>
              <a:rPr dirty="0" sz="17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65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float</a:t>
            </a:r>
            <a:r>
              <a:rPr dirty="0" sz="17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sensor, 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0">
                <a:solidFill>
                  <a:srgbClr val="252525"/>
                </a:solidFill>
                <a:latin typeface="Times New Roman"/>
                <a:cs typeface="Times New Roman"/>
              </a:rPr>
              <a:t>work</a:t>
            </a:r>
            <a:r>
              <a:rPr dirty="0" sz="17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80">
                <a:solidFill>
                  <a:srgbClr val="252525"/>
                </a:solidFill>
                <a:latin typeface="Times New Roman"/>
                <a:cs typeface="Times New Roman"/>
              </a:rPr>
              <a:t>by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opening</a:t>
            </a: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0">
                <a:solidFill>
                  <a:srgbClr val="252525"/>
                </a:solidFill>
                <a:latin typeface="Times New Roman"/>
                <a:cs typeface="Times New Roman"/>
              </a:rPr>
              <a:t>closing</a:t>
            </a: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circuits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(dry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contacts)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5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dirty="0" sz="17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water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65">
                <a:solidFill>
                  <a:srgbClr val="252525"/>
                </a:solidFill>
                <a:latin typeface="Times New Roman"/>
                <a:cs typeface="Times New Roman"/>
              </a:rPr>
              <a:t>levels</a:t>
            </a:r>
            <a:r>
              <a:rPr dirty="0" sz="17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rise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65">
                <a:solidFill>
                  <a:srgbClr val="252525"/>
                </a:solidFill>
                <a:latin typeface="Times New Roman"/>
                <a:cs typeface="Times New Roman"/>
              </a:rPr>
              <a:t>fall.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3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normally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rest 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7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closed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position,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meaning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7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circuit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7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dirty="0" sz="17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incomplete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15">
                <a:solidFill>
                  <a:srgbClr val="252525"/>
                </a:solidFill>
                <a:latin typeface="Times New Roman"/>
                <a:cs typeface="Times New Roman"/>
              </a:rPr>
              <a:t>no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0">
                <a:solidFill>
                  <a:srgbClr val="252525"/>
                </a:solidFill>
                <a:latin typeface="Times New Roman"/>
                <a:cs typeface="Times New Roman"/>
              </a:rPr>
              <a:t>electricity </a:t>
            </a:r>
            <a:r>
              <a:rPr dirty="0" sz="1700" spc="-7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dirty="0" sz="17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passing</a:t>
            </a:r>
            <a:r>
              <a:rPr dirty="0" sz="1700" spc="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through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5">
                <a:solidFill>
                  <a:srgbClr val="252525"/>
                </a:solidFill>
                <a:latin typeface="Times New Roman"/>
                <a:cs typeface="Times New Roman"/>
              </a:rPr>
              <a:t>wires</a:t>
            </a:r>
            <a:r>
              <a:rPr dirty="0" sz="17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0">
                <a:solidFill>
                  <a:srgbClr val="252525"/>
                </a:solidFill>
                <a:latin typeface="Times New Roman"/>
                <a:cs typeface="Times New Roman"/>
              </a:rPr>
              <a:t>yet.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Once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water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70">
                <a:solidFill>
                  <a:srgbClr val="252525"/>
                </a:solidFill>
                <a:latin typeface="Times New Roman"/>
                <a:cs typeface="Times New Roman"/>
              </a:rPr>
              <a:t>level</a:t>
            </a: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drops </a:t>
            </a:r>
            <a:r>
              <a:rPr dirty="0" sz="1700" spc="-50">
                <a:solidFill>
                  <a:srgbClr val="252525"/>
                </a:solidFill>
                <a:latin typeface="Times New Roman"/>
                <a:cs typeface="Times New Roman"/>
              </a:rPr>
              <a:t>below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65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7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predetermined</a:t>
            </a:r>
            <a:r>
              <a:rPr dirty="0" sz="17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point,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circuit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completes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itself</a:t>
            </a:r>
            <a:r>
              <a:rPr dirty="0" sz="1700" spc="2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sends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0">
                <a:solidFill>
                  <a:srgbClr val="252525"/>
                </a:solidFill>
                <a:latin typeface="Times New Roman"/>
                <a:cs typeface="Times New Roman"/>
              </a:rPr>
              <a:t>electricity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through</a:t>
            </a: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completed 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circuit </a:t>
            </a:r>
            <a:r>
              <a:rPr dirty="0" sz="1700" spc="2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trigger an 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alarm. 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1700" spc="-50">
                <a:solidFill>
                  <a:srgbClr val="252525"/>
                </a:solidFill>
                <a:latin typeface="Times New Roman"/>
                <a:cs typeface="Times New Roman"/>
              </a:rPr>
              <a:t>flow </a:t>
            </a: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sensor </a:t>
            </a:r>
            <a:r>
              <a:rPr dirty="0" sz="1700" spc="15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keeps </a:t>
            </a:r>
            <a:r>
              <a:rPr dirty="0" sz="1700" spc="-75">
                <a:solidFill>
                  <a:srgbClr val="252525"/>
                </a:solidFill>
                <a:latin typeface="Times New Roman"/>
                <a:cs typeface="Times New Roman"/>
              </a:rPr>
              <a:t>eye </a:t>
            </a:r>
            <a:r>
              <a:rPr dirty="0" sz="1700" spc="15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1700" spc="-50">
                <a:solidFill>
                  <a:srgbClr val="252525"/>
                </a:solidFill>
                <a:latin typeface="Times New Roman"/>
                <a:cs typeface="Times New Roman"/>
              </a:rPr>
              <a:t>flow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5">
                <a:solidFill>
                  <a:srgbClr val="252525"/>
                </a:solidFill>
                <a:latin typeface="Times New Roman"/>
                <a:cs typeface="Times New Roman"/>
              </a:rPr>
              <a:t>water. 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water </a:t>
            </a:r>
            <a:r>
              <a:rPr dirty="0" sz="1700" spc="-409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0">
                <a:solidFill>
                  <a:srgbClr val="252525"/>
                </a:solidFill>
                <a:latin typeface="Times New Roman"/>
                <a:cs typeface="Times New Roman"/>
              </a:rPr>
              <a:t>flow</a:t>
            </a:r>
            <a:r>
              <a:rPr dirty="0" sz="1700" spc="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sensor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consists</a:t>
            </a:r>
            <a:r>
              <a:rPr dirty="0" sz="1700" spc="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1700" spc="2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65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plastic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75">
                <a:solidFill>
                  <a:srgbClr val="252525"/>
                </a:solidFill>
                <a:latin typeface="Times New Roman"/>
                <a:cs typeface="Times New Roman"/>
              </a:rPr>
              <a:t>valve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60">
                <a:solidFill>
                  <a:srgbClr val="252525"/>
                </a:solidFill>
                <a:latin typeface="Times New Roman"/>
                <a:cs typeface="Times New Roman"/>
              </a:rPr>
              <a:t>body,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65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water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rotor,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65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hall-effect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sensor.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When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water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0">
                <a:solidFill>
                  <a:srgbClr val="252525"/>
                </a:solidFill>
                <a:latin typeface="Times New Roman"/>
                <a:cs typeface="Times New Roman"/>
              </a:rPr>
              <a:t>flows</a:t>
            </a:r>
            <a:r>
              <a:rPr dirty="0" sz="17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through 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rotor, </a:t>
            </a:r>
            <a:r>
              <a:rPr dirty="0" sz="1700" spc="10">
                <a:solidFill>
                  <a:srgbClr val="252525"/>
                </a:solidFill>
                <a:latin typeface="Times New Roman"/>
                <a:cs typeface="Times New Roman"/>
              </a:rPr>
              <a:t>rotor </a:t>
            </a:r>
            <a:r>
              <a:rPr dirty="0" sz="1700" spc="-55">
                <a:solidFill>
                  <a:srgbClr val="252525"/>
                </a:solidFill>
                <a:latin typeface="Times New Roman"/>
                <a:cs typeface="Times New Roman"/>
              </a:rPr>
              <a:t>rolls. </a:t>
            </a:r>
            <a:r>
              <a:rPr dirty="0" sz="1700" spc="5">
                <a:solidFill>
                  <a:srgbClr val="252525"/>
                </a:solidFill>
                <a:latin typeface="Times New Roman"/>
                <a:cs typeface="Times New Roman"/>
              </a:rPr>
              <a:t>Its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speed 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changes 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different rate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90">
                <a:solidFill>
                  <a:srgbClr val="252525"/>
                </a:solidFill>
                <a:latin typeface="Times New Roman"/>
                <a:cs typeface="Times New Roman"/>
              </a:rPr>
              <a:t>flow. 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also 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consist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65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HC-SR04 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 Ultrasonic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0">
                <a:solidFill>
                  <a:srgbClr val="252525"/>
                </a:solidFill>
                <a:latin typeface="Times New Roman"/>
                <a:cs typeface="Times New Roman"/>
              </a:rPr>
              <a:t>Range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Finder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Distance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Sensor.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 The 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Ultrasonic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sensor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0">
                <a:solidFill>
                  <a:srgbClr val="252525"/>
                </a:solidFill>
                <a:latin typeface="Times New Roman"/>
                <a:cs typeface="Times New Roman"/>
              </a:rPr>
              <a:t>works</a:t>
            </a:r>
            <a:r>
              <a:rPr dirty="0" sz="1700" spc="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15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principle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1700" spc="229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SONAR</a:t>
            </a:r>
            <a:r>
              <a:rPr dirty="0" sz="17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7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dirty="0" sz="17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designed </a:t>
            </a:r>
            <a:r>
              <a:rPr dirty="0" sz="1700" spc="2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measure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distance 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using 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ultrasonic </a:t>
            </a:r>
            <a:r>
              <a:rPr dirty="0" sz="1700" spc="-90">
                <a:solidFill>
                  <a:srgbClr val="252525"/>
                </a:solidFill>
                <a:latin typeface="Times New Roman"/>
                <a:cs typeface="Times New Roman"/>
              </a:rPr>
              <a:t>wave </a:t>
            </a:r>
            <a:r>
              <a:rPr dirty="0" sz="1700" spc="2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determine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distance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an object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from the 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sensor. 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85">
                <a:solidFill>
                  <a:srgbClr val="252525"/>
                </a:solidFill>
                <a:latin typeface="Times New Roman"/>
                <a:cs typeface="Times New Roman"/>
              </a:rPr>
              <a:t>All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sensors 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connected </a:t>
            </a:r>
            <a:r>
              <a:rPr dirty="0" sz="1700" spc="2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Arduino </a:t>
            </a: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UNO, 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which 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processes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dirty="0" sz="1700" spc="-60">
                <a:solidFill>
                  <a:srgbClr val="252525"/>
                </a:solidFill>
                <a:latin typeface="Times New Roman"/>
                <a:cs typeface="Times New Roman"/>
              </a:rPr>
              <a:t>saves 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data. 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has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75">
                <a:solidFill>
                  <a:srgbClr val="252525"/>
                </a:solidFill>
                <a:latin typeface="Times New Roman"/>
                <a:cs typeface="Times New Roman"/>
              </a:rPr>
              <a:t>wifi 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feature, 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7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dirty="0" sz="17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useful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2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access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its</a:t>
            </a: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over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IOT.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1185" y="1244041"/>
            <a:ext cx="693610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/>
              <a:t>INTEGRATION</a:t>
            </a:r>
            <a:r>
              <a:rPr dirty="0" spc="15"/>
              <a:t> </a:t>
            </a:r>
            <a:r>
              <a:rPr dirty="0" spc="-105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54605"/>
            <a:ext cx="9329420" cy="378396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469900" marR="5080">
              <a:lnSpc>
                <a:spcPct val="80000"/>
              </a:lnSpc>
              <a:spcBef>
                <a:spcPts val="365"/>
              </a:spcBef>
            </a:pP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Integrating</a:t>
            </a:r>
            <a:r>
              <a:rPr dirty="0" sz="1100" spc="-5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a Flood</a:t>
            </a:r>
            <a:r>
              <a:rPr dirty="0" sz="1100" spc="-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Arial MT"/>
                <a:cs typeface="Arial MT"/>
              </a:rPr>
              <a:t>Monitoring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 spc="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100" spc="-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Arial MT"/>
                <a:cs typeface="Arial MT"/>
              </a:rPr>
              <a:t>Early</a:t>
            </a:r>
            <a:r>
              <a:rPr dirty="0" sz="1100" spc="-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 spc="5">
                <a:solidFill>
                  <a:srgbClr val="374151"/>
                </a:solidFill>
                <a:latin typeface="Arial MT"/>
                <a:cs typeface="Arial MT"/>
              </a:rPr>
              <a:t>Warning</a:t>
            </a:r>
            <a:r>
              <a:rPr dirty="0" sz="1100" spc="-7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System</a:t>
            </a:r>
            <a:r>
              <a:rPr dirty="0" sz="1100" spc="-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involves</a:t>
            </a:r>
            <a:r>
              <a:rPr dirty="0" sz="1100" spc="-4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combining</a:t>
            </a:r>
            <a:r>
              <a:rPr dirty="0" sz="1100" spc="-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various</a:t>
            </a:r>
            <a:r>
              <a:rPr dirty="0" sz="1100" spc="-3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technologies,</a:t>
            </a:r>
            <a:r>
              <a:rPr dirty="0" sz="1100" spc="-8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data</a:t>
            </a:r>
            <a:r>
              <a:rPr dirty="0" sz="1100" spc="-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sources,</a:t>
            </a:r>
            <a:r>
              <a:rPr dirty="0" sz="1100" spc="-5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 spc="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100" spc="-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communicat</a:t>
            </a:r>
            <a:r>
              <a:rPr dirty="0" sz="1100" spc="-20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Arial MT"/>
                <a:cs typeface="Arial MT"/>
              </a:rPr>
              <a:t>ion</a:t>
            </a:r>
            <a:r>
              <a:rPr dirty="0" sz="1100" spc="-4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channels </a:t>
            </a:r>
            <a:r>
              <a:rPr dirty="0" sz="11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100" spc="-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create</a:t>
            </a:r>
            <a:r>
              <a:rPr dirty="0" sz="1100" spc="-6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dirty="0" sz="1100" spc="-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comprehensive</a:t>
            </a:r>
            <a:r>
              <a:rPr dirty="0" sz="1100" spc="-6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 spc="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100" spc="-3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efficient</a:t>
            </a:r>
            <a:r>
              <a:rPr dirty="0" sz="1100" spc="-8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system.</a:t>
            </a:r>
            <a:r>
              <a:rPr dirty="0" sz="1100" spc="-4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Here's</a:t>
            </a:r>
            <a:r>
              <a:rPr dirty="0" sz="1100" spc="-4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an</a:t>
            </a:r>
            <a:r>
              <a:rPr dirty="0" sz="1100" spc="-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integration</a:t>
            </a:r>
            <a:r>
              <a:rPr dirty="0" sz="1100" spc="-5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approach</a:t>
            </a:r>
            <a:r>
              <a:rPr dirty="0" sz="1100" spc="-8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100" spc="-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consider: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1.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 b="1">
                <a:solidFill>
                  <a:srgbClr val="374151"/>
                </a:solidFill>
                <a:latin typeface="Arial"/>
                <a:cs typeface="Arial"/>
              </a:rPr>
              <a:t>IoT</a:t>
            </a:r>
            <a:r>
              <a:rPr dirty="0" sz="1300" spc="15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74151"/>
                </a:solidFill>
                <a:latin typeface="Arial"/>
                <a:cs typeface="Arial"/>
              </a:rPr>
              <a:t>Sensors</a:t>
            </a:r>
            <a:r>
              <a:rPr dirty="0" sz="1300" spc="15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74151"/>
                </a:solidFill>
                <a:latin typeface="Arial"/>
                <a:cs typeface="Arial"/>
              </a:rPr>
              <a:t>and</a:t>
            </a:r>
            <a:r>
              <a:rPr dirty="0" sz="1300" spc="15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74151"/>
                </a:solidFill>
                <a:latin typeface="Arial"/>
                <a:cs typeface="Arial"/>
              </a:rPr>
              <a:t>Data</a:t>
            </a:r>
            <a:r>
              <a:rPr dirty="0" sz="1300" spc="15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74151"/>
                </a:solidFill>
                <a:latin typeface="Arial"/>
                <a:cs typeface="Arial"/>
              </a:rPr>
              <a:t>Collection:</a:t>
            </a:r>
            <a:endParaRPr sz="13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1538"/>
              <a:buChar char="•"/>
              <a:tabLst>
                <a:tab pos="299085" algn="l"/>
                <a:tab pos="299720" algn="l"/>
              </a:tabLst>
            </a:pP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Deploy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IoT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sensors</a:t>
            </a:r>
            <a:r>
              <a:rPr dirty="0" sz="1300" spc="6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in</a:t>
            </a:r>
            <a:r>
              <a:rPr dirty="0" sz="1300" spc="-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flood-prone</a:t>
            </a:r>
            <a:r>
              <a:rPr dirty="0" sz="1300" spc="5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areas</a:t>
            </a:r>
            <a:r>
              <a:rPr dirty="0" sz="1300" spc="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300" spc="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monitor</a:t>
            </a:r>
            <a:r>
              <a:rPr dirty="0" sz="1300" spc="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water</a:t>
            </a:r>
            <a:r>
              <a:rPr dirty="0" sz="1300" spc="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levels,</a:t>
            </a:r>
            <a:r>
              <a:rPr dirty="0" sz="1300" spc="-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rainfall,</a:t>
            </a:r>
            <a:r>
              <a:rPr dirty="0" sz="1300" spc="-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300" spc="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weather</a:t>
            </a:r>
            <a:r>
              <a:rPr dirty="0" sz="1300" spc="5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conditions.</a:t>
            </a:r>
            <a:endParaRPr sz="13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384"/>
              <a:buChar char="•"/>
              <a:tabLst>
                <a:tab pos="299085" algn="l"/>
                <a:tab pos="299720" algn="l"/>
              </a:tabLst>
            </a:pP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Utilize</a:t>
            </a:r>
            <a:r>
              <a:rPr dirty="0" sz="1300" spc="-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sensors</a:t>
            </a:r>
            <a:r>
              <a:rPr dirty="0" sz="1300" spc="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with</a:t>
            </a:r>
            <a:r>
              <a:rPr dirty="0" sz="1300" spc="-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various</a:t>
            </a:r>
            <a:r>
              <a:rPr dirty="0" sz="1300" spc="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communication</a:t>
            </a:r>
            <a:r>
              <a:rPr dirty="0" sz="1300" spc="5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protocols</a:t>
            </a:r>
            <a:r>
              <a:rPr dirty="0" sz="1300" spc="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(LoRaWAN,</a:t>
            </a:r>
            <a:r>
              <a:rPr dirty="0" sz="1300" spc="-4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cellular)</a:t>
            </a:r>
            <a:r>
              <a:rPr dirty="0" sz="1300" spc="-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300" spc="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transmit</a:t>
            </a:r>
            <a:r>
              <a:rPr dirty="0" sz="1300" spc="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real-time</a:t>
            </a:r>
            <a:r>
              <a:rPr dirty="0" sz="13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data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300" spc="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central</a:t>
            </a:r>
            <a:r>
              <a:rPr dirty="0" sz="1300" spc="5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server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2.</a:t>
            </a:r>
            <a:r>
              <a:rPr dirty="0" sz="1300" spc="-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 b="1">
                <a:solidFill>
                  <a:srgbClr val="374151"/>
                </a:solidFill>
                <a:latin typeface="Arial"/>
                <a:cs typeface="Arial"/>
              </a:rPr>
              <a:t>Data</a:t>
            </a:r>
            <a:r>
              <a:rPr dirty="0" sz="1300" spc="10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74151"/>
                </a:solidFill>
                <a:latin typeface="Arial"/>
                <a:cs typeface="Arial"/>
              </a:rPr>
              <a:t>Processing</a:t>
            </a:r>
            <a:r>
              <a:rPr dirty="0" sz="1300" spc="35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74151"/>
                </a:solidFill>
                <a:latin typeface="Arial"/>
                <a:cs typeface="Arial"/>
              </a:rPr>
              <a:t>and</a:t>
            </a:r>
            <a:r>
              <a:rPr dirty="0" sz="1300" spc="-40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374151"/>
                </a:solidFill>
                <a:latin typeface="Arial"/>
                <a:cs typeface="Arial"/>
              </a:rPr>
              <a:t>Analysis:</a:t>
            </a:r>
            <a:endParaRPr sz="13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384"/>
              <a:buChar char="•"/>
              <a:tabLst>
                <a:tab pos="299085" algn="l"/>
                <a:tab pos="299720" algn="l"/>
              </a:tabLst>
            </a:pP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Develop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algorithms</a:t>
            </a:r>
            <a:r>
              <a:rPr dirty="0" sz="1300" spc="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process</a:t>
            </a:r>
            <a:r>
              <a:rPr dirty="0" sz="1300" spc="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300" spc="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analyze</a:t>
            </a:r>
            <a:r>
              <a:rPr dirty="0" sz="1300" spc="4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incoming</a:t>
            </a:r>
            <a:r>
              <a:rPr dirty="0" sz="1300" spc="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sensor</a:t>
            </a:r>
            <a:r>
              <a:rPr dirty="0" sz="1300" spc="7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data.</a:t>
            </a:r>
            <a:endParaRPr sz="13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1538"/>
              <a:buChar char="•"/>
              <a:tabLst>
                <a:tab pos="299085" algn="l"/>
                <a:tab pos="299720" algn="l"/>
              </a:tabLst>
            </a:pP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Utilize</a:t>
            </a:r>
            <a:r>
              <a:rPr dirty="0" sz="1300" spc="-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historical</a:t>
            </a:r>
            <a:r>
              <a:rPr dirty="0" sz="13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data</a:t>
            </a:r>
            <a:r>
              <a:rPr dirty="0" sz="1300" spc="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300" spc="3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predictive</a:t>
            </a:r>
            <a:r>
              <a:rPr dirty="0" sz="13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modeling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3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forecast</a:t>
            </a:r>
            <a:r>
              <a:rPr dirty="0" sz="1300" spc="5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potential</a:t>
            </a:r>
            <a:r>
              <a:rPr dirty="0" sz="1300" spc="3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flood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events.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3.</a:t>
            </a:r>
            <a:r>
              <a:rPr dirty="0" sz="1300" spc="-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 b="1">
                <a:solidFill>
                  <a:srgbClr val="374151"/>
                </a:solidFill>
                <a:latin typeface="Arial"/>
                <a:cs typeface="Arial"/>
              </a:rPr>
              <a:t>Early</a:t>
            </a:r>
            <a:r>
              <a:rPr dirty="0" sz="1300" spc="5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374151"/>
                </a:solidFill>
                <a:latin typeface="Arial"/>
                <a:cs typeface="Arial"/>
              </a:rPr>
              <a:t>Warning</a:t>
            </a:r>
            <a:r>
              <a:rPr dirty="0" sz="1300" spc="10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74151"/>
                </a:solidFill>
                <a:latin typeface="Arial"/>
                <a:cs typeface="Arial"/>
              </a:rPr>
              <a:t>Generation:</a:t>
            </a:r>
            <a:endParaRPr sz="13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384"/>
              <a:buChar char="•"/>
              <a:tabLst>
                <a:tab pos="299085" algn="l"/>
                <a:tab pos="299720" algn="l"/>
              </a:tabLst>
            </a:pP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Set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Arial MT"/>
                <a:cs typeface="Arial MT"/>
              </a:rPr>
              <a:t>up</a:t>
            </a:r>
            <a:r>
              <a:rPr dirty="0" sz="1300" spc="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criteria</a:t>
            </a:r>
            <a:r>
              <a:rPr dirty="0" sz="1300" spc="-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300" spc="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thresholds</a:t>
            </a:r>
            <a:r>
              <a:rPr dirty="0" sz="1300" spc="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based</a:t>
            </a:r>
            <a:r>
              <a:rPr dirty="0" sz="1300" spc="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on</a:t>
            </a:r>
            <a:r>
              <a:rPr dirty="0" sz="1300" spc="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data</a:t>
            </a:r>
            <a:r>
              <a:rPr dirty="0" sz="1300" spc="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analysis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triggering</a:t>
            </a:r>
            <a:r>
              <a:rPr dirty="0" sz="1300" spc="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flood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warnings.</a:t>
            </a:r>
            <a:endParaRPr sz="13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605"/>
              </a:spcBef>
              <a:buClr>
                <a:srgbClr val="83992A"/>
              </a:buClr>
              <a:buSzPct val="111538"/>
              <a:buChar char="•"/>
              <a:tabLst>
                <a:tab pos="299085" algn="l"/>
                <a:tab pos="299720" algn="l"/>
              </a:tabLst>
            </a:pP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Integrate</a:t>
            </a:r>
            <a:r>
              <a:rPr dirty="0" sz="1300" spc="7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automated</a:t>
            </a:r>
            <a:r>
              <a:rPr dirty="0" sz="1300" spc="7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alert</a:t>
            </a:r>
            <a:r>
              <a:rPr dirty="0" sz="1300" spc="-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systems</a:t>
            </a:r>
            <a:r>
              <a:rPr dirty="0" sz="1300" spc="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300" spc="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generate</a:t>
            </a:r>
            <a:r>
              <a:rPr dirty="0" sz="1300" spc="7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warnings</a:t>
            </a:r>
            <a:r>
              <a:rPr dirty="0" sz="1300" spc="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when</a:t>
            </a:r>
            <a:r>
              <a:rPr dirty="0" sz="1300" spc="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critical</a:t>
            </a:r>
            <a:r>
              <a:rPr dirty="0" sz="1300" spc="-4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levels</a:t>
            </a:r>
            <a:r>
              <a:rPr dirty="0" sz="1300" spc="-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are</a:t>
            </a:r>
            <a:r>
              <a:rPr dirty="0" sz="1300" spc="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reached.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4.</a:t>
            </a:r>
            <a:r>
              <a:rPr dirty="0" sz="1300" spc="-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 b="1">
                <a:solidFill>
                  <a:srgbClr val="374151"/>
                </a:solidFill>
                <a:latin typeface="Arial"/>
                <a:cs typeface="Arial"/>
              </a:rPr>
              <a:t>Public-Facing</a:t>
            </a:r>
            <a:r>
              <a:rPr dirty="0" sz="1300" spc="55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374151"/>
                </a:solidFill>
                <a:latin typeface="Arial"/>
                <a:cs typeface="Arial"/>
              </a:rPr>
              <a:t>Platform:</a:t>
            </a:r>
            <a:endParaRPr sz="1300">
              <a:latin typeface="Arial"/>
              <a:cs typeface="Arial"/>
            </a:endParaRPr>
          </a:p>
          <a:p>
            <a:pPr marL="299085" marR="379730" indent="-287020">
              <a:lnSpc>
                <a:spcPts val="1250"/>
              </a:lnSpc>
              <a:spcBef>
                <a:spcPts val="900"/>
              </a:spcBef>
              <a:buClr>
                <a:srgbClr val="83992A"/>
              </a:buClr>
              <a:buSzPct val="111538"/>
              <a:buChar char="•"/>
              <a:tabLst>
                <a:tab pos="299085" algn="l"/>
                <a:tab pos="299720" algn="l"/>
              </a:tabLst>
            </a:pP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Develop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user-friendly</a:t>
            </a:r>
            <a:r>
              <a:rPr dirty="0" sz="1300" spc="5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web</a:t>
            </a:r>
            <a:r>
              <a:rPr dirty="0" sz="1300" spc="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300" spc="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mobile</a:t>
            </a:r>
            <a:r>
              <a:rPr dirty="0" sz="1300" spc="-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interface</a:t>
            </a:r>
            <a:r>
              <a:rPr dirty="0" sz="1300" spc="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where</a:t>
            </a:r>
            <a:r>
              <a:rPr dirty="0" sz="1300" spc="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residents</a:t>
            </a:r>
            <a:r>
              <a:rPr dirty="0" sz="1300" spc="5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can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access</a:t>
            </a:r>
            <a:r>
              <a:rPr dirty="0" sz="1300" spc="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real-time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data,</a:t>
            </a:r>
            <a:r>
              <a:rPr dirty="0" sz="1300" spc="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view</a:t>
            </a:r>
            <a:r>
              <a:rPr dirty="0" sz="1300" spc="-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flood</a:t>
            </a:r>
            <a:r>
              <a:rPr dirty="0" sz="13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forecasts,</a:t>
            </a:r>
            <a:r>
              <a:rPr dirty="0" sz="1300" spc="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Arial MT"/>
                <a:cs typeface="Arial MT"/>
              </a:rPr>
              <a:t>and </a:t>
            </a:r>
            <a:r>
              <a:rPr dirty="0" sz="1300" spc="-3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receive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74151"/>
                </a:solidFill>
                <a:latin typeface="Arial MT"/>
                <a:cs typeface="Arial MT"/>
              </a:rPr>
              <a:t>alerts.</a:t>
            </a:r>
            <a:endParaRPr sz="13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610"/>
              </a:spcBef>
              <a:buClr>
                <a:srgbClr val="83992A"/>
              </a:buClr>
              <a:buSzPct val="115384"/>
              <a:buChar char="•"/>
              <a:tabLst>
                <a:tab pos="299085" algn="l"/>
                <a:tab pos="299720" algn="l"/>
              </a:tabLst>
            </a:pP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Include</a:t>
            </a:r>
            <a:r>
              <a:rPr dirty="0" sz="1300" spc="5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interactive</a:t>
            </a:r>
            <a:r>
              <a:rPr dirty="0" sz="1300" spc="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maps,</a:t>
            </a:r>
            <a:r>
              <a:rPr dirty="0" sz="1300" spc="3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evacuation</a:t>
            </a:r>
            <a:r>
              <a:rPr dirty="0" sz="1300" spc="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routes,</a:t>
            </a:r>
            <a:r>
              <a:rPr dirty="0" sz="1300" spc="5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300" spc="6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Arial MT"/>
                <a:cs typeface="Arial MT"/>
              </a:rPr>
              <a:t>emergency</a:t>
            </a:r>
            <a:r>
              <a:rPr dirty="0" sz="1300" spc="8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shelter</a:t>
            </a:r>
            <a:r>
              <a:rPr dirty="0" sz="1300" spc="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Arial MT"/>
                <a:cs typeface="Arial MT"/>
              </a:rPr>
              <a:t>locations.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288" y="1579321"/>
            <a:ext cx="631698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70"/>
              <a:t>INTEGRATION</a:t>
            </a:r>
            <a:r>
              <a:rPr dirty="0" sz="4000" spc="-125"/>
              <a:t> </a:t>
            </a:r>
            <a:r>
              <a:rPr dirty="0" sz="4000" spc="-85"/>
              <a:t>APPROACH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74394" y="2321357"/>
            <a:ext cx="9224010" cy="281241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720"/>
              </a:spcBef>
            </a:pPr>
            <a:r>
              <a:rPr dirty="0" sz="1400" spc="-10">
                <a:solidFill>
                  <a:srgbClr val="374151"/>
                </a:solidFill>
                <a:latin typeface="Arial MT"/>
                <a:cs typeface="Arial MT"/>
              </a:rPr>
              <a:t>5.</a:t>
            </a:r>
            <a:r>
              <a:rPr dirty="0" sz="14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Arial"/>
                <a:cs typeface="Arial"/>
              </a:rPr>
              <a:t>Public-Facing</a:t>
            </a:r>
            <a:r>
              <a:rPr dirty="0" sz="1400" spc="65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Arial"/>
                <a:cs typeface="Arial"/>
              </a:rPr>
              <a:t>Platform: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40"/>
              </a:spcBef>
              <a:buClr>
                <a:srgbClr val="83992A"/>
              </a:buClr>
              <a:buSzPct val="114285"/>
              <a:buChar char="•"/>
              <a:tabLst>
                <a:tab pos="299085" algn="l"/>
                <a:tab pos="299720" algn="l"/>
              </a:tabLst>
            </a:pPr>
            <a:r>
              <a:rPr dirty="0" sz="1400" spc="-10">
                <a:solidFill>
                  <a:srgbClr val="374151"/>
                </a:solidFill>
                <a:latin typeface="Arial MT"/>
                <a:cs typeface="Arial MT"/>
              </a:rPr>
              <a:t>Develop</a:t>
            </a:r>
            <a:r>
              <a:rPr dirty="0" sz="1400" spc="3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Arial MT"/>
                <a:cs typeface="Arial MT"/>
              </a:rPr>
              <a:t>a </a:t>
            </a:r>
            <a:r>
              <a:rPr dirty="0" sz="1400" spc="-10">
                <a:solidFill>
                  <a:srgbClr val="374151"/>
                </a:solidFill>
                <a:latin typeface="Arial MT"/>
                <a:cs typeface="Arial MT"/>
              </a:rPr>
              <a:t>user-friendly</a:t>
            </a:r>
            <a:r>
              <a:rPr dirty="0" sz="1400" spc="7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Arial MT"/>
                <a:cs typeface="Arial MT"/>
              </a:rPr>
              <a:t>web</a:t>
            </a:r>
            <a:r>
              <a:rPr dirty="0" sz="1400" spc="4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400" spc="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Arial MT"/>
                <a:cs typeface="Arial MT"/>
              </a:rPr>
              <a:t>mobile</a:t>
            </a:r>
            <a:r>
              <a:rPr dirty="0" sz="1400" spc="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Arial MT"/>
                <a:cs typeface="Arial MT"/>
              </a:rPr>
              <a:t>interface</a:t>
            </a:r>
            <a:r>
              <a:rPr dirty="0" sz="1400" spc="4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Arial MT"/>
                <a:cs typeface="Arial MT"/>
              </a:rPr>
              <a:t>where</a:t>
            </a:r>
            <a:r>
              <a:rPr dirty="0" sz="1400" spc="4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Arial MT"/>
                <a:cs typeface="Arial MT"/>
              </a:rPr>
              <a:t>residents</a:t>
            </a:r>
            <a:r>
              <a:rPr dirty="0" sz="1400" spc="4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Arial MT"/>
                <a:cs typeface="Arial MT"/>
              </a:rPr>
              <a:t>can</a:t>
            </a:r>
            <a:r>
              <a:rPr dirty="0" sz="1400" spc="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Arial MT"/>
                <a:cs typeface="Arial MT"/>
              </a:rPr>
              <a:t>access</a:t>
            </a:r>
            <a:r>
              <a:rPr dirty="0" sz="1400" spc="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Arial MT"/>
                <a:cs typeface="Arial MT"/>
              </a:rPr>
              <a:t>real-time</a:t>
            </a:r>
            <a:r>
              <a:rPr dirty="0" sz="1400" spc="4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Arial MT"/>
                <a:cs typeface="Arial MT"/>
              </a:rPr>
              <a:t>data,</a:t>
            </a:r>
            <a:r>
              <a:rPr dirty="0" sz="1400" spc="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Arial MT"/>
                <a:cs typeface="Arial MT"/>
              </a:rPr>
              <a:t>view</a:t>
            </a:r>
            <a:r>
              <a:rPr dirty="0" sz="1400" spc="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Arial MT"/>
                <a:cs typeface="Arial MT"/>
              </a:rPr>
              <a:t>flood</a:t>
            </a:r>
            <a:r>
              <a:rPr dirty="0" sz="1400" spc="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Arial MT"/>
                <a:cs typeface="Arial MT"/>
              </a:rPr>
              <a:t>forecasts,</a:t>
            </a:r>
            <a:endParaRPr sz="14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1400" spc="-10">
                <a:solidFill>
                  <a:srgbClr val="374151"/>
                </a:solidFill>
                <a:latin typeface="Arial MT"/>
                <a:cs typeface="Arial MT"/>
              </a:rPr>
              <a:t>and receive</a:t>
            </a:r>
            <a:r>
              <a:rPr dirty="0" sz="1400" spc="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Arial MT"/>
                <a:cs typeface="Arial MT"/>
              </a:rPr>
              <a:t>alerts.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35"/>
              </a:spcBef>
              <a:buClr>
                <a:srgbClr val="83992A"/>
              </a:buClr>
              <a:buSzPct val="114285"/>
              <a:buChar char="•"/>
              <a:tabLst>
                <a:tab pos="299085" algn="l"/>
                <a:tab pos="299720" algn="l"/>
              </a:tabLst>
            </a:pPr>
            <a:r>
              <a:rPr dirty="0" sz="1400" spc="-15">
                <a:solidFill>
                  <a:srgbClr val="374151"/>
                </a:solidFill>
                <a:latin typeface="Arial MT"/>
                <a:cs typeface="Arial MT"/>
              </a:rPr>
              <a:t>Include</a:t>
            </a:r>
            <a:r>
              <a:rPr dirty="0" sz="1400" spc="6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Arial MT"/>
                <a:cs typeface="Arial MT"/>
              </a:rPr>
              <a:t>interactive</a:t>
            </a:r>
            <a:r>
              <a:rPr dirty="0" sz="1400" spc="4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Arial MT"/>
                <a:cs typeface="Arial MT"/>
              </a:rPr>
              <a:t>maps,</a:t>
            </a:r>
            <a:r>
              <a:rPr dirty="0" sz="1400" spc="-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Arial MT"/>
                <a:cs typeface="Arial MT"/>
              </a:rPr>
              <a:t>evacuation</a:t>
            </a:r>
            <a:r>
              <a:rPr dirty="0" sz="1400" spc="6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Arial MT"/>
                <a:cs typeface="Arial MT"/>
              </a:rPr>
              <a:t>routes,</a:t>
            </a:r>
            <a:r>
              <a:rPr dirty="0" sz="1400" spc="4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400" spc="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Arial MT"/>
                <a:cs typeface="Arial MT"/>
              </a:rPr>
              <a:t>emergency</a:t>
            </a:r>
            <a:r>
              <a:rPr dirty="0" sz="1400" spc="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Arial MT"/>
                <a:cs typeface="Arial MT"/>
              </a:rPr>
              <a:t>shelter</a:t>
            </a:r>
            <a:r>
              <a:rPr dirty="0" sz="1400" spc="3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Arial MT"/>
                <a:cs typeface="Arial MT"/>
              </a:rPr>
              <a:t>locations.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1100" spc="5">
                <a:solidFill>
                  <a:srgbClr val="374151"/>
                </a:solidFill>
                <a:latin typeface="Arial MT"/>
                <a:cs typeface="Arial MT"/>
              </a:rPr>
              <a:t>6.</a:t>
            </a:r>
            <a:r>
              <a:rPr dirty="0" sz="1100" spc="-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 spc="-10" b="1">
                <a:solidFill>
                  <a:srgbClr val="374151"/>
                </a:solidFill>
                <a:latin typeface="Arial"/>
                <a:cs typeface="Arial"/>
              </a:rPr>
              <a:t>Historical</a:t>
            </a:r>
            <a:r>
              <a:rPr dirty="0" sz="1100" spc="-5" b="1">
                <a:solidFill>
                  <a:srgbClr val="374151"/>
                </a:solidFill>
                <a:latin typeface="Arial"/>
                <a:cs typeface="Arial"/>
              </a:rPr>
              <a:t> Data</a:t>
            </a:r>
            <a:r>
              <a:rPr dirty="0" sz="1100" spc="-25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74151"/>
                </a:solidFill>
                <a:latin typeface="Arial"/>
                <a:cs typeface="Arial"/>
              </a:rPr>
              <a:t>Repository:</a:t>
            </a:r>
            <a:endParaRPr sz="11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865"/>
              </a:spcBef>
              <a:buClr>
                <a:srgbClr val="83992A"/>
              </a:buClr>
              <a:buSzPct val="113636"/>
              <a:buChar char="•"/>
              <a:tabLst>
                <a:tab pos="299085" algn="l"/>
                <a:tab pos="299720" algn="l"/>
              </a:tabLst>
            </a:pP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Store</a:t>
            </a:r>
            <a:r>
              <a:rPr dirty="0" sz="1100" spc="-3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historical</a:t>
            </a:r>
            <a:r>
              <a:rPr dirty="0" sz="1100" spc="-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data</a:t>
            </a:r>
            <a:r>
              <a:rPr dirty="0" sz="1100" spc="-6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Arial MT"/>
                <a:cs typeface="Arial MT"/>
              </a:rPr>
              <a:t>in</a:t>
            </a:r>
            <a:r>
              <a:rPr dirty="0" sz="1100" spc="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dirty="0" sz="1100" spc="-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centralized</a:t>
            </a:r>
            <a:r>
              <a:rPr dirty="0" sz="1100" spc="-6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repository</a:t>
            </a:r>
            <a:r>
              <a:rPr dirty="0" sz="1100" spc="-4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 spc="10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dirty="0" sz="1100" spc="-7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 spc="5">
                <a:solidFill>
                  <a:srgbClr val="374151"/>
                </a:solidFill>
                <a:latin typeface="Arial MT"/>
                <a:cs typeface="Arial MT"/>
              </a:rPr>
              <a:t>long-term</a:t>
            </a:r>
            <a:r>
              <a:rPr dirty="0" sz="1100" spc="-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analysis</a:t>
            </a:r>
            <a:r>
              <a:rPr dirty="0" sz="1100" spc="-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 spc="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100" spc="-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trend</a:t>
            </a:r>
            <a:r>
              <a:rPr dirty="0" sz="1100" spc="-6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identification.</a:t>
            </a:r>
            <a:endParaRPr sz="11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865"/>
              </a:spcBef>
              <a:buClr>
                <a:srgbClr val="83992A"/>
              </a:buClr>
              <a:buSzPct val="113636"/>
              <a:buChar char="•"/>
              <a:tabLst>
                <a:tab pos="299085" algn="l"/>
                <a:tab pos="299720" algn="l"/>
              </a:tabLst>
            </a:pPr>
            <a:r>
              <a:rPr dirty="0" sz="1100" spc="-5">
                <a:solidFill>
                  <a:srgbClr val="374151"/>
                </a:solidFill>
                <a:latin typeface="Arial MT"/>
                <a:cs typeface="Arial MT"/>
              </a:rPr>
              <a:t>Implement</a:t>
            </a:r>
            <a:r>
              <a:rPr dirty="0" sz="1100" spc="-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data</a:t>
            </a:r>
            <a:r>
              <a:rPr dirty="0" sz="1100" spc="-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management</a:t>
            </a:r>
            <a:r>
              <a:rPr dirty="0" sz="1100" spc="-7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best</a:t>
            </a:r>
            <a:r>
              <a:rPr dirty="0" sz="1100" spc="-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practices</a:t>
            </a:r>
            <a:r>
              <a:rPr dirty="0" sz="1100" spc="-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1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ensure</a:t>
            </a:r>
            <a:r>
              <a:rPr dirty="0" sz="1100" spc="-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74151"/>
                </a:solidFill>
                <a:latin typeface="Arial MT"/>
                <a:cs typeface="Arial MT"/>
              </a:rPr>
              <a:t>data</a:t>
            </a:r>
            <a:r>
              <a:rPr dirty="0" sz="1100" spc="-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Arial MT"/>
                <a:cs typeface="Arial MT"/>
              </a:rPr>
              <a:t>integrity</a:t>
            </a:r>
            <a:r>
              <a:rPr dirty="0" sz="1100" spc="-3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 spc="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100" spc="-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Arial MT"/>
                <a:cs typeface="Arial MT"/>
              </a:rPr>
              <a:t>accessibility.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000" spc="-10">
                <a:solidFill>
                  <a:srgbClr val="374151"/>
                </a:solidFill>
                <a:latin typeface="Arial MT"/>
                <a:cs typeface="Arial MT"/>
              </a:rPr>
              <a:t>7</a:t>
            </a:r>
            <a:r>
              <a:rPr dirty="0" sz="1000">
                <a:solidFill>
                  <a:srgbClr val="374151"/>
                </a:solidFill>
                <a:latin typeface="Arial MT"/>
                <a:cs typeface="Arial MT"/>
              </a:rPr>
              <a:t>.</a:t>
            </a:r>
            <a:r>
              <a:rPr dirty="0" sz="1000" spc="-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000" spc="5" b="1">
                <a:solidFill>
                  <a:srgbClr val="374151"/>
                </a:solidFill>
                <a:latin typeface="Arial"/>
                <a:cs typeface="Arial"/>
              </a:rPr>
              <a:t>S</a:t>
            </a:r>
            <a:r>
              <a:rPr dirty="0" sz="1000" spc="-10" b="1">
                <a:solidFill>
                  <a:srgbClr val="374151"/>
                </a:solidFill>
                <a:latin typeface="Arial"/>
                <a:cs typeface="Arial"/>
              </a:rPr>
              <a:t>c</a:t>
            </a:r>
            <a:r>
              <a:rPr dirty="0" sz="1000" spc="-10" b="1">
                <a:solidFill>
                  <a:srgbClr val="374151"/>
                </a:solidFill>
                <a:latin typeface="Arial"/>
                <a:cs typeface="Arial"/>
              </a:rPr>
              <a:t>a</a:t>
            </a:r>
            <a:r>
              <a:rPr dirty="0" sz="1000" spc="5" b="1">
                <a:solidFill>
                  <a:srgbClr val="374151"/>
                </a:solidFill>
                <a:latin typeface="Arial"/>
                <a:cs typeface="Arial"/>
              </a:rPr>
              <a:t>l</a:t>
            </a:r>
            <a:r>
              <a:rPr dirty="0" sz="1000" spc="-10" b="1">
                <a:solidFill>
                  <a:srgbClr val="374151"/>
                </a:solidFill>
                <a:latin typeface="Arial"/>
                <a:cs typeface="Arial"/>
              </a:rPr>
              <a:t>a</a:t>
            </a:r>
            <a:r>
              <a:rPr dirty="0" sz="1000" spc="5" b="1">
                <a:solidFill>
                  <a:srgbClr val="374151"/>
                </a:solidFill>
                <a:latin typeface="Arial"/>
                <a:cs typeface="Arial"/>
              </a:rPr>
              <a:t>bili</a:t>
            </a:r>
            <a:r>
              <a:rPr dirty="0" sz="1000" b="1">
                <a:solidFill>
                  <a:srgbClr val="374151"/>
                </a:solidFill>
                <a:latin typeface="Arial"/>
                <a:cs typeface="Arial"/>
              </a:rPr>
              <a:t>ty</a:t>
            </a:r>
            <a:r>
              <a:rPr dirty="0" sz="1000" spc="-95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374151"/>
                </a:solidFill>
                <a:latin typeface="Arial"/>
                <a:cs typeface="Arial"/>
              </a:rPr>
              <a:t>a</a:t>
            </a:r>
            <a:r>
              <a:rPr dirty="0" sz="1000" spc="5" b="1">
                <a:solidFill>
                  <a:srgbClr val="374151"/>
                </a:solidFill>
                <a:latin typeface="Arial"/>
                <a:cs typeface="Arial"/>
              </a:rPr>
              <a:t>n</a:t>
            </a:r>
            <a:r>
              <a:rPr dirty="0" sz="1000" b="1">
                <a:solidFill>
                  <a:srgbClr val="374151"/>
                </a:solidFill>
                <a:latin typeface="Arial"/>
                <a:cs typeface="Arial"/>
              </a:rPr>
              <a:t>d</a:t>
            </a:r>
            <a:r>
              <a:rPr dirty="0" sz="1000" spc="-35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374151"/>
                </a:solidFill>
                <a:latin typeface="Arial"/>
                <a:cs typeface="Arial"/>
              </a:rPr>
              <a:t>Re</a:t>
            </a:r>
            <a:r>
              <a:rPr dirty="0" sz="1000" spc="5" b="1">
                <a:solidFill>
                  <a:srgbClr val="374151"/>
                </a:solidFill>
                <a:latin typeface="Arial"/>
                <a:cs typeface="Arial"/>
              </a:rPr>
              <a:t>dund</a:t>
            </a:r>
            <a:r>
              <a:rPr dirty="0" sz="1000" spc="-10" b="1">
                <a:solidFill>
                  <a:srgbClr val="374151"/>
                </a:solidFill>
                <a:latin typeface="Arial"/>
                <a:cs typeface="Arial"/>
              </a:rPr>
              <a:t>a</a:t>
            </a:r>
            <a:r>
              <a:rPr dirty="0" sz="1000" spc="5" b="1">
                <a:solidFill>
                  <a:srgbClr val="374151"/>
                </a:solidFill>
                <a:latin typeface="Arial"/>
                <a:cs typeface="Arial"/>
              </a:rPr>
              <a:t>n</a:t>
            </a:r>
            <a:r>
              <a:rPr dirty="0" sz="1000" spc="-10" b="1">
                <a:solidFill>
                  <a:srgbClr val="374151"/>
                </a:solidFill>
                <a:latin typeface="Arial"/>
                <a:cs typeface="Arial"/>
              </a:rPr>
              <a:t>cy</a:t>
            </a:r>
            <a:r>
              <a:rPr dirty="0" sz="1000" b="1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Clr>
                <a:srgbClr val="83992A"/>
              </a:buClr>
              <a:buSzPct val="115000"/>
              <a:buChar char="•"/>
              <a:tabLst>
                <a:tab pos="299085" algn="l"/>
                <a:tab pos="299720" algn="l"/>
              </a:tabLst>
            </a:pPr>
            <a:r>
              <a:rPr dirty="0" sz="1000" spc="-5">
                <a:solidFill>
                  <a:srgbClr val="374151"/>
                </a:solidFill>
                <a:latin typeface="Arial MT"/>
                <a:cs typeface="Arial MT"/>
              </a:rPr>
              <a:t>Design</a:t>
            </a:r>
            <a:r>
              <a:rPr dirty="0" sz="10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000" spc="-4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74151"/>
                </a:solidFill>
                <a:latin typeface="Arial MT"/>
                <a:cs typeface="Arial MT"/>
              </a:rPr>
              <a:t>system</a:t>
            </a:r>
            <a:r>
              <a:rPr dirty="0" sz="1000" spc="3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74151"/>
                </a:solidFill>
                <a:latin typeface="Arial MT"/>
                <a:cs typeface="Arial MT"/>
              </a:rPr>
              <a:t>architecture</a:t>
            </a:r>
            <a:r>
              <a:rPr dirty="0" sz="1000" spc="-7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000" spc="5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000" spc="-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74151"/>
                </a:solidFill>
                <a:latin typeface="Arial MT"/>
                <a:cs typeface="Arial MT"/>
              </a:rPr>
              <a:t>be</a:t>
            </a:r>
            <a:r>
              <a:rPr dirty="0" sz="1000" spc="-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74151"/>
                </a:solidFill>
                <a:latin typeface="Arial MT"/>
                <a:cs typeface="Arial MT"/>
              </a:rPr>
              <a:t>scalable,</a:t>
            </a:r>
            <a:r>
              <a:rPr dirty="0" sz="1000" spc="-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74151"/>
                </a:solidFill>
                <a:latin typeface="Arial MT"/>
                <a:cs typeface="Arial MT"/>
              </a:rPr>
              <a:t>allowing</a:t>
            </a:r>
            <a:r>
              <a:rPr dirty="0" sz="1000" spc="-4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000" spc="5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dirty="0" sz="1000" spc="-3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000" spc="-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74151"/>
                </a:solidFill>
                <a:latin typeface="Arial MT"/>
                <a:cs typeface="Arial MT"/>
              </a:rPr>
              <a:t>addition</a:t>
            </a:r>
            <a:r>
              <a:rPr dirty="0" sz="1000" spc="-7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74151"/>
                </a:solidFill>
                <a:latin typeface="Arial MT"/>
                <a:cs typeface="Arial MT"/>
              </a:rPr>
              <a:t>of </a:t>
            </a:r>
            <a:r>
              <a:rPr dirty="0" sz="1000" spc="5">
                <a:solidFill>
                  <a:srgbClr val="374151"/>
                </a:solidFill>
                <a:latin typeface="Arial MT"/>
                <a:cs typeface="Arial MT"/>
              </a:rPr>
              <a:t>more</a:t>
            </a:r>
            <a:r>
              <a:rPr dirty="0" sz="1000" spc="-4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374151"/>
                </a:solidFill>
                <a:latin typeface="Arial MT"/>
                <a:cs typeface="Arial MT"/>
              </a:rPr>
              <a:t>sensors</a:t>
            </a:r>
            <a:r>
              <a:rPr dirty="0" sz="1000" spc="4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000" spc="-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74151"/>
                </a:solidFill>
                <a:latin typeface="Arial MT"/>
                <a:cs typeface="Arial MT"/>
              </a:rPr>
              <a:t>data</a:t>
            </a:r>
            <a:r>
              <a:rPr dirty="0" sz="1000" spc="-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74151"/>
                </a:solidFill>
                <a:latin typeface="Arial MT"/>
                <a:cs typeface="Arial MT"/>
              </a:rPr>
              <a:t>processing</a:t>
            </a:r>
            <a:r>
              <a:rPr dirty="0" sz="10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74151"/>
                </a:solidFill>
                <a:latin typeface="Arial MT"/>
                <a:cs typeface="Arial MT"/>
              </a:rPr>
              <a:t>capabilities.</a:t>
            </a:r>
            <a:endParaRPr sz="1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Clr>
                <a:srgbClr val="83992A"/>
              </a:buClr>
              <a:buSzPct val="115000"/>
              <a:buChar char="•"/>
              <a:tabLst>
                <a:tab pos="299085" algn="l"/>
                <a:tab pos="299720" algn="l"/>
              </a:tabLst>
            </a:pPr>
            <a:r>
              <a:rPr dirty="0" sz="1000">
                <a:solidFill>
                  <a:srgbClr val="374151"/>
                </a:solidFill>
                <a:latin typeface="Arial MT"/>
                <a:cs typeface="Arial MT"/>
              </a:rPr>
              <a:t>Implement</a:t>
            </a:r>
            <a:r>
              <a:rPr dirty="0" sz="1000" spc="-7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374151"/>
                </a:solidFill>
                <a:latin typeface="Arial MT"/>
                <a:cs typeface="Arial MT"/>
              </a:rPr>
              <a:t>redundant</a:t>
            </a:r>
            <a:r>
              <a:rPr dirty="0" sz="10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74151"/>
                </a:solidFill>
                <a:latin typeface="Arial MT"/>
                <a:cs typeface="Arial MT"/>
              </a:rPr>
              <a:t>systems</a:t>
            </a:r>
            <a:r>
              <a:rPr dirty="0" sz="1000" spc="-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000" spc="5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000" spc="-10">
                <a:solidFill>
                  <a:srgbClr val="374151"/>
                </a:solidFill>
                <a:latin typeface="Arial MT"/>
                <a:cs typeface="Arial MT"/>
              </a:rPr>
              <a:t> ensure</a:t>
            </a:r>
            <a:r>
              <a:rPr dirty="0" sz="10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74151"/>
                </a:solidFill>
                <a:latin typeface="Arial MT"/>
                <a:cs typeface="Arial MT"/>
              </a:rPr>
              <a:t>continuous</a:t>
            </a:r>
            <a:r>
              <a:rPr dirty="0" sz="1000" spc="-5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74151"/>
                </a:solidFill>
                <a:latin typeface="Arial MT"/>
                <a:cs typeface="Arial MT"/>
              </a:rPr>
              <a:t>operation</a:t>
            </a:r>
            <a:r>
              <a:rPr dirty="0" sz="1000" spc="-4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000" spc="10">
                <a:solidFill>
                  <a:srgbClr val="374151"/>
                </a:solidFill>
                <a:latin typeface="Arial MT"/>
                <a:cs typeface="Arial MT"/>
              </a:rPr>
              <a:t>in</a:t>
            </a:r>
            <a:r>
              <a:rPr dirty="0" sz="1000" spc="-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374151"/>
                </a:solidFill>
                <a:latin typeface="Arial MT"/>
                <a:cs typeface="Arial MT"/>
              </a:rPr>
              <a:t>case</a:t>
            </a:r>
            <a:r>
              <a:rPr dirty="0" sz="10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dirty="0" sz="1000" spc="-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000" spc="-15">
                <a:solidFill>
                  <a:srgbClr val="374151"/>
                </a:solidFill>
                <a:latin typeface="Arial MT"/>
                <a:cs typeface="Arial MT"/>
              </a:rPr>
              <a:t>sensor</a:t>
            </a:r>
            <a:r>
              <a:rPr dirty="0" sz="1000" spc="4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000" spc="5">
                <a:solidFill>
                  <a:srgbClr val="374151"/>
                </a:solidFill>
                <a:latin typeface="Arial MT"/>
                <a:cs typeface="Arial MT"/>
              </a:rPr>
              <a:t>failures</a:t>
            </a:r>
            <a:r>
              <a:rPr dirty="0" sz="1000" spc="-5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74151"/>
                </a:solidFill>
                <a:latin typeface="Arial MT"/>
                <a:cs typeface="Arial MT"/>
              </a:rPr>
              <a:t>or </a:t>
            </a:r>
            <a:r>
              <a:rPr dirty="0" sz="1000" spc="-10">
                <a:solidFill>
                  <a:srgbClr val="374151"/>
                </a:solidFill>
                <a:latin typeface="Arial MT"/>
                <a:cs typeface="Arial MT"/>
              </a:rPr>
              <a:t>network</a:t>
            </a:r>
            <a:r>
              <a:rPr dirty="0" sz="1000" spc="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000" spc="-15">
                <a:solidFill>
                  <a:srgbClr val="374151"/>
                </a:solidFill>
                <a:latin typeface="Arial MT"/>
                <a:cs typeface="Arial MT"/>
              </a:rPr>
              <a:t>issues.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9201" y="1244041"/>
            <a:ext cx="668210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/>
              <a:t>INTEGRATION</a:t>
            </a:r>
            <a:r>
              <a:rPr dirty="0" spc="30"/>
              <a:t> </a:t>
            </a:r>
            <a:r>
              <a:rPr dirty="0" spc="1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8963" y="2513533"/>
            <a:ext cx="9697720" cy="361061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115"/>
              </a:spcBef>
            </a:pP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Integrating</a:t>
            </a:r>
            <a:r>
              <a:rPr dirty="0" sz="1500" spc="-8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dirty="0" sz="1500" spc="-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74151"/>
                </a:solidFill>
                <a:latin typeface="Arial MT"/>
                <a:cs typeface="Arial MT"/>
              </a:rPr>
              <a:t>Flood</a:t>
            </a:r>
            <a:r>
              <a:rPr dirty="0" sz="1500" spc="-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Monitoring</a:t>
            </a:r>
            <a:r>
              <a:rPr dirty="0" sz="1500" spc="-6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500" spc="-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Early</a:t>
            </a:r>
            <a:r>
              <a:rPr dirty="0" sz="1500" spc="-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74151"/>
                </a:solidFill>
                <a:latin typeface="Arial MT"/>
                <a:cs typeface="Arial MT"/>
              </a:rPr>
              <a:t>Warning</a:t>
            </a:r>
            <a:r>
              <a:rPr dirty="0" sz="1500" spc="-8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System</a:t>
            </a:r>
            <a:r>
              <a:rPr dirty="0" sz="1500" spc="-6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74151"/>
                </a:solidFill>
                <a:latin typeface="Arial MT"/>
                <a:cs typeface="Arial MT"/>
              </a:rPr>
              <a:t>offers</a:t>
            </a:r>
            <a:r>
              <a:rPr dirty="0" sz="1500" spc="-4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numerous</a:t>
            </a:r>
            <a:r>
              <a:rPr dirty="0" sz="1500" spc="-4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benefits</a:t>
            </a:r>
            <a:r>
              <a:rPr dirty="0" sz="1500" spc="-7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that</a:t>
            </a:r>
            <a:r>
              <a:rPr dirty="0" sz="1500" spc="-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enhance</a:t>
            </a:r>
            <a:r>
              <a:rPr dirty="0" sz="1500" spc="-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500" spc="-3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Arial MT"/>
                <a:cs typeface="Arial MT"/>
              </a:rPr>
              <a:t>efficiency,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ts val="1620"/>
              </a:lnSpc>
            </a:pPr>
            <a:r>
              <a:rPr dirty="0" sz="1500" spc="-10">
                <a:solidFill>
                  <a:srgbClr val="374151"/>
                </a:solidFill>
                <a:latin typeface="Arial MT"/>
                <a:cs typeface="Arial MT"/>
              </a:rPr>
              <a:t>accuracy,</a:t>
            </a:r>
            <a:r>
              <a:rPr dirty="0" sz="1500" spc="-7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500">
                <a:solidFill>
                  <a:srgbClr val="374151"/>
                </a:solidFill>
                <a:latin typeface="Arial MT"/>
                <a:cs typeface="Arial MT"/>
              </a:rPr>
              <a:t> effectiveness</a:t>
            </a:r>
            <a:r>
              <a:rPr dirty="0" sz="1500" spc="-9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dirty="0" sz="15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flood</a:t>
            </a:r>
            <a:r>
              <a:rPr dirty="0" sz="1500" spc="-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preparedness</a:t>
            </a:r>
            <a:r>
              <a:rPr dirty="0" sz="1500" spc="-6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500" spc="-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response</a:t>
            </a:r>
            <a:r>
              <a:rPr dirty="0" sz="1500" spc="-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74151"/>
                </a:solidFill>
                <a:latin typeface="Arial MT"/>
                <a:cs typeface="Arial MT"/>
              </a:rPr>
              <a:t>efforts.</a:t>
            </a:r>
            <a:r>
              <a:rPr dirty="0" sz="1500" spc="-6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74151"/>
                </a:solidFill>
                <a:latin typeface="Arial MT"/>
                <a:cs typeface="Arial MT"/>
              </a:rPr>
              <a:t>Here</a:t>
            </a:r>
            <a:r>
              <a:rPr dirty="0" sz="1500" spc="-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are</a:t>
            </a:r>
            <a:r>
              <a:rPr dirty="0" sz="150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10">
                <a:solidFill>
                  <a:srgbClr val="374151"/>
                </a:solidFill>
                <a:latin typeface="Arial MT"/>
                <a:cs typeface="Arial MT"/>
              </a:rPr>
              <a:t>some</a:t>
            </a:r>
            <a:r>
              <a:rPr dirty="0" sz="1500" spc="-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key</a:t>
            </a:r>
            <a:r>
              <a:rPr dirty="0" sz="1500" spc="-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integration</a:t>
            </a:r>
            <a:r>
              <a:rPr dirty="0" sz="1500" spc="-5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benefits: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500" b="1">
                <a:solidFill>
                  <a:srgbClr val="374151"/>
                </a:solidFill>
                <a:latin typeface="Arial"/>
                <a:cs typeface="Arial"/>
              </a:rPr>
              <a:t>Timely</a:t>
            </a:r>
            <a:r>
              <a:rPr dirty="0" sz="1500" spc="-65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74151"/>
                </a:solidFill>
                <a:latin typeface="Arial"/>
                <a:cs typeface="Arial"/>
              </a:rPr>
              <a:t>and</a:t>
            </a:r>
            <a:r>
              <a:rPr dirty="0" sz="1500" spc="-75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74151"/>
                </a:solidFill>
                <a:latin typeface="Arial"/>
                <a:cs typeface="Arial"/>
              </a:rPr>
              <a:t>Accurate</a:t>
            </a:r>
            <a:r>
              <a:rPr dirty="0" sz="1500" spc="-40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374151"/>
                </a:solidFill>
                <a:latin typeface="Arial"/>
                <a:cs typeface="Arial"/>
              </a:rPr>
              <a:t>Warnings:</a:t>
            </a:r>
            <a:endParaRPr sz="1500">
              <a:latin typeface="Arial"/>
              <a:cs typeface="Arial"/>
            </a:endParaRPr>
          </a:p>
          <a:p>
            <a:pPr marL="299085" marR="176530" indent="-287020">
              <a:lnSpc>
                <a:spcPct val="80000"/>
              </a:lnSpc>
              <a:spcBef>
                <a:spcPts val="960"/>
              </a:spcBef>
              <a:buClr>
                <a:srgbClr val="83992A"/>
              </a:buClr>
              <a:buSzPct val="113333"/>
              <a:buChar char="•"/>
              <a:tabLst>
                <a:tab pos="299085" algn="l"/>
                <a:tab pos="299720" algn="l"/>
              </a:tabLst>
            </a:pP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Integration</a:t>
            </a:r>
            <a:r>
              <a:rPr dirty="0" sz="1500" spc="-8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ensures</a:t>
            </a:r>
            <a:r>
              <a:rPr dirty="0" sz="1500" spc="-4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real-time</a:t>
            </a:r>
            <a:r>
              <a:rPr dirty="0" sz="1500" spc="-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data</a:t>
            </a:r>
            <a:r>
              <a:rPr dirty="0" sz="1500" spc="-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processing</a:t>
            </a:r>
            <a:r>
              <a:rPr dirty="0" sz="1500" spc="-7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50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analysis,</a:t>
            </a:r>
            <a:r>
              <a:rPr dirty="0" sz="1500" spc="-4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leading</a:t>
            </a:r>
            <a:r>
              <a:rPr dirty="0" sz="1500" spc="-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1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500" spc="-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precise</a:t>
            </a:r>
            <a:r>
              <a:rPr dirty="0" sz="1500" spc="-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500" spc="-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timely</a:t>
            </a:r>
            <a:r>
              <a:rPr dirty="0" sz="1500" spc="-3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flood</a:t>
            </a:r>
            <a:r>
              <a:rPr dirty="0" sz="1500" spc="-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Arial MT"/>
                <a:cs typeface="Arial MT"/>
              </a:rPr>
              <a:t>warnings.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74151"/>
                </a:solidFill>
                <a:latin typeface="Arial MT"/>
                <a:cs typeface="Arial MT"/>
              </a:rPr>
              <a:t>This </a:t>
            </a:r>
            <a:r>
              <a:rPr dirty="0" sz="1500" spc="-40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accuracy</a:t>
            </a:r>
            <a:r>
              <a:rPr dirty="0" sz="1500" spc="-7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74151"/>
                </a:solidFill>
                <a:latin typeface="Arial MT"/>
                <a:cs typeface="Arial MT"/>
              </a:rPr>
              <a:t>is</a:t>
            </a:r>
            <a:r>
              <a:rPr dirty="0" sz="1500" spc="-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crucial</a:t>
            </a:r>
            <a:r>
              <a:rPr dirty="0" sz="1500" spc="-3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dirty="0" sz="1500" spc="-3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Arial MT"/>
                <a:cs typeface="Arial MT"/>
              </a:rPr>
              <a:t>allowing</a:t>
            </a:r>
            <a:r>
              <a:rPr dirty="0" sz="1500" spc="3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residents</a:t>
            </a:r>
            <a:r>
              <a:rPr dirty="0" sz="1500" spc="-7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500" spc="-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authorities</a:t>
            </a:r>
            <a:r>
              <a:rPr dirty="0" sz="1500" spc="-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1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500" spc="-3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respond</a:t>
            </a:r>
            <a:r>
              <a:rPr dirty="0" sz="1500" spc="-4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Arial MT"/>
                <a:cs typeface="Arial MT"/>
              </a:rPr>
              <a:t>promptly.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500" b="1">
                <a:solidFill>
                  <a:srgbClr val="374151"/>
                </a:solidFill>
                <a:latin typeface="Arial"/>
                <a:cs typeface="Arial"/>
              </a:rPr>
              <a:t>Reduced</a:t>
            </a:r>
            <a:r>
              <a:rPr dirty="0" sz="1500" spc="-40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74151"/>
                </a:solidFill>
                <a:latin typeface="Arial"/>
                <a:cs typeface="Arial"/>
              </a:rPr>
              <a:t>Property</a:t>
            </a:r>
            <a:r>
              <a:rPr dirty="0" sz="1500" spc="-50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74151"/>
                </a:solidFill>
                <a:latin typeface="Arial"/>
                <a:cs typeface="Arial"/>
              </a:rPr>
              <a:t>Damage:</a:t>
            </a:r>
            <a:endParaRPr sz="1500">
              <a:latin typeface="Arial"/>
              <a:cs typeface="Arial"/>
            </a:endParaRPr>
          </a:p>
          <a:p>
            <a:pPr marL="299085" marR="154940" indent="-287020">
              <a:lnSpc>
                <a:spcPts val="1440"/>
              </a:lnSpc>
              <a:spcBef>
                <a:spcPts val="950"/>
              </a:spcBef>
              <a:buClr>
                <a:srgbClr val="83992A"/>
              </a:buClr>
              <a:buSzPct val="113333"/>
              <a:buChar char="•"/>
              <a:tabLst>
                <a:tab pos="299085" algn="l"/>
                <a:tab pos="299720" algn="l"/>
              </a:tabLst>
            </a:pP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Early</a:t>
            </a:r>
            <a:r>
              <a:rPr dirty="0" sz="1500" spc="-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Arial MT"/>
                <a:cs typeface="Arial MT"/>
              </a:rPr>
              <a:t>warnings</a:t>
            </a:r>
            <a:r>
              <a:rPr dirty="0" sz="1500" spc="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allow</a:t>
            </a:r>
            <a:r>
              <a:rPr dirty="0" sz="150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residents</a:t>
            </a:r>
            <a:r>
              <a:rPr dirty="0" sz="1500" spc="-7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1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500" spc="-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secure</a:t>
            </a:r>
            <a:r>
              <a:rPr dirty="0" sz="1500" spc="-6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their</a:t>
            </a:r>
            <a:r>
              <a:rPr dirty="0" sz="1500" spc="-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Arial MT"/>
                <a:cs typeface="Arial MT"/>
              </a:rPr>
              <a:t>property,</a:t>
            </a:r>
            <a:r>
              <a:rPr dirty="0" sz="1500" spc="-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15">
                <a:solidFill>
                  <a:srgbClr val="374151"/>
                </a:solidFill>
                <a:latin typeface="Arial MT"/>
                <a:cs typeface="Arial MT"/>
              </a:rPr>
              <a:t>move</a:t>
            </a:r>
            <a:r>
              <a:rPr dirty="0" sz="1500" spc="-8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belongings</a:t>
            </a:r>
            <a:r>
              <a:rPr dirty="0" sz="1500" spc="-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1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500" spc="-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higher</a:t>
            </a:r>
            <a:r>
              <a:rPr dirty="0" sz="1500" spc="-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ground,</a:t>
            </a:r>
            <a:r>
              <a:rPr dirty="0" sz="1500" spc="-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or</a:t>
            </a:r>
            <a:r>
              <a:rPr dirty="0" sz="1500" spc="-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implement</a:t>
            </a:r>
            <a:r>
              <a:rPr dirty="0" sz="1500" spc="-7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flood </a:t>
            </a:r>
            <a:r>
              <a:rPr dirty="0" sz="1500" spc="-40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mitigation</a:t>
            </a:r>
            <a:r>
              <a:rPr dirty="0" sz="1500" spc="-8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measures,</a:t>
            </a:r>
            <a:r>
              <a:rPr dirty="0" sz="1500" spc="-7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74151"/>
                </a:solidFill>
                <a:latin typeface="Arial MT"/>
                <a:cs typeface="Arial MT"/>
              </a:rPr>
              <a:t>minimizing</a:t>
            </a:r>
            <a:r>
              <a:rPr dirty="0" sz="1500" spc="-3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damage</a:t>
            </a:r>
            <a:r>
              <a:rPr dirty="0" sz="1500" spc="-3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1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500" spc="-3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homes</a:t>
            </a:r>
            <a:r>
              <a:rPr dirty="0" sz="1500" spc="-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500" spc="-3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businesses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500" b="1">
                <a:solidFill>
                  <a:srgbClr val="374151"/>
                </a:solidFill>
                <a:latin typeface="Arial"/>
                <a:cs typeface="Arial"/>
              </a:rPr>
              <a:t>Cost-Effectiveness: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ts val="1620"/>
              </a:lnSpc>
              <a:spcBef>
                <a:spcPts val="600"/>
              </a:spcBef>
              <a:buClr>
                <a:srgbClr val="83992A"/>
              </a:buClr>
              <a:buSzPct val="113333"/>
              <a:buChar char="•"/>
              <a:tabLst>
                <a:tab pos="299085" algn="l"/>
                <a:tab pos="299720" algn="l"/>
              </a:tabLst>
            </a:pP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By</a:t>
            </a:r>
            <a:r>
              <a:rPr dirty="0" sz="1500" spc="-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74151"/>
                </a:solidFill>
                <a:latin typeface="Arial MT"/>
                <a:cs typeface="Arial MT"/>
              </a:rPr>
              <a:t>minimizing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flood-related</a:t>
            </a:r>
            <a:r>
              <a:rPr dirty="0" sz="1500" spc="-7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damages</a:t>
            </a:r>
            <a:r>
              <a:rPr dirty="0" sz="1500" spc="-4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500">
                <a:solidFill>
                  <a:srgbClr val="374151"/>
                </a:solidFill>
                <a:latin typeface="Arial MT"/>
                <a:cs typeface="Arial MT"/>
              </a:rPr>
              <a:t> optimizing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 emergency</a:t>
            </a:r>
            <a:r>
              <a:rPr dirty="0" sz="1500" spc="-6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response,</a:t>
            </a:r>
            <a:r>
              <a:rPr dirty="0" sz="1500" spc="-7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integrated</a:t>
            </a:r>
            <a:r>
              <a:rPr dirty="0" sz="1500" spc="-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systems</a:t>
            </a:r>
            <a:r>
              <a:rPr dirty="0" sz="1500" spc="-8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reduce</a:t>
            </a:r>
            <a:r>
              <a:rPr dirty="0" sz="1500" spc="-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endParaRPr sz="1500">
              <a:latin typeface="Arial MT"/>
              <a:cs typeface="Arial MT"/>
            </a:endParaRPr>
          </a:p>
          <a:p>
            <a:pPr marL="299085">
              <a:lnSpc>
                <a:spcPts val="1620"/>
              </a:lnSpc>
            </a:pP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economic</a:t>
            </a:r>
            <a:r>
              <a:rPr dirty="0" sz="1500" spc="-8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impact</a:t>
            </a:r>
            <a:r>
              <a:rPr dirty="0" sz="1500" spc="-5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dirty="0" sz="1500" spc="-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floods</a:t>
            </a:r>
            <a:r>
              <a:rPr dirty="0" sz="1500" spc="-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on</a:t>
            </a:r>
            <a:r>
              <a:rPr dirty="0" sz="1500" spc="-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communities</a:t>
            </a:r>
            <a:r>
              <a:rPr dirty="0" sz="1500" spc="-10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500" spc="-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governments.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500" b="1">
                <a:solidFill>
                  <a:srgbClr val="374151"/>
                </a:solidFill>
                <a:latin typeface="Arial"/>
                <a:cs typeface="Arial"/>
              </a:rPr>
              <a:t>Public</a:t>
            </a:r>
            <a:r>
              <a:rPr dirty="0" sz="1500" spc="-75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500" spc="-15" b="1">
                <a:solidFill>
                  <a:srgbClr val="374151"/>
                </a:solidFill>
                <a:latin typeface="Arial"/>
                <a:cs typeface="Arial"/>
              </a:rPr>
              <a:t>Trust</a:t>
            </a:r>
            <a:r>
              <a:rPr dirty="0" sz="1500" spc="-45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74151"/>
                </a:solidFill>
                <a:latin typeface="Arial"/>
                <a:cs typeface="Arial"/>
              </a:rPr>
              <a:t>and</a:t>
            </a:r>
            <a:r>
              <a:rPr dirty="0" sz="1500" spc="-35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74151"/>
                </a:solidFill>
                <a:latin typeface="Arial"/>
                <a:cs typeface="Arial"/>
              </a:rPr>
              <a:t>Confidence: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ts val="1620"/>
              </a:lnSpc>
              <a:spcBef>
                <a:spcPts val="600"/>
              </a:spcBef>
              <a:buClr>
                <a:srgbClr val="83992A"/>
              </a:buClr>
              <a:buSzPct val="113333"/>
              <a:buChar char="•"/>
              <a:tabLst>
                <a:tab pos="299085" algn="l"/>
                <a:tab pos="299720" algn="l"/>
              </a:tabLst>
            </a:pPr>
            <a:r>
              <a:rPr dirty="0" sz="1500">
                <a:solidFill>
                  <a:srgbClr val="374151"/>
                </a:solidFill>
                <a:latin typeface="Arial MT"/>
                <a:cs typeface="Arial MT"/>
              </a:rPr>
              <a:t>Reliable,</a:t>
            </a:r>
            <a:r>
              <a:rPr dirty="0" sz="1500" spc="-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integrated</a:t>
            </a:r>
            <a:r>
              <a:rPr dirty="0" sz="1500" spc="-5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systems</a:t>
            </a:r>
            <a:r>
              <a:rPr dirty="0" sz="1500" spc="-6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74151"/>
                </a:solidFill>
                <a:latin typeface="Arial MT"/>
                <a:cs typeface="Arial MT"/>
              </a:rPr>
              <a:t>build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public</a:t>
            </a:r>
            <a:r>
              <a:rPr dirty="0" sz="1500" spc="-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trust</a:t>
            </a:r>
            <a:r>
              <a:rPr dirty="0" sz="1500" spc="-6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74151"/>
                </a:solidFill>
                <a:latin typeface="Arial MT"/>
                <a:cs typeface="Arial MT"/>
              </a:rPr>
              <a:t>in</a:t>
            </a:r>
            <a:r>
              <a:rPr dirty="0" sz="1500" spc="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authorities'</a:t>
            </a:r>
            <a:r>
              <a:rPr dirty="0" sz="1500" spc="-7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ability</a:t>
            </a:r>
            <a:r>
              <a:rPr dirty="0" sz="1500" spc="-3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1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50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handle</a:t>
            </a:r>
            <a:r>
              <a:rPr dirty="0" sz="1500" spc="-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emergencies</a:t>
            </a:r>
            <a:r>
              <a:rPr dirty="0" sz="1500" spc="-6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Arial MT"/>
                <a:cs typeface="Arial MT"/>
              </a:rPr>
              <a:t>effectively,</a:t>
            </a:r>
            <a:r>
              <a:rPr dirty="0" sz="1500" spc="-6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increasing</a:t>
            </a:r>
            <a:endParaRPr sz="1500">
              <a:latin typeface="Arial MT"/>
              <a:cs typeface="Arial MT"/>
            </a:endParaRPr>
          </a:p>
          <a:p>
            <a:pPr marL="299085">
              <a:lnSpc>
                <a:spcPts val="1620"/>
              </a:lnSpc>
            </a:pP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confidence</a:t>
            </a:r>
            <a:r>
              <a:rPr dirty="0" sz="1500" spc="-9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in</a:t>
            </a:r>
            <a:r>
              <a:rPr dirty="0" sz="1500" spc="-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500" spc="-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safety</a:t>
            </a:r>
            <a:r>
              <a:rPr dirty="0" sz="1500" spc="-10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dirty="0" sz="1500" spc="-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Arial MT"/>
                <a:cs typeface="Arial MT"/>
              </a:rPr>
              <a:t>communities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1465" y="3238626"/>
            <a:ext cx="252349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25" b="1">
                <a:solidFill>
                  <a:srgbClr val="000000"/>
                </a:solidFill>
                <a:latin typeface="Times New Roman"/>
                <a:cs typeface="Times New Roman"/>
              </a:rPr>
              <a:t>THANK</a:t>
            </a:r>
            <a:r>
              <a:rPr dirty="0" sz="3200" spc="-3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60" b="1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2023-09-29T15:11:50Z</dcterms:created>
  <dcterms:modified xsi:type="dcterms:W3CDTF">2023-09-29T15:11:50Z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2023-09-29T00:00:00Z</vt:filetime>
  </property>
</Properties>
</file>