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70F5-8E92-476D-8627-D1E5E3C674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1C7A99-8EE1-49C8-99C6-E3FB35DB3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2016BE-3DB3-4745-8F1F-4E6B78C55DAD}"/>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5" name="Footer Placeholder 4">
            <a:extLst>
              <a:ext uri="{FF2B5EF4-FFF2-40B4-BE49-F238E27FC236}">
                <a16:creationId xmlns:a16="http://schemas.microsoft.com/office/drawing/2014/main" id="{87D93743-19B8-4721-8106-FDE79657C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4505C-8B59-479A-A00A-ECBD3C98C161}"/>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23555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FB14-CEE6-4263-8CE2-1D934E758F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D188EA-43F8-41B1-A748-6B0132AB92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E78B90-046F-4257-BC6E-696A24F7E588}"/>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5" name="Footer Placeholder 4">
            <a:extLst>
              <a:ext uri="{FF2B5EF4-FFF2-40B4-BE49-F238E27FC236}">
                <a16:creationId xmlns:a16="http://schemas.microsoft.com/office/drawing/2014/main" id="{C15ED428-36EF-465C-BBC1-15D036E79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F0F14-1E44-46E9-8819-840EAC8F156D}"/>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202267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99953-F35E-40A8-A7F9-DF876876A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629730-1D5E-46EF-A265-B44C66D12D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BB179-33B5-4E1E-94C6-B79B7D8076CE}"/>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5" name="Footer Placeholder 4">
            <a:extLst>
              <a:ext uri="{FF2B5EF4-FFF2-40B4-BE49-F238E27FC236}">
                <a16:creationId xmlns:a16="http://schemas.microsoft.com/office/drawing/2014/main" id="{EA662726-F4DC-49F5-84F9-0950718585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24994E-B00F-4A2D-9F02-D10D47CA9606}"/>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51502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E578-1208-47D7-A035-538FE625CE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42F17-7474-446C-B9FE-0CE2285F22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6CEFE-493C-453B-9583-61958DE2F30A}"/>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5" name="Footer Placeholder 4">
            <a:extLst>
              <a:ext uri="{FF2B5EF4-FFF2-40B4-BE49-F238E27FC236}">
                <a16:creationId xmlns:a16="http://schemas.microsoft.com/office/drawing/2014/main" id="{79EEE913-1789-4F79-9848-6385FF7F9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37C20-1351-4ED7-9606-13F40FCE0F4B}"/>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305471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2F59-E8BA-4A75-BBC1-D5DDE55FF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A2583C-466E-4AF4-97BA-8DF43189E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68D6D1-DA35-4FAC-B392-6217BB785DA6}"/>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5" name="Footer Placeholder 4">
            <a:extLst>
              <a:ext uri="{FF2B5EF4-FFF2-40B4-BE49-F238E27FC236}">
                <a16:creationId xmlns:a16="http://schemas.microsoft.com/office/drawing/2014/main" id="{6D1041FD-8102-46CC-9CCF-8E6B14887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6B1C8-AA97-4724-8474-B89C9FCF7E6D}"/>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40989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11B1-6504-4CDB-AE95-E4CF2D68A5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276EB8-4AD5-4DAB-A6A8-57558EACD9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83D3B-B3E0-4C85-9F8F-135BCAE1D9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CAB3BD-5566-4AC9-83C2-65107C303573}"/>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6" name="Footer Placeholder 5">
            <a:extLst>
              <a:ext uri="{FF2B5EF4-FFF2-40B4-BE49-F238E27FC236}">
                <a16:creationId xmlns:a16="http://schemas.microsoft.com/office/drawing/2014/main" id="{A1654C83-4AD9-47F9-9619-B8D354F0C0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B99D6-8508-4433-9CC7-7FA7FA33431C}"/>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205200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5DF1-85EE-4490-AFC1-9D3F73D65D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C56908-797F-4FE7-A61E-9FD5B5935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DEA56C-FB3D-4868-801E-CA669EB7F4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68B00A-81A9-4CED-9E72-5F96EF7FE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8F0275-398B-4B51-A99A-7B6DF7C340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02877C-7EC4-4C13-AF72-7BE84136F7F4}"/>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8" name="Footer Placeholder 7">
            <a:extLst>
              <a:ext uri="{FF2B5EF4-FFF2-40B4-BE49-F238E27FC236}">
                <a16:creationId xmlns:a16="http://schemas.microsoft.com/office/drawing/2014/main" id="{00EB4675-05E5-4AB4-9932-F8C6DD7541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B08A6-3A4C-4BB9-867A-9C47F778CFEB}"/>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140997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8B6B-BC02-4665-9D2B-9F048B0CCD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8C4E25-95B9-4036-BEDD-22100ED1414D}"/>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4" name="Footer Placeholder 3">
            <a:extLst>
              <a:ext uri="{FF2B5EF4-FFF2-40B4-BE49-F238E27FC236}">
                <a16:creationId xmlns:a16="http://schemas.microsoft.com/office/drawing/2014/main" id="{151A18C2-EC4E-4C07-B810-B6D8395356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7E52A6-B447-4C33-B7B3-064921C97A2C}"/>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255962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E6A36-6B3C-4A53-B160-B2B5B7D6DBE7}"/>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3" name="Footer Placeholder 2">
            <a:extLst>
              <a:ext uri="{FF2B5EF4-FFF2-40B4-BE49-F238E27FC236}">
                <a16:creationId xmlns:a16="http://schemas.microsoft.com/office/drawing/2014/main" id="{701E4BDB-3063-48E2-8EF4-10C67CC79C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7B8C0A-E838-4C9A-BB79-2025981A71F0}"/>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258619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2491-3054-4E21-8860-963C860A7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179B35-4C9F-4953-9EED-4F617B6E5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2337B-67B4-4C5F-88BE-BC2987880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1D33A2-A2B7-4001-9462-8ABB5BA5E9D0}"/>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6" name="Footer Placeholder 5">
            <a:extLst>
              <a:ext uri="{FF2B5EF4-FFF2-40B4-BE49-F238E27FC236}">
                <a16:creationId xmlns:a16="http://schemas.microsoft.com/office/drawing/2014/main" id="{40DB858C-FF41-4CB4-9D67-4B8DAE895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A7E7BC-4AD2-467C-AE51-5F4E5D1CC74A}"/>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152391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9585-EC9D-4630-9FAD-E06032CA1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0F40F1-6C9A-4835-86A3-7CEBD79D2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19FE26-EF90-42AD-B885-02EF1C173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EC4834-A559-4FAA-BC98-B0FE04E0F38C}"/>
              </a:ext>
            </a:extLst>
          </p:cNvPr>
          <p:cNvSpPr>
            <a:spLocks noGrp="1"/>
          </p:cNvSpPr>
          <p:nvPr>
            <p:ph type="dt" sz="half" idx="10"/>
          </p:nvPr>
        </p:nvSpPr>
        <p:spPr/>
        <p:txBody>
          <a:bodyPr/>
          <a:lstStyle/>
          <a:p>
            <a:fld id="{482E8180-3698-48DE-AF4C-29304F988DF9}" type="datetimeFigureOut">
              <a:rPr lang="en-IN" smtClean="0"/>
              <a:t>18-01-2018</a:t>
            </a:fld>
            <a:endParaRPr lang="en-IN"/>
          </a:p>
        </p:txBody>
      </p:sp>
      <p:sp>
        <p:nvSpPr>
          <p:cNvPr id="6" name="Footer Placeholder 5">
            <a:extLst>
              <a:ext uri="{FF2B5EF4-FFF2-40B4-BE49-F238E27FC236}">
                <a16:creationId xmlns:a16="http://schemas.microsoft.com/office/drawing/2014/main" id="{EF720EC1-819E-4F45-9062-257AED1451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DCF28D-1869-4D5D-BED2-8BAC1DF50FA7}"/>
              </a:ext>
            </a:extLst>
          </p:cNvPr>
          <p:cNvSpPr>
            <a:spLocks noGrp="1"/>
          </p:cNvSpPr>
          <p:nvPr>
            <p:ph type="sldNum" sz="quarter" idx="12"/>
          </p:nvPr>
        </p:nvSpPr>
        <p:spPr/>
        <p:txBody>
          <a:bodyPr/>
          <a:lstStyle/>
          <a:p>
            <a:fld id="{69C693AE-AD50-4789-A8DB-33EE10A31A94}" type="slidenum">
              <a:rPr lang="en-IN" smtClean="0"/>
              <a:t>‹#›</a:t>
            </a:fld>
            <a:endParaRPr lang="en-IN"/>
          </a:p>
        </p:txBody>
      </p:sp>
    </p:spTree>
    <p:extLst>
      <p:ext uri="{BB962C8B-B14F-4D97-AF65-F5344CB8AC3E}">
        <p14:creationId xmlns:p14="http://schemas.microsoft.com/office/powerpoint/2010/main" val="206743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C0A61B-87C0-4034-8A27-6C94E32C6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E9B79B-1875-4800-B525-BD044D6A2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D64A6-02A4-48D5-B910-71FE64A3E5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E8180-3698-48DE-AF4C-29304F988DF9}" type="datetimeFigureOut">
              <a:rPr lang="en-IN" smtClean="0"/>
              <a:t>18-01-2018</a:t>
            </a:fld>
            <a:endParaRPr lang="en-IN"/>
          </a:p>
        </p:txBody>
      </p:sp>
      <p:sp>
        <p:nvSpPr>
          <p:cNvPr id="5" name="Footer Placeholder 4">
            <a:extLst>
              <a:ext uri="{FF2B5EF4-FFF2-40B4-BE49-F238E27FC236}">
                <a16:creationId xmlns:a16="http://schemas.microsoft.com/office/drawing/2014/main" id="{64F16B7C-8755-4BD1-AB0F-6873C116E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B8CBB6-DB52-437A-9FE0-3B9C2E68E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693AE-AD50-4789-A8DB-33EE10A31A94}" type="slidenum">
              <a:rPr lang="en-IN" smtClean="0"/>
              <a:t>‹#›</a:t>
            </a:fld>
            <a:endParaRPr lang="en-IN"/>
          </a:p>
        </p:txBody>
      </p:sp>
    </p:spTree>
    <p:extLst>
      <p:ext uri="{BB962C8B-B14F-4D97-AF65-F5344CB8AC3E}">
        <p14:creationId xmlns:p14="http://schemas.microsoft.com/office/powerpoint/2010/main" val="211889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051A3-0292-410B-BE5B-6FFA517EFD69}"/>
              </a:ext>
            </a:extLst>
          </p:cNvPr>
          <p:cNvSpPr>
            <a:spLocks noGrp="1"/>
          </p:cNvSpPr>
          <p:nvPr>
            <p:ph type="title"/>
          </p:nvPr>
        </p:nvSpPr>
        <p:spPr/>
        <p:txBody>
          <a:bodyPr/>
          <a:lstStyle/>
          <a:p>
            <a:pPr algn="ctr"/>
            <a:r>
              <a:rPr lang="en-IN" b="1" u="sng" dirty="0"/>
              <a:t>H1B VISA PROJECT</a:t>
            </a:r>
            <a:br>
              <a:rPr lang="en-IN" dirty="0"/>
            </a:br>
            <a:endParaRPr lang="en-IN" dirty="0"/>
          </a:p>
        </p:txBody>
      </p:sp>
      <p:sp>
        <p:nvSpPr>
          <p:cNvPr id="5" name="Content Placeholder 4">
            <a:extLst>
              <a:ext uri="{FF2B5EF4-FFF2-40B4-BE49-F238E27FC236}">
                <a16:creationId xmlns:a16="http://schemas.microsoft.com/office/drawing/2014/main" id="{FC547B35-0CFC-4866-8AFC-F69AC7E395B8}"/>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pPr marL="0" indent="0" algn="ctr" fontAlgn="base">
              <a:buNone/>
            </a:pPr>
            <a:r>
              <a:rPr lang="en-IN" dirty="0"/>
              <a:t>BY</a:t>
            </a:r>
          </a:p>
          <a:p>
            <a:pPr marL="0" indent="0" algn="ctr" fontAlgn="base">
              <a:buNone/>
            </a:pPr>
            <a:r>
              <a:rPr lang="en-IN" dirty="0"/>
              <a:t>D.RANJITHA</a:t>
            </a:r>
          </a:p>
          <a:p>
            <a:pPr marL="0" indent="0" algn="ctr" fontAlgn="base">
              <a:buNone/>
            </a:pPr>
            <a:r>
              <a:rPr lang="en-IN" dirty="0"/>
              <a:t>S181165200237</a:t>
            </a:r>
          </a:p>
          <a:p>
            <a:pPr marL="0" indent="0" algn="ctr" fontAlgn="base">
              <a:buNone/>
            </a:pPr>
            <a:r>
              <a:rPr lang="en-IN" dirty="0"/>
              <a: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218898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86FD4-3064-4FA5-9F16-98D4FCA90CF1}"/>
              </a:ext>
            </a:extLst>
          </p:cNvPr>
          <p:cNvSpPr>
            <a:spLocks noGrp="1"/>
          </p:cNvSpPr>
          <p:nvPr>
            <p:ph idx="1"/>
          </p:nvPr>
        </p:nvSpPr>
        <p:spPr>
          <a:xfrm>
            <a:off x="838200" y="689317"/>
            <a:ext cx="10515600" cy="5487646"/>
          </a:xfrm>
        </p:spPr>
        <p:txBody>
          <a:bodyPr/>
          <a:lstStyle/>
          <a:p>
            <a:pPr marL="0" indent="0">
              <a:lnSpc>
                <a:spcPct val="200000"/>
              </a:lnSpc>
              <a:buNone/>
            </a:pPr>
            <a:r>
              <a:rPr lang="en-IN" b="1" dirty="0"/>
              <a:t>Pig:</a:t>
            </a:r>
          </a:p>
          <a:p>
            <a:pPr marL="0" indent="0">
              <a:lnSpc>
                <a:spcPct val="200000"/>
              </a:lnSpc>
              <a:buNone/>
            </a:pPr>
            <a:r>
              <a:rPr lang="en-IN" dirty="0"/>
              <a:t>Pig is a procedural language for developing parallel processing applications for large data sets in the Hadoop environment. Pig is an alternative to Java programming for MapReduce, and automatically generates MapReduce functions.</a:t>
            </a:r>
          </a:p>
        </p:txBody>
      </p:sp>
    </p:spTree>
    <p:extLst>
      <p:ext uri="{BB962C8B-B14F-4D97-AF65-F5344CB8AC3E}">
        <p14:creationId xmlns:p14="http://schemas.microsoft.com/office/powerpoint/2010/main" val="315792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79EC1-FB13-4A9C-B9C7-EBA107F9FE10}"/>
              </a:ext>
            </a:extLst>
          </p:cNvPr>
          <p:cNvSpPr>
            <a:spLocks noGrp="1"/>
          </p:cNvSpPr>
          <p:nvPr>
            <p:ph idx="1"/>
          </p:nvPr>
        </p:nvSpPr>
        <p:spPr>
          <a:xfrm>
            <a:off x="838200" y="633046"/>
            <a:ext cx="10515600" cy="5543917"/>
          </a:xfrm>
        </p:spPr>
        <p:txBody>
          <a:bodyPr/>
          <a:lstStyle/>
          <a:p>
            <a:pPr marL="0" indent="0">
              <a:lnSpc>
                <a:spcPct val="200000"/>
              </a:lnSpc>
              <a:buNone/>
            </a:pPr>
            <a:r>
              <a:rPr lang="en-IN" b="1" dirty="0"/>
              <a:t>HBase:</a:t>
            </a:r>
          </a:p>
          <a:p>
            <a:pPr marL="0" indent="0">
              <a:lnSpc>
                <a:spcPct val="200000"/>
              </a:lnSpc>
              <a:buNone/>
            </a:pPr>
            <a:r>
              <a:rPr lang="en-IN" dirty="0"/>
              <a:t>HBase is a scalable, distributed, NoSQL database that sits atop the HFDS. It was designed to store structured data in tables that could have billions of rows and millions of columns</a:t>
            </a:r>
          </a:p>
        </p:txBody>
      </p:sp>
    </p:spTree>
    <p:extLst>
      <p:ext uri="{BB962C8B-B14F-4D97-AF65-F5344CB8AC3E}">
        <p14:creationId xmlns:p14="http://schemas.microsoft.com/office/powerpoint/2010/main" val="112624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D78B2-3BA6-42F1-9227-6117A8472EDD}"/>
              </a:ext>
            </a:extLst>
          </p:cNvPr>
          <p:cNvSpPr>
            <a:spLocks noGrp="1"/>
          </p:cNvSpPr>
          <p:nvPr>
            <p:ph idx="1"/>
          </p:nvPr>
        </p:nvSpPr>
        <p:spPr>
          <a:xfrm>
            <a:off x="838200" y="576775"/>
            <a:ext cx="10515600" cy="5600188"/>
          </a:xfrm>
        </p:spPr>
        <p:txBody>
          <a:bodyPr/>
          <a:lstStyle/>
          <a:p>
            <a:pPr marL="0" indent="0">
              <a:lnSpc>
                <a:spcPct val="200000"/>
              </a:lnSpc>
              <a:buNone/>
            </a:pPr>
            <a:r>
              <a:rPr lang="en-IN" b="1" dirty="0"/>
              <a:t>Oozie:</a:t>
            </a:r>
          </a:p>
          <a:p>
            <a:pPr marL="0" indent="0">
              <a:lnSpc>
                <a:spcPct val="200000"/>
              </a:lnSpc>
              <a:buNone/>
            </a:pPr>
            <a:r>
              <a:rPr lang="en-IN" dirty="0"/>
              <a:t>Oozie is the workflow scheduler that was developed as part of the Apache Hadoop project. It manages how workflows start and execute, and also controls the execution path</a:t>
            </a:r>
          </a:p>
        </p:txBody>
      </p:sp>
    </p:spTree>
    <p:extLst>
      <p:ext uri="{BB962C8B-B14F-4D97-AF65-F5344CB8AC3E}">
        <p14:creationId xmlns:p14="http://schemas.microsoft.com/office/powerpoint/2010/main" val="393099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7F405-05D1-47CF-8FE2-EF5F83852B08}"/>
              </a:ext>
            </a:extLst>
          </p:cNvPr>
          <p:cNvSpPr>
            <a:spLocks noGrp="1"/>
          </p:cNvSpPr>
          <p:nvPr>
            <p:ph idx="1"/>
          </p:nvPr>
        </p:nvSpPr>
        <p:spPr>
          <a:xfrm>
            <a:off x="838200" y="576775"/>
            <a:ext cx="10515600" cy="5600188"/>
          </a:xfrm>
        </p:spPr>
        <p:txBody>
          <a:bodyPr/>
          <a:lstStyle/>
          <a:p>
            <a:pPr marL="0" indent="0">
              <a:lnSpc>
                <a:spcPct val="200000"/>
              </a:lnSpc>
              <a:buNone/>
            </a:pPr>
            <a:r>
              <a:rPr lang="en-IN" b="1" dirty="0"/>
              <a:t>Sqoop:</a:t>
            </a:r>
          </a:p>
          <a:p>
            <a:pPr marL="0" indent="0">
              <a:lnSpc>
                <a:spcPct val="200000"/>
              </a:lnSpc>
              <a:buNone/>
            </a:pPr>
            <a:r>
              <a:rPr lang="en-IN" dirty="0"/>
              <a:t>Think of Sqoop as a front-end loader for big data. Sqoop is a command-line interface that facilitates moving bulk data from Hadoop into relational databases and other structured data stores. </a:t>
            </a:r>
          </a:p>
        </p:txBody>
      </p:sp>
    </p:spTree>
    <p:extLst>
      <p:ext uri="{BB962C8B-B14F-4D97-AF65-F5344CB8AC3E}">
        <p14:creationId xmlns:p14="http://schemas.microsoft.com/office/powerpoint/2010/main" val="338159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1B35B-A4E9-4FBF-B647-26C8B0DB7E7B}"/>
              </a:ext>
            </a:extLst>
          </p:cNvPr>
          <p:cNvSpPr>
            <a:spLocks noGrp="1"/>
          </p:cNvSpPr>
          <p:nvPr>
            <p:ph idx="1"/>
          </p:nvPr>
        </p:nvSpPr>
        <p:spPr>
          <a:xfrm>
            <a:off x="838200" y="661182"/>
            <a:ext cx="10515600" cy="5515781"/>
          </a:xfrm>
        </p:spPr>
        <p:txBody>
          <a:bodyPr/>
          <a:lstStyle/>
          <a:p>
            <a:pPr marL="0" indent="0">
              <a:lnSpc>
                <a:spcPct val="200000"/>
              </a:lnSpc>
              <a:buNone/>
            </a:pPr>
            <a:r>
              <a:rPr lang="en-IN" b="1" dirty="0"/>
              <a:t>Zookeeper:</a:t>
            </a:r>
            <a:endParaRPr lang="en-IN" dirty="0"/>
          </a:p>
          <a:p>
            <a:pPr marL="0" indent="0">
              <a:lnSpc>
                <a:spcPct val="200000"/>
              </a:lnSpc>
              <a:buNone/>
            </a:pPr>
            <a:r>
              <a:rPr lang="en-IN" dirty="0"/>
              <a:t>	</a:t>
            </a:r>
            <a:r>
              <a:rPr lang="en-IN" dirty="0" err="1"/>
              <a:t>ZooKeeper</a:t>
            </a:r>
            <a:r>
              <a:rPr lang="en-IN" dirty="0"/>
              <a:t> is a distributed co-ordination service to manage large set of hosts. Co-ordinating and managing a service in a distributed environment is a complicated process. </a:t>
            </a:r>
            <a:r>
              <a:rPr lang="en-IN" dirty="0" err="1"/>
              <a:t>ZooKeeper</a:t>
            </a:r>
            <a:r>
              <a:rPr lang="en-IN" dirty="0"/>
              <a:t> solves this issue with its simple architecture and API.</a:t>
            </a:r>
          </a:p>
        </p:txBody>
      </p:sp>
    </p:spTree>
    <p:extLst>
      <p:ext uri="{BB962C8B-B14F-4D97-AF65-F5344CB8AC3E}">
        <p14:creationId xmlns:p14="http://schemas.microsoft.com/office/powerpoint/2010/main" val="174925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B0554-4E61-43EA-8E04-EB4A60169931}"/>
              </a:ext>
            </a:extLst>
          </p:cNvPr>
          <p:cNvSpPr>
            <a:spLocks noGrp="1"/>
          </p:cNvSpPr>
          <p:nvPr>
            <p:ph idx="1"/>
          </p:nvPr>
        </p:nvSpPr>
        <p:spPr>
          <a:xfrm>
            <a:off x="838200" y="661182"/>
            <a:ext cx="10515600" cy="5515781"/>
          </a:xfrm>
        </p:spPr>
        <p:txBody>
          <a:bodyPr/>
          <a:lstStyle/>
          <a:p>
            <a:endParaRPr lang="en-IN" dirty="0"/>
          </a:p>
          <a:p>
            <a:endParaRPr lang="en-IN" dirty="0"/>
          </a:p>
          <a:p>
            <a:endParaRPr lang="en-IN" dirty="0"/>
          </a:p>
          <a:p>
            <a:pPr marL="0" indent="0" algn="ctr">
              <a:buNone/>
            </a:pPr>
            <a:endParaRPr lang="en-IN" dirty="0"/>
          </a:p>
          <a:p>
            <a:pPr marL="0" indent="0" algn="ctr">
              <a:buNone/>
            </a:pPr>
            <a:r>
              <a:rPr lang="en-IN" sz="7200"/>
              <a:t>Thank </a:t>
            </a:r>
            <a:r>
              <a:rPr lang="en-IN" sz="7200" dirty="0"/>
              <a:t>Y</a:t>
            </a:r>
            <a:r>
              <a:rPr lang="en-IN" sz="7200"/>
              <a:t>ou</a:t>
            </a:r>
            <a:endParaRPr lang="en-IN" sz="7200" dirty="0"/>
          </a:p>
        </p:txBody>
      </p:sp>
    </p:spTree>
    <p:extLst>
      <p:ext uri="{BB962C8B-B14F-4D97-AF65-F5344CB8AC3E}">
        <p14:creationId xmlns:p14="http://schemas.microsoft.com/office/powerpoint/2010/main" val="397446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064235-558B-4BAD-A287-924B4726C6D4}"/>
              </a:ext>
            </a:extLst>
          </p:cNvPr>
          <p:cNvSpPr>
            <a:spLocks noGrp="1"/>
          </p:cNvSpPr>
          <p:nvPr>
            <p:ph type="title"/>
          </p:nvPr>
        </p:nvSpPr>
        <p:spPr/>
        <p:txBody>
          <a:bodyPr/>
          <a:lstStyle/>
          <a:p>
            <a:r>
              <a:rPr lang="en-IN" b="1" dirty="0"/>
              <a:t>What is Big Data?</a:t>
            </a:r>
            <a:r>
              <a:rPr lang="en-IN" dirty="0"/>
              <a:t> </a:t>
            </a:r>
            <a:br>
              <a:rPr lang="en-IN" dirty="0"/>
            </a:br>
            <a:endParaRPr lang="en-IN" dirty="0"/>
          </a:p>
        </p:txBody>
      </p:sp>
      <p:sp>
        <p:nvSpPr>
          <p:cNvPr id="5" name="Content Placeholder 4">
            <a:extLst>
              <a:ext uri="{FF2B5EF4-FFF2-40B4-BE49-F238E27FC236}">
                <a16:creationId xmlns:a16="http://schemas.microsoft.com/office/drawing/2014/main" id="{00710DBC-F07D-4A2C-A5F1-11AC72A34A5F}"/>
              </a:ext>
            </a:extLst>
          </p:cNvPr>
          <p:cNvSpPr>
            <a:spLocks noGrp="1"/>
          </p:cNvSpPr>
          <p:nvPr>
            <p:ph idx="1"/>
          </p:nvPr>
        </p:nvSpPr>
        <p:spPr/>
        <p:txBody>
          <a:bodyPr/>
          <a:lstStyle/>
          <a:p>
            <a:pPr marL="0" indent="0">
              <a:buNone/>
            </a:pPr>
            <a:endParaRPr lang="en-IN" dirty="0"/>
          </a:p>
          <a:p>
            <a:pPr marL="0" indent="0">
              <a:lnSpc>
                <a:spcPct val="200000"/>
              </a:lnSpc>
              <a:buNone/>
            </a:pPr>
            <a:r>
              <a:rPr lang="en-IN" dirty="0"/>
              <a:t>Big Data is a collection of large datasets that cannot be processed using traditional computing techniques. It is not a single technique or a tool, rather it involves many areas of business and technology. </a:t>
            </a:r>
          </a:p>
          <a:p>
            <a:endParaRPr lang="en-IN" dirty="0"/>
          </a:p>
        </p:txBody>
      </p:sp>
    </p:spTree>
    <p:extLst>
      <p:ext uri="{BB962C8B-B14F-4D97-AF65-F5344CB8AC3E}">
        <p14:creationId xmlns:p14="http://schemas.microsoft.com/office/powerpoint/2010/main" val="408475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1059-A801-434C-9869-35BF4C61C79A}"/>
              </a:ext>
            </a:extLst>
          </p:cNvPr>
          <p:cNvSpPr>
            <a:spLocks noGrp="1"/>
          </p:cNvSpPr>
          <p:nvPr>
            <p:ph type="title"/>
          </p:nvPr>
        </p:nvSpPr>
        <p:spPr/>
        <p:txBody>
          <a:bodyPr/>
          <a:lstStyle/>
          <a:p>
            <a:r>
              <a:rPr lang="en-IN" b="1" dirty="0"/>
              <a:t>Five Vs of Big Data</a:t>
            </a:r>
            <a:r>
              <a:rPr lang="en-IN" dirty="0"/>
              <a:t>:</a:t>
            </a:r>
            <a:br>
              <a:rPr lang="en-IN" dirty="0"/>
            </a:br>
            <a:endParaRPr lang="en-IN" dirty="0"/>
          </a:p>
        </p:txBody>
      </p:sp>
      <p:sp>
        <p:nvSpPr>
          <p:cNvPr id="3" name="Content Placeholder 2">
            <a:extLst>
              <a:ext uri="{FF2B5EF4-FFF2-40B4-BE49-F238E27FC236}">
                <a16:creationId xmlns:a16="http://schemas.microsoft.com/office/drawing/2014/main" id="{21D8C626-5A43-4289-8EC6-83F864FC894B}"/>
              </a:ext>
            </a:extLst>
          </p:cNvPr>
          <p:cNvSpPr>
            <a:spLocks noGrp="1"/>
          </p:cNvSpPr>
          <p:nvPr>
            <p:ph idx="1"/>
          </p:nvPr>
        </p:nvSpPr>
        <p:spPr/>
        <p:txBody>
          <a:bodyPr/>
          <a:lstStyle/>
          <a:p>
            <a:pPr lvl="0">
              <a:lnSpc>
                <a:spcPct val="200000"/>
              </a:lnSpc>
            </a:pPr>
            <a:r>
              <a:rPr lang="en-IN" dirty="0"/>
              <a:t>Volume :Scale of data</a:t>
            </a:r>
          </a:p>
          <a:p>
            <a:pPr lvl="0">
              <a:lnSpc>
                <a:spcPct val="200000"/>
              </a:lnSpc>
            </a:pPr>
            <a:r>
              <a:rPr lang="en-IN" dirty="0"/>
              <a:t>Velocity :Analysis of streaming data</a:t>
            </a:r>
          </a:p>
          <a:p>
            <a:pPr lvl="0">
              <a:lnSpc>
                <a:spcPct val="200000"/>
              </a:lnSpc>
            </a:pPr>
            <a:r>
              <a:rPr lang="en-IN" dirty="0"/>
              <a:t> Variety : Different forms of data</a:t>
            </a:r>
          </a:p>
          <a:p>
            <a:pPr lvl="0">
              <a:lnSpc>
                <a:spcPct val="200000"/>
              </a:lnSpc>
            </a:pPr>
            <a:r>
              <a:rPr lang="en-IN" dirty="0"/>
              <a:t> Veracity :Uncertainty of data</a:t>
            </a:r>
          </a:p>
          <a:p>
            <a:endParaRPr lang="en-IN" dirty="0"/>
          </a:p>
        </p:txBody>
      </p:sp>
    </p:spTree>
    <p:extLst>
      <p:ext uri="{BB962C8B-B14F-4D97-AF65-F5344CB8AC3E}">
        <p14:creationId xmlns:p14="http://schemas.microsoft.com/office/powerpoint/2010/main" val="411710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480E-83F2-48ED-ABB3-21111C11140B}"/>
              </a:ext>
            </a:extLst>
          </p:cNvPr>
          <p:cNvSpPr>
            <a:spLocks noGrp="1"/>
          </p:cNvSpPr>
          <p:nvPr>
            <p:ph type="title"/>
          </p:nvPr>
        </p:nvSpPr>
        <p:spPr/>
        <p:txBody>
          <a:bodyPr/>
          <a:lstStyle/>
          <a:p>
            <a:r>
              <a:rPr lang="en-IN" b="1" dirty="0"/>
              <a:t>Hadoop:</a:t>
            </a:r>
            <a:br>
              <a:rPr lang="en-IN" dirty="0"/>
            </a:br>
            <a:endParaRPr lang="en-IN" dirty="0"/>
          </a:p>
        </p:txBody>
      </p:sp>
      <p:sp>
        <p:nvSpPr>
          <p:cNvPr id="3" name="Content Placeholder 2">
            <a:extLst>
              <a:ext uri="{FF2B5EF4-FFF2-40B4-BE49-F238E27FC236}">
                <a16:creationId xmlns:a16="http://schemas.microsoft.com/office/drawing/2014/main" id="{481CD041-93ED-48A2-A5B8-914E58A3D7FB}"/>
              </a:ext>
            </a:extLst>
          </p:cNvPr>
          <p:cNvSpPr>
            <a:spLocks noGrp="1"/>
          </p:cNvSpPr>
          <p:nvPr>
            <p:ph idx="1"/>
          </p:nvPr>
        </p:nvSpPr>
        <p:spPr/>
        <p:txBody>
          <a:bodyPr/>
          <a:lstStyle/>
          <a:p>
            <a:pPr marL="0" indent="0">
              <a:lnSpc>
                <a:spcPct val="200000"/>
              </a:lnSpc>
              <a:buNone/>
            </a:pPr>
            <a:r>
              <a:rPr lang="en-IN" dirty="0"/>
              <a:t>Hadoop is an Apache open source framework written in java that allows distributed processing of large datasets across clusters of computers using simple programming models. </a:t>
            </a:r>
          </a:p>
        </p:txBody>
      </p:sp>
    </p:spTree>
    <p:extLst>
      <p:ext uri="{BB962C8B-B14F-4D97-AF65-F5344CB8AC3E}">
        <p14:creationId xmlns:p14="http://schemas.microsoft.com/office/powerpoint/2010/main" val="350258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367EE-C305-4DDC-BC33-4E967FDB462D}"/>
              </a:ext>
            </a:extLst>
          </p:cNvPr>
          <p:cNvSpPr>
            <a:spLocks noGrp="1"/>
          </p:cNvSpPr>
          <p:nvPr>
            <p:ph idx="1"/>
          </p:nvPr>
        </p:nvSpPr>
        <p:spPr>
          <a:xfrm>
            <a:off x="838200" y="534572"/>
            <a:ext cx="10515600" cy="5642391"/>
          </a:xfrm>
        </p:spPr>
        <p:txBody>
          <a:bodyPr/>
          <a:lstStyle/>
          <a:p>
            <a:pPr marL="0" indent="0">
              <a:lnSpc>
                <a:spcPct val="200000"/>
              </a:lnSpc>
              <a:buNone/>
            </a:pPr>
            <a:r>
              <a:rPr lang="en-IN" dirty="0"/>
              <a:t>Hadoop Architecture at its core has two major layers namely:  </a:t>
            </a:r>
          </a:p>
          <a:p>
            <a:pPr lvl="0">
              <a:lnSpc>
                <a:spcPct val="200000"/>
              </a:lnSpc>
            </a:pPr>
            <a:r>
              <a:rPr lang="en-IN" dirty="0"/>
              <a:t>Processing/Computation layer (MapReduce), and  </a:t>
            </a:r>
          </a:p>
          <a:p>
            <a:pPr lvl="0">
              <a:lnSpc>
                <a:spcPct val="200000"/>
              </a:lnSpc>
            </a:pPr>
            <a:r>
              <a:rPr lang="en-IN" dirty="0"/>
              <a:t>Storage layer (Hadoop Distributed File System).</a:t>
            </a:r>
          </a:p>
          <a:p>
            <a:endParaRPr lang="en-IN" dirty="0"/>
          </a:p>
        </p:txBody>
      </p:sp>
    </p:spTree>
    <p:extLst>
      <p:ext uri="{BB962C8B-B14F-4D97-AF65-F5344CB8AC3E}">
        <p14:creationId xmlns:p14="http://schemas.microsoft.com/office/powerpoint/2010/main" val="293349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2140-779D-4190-91DE-7456C16F8FC0}"/>
              </a:ext>
            </a:extLst>
          </p:cNvPr>
          <p:cNvSpPr>
            <a:spLocks noGrp="1"/>
          </p:cNvSpPr>
          <p:nvPr>
            <p:ph type="title"/>
          </p:nvPr>
        </p:nvSpPr>
        <p:spPr/>
        <p:txBody>
          <a:bodyPr/>
          <a:lstStyle/>
          <a:p>
            <a:r>
              <a:rPr lang="en-IN" b="1" dirty="0"/>
              <a:t>Hadoop Ecosystem:</a:t>
            </a:r>
          </a:p>
        </p:txBody>
      </p:sp>
      <p:pic>
        <p:nvPicPr>
          <p:cNvPr id="4" name="Content Placeholder 3" descr="C:\Users\user\Desktop\87375_orig.jpg">
            <a:extLst>
              <a:ext uri="{FF2B5EF4-FFF2-40B4-BE49-F238E27FC236}">
                <a16:creationId xmlns:a16="http://schemas.microsoft.com/office/drawing/2014/main" id="{EC8E635E-D936-48BA-B542-A8F3A2E83DAD}"/>
              </a:ext>
            </a:extLst>
          </p:cNvPr>
          <p:cNvPicPr>
            <a:picLocks noGrp="1"/>
          </p:cNvPicPr>
          <p:nvPr>
            <p:ph idx="1"/>
          </p:nvPr>
        </p:nvPicPr>
        <p:blipFill>
          <a:blip r:embed="rId2"/>
          <a:stretch>
            <a:fillRect/>
          </a:stretch>
        </p:blipFill>
        <p:spPr bwMode="auto">
          <a:xfrm>
            <a:off x="3050875" y="1922328"/>
            <a:ext cx="6090249" cy="4157932"/>
          </a:xfrm>
          <a:prstGeom prst="rect">
            <a:avLst/>
          </a:prstGeom>
        </p:spPr>
      </p:pic>
    </p:spTree>
    <p:extLst>
      <p:ext uri="{BB962C8B-B14F-4D97-AF65-F5344CB8AC3E}">
        <p14:creationId xmlns:p14="http://schemas.microsoft.com/office/powerpoint/2010/main" val="149840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B4C4A-BE8F-4DC7-80C1-B525868DAB43}"/>
              </a:ext>
            </a:extLst>
          </p:cNvPr>
          <p:cNvSpPr>
            <a:spLocks noGrp="1"/>
          </p:cNvSpPr>
          <p:nvPr>
            <p:ph idx="1"/>
          </p:nvPr>
        </p:nvSpPr>
        <p:spPr>
          <a:xfrm>
            <a:off x="838200" y="590841"/>
            <a:ext cx="10515600" cy="5964703"/>
          </a:xfrm>
        </p:spPr>
        <p:txBody>
          <a:bodyPr>
            <a:normAutofit fontScale="92500" lnSpcReduction="20000"/>
          </a:bodyPr>
          <a:lstStyle/>
          <a:p>
            <a:pPr marL="0" indent="0">
              <a:lnSpc>
                <a:spcPct val="200000"/>
              </a:lnSpc>
              <a:buNone/>
            </a:pPr>
            <a:r>
              <a:rPr lang="en-IN" b="1" dirty="0"/>
              <a:t>Hadoop Distributed File System:</a:t>
            </a:r>
            <a:r>
              <a:rPr lang="en-IN" dirty="0"/>
              <a:t> </a:t>
            </a:r>
          </a:p>
          <a:p>
            <a:pPr marL="0" indent="0">
              <a:lnSpc>
                <a:spcPct val="200000"/>
              </a:lnSpc>
              <a:buNone/>
            </a:pPr>
            <a:r>
              <a:rPr lang="en-IN" dirty="0"/>
              <a:t> The Hadoop Distributed File System (HDFS) is based on the Google File System (GFS) and provides a distributed file system that is designed to run on commodity hardware. It has many similarities with existing distributed file systems. However, the differences from other distributed file systems are significant. It is highly fault-tolerant and is designed to be deployed on low-cost hardware. It provides high throughput access to application data and is suitable for applications having large datasets. </a:t>
            </a:r>
          </a:p>
          <a:p>
            <a:endParaRPr lang="en-IN" dirty="0"/>
          </a:p>
        </p:txBody>
      </p:sp>
    </p:spTree>
    <p:extLst>
      <p:ext uri="{BB962C8B-B14F-4D97-AF65-F5344CB8AC3E}">
        <p14:creationId xmlns:p14="http://schemas.microsoft.com/office/powerpoint/2010/main" val="12140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7D95D-644A-4001-98D3-B9B11DCFC615}"/>
              </a:ext>
            </a:extLst>
          </p:cNvPr>
          <p:cNvSpPr>
            <a:spLocks noGrp="1"/>
          </p:cNvSpPr>
          <p:nvPr>
            <p:ph idx="1"/>
          </p:nvPr>
        </p:nvSpPr>
        <p:spPr>
          <a:xfrm>
            <a:off x="838200" y="534572"/>
            <a:ext cx="10515600" cy="6006905"/>
          </a:xfrm>
        </p:spPr>
        <p:txBody>
          <a:bodyPr>
            <a:normAutofit lnSpcReduction="10000"/>
          </a:bodyPr>
          <a:lstStyle/>
          <a:p>
            <a:pPr marL="0" indent="0">
              <a:lnSpc>
                <a:spcPct val="200000"/>
              </a:lnSpc>
              <a:buNone/>
            </a:pPr>
            <a:r>
              <a:rPr lang="en-IN" b="1" dirty="0"/>
              <a:t>MapReduce:</a:t>
            </a:r>
            <a:endParaRPr lang="en-IN" dirty="0"/>
          </a:p>
          <a:p>
            <a:pPr marL="0" indent="0">
              <a:lnSpc>
                <a:spcPct val="200000"/>
              </a:lnSpc>
              <a:buNone/>
            </a:pPr>
            <a:r>
              <a:rPr lang="en-IN" dirty="0"/>
              <a:t> MapReduce is a parallel programming model for writing distributed applications devised at Google for efficient processing of large amounts of data (multi-terabyte data-sets), on large clusters (thousands of nodes) of commodity hardware in a reliable, fault-tolerant manner. The MapReduce program runs on Hadoop which is an Apache open-source framework. </a:t>
            </a:r>
          </a:p>
        </p:txBody>
      </p:sp>
    </p:spTree>
    <p:extLst>
      <p:ext uri="{BB962C8B-B14F-4D97-AF65-F5344CB8AC3E}">
        <p14:creationId xmlns:p14="http://schemas.microsoft.com/office/powerpoint/2010/main" val="48014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0FFF7-BD37-45C7-8487-F8DF22F32BB3}"/>
              </a:ext>
            </a:extLst>
          </p:cNvPr>
          <p:cNvSpPr>
            <a:spLocks noGrp="1"/>
          </p:cNvSpPr>
          <p:nvPr>
            <p:ph idx="1"/>
          </p:nvPr>
        </p:nvSpPr>
        <p:spPr>
          <a:xfrm>
            <a:off x="838200" y="604911"/>
            <a:ext cx="10515600" cy="5572052"/>
          </a:xfrm>
        </p:spPr>
        <p:txBody>
          <a:bodyPr/>
          <a:lstStyle/>
          <a:p>
            <a:pPr marL="0" indent="0">
              <a:buNone/>
            </a:pPr>
            <a:r>
              <a:rPr lang="en-IN" b="1" dirty="0"/>
              <a:t>Hive:</a:t>
            </a:r>
          </a:p>
          <a:p>
            <a:pPr marL="0" indent="0">
              <a:lnSpc>
                <a:spcPct val="200000"/>
              </a:lnSpc>
              <a:buNone/>
            </a:pPr>
            <a:r>
              <a:rPr lang="en-IN" dirty="0"/>
              <a:t>Hive is data warehousing software that addresses how data is structured and queried in distributed Hadoop clusters. Hive is also a popular development environment that is used to write queries for data in the Hadoop environment. </a:t>
            </a:r>
          </a:p>
        </p:txBody>
      </p:sp>
    </p:spTree>
    <p:extLst>
      <p:ext uri="{BB962C8B-B14F-4D97-AF65-F5344CB8AC3E}">
        <p14:creationId xmlns:p14="http://schemas.microsoft.com/office/powerpoint/2010/main" val="2844505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472</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H1B VISA PROJECT </vt:lpstr>
      <vt:lpstr>What is Big Data?  </vt:lpstr>
      <vt:lpstr>Five Vs of Big Data: </vt:lpstr>
      <vt:lpstr>Hadoop: </vt:lpstr>
      <vt:lpstr>PowerPoint Presentation</vt:lpstr>
      <vt:lpstr>Hadoop Ecosystem: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 PROJECT</dc:title>
  <dc:creator>HP</dc:creator>
  <cp:lastModifiedBy>HP</cp:lastModifiedBy>
  <cp:revision>11</cp:revision>
  <dcterms:created xsi:type="dcterms:W3CDTF">2018-01-18T04:16:35Z</dcterms:created>
  <dcterms:modified xsi:type="dcterms:W3CDTF">2018-01-18T04:53:57Z</dcterms:modified>
</cp:coreProperties>
</file>