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01.xlsx]Sheet3!PivotTable3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533856"/>
        <c:axId val="194530328"/>
      </c:barChart>
      <c:catAx>
        <c:axId val="194533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30328"/>
        <c:crosses val="autoZero"/>
        <c:auto val="1"/>
        <c:lblAlgn val="ctr"/>
        <c:lblOffset val="100"/>
        <c:noMultiLvlLbl val="0"/>
      </c:catAx>
      <c:valAx>
        <c:axId val="194530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33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71600" y="2901821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G.RANJITHA</a:t>
            </a:r>
            <a:endParaRPr dirty="0" sz="2400" lang="en-US"/>
          </a:p>
          <a:p>
            <a:r>
              <a:rPr dirty="0" sz="2400" lang="en-US" smtClean="0"/>
              <a:t>REGISTER NO</a:t>
            </a:r>
            <a:r>
              <a:rPr dirty="0" sz="2400" lang="en-US"/>
              <a:t> </a:t>
            </a:r>
            <a:r>
              <a:rPr dirty="0" sz="2400" lang="en-US" smtClean="0"/>
              <a:t>     : unm1455251122066</a:t>
            </a:r>
            <a:endParaRPr dirty="0" sz="2400" lang="en-US"/>
          </a:p>
          <a:p>
            <a:r>
              <a:rPr dirty="0" sz="2400" lang="en-US" smtClean="0"/>
              <a:t>DEPARTMENT     : </a:t>
            </a:r>
            <a:r>
              <a:rPr dirty="0" sz="2400" lang="en-US" err="1" smtClean="0"/>
              <a:t>B.Com</a:t>
            </a:r>
            <a:r>
              <a:rPr dirty="0" sz="2400" lang="en-US" smtClean="0"/>
              <a:t> Bank Management</a:t>
            </a:r>
            <a:endParaRPr dirty="0" sz="2400" lang="en-US"/>
          </a:p>
          <a:p>
            <a:r>
              <a:rPr dirty="0" sz="2400" lang="en-US" smtClean="0"/>
              <a:t>COLLEGE              : Tagore College of arts and sciences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MODELLING</a:t>
            </a:r>
            <a:endParaRPr dirty="0" lang="en-IN"/>
          </a:p>
        </p:txBody>
      </p:sp>
      <p:sp>
        <p:nvSpPr>
          <p:cNvPr id="1048685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43634"/>
            <a:ext cx="10972800" cy="6463308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lang="en-US" smtClean="0"/>
              <a:t>Data Collection :</a:t>
            </a:r>
          </a:p>
          <a:p>
            <a:r>
              <a:rPr dirty="0" sz="2000" lang="en-US"/>
              <a:t> </a:t>
            </a:r>
            <a:r>
              <a:rPr dirty="0" sz="2000" lang="en-US" smtClean="0"/>
              <a:t>     Employee datasets are download from Kaggle.com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lang="en-US" smtClean="0"/>
              <a:t>Feature Collection : </a:t>
            </a:r>
          </a:p>
          <a:p>
            <a:r>
              <a:rPr dirty="0" sz="2000" lang="en-US"/>
              <a:t> </a:t>
            </a:r>
            <a:r>
              <a:rPr dirty="0" sz="2000" lang="en-US" smtClean="0"/>
              <a:t>     1 . Employee ID – numerical values</a:t>
            </a:r>
          </a:p>
          <a:p>
            <a:r>
              <a:rPr dirty="0" sz="2000" lang="en-US"/>
              <a:t> </a:t>
            </a:r>
            <a:r>
              <a:rPr dirty="0" sz="2000" lang="en-US" smtClean="0"/>
              <a:t>     2. First and Last name – text format</a:t>
            </a:r>
          </a:p>
          <a:p>
            <a:r>
              <a:rPr dirty="0" sz="2000" lang="en-US" smtClean="0"/>
              <a:t>      3. Employee type </a:t>
            </a:r>
          </a:p>
          <a:p>
            <a:r>
              <a:rPr dirty="0" sz="2000" lang="en-US"/>
              <a:t> </a:t>
            </a:r>
            <a:r>
              <a:rPr dirty="0" sz="2000" lang="en-US" smtClean="0"/>
              <a:t>     4 . Performance level ……</a:t>
            </a:r>
            <a:r>
              <a:rPr dirty="0" sz="2000" lang="en-US" err="1" smtClean="0"/>
              <a:t>etc</a:t>
            </a:r>
            <a:r>
              <a:rPr dirty="0" sz="2000" lang="en-US" smtClean="0"/>
              <a:t>,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lang="en-US" smtClean="0"/>
              <a:t>Data Cleaning:</a:t>
            </a:r>
          </a:p>
          <a:p>
            <a:r>
              <a:rPr dirty="0" sz="2000" lang="en-US"/>
              <a:t> </a:t>
            </a:r>
            <a:r>
              <a:rPr dirty="0" sz="2000" lang="en-US" smtClean="0"/>
              <a:t>    1. Identify the Missing values</a:t>
            </a:r>
          </a:p>
          <a:p>
            <a:r>
              <a:rPr dirty="0" sz="2000" lang="en-US"/>
              <a:t> </a:t>
            </a:r>
            <a:r>
              <a:rPr dirty="0" sz="2000" lang="en-US" smtClean="0"/>
              <a:t>    2. Filtering the Missing values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lang="en-US" smtClean="0"/>
              <a:t>Performance level :</a:t>
            </a:r>
          </a:p>
          <a:p>
            <a:r>
              <a:rPr dirty="0" sz="2000" lang="en-US"/>
              <a:t> </a:t>
            </a:r>
            <a:r>
              <a:rPr dirty="0" sz="2000" lang="en-US" smtClean="0"/>
              <a:t>     1. Current employee rating</a:t>
            </a:r>
          </a:p>
          <a:p>
            <a:r>
              <a:rPr dirty="0" sz="2000" lang="en-US"/>
              <a:t> </a:t>
            </a:r>
            <a:r>
              <a:rPr dirty="0" sz="2000" lang="en-US" smtClean="0"/>
              <a:t>     2. Rating convert into feedback using IF function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lang="en-US" smtClean="0"/>
              <a:t>Summary :</a:t>
            </a:r>
          </a:p>
          <a:p>
            <a:r>
              <a:rPr dirty="0" sz="2000" lang="en-US"/>
              <a:t> </a:t>
            </a:r>
            <a:r>
              <a:rPr dirty="0" sz="2000" lang="en-US" smtClean="0"/>
              <a:t>    1. Creating a pivotal table </a:t>
            </a:r>
          </a:p>
          <a:p>
            <a:r>
              <a:rPr dirty="0" sz="2000" lang="en-US"/>
              <a:t> </a:t>
            </a:r>
            <a:r>
              <a:rPr dirty="0" sz="2000" lang="en-US" smtClean="0"/>
              <a:t>    2. Selecting the business unit, performance level .</a:t>
            </a:r>
          </a:p>
          <a:p>
            <a:r>
              <a:rPr dirty="0" sz="2000" lang="en-US"/>
              <a:t> </a:t>
            </a:r>
            <a:r>
              <a:rPr dirty="0" sz="2000" lang="en-US" smtClean="0"/>
              <a:t>    3. Business unit drag into row , performance level drag into column . </a:t>
            </a:r>
          </a:p>
          <a:p>
            <a:r>
              <a:rPr dirty="0" sz="2000" lang="en-US" smtClean="0"/>
              <a:t>     4. Then creating a graph and chart from the above information .</a:t>
            </a:r>
          </a:p>
          <a:p>
            <a:endParaRPr dirty="0" sz="2000" lang="en-US" smtClean="0"/>
          </a:p>
          <a:p>
            <a:r>
              <a:rPr dirty="0" sz="2000" lang="en-US"/>
              <a:t> </a:t>
            </a:r>
            <a:r>
              <a:rPr dirty="0" sz="2000" lang="en-US" smtClean="0"/>
              <a:t>     </a:t>
            </a:r>
          </a:p>
          <a:p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0"/>
          <p:cNvGraphicFramePr>
            <a:graphicFrameLocks/>
          </p:cNvGraphicFramePr>
          <p:nvPr/>
        </p:nvGraphicFramePr>
        <p:xfrm>
          <a:off x="2286000" y="2133600"/>
          <a:ext cx="6657976" cy="305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39211"/>
          </a:xfrm>
        </p:spPr>
        <p:txBody>
          <a:bodyPr/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lang="en-US" smtClean="0"/>
              <a:t> </a:t>
            </a:r>
            <a:r>
              <a:rPr dirty="0" sz="2000" lang="en-US" smtClean="0"/>
              <a:t>Improve employee engagement and motivation .</a:t>
            </a:r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sz="2000" lang="en-US" smtClean="0"/>
              <a:t>Increase productivity and efficiency .</a:t>
            </a:r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sz="2000" lang="en-US" smtClean="0"/>
              <a:t>Enhance talent retention and recruitment .</a:t>
            </a:r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sz="2000" lang="en-US" smtClean="0"/>
              <a:t>Make  data - driven decision .</a:t>
            </a:r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sz="2000" lang="en-US" smtClean="0"/>
              <a:t>Achieve strategic objectives .</a:t>
            </a:r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sz="2000" lang="en-US" smtClean="0"/>
              <a:t>Evaluate employee performance accurately and fairly .</a:t>
            </a:r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sz="2000" lang="en-US" smtClean="0"/>
              <a:t>Identify areas of strength and weakness .</a:t>
            </a:r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sz="2000" lang="en-US" smtClean="0"/>
              <a:t>Develop targeted training and development programs . 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53" name="Text Placeholder 8"/>
          <p:cNvSpPr>
            <a:spLocks noGrp="1"/>
          </p:cNvSpPr>
          <p:nvPr>
            <p:ph type="body" idx="1"/>
          </p:nvPr>
        </p:nvSpPr>
        <p:spPr>
          <a:xfrm>
            <a:off x="228600" y="1404704"/>
            <a:ext cx="10879347" cy="3352800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lang="en-US" smtClean="0"/>
              <a:t>Evaluate Productivity: Assess individual and team performance to ensure goals are met.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lang="en-US" smtClean="0"/>
              <a:t>Identify strengths and weaknesses: Recognize areas of excellence and opportunities for growth.</a:t>
            </a:r>
            <a:endParaRPr dirty="0" sz="2000" lang="en-IN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lang="en-US" smtClean="0"/>
              <a:t>Inform development and training: Create targeted training programs to enhance skills.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lang="en-US" smtClean="0"/>
              <a:t>Make informed decisions: Use data to guide promotions , bonuses, and disciplinary actions.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lang="en-US" smtClean="0"/>
              <a:t>Improve employee engagement: Regular feedback and coaching can boost motivation and job satisfaction.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lang="en-US" smtClean="0"/>
              <a:t>Foster  a culture of accountability : Encourage employee to take ownership of their performance.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lang="en-US" smtClean="0"/>
              <a:t>Enhance succession planning : Identify future leaders and key performance.</a:t>
            </a:r>
          </a:p>
          <a:p>
            <a:endParaRPr dirty="0" sz="2000" lang="en-IN"/>
          </a:p>
        </p:txBody>
      </p:sp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5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72001"/>
          </a:xfrm>
        </p:spPr>
        <p:txBody>
          <a:bodyPr/>
          <a:p>
            <a:r>
              <a:rPr dirty="0" sz="2000" lang="en-US" smtClean="0"/>
              <a:t>Objective :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000" lang="en-US" smtClean="0"/>
              <a:t>Develop a comprehensive system to evaluate and improve employee performance.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000" lang="en-US" smtClean="0"/>
              <a:t>Align individual goals with organizational objective.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000" lang="en-US" smtClean="0"/>
              <a:t>Enhance employee engagement , productivity, and growth.</a:t>
            </a:r>
          </a:p>
          <a:p>
            <a:r>
              <a:rPr dirty="0" sz="2000" lang="en-US" smtClean="0"/>
              <a:t>Scope:</a:t>
            </a:r>
          </a:p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000" lang="en-US" smtClean="0"/>
              <a:t>Design a performance evaluation framework.</a:t>
            </a:r>
          </a:p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000" lang="en-US" smtClean="0"/>
              <a:t>Create a dashboard for tracking key performance indicators .</a:t>
            </a:r>
          </a:p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000" lang="en-US" smtClean="0"/>
              <a:t>Implement a training and development program.</a:t>
            </a:r>
          </a:p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000" lang="en-US" smtClean="0"/>
              <a:t>Analyze and report on performance data.</a:t>
            </a:r>
          </a:p>
          <a:p>
            <a:r>
              <a:rPr dirty="0" sz="2000" lang="en-US" smtClean="0"/>
              <a:t>Benefits: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lang="en-US" smtClean="0"/>
              <a:t>Improved employee performance and productivity.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lang="en-US" smtClean="0"/>
              <a:t>Data – driven decision making.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lang="en-US" smtClean="0"/>
              <a:t>Increased transparency and accountability.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lang="en-US" smtClean="0"/>
              <a:t>Better alignment of individual goals with organization objectives.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000" lang="en-IN"/>
          </a:p>
        </p:txBody>
      </p:sp>
      <p:sp>
        <p:nvSpPr>
          <p:cNvPr id="104866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1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66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352799"/>
          </a:xfrm>
        </p:spPr>
        <p:txBody>
          <a:bodyPr/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 smtClean="0"/>
              <a:t>HR Department: Uses data for talent management , succession planning, and compliance.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 smtClean="0"/>
              <a:t>Managers/Supervisors: Utilizes data to evaluate team performance , identify skills gaps, and make informed decisions.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 smtClean="0"/>
              <a:t>Senior Leadership: Receives high – level reports to inform strategic decision ,resource allocation , and company –wide initiatives.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 smtClean="0"/>
              <a:t>Department Heads : Analyzes data to optimize team performance ,resource allocation , and department goals.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 smtClean="0"/>
              <a:t>Employees : Receives personalized feedback , coaching , and development plans based on performance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 smtClean="0"/>
              <a:t>Business Analysts: Analyzes data to identify trends , opportunities , and areas for improvement.</a:t>
            </a:r>
            <a:endParaRPr dirty="0" sz="2000" lang="en-IN"/>
          </a:p>
        </p:txBody>
      </p:sp>
      <p:sp>
        <p:nvSpPr>
          <p:cNvPr id="104866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1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72" name="Text Placeholder 7"/>
          <p:cNvSpPr>
            <a:spLocks noGrp="1"/>
          </p:cNvSpPr>
          <p:nvPr>
            <p:ph type="body" idx="1"/>
          </p:nvPr>
        </p:nvSpPr>
        <p:spPr>
          <a:xfrm>
            <a:off x="511619" y="3035764"/>
            <a:ext cx="10972800" cy="2154436"/>
          </a:xfrm>
        </p:spPr>
        <p:txBody>
          <a:bodyPr/>
          <a:p>
            <a:pPr lvl="5"/>
            <a:r>
              <a:rPr dirty="0" sz="2000" lang="en-US" smtClean="0"/>
              <a:t>Conditional formatting : Mistaking</a:t>
            </a:r>
          </a:p>
          <a:p>
            <a:pPr lvl="5"/>
            <a:r>
              <a:rPr dirty="0" sz="2000" lang="en-US"/>
              <a:t>F</a:t>
            </a:r>
            <a:r>
              <a:rPr dirty="0" sz="2000" lang="en-US" smtClean="0"/>
              <a:t>ilter: Remove</a:t>
            </a:r>
          </a:p>
          <a:p>
            <a:pPr lvl="5"/>
            <a:r>
              <a:rPr dirty="0" sz="2000" lang="en-US" smtClean="0"/>
              <a:t>Formula: </a:t>
            </a:r>
            <a:r>
              <a:rPr dirty="0" sz="2000" lang="en-US" err="1" smtClean="0"/>
              <a:t>Perfomance</a:t>
            </a:r>
            <a:endParaRPr dirty="0" sz="2000" lang="en-US" smtClean="0"/>
          </a:p>
          <a:p>
            <a:pPr lvl="5"/>
            <a:r>
              <a:rPr dirty="0" sz="2000" lang="en-US"/>
              <a:t>P</a:t>
            </a:r>
            <a:r>
              <a:rPr dirty="0" sz="2000" lang="en-US" smtClean="0"/>
              <a:t>ivot: summary</a:t>
            </a:r>
          </a:p>
          <a:p>
            <a:pPr lvl="5"/>
            <a:r>
              <a:rPr dirty="0" sz="2000" lang="en-US" smtClean="0"/>
              <a:t>Graph: Data visualization</a:t>
            </a:r>
          </a:p>
          <a:p>
            <a:pPr lvl="5"/>
            <a:endParaRPr dirty="0" sz="2000" lang="en-US" smtClean="0"/>
          </a:p>
          <a:p>
            <a:pPr lvl="5"/>
            <a:endParaRPr dirty="0" sz="2000" lang="en-IN"/>
          </a:p>
        </p:txBody>
      </p:sp>
      <p:sp>
        <p:nvSpPr>
          <p:cNvPr id="104867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5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308872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000" lang="en-US" smtClean="0"/>
              <a:t>Employee dataset – kaggle.com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000" lang="en-US" smtClean="0"/>
              <a:t>They are 26 features in employee dataset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000" lang="en-US" smtClean="0"/>
              <a:t>8 </a:t>
            </a:r>
            <a:r>
              <a:rPr dirty="0" sz="2000" lang="en-US" smtClean="0"/>
              <a:t>features </a:t>
            </a:r>
            <a:r>
              <a:rPr dirty="0" sz="2000" lang="en-US" smtClean="0"/>
              <a:t>are used </a:t>
            </a:r>
            <a:r>
              <a:rPr dirty="0" sz="2000" lang="en-US" smtClean="0"/>
              <a:t>:</a:t>
            </a:r>
          </a:p>
          <a:p>
            <a:r>
              <a:rPr dirty="0" sz="2000" lang="en-US"/>
              <a:t> </a:t>
            </a:r>
            <a:r>
              <a:rPr dirty="0" sz="2000" lang="en-US" smtClean="0"/>
              <a:t>    </a:t>
            </a:r>
            <a:r>
              <a:rPr dirty="0" sz="2000" lang="en-US" smtClean="0"/>
              <a:t>1.Employee ID - numerical values</a:t>
            </a:r>
          </a:p>
          <a:p>
            <a:r>
              <a:rPr dirty="0" sz="2000" lang="en-US"/>
              <a:t> </a:t>
            </a:r>
            <a:r>
              <a:rPr dirty="0" sz="2000" lang="en-US" smtClean="0"/>
              <a:t>    2. First and Last Name   -  Text format</a:t>
            </a:r>
          </a:p>
          <a:p>
            <a:r>
              <a:rPr dirty="0" sz="2000" lang="en-US"/>
              <a:t> </a:t>
            </a:r>
            <a:r>
              <a:rPr dirty="0" sz="2000" lang="en-US" smtClean="0"/>
              <a:t>    3. </a:t>
            </a:r>
            <a:r>
              <a:rPr dirty="0" sz="2000" lang="en-US" smtClean="0"/>
              <a:t>Employee type</a:t>
            </a:r>
          </a:p>
          <a:p>
            <a:r>
              <a:rPr dirty="0" sz="2000" lang="en-US"/>
              <a:t> </a:t>
            </a:r>
            <a:r>
              <a:rPr dirty="0" sz="2000" lang="en-US" smtClean="0"/>
              <a:t>    4. </a:t>
            </a:r>
            <a:r>
              <a:rPr dirty="0" sz="2000" lang="en-US" smtClean="0"/>
              <a:t>Performance level</a:t>
            </a:r>
          </a:p>
          <a:p>
            <a:r>
              <a:rPr dirty="0" sz="2000" lang="en-US"/>
              <a:t> </a:t>
            </a:r>
            <a:r>
              <a:rPr dirty="0" sz="2000" lang="en-US" smtClean="0"/>
              <a:t>    5. </a:t>
            </a:r>
            <a:r>
              <a:rPr dirty="0" sz="2000" lang="en-US"/>
              <a:t>E</a:t>
            </a:r>
            <a:r>
              <a:rPr dirty="0" sz="2000" lang="en-US" smtClean="0"/>
              <a:t>mployee rating</a:t>
            </a:r>
          </a:p>
          <a:p>
            <a:r>
              <a:rPr dirty="0" sz="2000" lang="en-US"/>
              <a:t> </a:t>
            </a:r>
            <a:r>
              <a:rPr dirty="0" sz="2000" lang="en-US" smtClean="0"/>
              <a:t>    6. Gender – Male , Female </a:t>
            </a:r>
          </a:p>
          <a:p>
            <a:r>
              <a:rPr dirty="0" sz="2000" lang="en-US"/>
              <a:t> </a:t>
            </a:r>
            <a:r>
              <a:rPr dirty="0" sz="2000" lang="en-US" smtClean="0"/>
              <a:t>    7. Employment – Contract , Part-time, full time.</a:t>
            </a:r>
          </a:p>
          <a:p>
            <a:r>
              <a:rPr dirty="0" sz="2000" lang="en-US"/>
              <a:t> </a:t>
            </a:r>
            <a:r>
              <a:rPr dirty="0" sz="2000" lang="en-US" smtClean="0"/>
              <a:t>    8. Ratings to feedback using IF function </a:t>
            </a:r>
          </a:p>
          <a:p>
            <a:r>
              <a:rPr dirty="0" sz="2000" lang="en-US"/>
              <a:t> </a:t>
            </a:r>
            <a:r>
              <a:rPr dirty="0" sz="2000" lang="en-US" smtClean="0"/>
              <a:t>     </a:t>
            </a:r>
          </a:p>
          <a:p>
            <a:endParaRPr dirty="0" sz="2000" lang="en-US" smtClean="0"/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0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0731" y="3326321"/>
            <a:ext cx="2466975" cy="3419475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1" name="Text Placeholder 10"/>
          <p:cNvSpPr>
            <a:spLocks noGrp="1"/>
          </p:cNvSpPr>
          <p:nvPr>
            <p:ph type="body" idx="1"/>
          </p:nvPr>
        </p:nvSpPr>
        <p:spPr>
          <a:xfrm>
            <a:off x="1209675" y="2435519"/>
            <a:ext cx="10972800" cy="777363"/>
          </a:xfrm>
        </p:spPr>
        <p:txBody>
          <a:bodyPr/>
          <a:p>
            <a:r>
              <a:rPr dirty="0" sz="2000" lang="en-US" smtClean="0">
                <a:latin typeface="Algerian" panose="04020705040A02060702" pitchFamily="82" charset="0"/>
              </a:rPr>
              <a:t>Performance level : =if(z28&gt;=5,”very </a:t>
            </a:r>
            <a:r>
              <a:rPr dirty="0" sz="2000" lang="en-US" err="1" smtClean="0">
                <a:latin typeface="Algerian" panose="04020705040A02060702" pitchFamily="82" charset="0"/>
              </a:rPr>
              <a:t>high”,if</a:t>
            </a:r>
            <a:r>
              <a:rPr dirty="0" sz="2000" lang="en-US" smtClean="0">
                <a:latin typeface="Algerian" panose="04020705040A02060702" pitchFamily="82" charset="0"/>
              </a:rPr>
              <a:t>(z28&gt;=4,”high”,if(z28&gt;=3”med”,if(“true”, ”low”,)))))</a:t>
            </a:r>
            <a:endParaRPr dirty="0" sz="2000" lang="en-IN">
              <a:latin typeface="Algerian" panose="04020705040A02060702" pitchFamily="82" charset="0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LENOVO</cp:lastModifiedBy>
  <dcterms:created xsi:type="dcterms:W3CDTF">2024-03-29T04:07:22Z</dcterms:created>
  <dcterms:modified xsi:type="dcterms:W3CDTF">2024-09-04T10:24:36Z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778c89d577e94f809c7ee6b18151ae56</vt:lpwstr>
  </property>
</Properties>
</file>