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1" r:id="rId5"/>
    <p:sldId id="276" r:id="rId6"/>
    <p:sldId id="265" r:id="rId7"/>
    <p:sldId id="257" r:id="rId8"/>
    <p:sldId id="258" r:id="rId9"/>
    <p:sldId id="259" r:id="rId10"/>
    <p:sldId id="260" r:id="rId11"/>
    <p:sldId id="261" r:id="rId12"/>
    <p:sldId id="278" r:id="rId13"/>
    <p:sldId id="280" r:id="rId14"/>
    <p:sldId id="279" r:id="rId15"/>
    <p:sldId id="263" r:id="rId16"/>
    <p:sldId id="282" r:id="rId17"/>
    <p:sldId id="264"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36" autoAdjust="0"/>
    <p:restoredTop sz="94610"/>
  </p:normalViewPr>
  <p:slideViewPr>
    <p:cSldViewPr snapToGrid="0" snapToObjects="1">
      <p:cViewPr>
        <p:scale>
          <a:sx n="66" d="100"/>
          <a:sy n="66" d="100"/>
        </p:scale>
        <p:origin x="99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2621280" y="2621280"/>
            <a:ext cx="10464800" cy="4287520"/>
          </a:xfrm>
          <a:prstGeom prst="rect">
            <a:avLst/>
          </a:prstGeom>
          <a:noFill/>
        </p:spPr>
        <p:txBody>
          <a:bodyPr wrap="square" rtlCol="0" anchor="t"/>
          <a:lstStyle/>
          <a:p>
            <a:pPr marL="0" indent="0">
              <a:lnSpc>
                <a:spcPts val="7545"/>
              </a:lnSpc>
              <a:buNone/>
            </a:pPr>
            <a:r>
              <a:rPr lang="en-US" sz="4000" b="1" dirty="0">
                <a:solidFill>
                  <a:srgbClr val="38512F"/>
                </a:solidFill>
                <a:latin typeface="Lora" pitchFamily="34" charset="0"/>
                <a:ea typeface="Lora" pitchFamily="34" charset="-122"/>
                <a:cs typeface="Lora" pitchFamily="34" charset="-120"/>
              </a:rPr>
              <a:t>  </a:t>
            </a:r>
            <a:endParaRPr lang="en-US" sz="6600" b="1" dirty="0"/>
          </a:p>
        </p:txBody>
      </p:sp>
      <p:sp>
        <p:nvSpPr>
          <p:cNvPr id="6" name="Text 3"/>
          <p:cNvSpPr/>
          <p:nvPr/>
        </p:nvSpPr>
        <p:spPr>
          <a:xfrm>
            <a:off x="833199" y="4177713"/>
            <a:ext cx="7477601" cy="1066205"/>
          </a:xfrm>
          <a:prstGeom prst="rect">
            <a:avLst/>
          </a:prstGeom>
          <a:noFill/>
        </p:spPr>
        <p:txBody>
          <a:bodyPr wrap="square" rtlCol="0" anchor="t"/>
          <a:lstStyle/>
          <a:p>
            <a:pPr marL="0" indent="0">
              <a:lnSpc>
                <a:spcPts val="2800"/>
              </a:lnSpc>
              <a:buNone/>
            </a:pPr>
            <a:endParaRPr lang="en-US" sz="3200" dirty="0"/>
          </a:p>
        </p:txBody>
      </p:sp>
      <p:sp>
        <p:nvSpPr>
          <p:cNvPr id="7" name="Shape 4"/>
          <p:cNvSpPr/>
          <p:nvPr/>
        </p:nvSpPr>
        <p:spPr>
          <a:xfrm>
            <a:off x="833199" y="6198989"/>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182320"/>
            <a:ext cx="1858685" cy="388858"/>
          </a:xfrm>
          <a:prstGeom prst="rect">
            <a:avLst/>
          </a:prstGeom>
          <a:noFill/>
        </p:spPr>
        <p:txBody>
          <a:bodyPr wrap="none" rtlCol="0" anchor="t"/>
          <a:lstStyle/>
          <a:p>
            <a:pPr marL="0" indent="0" algn="l">
              <a:lnSpc>
                <a:spcPts val="3060"/>
              </a:lnSpc>
              <a:buNone/>
            </a:pPr>
            <a:endParaRPr lang="en-US" sz="2185" dirty="0"/>
          </a:p>
        </p:txBody>
      </p:sp>
      <p:sp>
        <p:nvSpPr>
          <p:cNvPr id="21" name="TextBox 20"/>
          <p:cNvSpPr txBox="1"/>
          <p:nvPr/>
        </p:nvSpPr>
        <p:spPr>
          <a:xfrm>
            <a:off x="1308100" y="1049020"/>
            <a:ext cx="12001500" cy="4196715"/>
          </a:xfrm>
          <a:prstGeom prst="rect">
            <a:avLst/>
          </a:prstGeom>
          <a:noFill/>
        </p:spPr>
        <p:txBody>
          <a:bodyPr wrap="square">
            <a:noAutofit/>
          </a:bodyPr>
          <a:lstStyle/>
          <a:p>
            <a:pPr lvl="1"/>
            <a:r>
              <a:rPr lang="en-US" sz="9600" b="1" dirty="0">
                <a:solidFill>
                  <a:schemeClr val="tx1">
                    <a:lumMod val="95000"/>
                    <a:lumOff val="5000"/>
                  </a:schemeClr>
                </a:solidFill>
                <a:latin typeface="Lora" pitchFamily="34" charset="0"/>
                <a:ea typeface="Lora" pitchFamily="34" charset="-122"/>
                <a:cs typeface="Lora" pitchFamily="34" charset="-120"/>
              </a:rPr>
              <a:t>Physical Therapy </a:t>
            </a:r>
            <a:endParaRPr lang="en-US" sz="9600" b="1" dirty="0">
              <a:solidFill>
                <a:schemeClr val="tx1">
                  <a:lumMod val="95000"/>
                  <a:lumOff val="5000"/>
                </a:schemeClr>
              </a:solidFill>
              <a:latin typeface="Lora" pitchFamily="34" charset="0"/>
              <a:ea typeface="Lora" pitchFamily="34" charset="-122"/>
              <a:cs typeface="Lora" pitchFamily="34" charset="-120"/>
            </a:endParaRPr>
          </a:p>
          <a:p>
            <a:pPr lvl="1"/>
            <a:r>
              <a:rPr lang="en-US" sz="9600" b="1" dirty="0">
                <a:solidFill>
                  <a:schemeClr val="tx1">
                    <a:lumMod val="95000"/>
                    <a:lumOff val="5000"/>
                  </a:schemeClr>
                </a:solidFill>
                <a:latin typeface="Lora" pitchFamily="34" charset="0"/>
                <a:ea typeface="Lora" pitchFamily="34" charset="-122"/>
                <a:cs typeface="Lora" pitchFamily="34" charset="-120"/>
              </a:rPr>
              <a:t>Scheduling System...</a:t>
            </a:r>
            <a:endParaRPr lang="en-IN" dirty="0"/>
          </a:p>
        </p:txBody>
      </p:sp>
      <p:pic>
        <p:nvPicPr>
          <p:cNvPr id="2060"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09600" y="347240"/>
            <a:ext cx="1320799" cy="775503"/>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10516235" y="5201285"/>
            <a:ext cx="3848100" cy="1971675"/>
          </a:xfrm>
          <a:prstGeom prst="rect">
            <a:avLst/>
          </a:prstGeom>
          <a:noFill/>
        </p:spPr>
        <p:txBody>
          <a:bodyPr wrap="square" rtlCol="0">
            <a:noAutofit/>
          </a:bodyPr>
          <a:p>
            <a:r>
              <a:rPr lang="en-US" sz="3600" b="1">
                <a:latin typeface="Gabriola" panose="04040605051002020D02" charset="0"/>
                <a:cs typeface="Gabriola" panose="04040605051002020D02" charset="0"/>
              </a:rPr>
              <a:t>Presented by:</a:t>
            </a:r>
            <a:endParaRPr lang="en-US" sz="3600" b="1">
              <a:latin typeface="Gabriola" panose="04040605051002020D02" charset="0"/>
              <a:cs typeface="Gabriola" panose="04040605051002020D02" charset="0"/>
            </a:endParaRPr>
          </a:p>
          <a:p>
            <a:r>
              <a:rPr lang="en-US" sz="2400"/>
              <a:t>B.Akshitha - 3BR22AI019</a:t>
            </a:r>
            <a:endParaRPr lang="en-US" sz="2400"/>
          </a:p>
          <a:p>
            <a:r>
              <a:rPr lang="en-US" sz="2400"/>
              <a:t>D.Ranjitha - 3BR22AI036</a:t>
            </a:r>
            <a:endParaRPr lang="en-US" sz="2400"/>
          </a:p>
          <a:p>
            <a:r>
              <a:rPr lang="en-US" sz="2400"/>
              <a:t>kavya.B      -  3BR22AI081</a:t>
            </a:r>
            <a:endParaRPr lang="en-US" sz="2400"/>
          </a:p>
          <a:p>
            <a:r>
              <a:rPr lang="en-US" sz="2400"/>
              <a:t>P.keerthana- 3BR22AI083</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91685" y="379095"/>
            <a:ext cx="4205605" cy="880110"/>
          </a:xfrm>
          <a:prstGeom prst="rect">
            <a:avLst/>
          </a:prstGeom>
          <a:noFill/>
        </p:spPr>
        <p:txBody>
          <a:bodyPr wrap="square" rtlCol="0">
            <a:noAutofit/>
          </a:bodyPr>
          <a:p>
            <a:r>
              <a:rPr lang="en-US" sz="5400" b="1">
                <a:latin typeface="Gabriola" panose="04040605051002020D02" charset="0"/>
                <a:cs typeface="Gabriola" panose="04040605051002020D02" charset="0"/>
              </a:rPr>
              <a:t>Algorithm </a:t>
            </a:r>
            <a:endParaRPr lang="en-US" sz="5400" b="1">
              <a:latin typeface="Gabriola" panose="04040605051002020D02" charset="0"/>
              <a:cs typeface="Gabriola" panose="04040605051002020D02" charset="0"/>
            </a:endParaRPr>
          </a:p>
        </p:txBody>
      </p:sp>
      <p:sp>
        <p:nvSpPr>
          <p:cNvPr id="3" name="Text Box 2"/>
          <p:cNvSpPr txBox="1"/>
          <p:nvPr/>
        </p:nvSpPr>
        <p:spPr>
          <a:xfrm>
            <a:off x="918845" y="1368425"/>
            <a:ext cx="12882245" cy="6477635"/>
          </a:xfrm>
          <a:prstGeom prst="rect">
            <a:avLst/>
          </a:prstGeom>
          <a:noFill/>
        </p:spPr>
        <p:txBody>
          <a:bodyPr wrap="square" rtlCol="0">
            <a:noAutofit/>
          </a:bodyPr>
          <a:p>
            <a:r>
              <a:rPr lang="en-US" sz="3600" b="1"/>
              <a:t>Initialization:</a:t>
            </a:r>
            <a:endParaRPr lang="en-US" sz="3600" b="1"/>
          </a:p>
          <a:p>
            <a:endParaRPr lang="en-US" sz="2400"/>
          </a:p>
          <a:p>
            <a:pPr algn="just"/>
            <a:r>
              <a:rPr lang="en-US" sz="2400">
                <a:latin typeface="Constantia" panose="02030602050306030303" charset="0"/>
                <a:cs typeface="Constantia" panose="02030602050306030303" charset="0"/>
              </a:rPr>
              <a:t>Import necessary libraries (e.g., Streamlit).</a:t>
            </a:r>
            <a:endParaRPr lang="en-US" sz="2400">
              <a:latin typeface="Constantia" panose="02030602050306030303" charset="0"/>
              <a:cs typeface="Constantia" panose="02030602050306030303" charset="0"/>
            </a:endParaRPr>
          </a:p>
          <a:p>
            <a:pPr algn="just"/>
            <a:r>
              <a:rPr lang="en-US" sz="2400">
                <a:latin typeface="Constantia" panose="02030602050306030303" charset="0"/>
                <a:cs typeface="Constantia" panose="02030602050306030303" charset="0"/>
              </a:rPr>
              <a:t>Define classes for Patient, AppointmentScheduler, TreatmentPlan, PatientProgressTracker, and PatientFeedback.</a:t>
            </a:r>
            <a:endParaRPr lang="en-US" sz="2400">
              <a:latin typeface="Constantia" panose="02030602050306030303" charset="0"/>
              <a:cs typeface="Constantia" panose="02030602050306030303" charset="0"/>
            </a:endParaRPr>
          </a:p>
          <a:p>
            <a:pPr algn="just"/>
            <a:r>
              <a:rPr lang="en-US" sz="2400">
                <a:latin typeface="Constantia" panose="02030602050306030303" charset="0"/>
                <a:cs typeface="Constantia" panose="02030602050306030303" charset="0"/>
              </a:rPr>
              <a:t>Define functions for user and doctor registration.</a:t>
            </a:r>
            <a:endParaRPr lang="en-US" sz="2400">
              <a:latin typeface="Constantia" panose="02030602050306030303" charset="0"/>
              <a:cs typeface="Constantia" panose="02030602050306030303" charset="0"/>
            </a:endParaRPr>
          </a:p>
          <a:p>
            <a:endParaRPr lang="en-US" sz="2400"/>
          </a:p>
          <a:p>
            <a:r>
              <a:rPr lang="en-US" sz="3600" b="1"/>
              <a:t>Main Function:</a:t>
            </a:r>
            <a:endParaRPr lang="en-US" sz="3600" b="1"/>
          </a:p>
          <a:p>
            <a:endParaRPr lang="en-US" sz="2400"/>
          </a:p>
          <a:p>
            <a:pPr algn="just"/>
            <a:r>
              <a:rPr lang="en-US" sz="2400">
                <a:latin typeface="Constantia" panose="02030602050306030303" charset="0"/>
                <a:cs typeface="Constantia" panose="02030602050306030303" charset="0"/>
              </a:rPr>
              <a:t>Create the main function main().</a:t>
            </a:r>
            <a:endParaRPr lang="en-US" sz="2400">
              <a:latin typeface="Constantia" panose="02030602050306030303" charset="0"/>
              <a:cs typeface="Constantia" panose="02030602050306030303" charset="0"/>
            </a:endParaRPr>
          </a:p>
          <a:p>
            <a:pPr algn="just"/>
            <a:r>
              <a:rPr lang="en-US" sz="2400">
                <a:latin typeface="Constantia" panose="02030602050306030303" charset="0"/>
                <a:cs typeface="Constantia" panose="02030602050306030303" charset="0"/>
              </a:rPr>
              <a:t>Set up the Streamlit application title and sidebar menu options.</a:t>
            </a:r>
            <a:endParaRPr lang="en-US" sz="2400">
              <a:latin typeface="Constantia" panose="02030602050306030303" charset="0"/>
              <a:cs typeface="Constantia" panose="02030602050306030303" charset="0"/>
            </a:endParaRPr>
          </a:p>
          <a:p>
            <a:pPr algn="just"/>
            <a:r>
              <a:rPr lang="en-US" sz="2400">
                <a:latin typeface="Constantia" panose="02030602050306030303" charset="0"/>
                <a:cs typeface="Constantia" panose="02030602050306030303" charset="0"/>
              </a:rPr>
              <a:t>Based on the user's choice, call the corresponding functions for hospital management, user registration, or doctor registration.</a:t>
            </a:r>
            <a:endParaRPr lang="en-US" sz="2400">
              <a:latin typeface="Constantia" panose="02030602050306030303" charset="0"/>
              <a:cs typeface="Constantia" panose="02030602050306030303" charset="0"/>
            </a:endParaRPr>
          </a:p>
          <a:p>
            <a:pPr algn="just"/>
            <a:endParaRPr lang="en-US" sz="2400">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37055" y="1226185"/>
            <a:ext cx="10758805" cy="7025005"/>
          </a:xfrm>
          <a:prstGeom prst="rect">
            <a:avLst/>
          </a:prstGeom>
          <a:noFill/>
        </p:spPr>
        <p:txBody>
          <a:bodyPr wrap="square" rtlCol="0">
            <a:noAutofit/>
          </a:bodyPr>
          <a:p>
            <a:pPr algn="just"/>
            <a:r>
              <a:rPr lang="en-US" sz="4000" b="1">
                <a:sym typeface="+mn-ea"/>
              </a:rPr>
              <a:t>Hospital Management:</a:t>
            </a:r>
            <a:endParaRPr lang="en-US" sz="4000" b="1">
              <a:sym typeface="+mn-ea"/>
            </a:endParaRPr>
          </a:p>
          <a:p>
            <a:pPr algn="just"/>
            <a:endParaRPr lang="en-US" sz="2800"/>
          </a:p>
          <a:p>
            <a:pPr algn="just"/>
            <a:r>
              <a:rPr lang="en-US" sz="2800">
                <a:sym typeface="+mn-ea"/>
              </a:rPr>
              <a:t>Inside hospital_management() function:</a:t>
            </a:r>
            <a:endParaRPr lang="en-US" sz="2800"/>
          </a:p>
          <a:p>
            <a:pPr algn="just"/>
            <a:r>
              <a:rPr lang="en-US" sz="2800">
                <a:sym typeface="+mn-ea"/>
              </a:rPr>
              <a:t>Initialize dictionaries to store patient details, appointments, treatment plans, patient progress, and feedback.</a:t>
            </a:r>
            <a:endParaRPr lang="en-US" sz="2800"/>
          </a:p>
          <a:p>
            <a:pPr algn="just"/>
            <a:r>
              <a:rPr lang="en-US" sz="2800">
                <a:sym typeface="+mn-ea"/>
              </a:rPr>
              <a:t>Present a submenu for various hospital management options.</a:t>
            </a:r>
            <a:endParaRPr lang="en-US" sz="2800"/>
          </a:p>
          <a:p>
            <a:pPr algn="just"/>
            <a:r>
              <a:rPr lang="en-US" sz="2800">
                <a:sym typeface="+mn-ea"/>
              </a:rPr>
              <a:t>Based on the user's selection, prompt for relevant inputs (e.g., patient details, appointment scheduling, treatment plans).</a:t>
            </a:r>
            <a:endParaRPr lang="en-US" sz="2800"/>
          </a:p>
          <a:p>
            <a:pPr algn="just"/>
            <a:r>
              <a:rPr lang="en-US" sz="2800">
                <a:sym typeface="+mn-ea"/>
              </a:rPr>
              <a:t>Call appropriate methods of the defined classes to handle the user's actions (e.g., adding patient details, scheduling appointments, adding treatment plans).</a:t>
            </a:r>
            <a:endParaRPr lang="en-US" sz="2800"/>
          </a:p>
          <a:p>
            <a:pPr algn="just"/>
            <a:endParaRPr lang="en-US" sz="2800"/>
          </a:p>
          <a:p>
            <a:pPr algn="just"/>
            <a:endParaRPr 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9400" y="199390"/>
            <a:ext cx="11991340" cy="6540500"/>
          </a:xfrm>
          <a:prstGeom prst="rect">
            <a:avLst/>
          </a:prstGeom>
          <a:noFill/>
        </p:spPr>
        <p:txBody>
          <a:bodyPr wrap="square" rtlCol="0">
            <a:noAutofit/>
          </a:bodyPr>
          <a:p>
            <a:r>
              <a:rPr lang="en-US" sz="3200" b="1">
                <a:sym typeface="+mn-ea"/>
              </a:rPr>
              <a:t>User Registration:</a:t>
            </a:r>
            <a:endParaRPr lang="en-US" sz="3200" b="1">
              <a:sym typeface="+mn-ea"/>
            </a:endParaRPr>
          </a:p>
          <a:p>
            <a:endParaRPr lang="en-US"/>
          </a:p>
          <a:p>
            <a:pPr algn="just"/>
            <a:r>
              <a:rPr lang="en-US" sz="2000">
                <a:sym typeface="+mn-ea"/>
              </a:rPr>
              <a:t>Define a function register_user():</a:t>
            </a:r>
            <a:endParaRPr lang="en-US" sz="2000"/>
          </a:p>
          <a:p>
            <a:pPr algn="just"/>
            <a:r>
              <a:rPr lang="en-US" sz="2000">
                <a:sym typeface="+mn-ea"/>
              </a:rPr>
              <a:t>Prompt the user for username, email, and password.</a:t>
            </a:r>
            <a:endParaRPr lang="en-US" sz="2000"/>
          </a:p>
          <a:p>
            <a:pPr algn="just"/>
            <a:r>
              <a:rPr lang="en-US" sz="2000">
                <a:sym typeface="+mn-ea"/>
              </a:rPr>
              <a:t>On user submission, validate inputs and append user data to the users list.</a:t>
            </a:r>
            <a:endParaRPr lang="en-US" sz="2000"/>
          </a:p>
          <a:p>
            <a:pPr algn="just"/>
            <a:r>
              <a:rPr lang="en-US" sz="2000">
                <a:sym typeface="+mn-ea"/>
              </a:rPr>
              <a:t>Provide success feedback upon successful registration.</a:t>
            </a:r>
            <a:endParaRPr lang="en-US" sz="2000">
              <a:sym typeface="+mn-ea"/>
            </a:endParaRPr>
          </a:p>
          <a:p>
            <a:pPr algn="just"/>
            <a:endParaRPr lang="en-US" sz="2000"/>
          </a:p>
          <a:p>
            <a:r>
              <a:rPr lang="en-US" sz="3200" b="1">
                <a:sym typeface="+mn-ea"/>
              </a:rPr>
              <a:t>Doctor Registration:</a:t>
            </a:r>
            <a:endParaRPr lang="en-US" sz="3200" b="1">
              <a:sym typeface="+mn-ea"/>
            </a:endParaRPr>
          </a:p>
          <a:p>
            <a:endParaRPr lang="en-US"/>
          </a:p>
          <a:p>
            <a:r>
              <a:rPr lang="en-US" sz="2000">
                <a:sym typeface="+mn-ea"/>
              </a:rPr>
              <a:t>Define a function register_doctor():</a:t>
            </a:r>
            <a:endParaRPr lang="en-US" sz="2000"/>
          </a:p>
          <a:p>
            <a:r>
              <a:rPr lang="en-US" sz="2000">
                <a:sym typeface="+mn-ea"/>
              </a:rPr>
              <a:t>Prompt the user for doctor's name and specialization.</a:t>
            </a:r>
            <a:endParaRPr lang="en-US" sz="2000"/>
          </a:p>
          <a:p>
            <a:r>
              <a:rPr lang="en-US" sz="2000">
                <a:sym typeface="+mn-ea"/>
              </a:rPr>
              <a:t>On submission, validate inputs and append doctor data to the doctors list.</a:t>
            </a:r>
            <a:endParaRPr lang="en-US" sz="2000"/>
          </a:p>
          <a:p>
            <a:r>
              <a:rPr lang="en-US" sz="2000">
                <a:sym typeface="+mn-ea"/>
              </a:rPr>
              <a:t>Provide success feedback upon successful registration.</a:t>
            </a:r>
            <a:endParaRPr lang="en-US" sz="2000">
              <a:sym typeface="+mn-ea"/>
            </a:endParaRPr>
          </a:p>
          <a:p>
            <a:endParaRPr lang="en-US" sz="2000"/>
          </a:p>
          <a:p>
            <a:r>
              <a:rPr lang="en-US" sz="3200" b="1">
                <a:sym typeface="+mn-ea"/>
              </a:rPr>
              <a:t>Display Functions:</a:t>
            </a:r>
            <a:endParaRPr lang="en-US" sz="3200" b="1">
              <a:sym typeface="+mn-ea"/>
            </a:endParaRPr>
          </a:p>
          <a:p>
            <a:endParaRPr lang="en-US"/>
          </a:p>
          <a:p>
            <a:r>
              <a:rPr lang="en-US" sz="2000">
                <a:sym typeface="+mn-ea"/>
              </a:rPr>
              <a:t>Define functions to display appointment schedules, treatment plans, patient progress, and feedback.</a:t>
            </a:r>
            <a:endParaRPr lang="en-US" sz="2000"/>
          </a:p>
          <a:p>
            <a:r>
              <a:rPr lang="en-US" sz="2000">
                <a:sym typeface="+mn-ea"/>
              </a:rPr>
              <a:t>These functions retrieve data from respective class instances and present them using Streamlit components.</a:t>
            </a:r>
            <a:endParaRPr lang="en-US" sz="2000">
              <a:sym typeface="+mn-ea"/>
            </a:endParaRPr>
          </a:p>
          <a:p>
            <a:endParaRPr lang="en-US"/>
          </a:p>
          <a:p>
            <a:r>
              <a:rPr lang="en-US" sz="3200" b="1">
                <a:sym typeface="+mn-ea"/>
              </a:rPr>
              <a:t>Main Execution:</a:t>
            </a:r>
            <a:endParaRPr lang="en-US" sz="3200" b="1">
              <a:sym typeface="+mn-ea"/>
            </a:endParaRPr>
          </a:p>
          <a:p>
            <a:endParaRPr lang="en-US"/>
          </a:p>
          <a:p>
            <a:pPr algn="just"/>
            <a:r>
              <a:rPr lang="en-US" sz="2000">
                <a:sym typeface="+mn-ea"/>
              </a:rPr>
              <a:t>Check if the script is executed directly (__name__ == "__main__").</a:t>
            </a:r>
            <a:endParaRPr lang="en-US" sz="2000"/>
          </a:p>
          <a:p>
            <a:pPr algn="just"/>
            <a:r>
              <a:rPr lang="en-US" sz="2000">
                <a:sym typeface="+mn-ea"/>
              </a:rPr>
              <a:t>If true, call the main() function to start the Streamlit application.</a:t>
            </a:r>
            <a:endParaRPr lang="en-US" sz="2000"/>
          </a:p>
          <a:p>
            <a:endParaRPr 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014730" y="0"/>
            <a:ext cx="15749905" cy="8229600"/>
          </a:xfrm>
          <a:prstGeom prst="rect">
            <a:avLst/>
          </a:prstGeom>
          <a:solidFill>
            <a:schemeClr val="bg1"/>
          </a:solidFill>
        </p:spPr>
        <p:txBody>
          <a:bodyPr/>
          <a:lstStyle/>
          <a:p>
            <a:endParaRPr lang="en-IN" dirty="0"/>
          </a:p>
        </p:txBody>
      </p:sp>
      <p:sp>
        <p:nvSpPr>
          <p:cNvPr id="4" name="Text 2"/>
          <p:cNvSpPr/>
          <p:nvPr/>
        </p:nvSpPr>
        <p:spPr>
          <a:xfrm>
            <a:off x="914400" y="1009015"/>
            <a:ext cx="8374380" cy="2698115"/>
          </a:xfrm>
          <a:prstGeom prst="rect">
            <a:avLst/>
          </a:prstGeom>
          <a:noFill/>
        </p:spPr>
        <p:txBody>
          <a:bodyPr wrap="none" rtlCol="0" anchor="t"/>
          <a:lstStyle/>
          <a:p>
            <a:pPr marL="0" indent="0">
              <a:lnSpc>
                <a:spcPts val="5470"/>
              </a:lnSpc>
              <a:buNone/>
            </a:pPr>
            <a:r>
              <a:rPr lang="en-US" sz="4400" b="1" dirty="0">
                <a:solidFill>
                  <a:srgbClr val="38512F"/>
                </a:solidFill>
                <a:latin typeface="Lora" pitchFamily="34" charset="0"/>
                <a:ea typeface="Lora" pitchFamily="34" charset="-122"/>
                <a:cs typeface="Lora" pitchFamily="34" charset="-120"/>
              </a:rPr>
              <a:t>Conclusion:</a:t>
            </a:r>
            <a:endParaRPr lang="en-US" sz="4400" b="1" dirty="0"/>
          </a:p>
        </p:txBody>
      </p:sp>
      <p:sp>
        <p:nvSpPr>
          <p:cNvPr id="5" name="Text 3"/>
          <p:cNvSpPr/>
          <p:nvPr/>
        </p:nvSpPr>
        <p:spPr>
          <a:xfrm>
            <a:off x="914400" y="2442258"/>
            <a:ext cx="12384911" cy="2774943"/>
          </a:xfrm>
          <a:prstGeom prst="rect">
            <a:avLst/>
          </a:prstGeom>
          <a:noFill/>
        </p:spPr>
        <p:txBody>
          <a:bodyPr wrap="square" rtlCol="0" anchor="t"/>
          <a:lstStyle/>
          <a:p>
            <a:pPr marL="0" indent="0" algn="just">
              <a:lnSpc>
                <a:spcPts val="2800"/>
              </a:lnSpc>
              <a:buNone/>
            </a:pPr>
            <a:r>
              <a:rPr lang="en-US" sz="3200" dirty="0">
                <a:solidFill>
                  <a:srgbClr val="3A3630"/>
                </a:solidFill>
                <a:latin typeface="Constantia" panose="02030602050306030303" charset="0"/>
                <a:ea typeface="Source Sans Pro" pitchFamily="34" charset="-122"/>
                <a:cs typeface="Constantia" panose="02030602050306030303" charset="0"/>
              </a:rPr>
              <a:t>Providing a seamless experience, The conclusion for a physical therapy scheduling system would likely summarize its effectiveness in streamlining appointments, improving patient satisfaction, optimizing resource allocation, and enhancing overall operational efficiency for the clinic or facility. It may also highlight any challenges encountered during implementation and suggestions for further improvements.</a:t>
            </a:r>
            <a:endParaRPr lang="en-US" sz="3200" dirty="0">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49565" y="2776855"/>
            <a:ext cx="4876800" cy="368300"/>
          </a:xfrm>
          <a:prstGeom prst="rect">
            <a:avLst/>
          </a:prstGeom>
          <a:noFill/>
        </p:spPr>
        <p:txBody>
          <a:bodyPr wrap="square" rtlCol="0">
            <a:spAutoFit/>
          </a:bodyPr>
          <a:p>
            <a:endParaRPr lang="en-US"/>
          </a:p>
        </p:txBody>
      </p:sp>
      <p:sp>
        <p:nvSpPr>
          <p:cNvPr id="3" name="Text Box 2"/>
          <p:cNvSpPr txBox="1"/>
          <p:nvPr/>
        </p:nvSpPr>
        <p:spPr>
          <a:xfrm>
            <a:off x="1753870" y="563880"/>
            <a:ext cx="4876800" cy="2122805"/>
          </a:xfrm>
          <a:prstGeom prst="rect">
            <a:avLst/>
          </a:prstGeom>
          <a:noFill/>
        </p:spPr>
        <p:txBody>
          <a:bodyPr wrap="square" rtlCol="0">
            <a:spAutoFit/>
          </a:bodyPr>
          <a:p>
            <a:endParaRPr lang="en-US" sz="6600" b="1">
              <a:latin typeface="Gabriola" panose="04040605051002020D02" charset="0"/>
              <a:cs typeface="Gabriola" panose="04040605051002020D02" charset="0"/>
            </a:endParaRPr>
          </a:p>
          <a:p>
            <a:r>
              <a:rPr lang="en-US" sz="6600" b="1">
                <a:latin typeface="Gabriola" panose="04040605051002020D02" charset="0"/>
                <a:cs typeface="Gabriola" panose="04040605051002020D02" charset="0"/>
              </a:rPr>
              <a:t>Reference:</a:t>
            </a:r>
            <a:endParaRPr lang="en-US" sz="6600" b="1">
              <a:latin typeface="Gabriola" panose="04040605051002020D02" charset="0"/>
              <a:cs typeface="Gabriola" panose="04040605051002020D02" charset="0"/>
            </a:endParaRPr>
          </a:p>
        </p:txBody>
      </p:sp>
      <p:sp>
        <p:nvSpPr>
          <p:cNvPr id="4" name="Text Box 3"/>
          <p:cNvSpPr txBox="1"/>
          <p:nvPr/>
        </p:nvSpPr>
        <p:spPr>
          <a:xfrm>
            <a:off x="1619250" y="3202305"/>
            <a:ext cx="10206355" cy="1019810"/>
          </a:xfrm>
          <a:prstGeom prst="rect">
            <a:avLst/>
          </a:prstGeom>
          <a:noFill/>
        </p:spPr>
        <p:txBody>
          <a:bodyPr wrap="square" rtlCol="0">
            <a:noAutofit/>
          </a:bodyPr>
          <a:p>
            <a:pPr marL="285750" indent="-285750">
              <a:buFont typeface="Wingdings" panose="05000000000000000000" charset="0"/>
              <a:buChar char="Ø"/>
            </a:pPr>
            <a:r>
              <a:rPr lang="en-US" sz="4400"/>
              <a:t>https://chat.openai.com/</a:t>
            </a:r>
            <a:endParaRPr lang="en-US" sz="4400"/>
          </a:p>
          <a:p>
            <a:pPr marL="285750" indent="-285750">
              <a:buFont typeface="Wingdings" panose="05000000000000000000" charset="0"/>
              <a:buChar char="Ø"/>
            </a:pPr>
            <a:r>
              <a:rPr lang="en-US" sz="4400"/>
              <a:t>Search engine: goggle</a:t>
            </a:r>
            <a:endParaRPr lang="en-US" sz="44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3890" y="1932940"/>
            <a:ext cx="7701280" cy="4259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96640" y="1000125"/>
            <a:ext cx="6587490" cy="1066165"/>
          </a:xfrm>
          <a:prstGeom prst="rect">
            <a:avLst/>
          </a:prstGeom>
          <a:noFill/>
        </p:spPr>
        <p:txBody>
          <a:bodyPr wrap="square" rtlCol="0">
            <a:noAutofit/>
          </a:bodyPr>
          <a:p>
            <a:r>
              <a:rPr lang="en-US" sz="8000" b="1">
                <a:solidFill>
                  <a:schemeClr val="accent6">
                    <a:lumMod val="50000"/>
                  </a:schemeClr>
                </a:solidFill>
                <a:latin typeface="Gabriola" panose="04040605051002020D02" charset="0"/>
                <a:cs typeface="Gabriola" panose="04040605051002020D02" charset="0"/>
              </a:rPr>
              <a:t>Content:</a:t>
            </a:r>
            <a:endParaRPr lang="en-US" sz="8000" b="1">
              <a:solidFill>
                <a:schemeClr val="accent6">
                  <a:lumMod val="50000"/>
                </a:schemeClr>
              </a:solidFill>
              <a:latin typeface="Gabriola" panose="04040605051002020D02" charset="0"/>
              <a:cs typeface="Gabriola" panose="04040605051002020D02" charset="0"/>
            </a:endParaRPr>
          </a:p>
        </p:txBody>
      </p:sp>
      <p:sp>
        <p:nvSpPr>
          <p:cNvPr id="4" name="Text Box 3"/>
          <p:cNvSpPr txBox="1"/>
          <p:nvPr/>
        </p:nvSpPr>
        <p:spPr>
          <a:xfrm>
            <a:off x="2787650" y="2585085"/>
            <a:ext cx="7395845" cy="4030980"/>
          </a:xfrm>
          <a:prstGeom prst="rect">
            <a:avLst/>
          </a:prstGeom>
          <a:noFill/>
        </p:spPr>
        <p:txBody>
          <a:bodyPr wrap="square" rtlCol="0">
            <a:spAutoFit/>
          </a:bodyPr>
          <a:p>
            <a:pPr marL="457200" indent="-457200">
              <a:buFont typeface="Wingdings" panose="05000000000000000000" charset="0"/>
              <a:buChar char="q"/>
            </a:pPr>
            <a:r>
              <a:rPr lang="en-US" sz="3200">
                <a:latin typeface="Constantia" panose="02030602050306030303" charset="0"/>
                <a:cs typeface="Constantia" panose="02030602050306030303" charset="0"/>
              </a:rPr>
              <a:t>Introduction </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Features</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Appointment booking</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Patient information managment</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Therapist availabity and scheduling</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Feedback and rating</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Algorithm</a:t>
            </a:r>
            <a:endParaRPr lang="en-US" sz="3200">
              <a:latin typeface="Constantia" panose="02030602050306030303" charset="0"/>
              <a:cs typeface="Constantia" panose="02030602050306030303" charset="0"/>
            </a:endParaRPr>
          </a:p>
          <a:p>
            <a:pPr marL="457200" indent="-457200">
              <a:buFont typeface="Wingdings" panose="05000000000000000000" charset="0"/>
              <a:buChar char="q"/>
            </a:pPr>
            <a:r>
              <a:rPr lang="en-US" sz="3200">
                <a:latin typeface="Constantia" panose="02030602050306030303" charset="0"/>
                <a:cs typeface="Constantia" panose="02030602050306030303" charset="0"/>
              </a:rPr>
              <a:t>Conclusion</a:t>
            </a:r>
            <a:endParaRPr lang="en-US" sz="3200">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9995" y="1447800"/>
            <a:ext cx="4876800" cy="768350"/>
          </a:xfrm>
          <a:prstGeom prst="rect">
            <a:avLst/>
          </a:prstGeom>
          <a:noFill/>
        </p:spPr>
        <p:txBody>
          <a:bodyPr wrap="square" rtlCol="0">
            <a:spAutoFit/>
          </a:bodyPr>
          <a:p>
            <a:r>
              <a:rPr lang="en-US" sz="4400" b="1">
                <a:latin typeface="Bernard MT Condensed" panose="02050806060905020404" charset="0"/>
                <a:cs typeface="Bernard MT Condensed" panose="02050806060905020404" charset="0"/>
              </a:rPr>
              <a:t>              </a:t>
            </a:r>
            <a:endParaRPr lang="en-US" sz="4400" b="1">
              <a:latin typeface="Bernard MT Condensed" panose="02050806060905020404" charset="0"/>
              <a:cs typeface="Bernard MT Condensed" panose="02050806060905020404" charset="0"/>
            </a:endParaRPr>
          </a:p>
        </p:txBody>
      </p:sp>
      <p:sp>
        <p:nvSpPr>
          <p:cNvPr id="3" name="Text Box 2"/>
          <p:cNvSpPr txBox="1"/>
          <p:nvPr/>
        </p:nvSpPr>
        <p:spPr>
          <a:xfrm>
            <a:off x="3637280" y="542290"/>
            <a:ext cx="8112760" cy="1198880"/>
          </a:xfrm>
          <a:prstGeom prst="rect">
            <a:avLst/>
          </a:prstGeom>
          <a:noFill/>
        </p:spPr>
        <p:txBody>
          <a:bodyPr wrap="square" rtlCol="0">
            <a:spAutoFit/>
          </a:bodyPr>
          <a:p>
            <a:r>
              <a:rPr lang="en-US" sz="7200" b="1">
                <a:latin typeface="Bernard MT Condensed" panose="02050806060905020404" charset="0"/>
                <a:cs typeface="Bernard MT Condensed" panose="02050806060905020404" charset="0"/>
                <a:sym typeface="+mn-ea"/>
              </a:rPr>
              <a:t>     </a:t>
            </a:r>
            <a:r>
              <a:rPr lang="en-US" sz="7200" b="1">
                <a:solidFill>
                  <a:schemeClr val="accent6">
                    <a:lumMod val="50000"/>
                  </a:schemeClr>
                </a:solidFill>
                <a:latin typeface="Bernard MT Condensed" panose="02050806060905020404" charset="0"/>
                <a:cs typeface="Bernard MT Condensed" panose="02050806060905020404" charset="0"/>
                <a:sym typeface="+mn-ea"/>
              </a:rPr>
              <a:t>Introduction</a:t>
            </a:r>
            <a:endParaRPr lang="en-US" sz="7200" b="1">
              <a:solidFill>
                <a:schemeClr val="accent6">
                  <a:lumMod val="50000"/>
                </a:schemeClr>
              </a:solidFill>
              <a:latin typeface="Bernard MT Condensed" panose="02050806060905020404" charset="0"/>
              <a:cs typeface="Bernard MT Condensed" panose="02050806060905020404" charset="0"/>
              <a:sym typeface="+mn-ea"/>
            </a:endParaRPr>
          </a:p>
        </p:txBody>
      </p:sp>
      <p:sp>
        <p:nvSpPr>
          <p:cNvPr id="4" name="Text Box 3"/>
          <p:cNvSpPr txBox="1"/>
          <p:nvPr/>
        </p:nvSpPr>
        <p:spPr>
          <a:xfrm>
            <a:off x="1315720" y="2325370"/>
            <a:ext cx="11814175" cy="1481455"/>
          </a:xfrm>
          <a:prstGeom prst="rect">
            <a:avLst/>
          </a:prstGeom>
          <a:noFill/>
        </p:spPr>
        <p:txBody>
          <a:bodyPr wrap="square" rtlCol="0">
            <a:noAutofit/>
          </a:bodyPr>
          <a:p>
            <a:pPr marL="285750" indent="-285750" algn="just">
              <a:buFont typeface="Wingdings" panose="05000000000000000000" charset="0"/>
              <a:buChar char="Ø"/>
            </a:pPr>
            <a:r>
              <a:rPr lang="en-US" sz="3200"/>
              <a:t>In today's fast-paced healthcare environment, efficient scheduling plays a crucial role in ensuring that patients receive the timely care they need to support their rehabilitation journey</a:t>
            </a:r>
            <a:endParaRPr lang="en-US" sz="3200"/>
          </a:p>
          <a:p>
            <a:pPr marL="285750" indent="-285750" algn="just">
              <a:buFont typeface="Wingdings" panose="05000000000000000000" charset="0"/>
              <a:buChar char="Ø"/>
            </a:pPr>
            <a:endParaRPr lang="en-US" sz="3200"/>
          </a:p>
          <a:p>
            <a:pPr marL="285750" indent="-285750" algn="just">
              <a:buFont typeface="Wingdings" panose="05000000000000000000" charset="0"/>
              <a:buChar char="Ø"/>
            </a:pPr>
            <a:r>
              <a:rPr lang="en-US" sz="3200"/>
              <a:t>Physical therapy, a component of rehabilitation, involves exercising and manipulating the body with an emphasis on the back, upper arms, and legs. It can improve joint and muscle function, helping people stand, balance, walk, and climb stairs better.</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1"/>
          <a:stretch>
            <a:fillRect/>
          </a:stretch>
        </p:blipFill>
        <p:spPr>
          <a:xfrm>
            <a:off x="6725285" y="1053465"/>
            <a:ext cx="4864735" cy="4528185"/>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 2"/>
          <p:cNvSpPr/>
          <p:nvPr/>
        </p:nvSpPr>
        <p:spPr>
          <a:xfrm>
            <a:off x="775505" y="3414532"/>
            <a:ext cx="7438476" cy="440684"/>
          </a:xfrm>
          <a:prstGeom prst="rect">
            <a:avLst/>
          </a:prstGeom>
          <a:noFill/>
        </p:spPr>
        <p:txBody>
          <a:bodyPr wrap="square" rtlCol="0" anchor="t"/>
          <a:lstStyle/>
          <a:p>
            <a:pPr indent="0">
              <a:lnSpc>
                <a:spcPts val="2735"/>
              </a:lnSpc>
              <a:buFont typeface="Wingdings" panose="05000000000000000000" pitchFamily="2" charset="2"/>
              <a:buNone/>
            </a:pPr>
            <a:endParaRPr lang="en-US" sz="2000" dirty="0">
              <a:solidFill>
                <a:schemeClr val="accent6">
                  <a:lumMod val="50000"/>
                </a:schemeClr>
              </a:solidFill>
            </a:endParaRPr>
          </a:p>
        </p:txBody>
      </p:sp>
      <p:sp>
        <p:nvSpPr>
          <p:cNvPr id="6" name="Text 3"/>
          <p:cNvSpPr/>
          <p:nvPr/>
        </p:nvSpPr>
        <p:spPr>
          <a:xfrm>
            <a:off x="833199" y="4177713"/>
            <a:ext cx="7477601" cy="1066205"/>
          </a:xfrm>
          <a:prstGeom prst="rect">
            <a:avLst/>
          </a:prstGeom>
          <a:noFill/>
        </p:spPr>
        <p:txBody>
          <a:bodyPr wrap="square" rtlCol="0" anchor="t"/>
          <a:lstStyle/>
          <a:p>
            <a:pPr marL="457200" indent="-457200">
              <a:lnSpc>
                <a:spcPts val="2800"/>
              </a:lnSpc>
              <a:buFont typeface="Wingdings" panose="05000000000000000000" pitchFamily="2" charset="2"/>
              <a:buChar char="q"/>
            </a:pPr>
            <a:endParaRPr lang="en-US" sz="3200" dirty="0">
              <a:solidFill>
                <a:schemeClr val="accent6">
                  <a:lumMod val="50000"/>
                </a:schemeClr>
              </a:solidFill>
            </a:endParaRPr>
          </a:p>
        </p:txBody>
      </p:sp>
      <p:sp>
        <p:nvSpPr>
          <p:cNvPr id="7" name="Shape 4"/>
          <p:cNvSpPr/>
          <p:nvPr/>
        </p:nvSpPr>
        <p:spPr>
          <a:xfrm>
            <a:off x="833199" y="6198989"/>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182320"/>
            <a:ext cx="1858685" cy="388858"/>
          </a:xfrm>
          <a:prstGeom prst="rect">
            <a:avLst/>
          </a:prstGeom>
          <a:noFill/>
        </p:spPr>
        <p:txBody>
          <a:bodyPr wrap="none" rtlCol="0" anchor="t"/>
          <a:lstStyle/>
          <a:p>
            <a:pPr marL="342900" indent="-342900">
              <a:lnSpc>
                <a:spcPts val="3060"/>
              </a:lnSpc>
              <a:buFont typeface="Wingdings" panose="05000000000000000000" pitchFamily="2" charset="2"/>
              <a:buChar char="q"/>
            </a:pPr>
            <a:endParaRPr lang="en-US" sz="2185" dirty="0">
              <a:solidFill>
                <a:schemeClr val="accent6">
                  <a:lumMod val="50000"/>
                </a:schemeClr>
              </a:solidFill>
            </a:endParaRPr>
          </a:p>
        </p:txBody>
      </p:sp>
      <p:sp>
        <p:nvSpPr>
          <p:cNvPr id="10" name="TextBox 9"/>
          <p:cNvSpPr txBox="1"/>
          <p:nvPr/>
        </p:nvSpPr>
        <p:spPr>
          <a:xfrm>
            <a:off x="937260" y="2745105"/>
            <a:ext cx="7576820" cy="5085080"/>
          </a:xfrm>
          <a:prstGeom prst="rect">
            <a:avLst/>
          </a:prstGeom>
          <a:noFill/>
        </p:spPr>
        <p:txBody>
          <a:bodyPr wrap="square">
            <a:noAutofit/>
          </a:bodyPr>
          <a:lstStyle/>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ea typeface="Lora" pitchFamily="34" charset="-122"/>
                <a:cs typeface="Gabriola" panose="04040605051002020D02" charset="0"/>
              </a:rPr>
              <a:t>Easy Online Scheduling</a:t>
            </a:r>
            <a:endParaRPr lang="en-US" sz="3600" dirty="0">
              <a:solidFill>
                <a:schemeClr val="accent6">
                  <a:lumMod val="50000"/>
                </a:schemeClr>
              </a:solidFill>
              <a:latin typeface="Gabriola" panose="04040605051002020D02" charset="0"/>
              <a:ea typeface="Lora" pitchFamily="34" charset="-122"/>
              <a:cs typeface="Gabriola" panose="04040605051002020D02" charset="0"/>
            </a:endParaRPr>
          </a:p>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cs typeface="Gabriola" panose="04040605051002020D02" charset="0"/>
              </a:rPr>
              <a:t>Appointment booking</a:t>
            </a:r>
            <a:endParaRPr lang="en-US" sz="3600" dirty="0">
              <a:solidFill>
                <a:schemeClr val="accent6">
                  <a:lumMod val="50000"/>
                </a:schemeClr>
              </a:solidFill>
              <a:latin typeface="Gabriola" panose="04040605051002020D02" charset="0"/>
              <a:cs typeface="Gabriola" panose="04040605051002020D02" charset="0"/>
            </a:endParaRPr>
          </a:p>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cs typeface="Gabriola" panose="04040605051002020D02" charset="0"/>
              </a:rPr>
              <a:t>Easy Mobile Access</a:t>
            </a:r>
            <a:endParaRPr lang="en-US" sz="3600" dirty="0">
              <a:solidFill>
                <a:schemeClr val="accent6">
                  <a:lumMod val="50000"/>
                </a:schemeClr>
              </a:solidFill>
              <a:latin typeface="Gabriola" panose="04040605051002020D02" charset="0"/>
              <a:cs typeface="Gabriola" panose="04040605051002020D02" charset="0"/>
            </a:endParaRPr>
          </a:p>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cs typeface="Gabriola" panose="04040605051002020D02" charset="0"/>
              </a:rPr>
              <a:t>Secure Payment</a:t>
            </a:r>
            <a:endParaRPr lang="en-US" sz="3600" dirty="0">
              <a:solidFill>
                <a:schemeClr val="accent6">
                  <a:lumMod val="50000"/>
                </a:schemeClr>
              </a:solidFill>
              <a:latin typeface="Gabriola" panose="04040605051002020D02" charset="0"/>
              <a:cs typeface="Gabriola" panose="04040605051002020D02" charset="0"/>
            </a:endParaRPr>
          </a:p>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cs typeface="Gabriola" panose="04040605051002020D02" charset="0"/>
              </a:rPr>
              <a:t>Costomer Relationship Managment</a:t>
            </a:r>
            <a:endParaRPr lang="en-US" sz="3600" dirty="0">
              <a:solidFill>
                <a:schemeClr val="accent6">
                  <a:lumMod val="50000"/>
                </a:schemeClr>
              </a:solidFill>
              <a:latin typeface="Gabriola" panose="04040605051002020D02" charset="0"/>
              <a:cs typeface="Gabriola" panose="04040605051002020D02" charset="0"/>
            </a:endParaRPr>
          </a:p>
          <a:p>
            <a:pPr marL="342900" indent="-342900">
              <a:lnSpc>
                <a:spcPct val="100000"/>
              </a:lnSpc>
              <a:buFont typeface="Wingdings" panose="05000000000000000000" pitchFamily="2" charset="2"/>
              <a:buChar char="q"/>
            </a:pPr>
            <a:r>
              <a:rPr lang="en-US" sz="3600" dirty="0">
                <a:solidFill>
                  <a:schemeClr val="accent6">
                    <a:lumMod val="50000"/>
                  </a:schemeClr>
                </a:solidFill>
                <a:latin typeface="Gabriola" panose="04040605051002020D02" charset="0"/>
                <a:cs typeface="Gabriola" panose="04040605051002020D02" charset="0"/>
              </a:rPr>
              <a:t>Data Analytics</a:t>
            </a:r>
            <a:endParaRPr lang="en-US" sz="3600" dirty="0">
              <a:solidFill>
                <a:schemeClr val="accent6">
                  <a:lumMod val="50000"/>
                </a:schemeClr>
              </a:solidFill>
              <a:latin typeface="Gabriola" panose="04040605051002020D02" charset="0"/>
              <a:cs typeface="Gabriola" panose="04040605051002020D02" charset="0"/>
            </a:endParaRPr>
          </a:p>
        </p:txBody>
      </p:sp>
      <p:sp>
        <p:nvSpPr>
          <p:cNvPr id="12" name="TextBox 11"/>
          <p:cNvSpPr txBox="1"/>
          <p:nvPr/>
        </p:nvSpPr>
        <p:spPr>
          <a:xfrm>
            <a:off x="775505" y="2303362"/>
            <a:ext cx="10205976" cy="441960"/>
          </a:xfrm>
          <a:prstGeom prst="rect">
            <a:avLst/>
          </a:prstGeom>
          <a:noFill/>
        </p:spPr>
        <p:txBody>
          <a:bodyPr wrap="square">
            <a:spAutoFit/>
          </a:bodyPr>
          <a:lstStyle/>
          <a:p>
            <a:pPr marL="285750" indent="-285750">
              <a:lnSpc>
                <a:spcPts val="2735"/>
              </a:lnSpc>
              <a:buFont typeface="Wingdings" panose="05000000000000000000" pitchFamily="2" charset="2"/>
              <a:buChar char="q"/>
            </a:pPr>
            <a:endParaRPr lang="en-US" sz="2000" dirty="0">
              <a:solidFill>
                <a:schemeClr val="accent6">
                  <a:lumMod val="50000"/>
                </a:schemeClr>
              </a:solidFill>
            </a:endParaRPr>
          </a:p>
        </p:txBody>
      </p:sp>
      <p:sp>
        <p:nvSpPr>
          <p:cNvPr id="14" name="TextBox 13"/>
          <p:cNvSpPr txBox="1"/>
          <p:nvPr/>
        </p:nvSpPr>
        <p:spPr>
          <a:xfrm>
            <a:off x="1299926" y="2650032"/>
            <a:ext cx="10306735" cy="441960"/>
          </a:xfrm>
          <a:prstGeom prst="rect">
            <a:avLst/>
          </a:prstGeom>
          <a:noFill/>
        </p:spPr>
        <p:txBody>
          <a:bodyPr wrap="square">
            <a:spAutoFit/>
          </a:bodyPr>
          <a:lstStyle/>
          <a:p>
            <a:pPr marL="342900" indent="-342900">
              <a:lnSpc>
                <a:spcPts val="2735"/>
              </a:lnSpc>
              <a:buFont typeface="Wingdings" panose="05000000000000000000" pitchFamily="2" charset="2"/>
              <a:buChar char="q"/>
            </a:pPr>
            <a:endParaRPr lang="en-US" sz="2000" dirty="0">
              <a:solidFill>
                <a:schemeClr val="accent6">
                  <a:lumMod val="50000"/>
                </a:schemeClr>
              </a:solidFill>
            </a:endParaRPr>
          </a:p>
        </p:txBody>
      </p:sp>
      <p:sp>
        <p:nvSpPr>
          <p:cNvPr id="16" name="TextBox 15"/>
          <p:cNvSpPr txBox="1"/>
          <p:nvPr/>
        </p:nvSpPr>
        <p:spPr>
          <a:xfrm>
            <a:off x="937549" y="4051138"/>
            <a:ext cx="10043931" cy="441960"/>
          </a:xfrm>
          <a:prstGeom prst="rect">
            <a:avLst/>
          </a:prstGeom>
          <a:noFill/>
        </p:spPr>
        <p:txBody>
          <a:bodyPr wrap="square">
            <a:spAutoFit/>
          </a:bodyPr>
          <a:lstStyle/>
          <a:p>
            <a:pPr indent="0">
              <a:lnSpc>
                <a:spcPts val="2735"/>
              </a:lnSpc>
              <a:buFont typeface="Wingdings" panose="05000000000000000000" pitchFamily="2" charset="2"/>
              <a:buNone/>
            </a:pPr>
            <a:endParaRPr lang="en-US" sz="2000" dirty="0">
              <a:solidFill>
                <a:schemeClr val="accent6">
                  <a:lumMod val="50000"/>
                </a:schemeClr>
              </a:solidFill>
            </a:endParaRPr>
          </a:p>
        </p:txBody>
      </p:sp>
      <p:sp>
        <p:nvSpPr>
          <p:cNvPr id="18" name="TextBox 17"/>
          <p:cNvSpPr txBox="1"/>
          <p:nvPr/>
        </p:nvSpPr>
        <p:spPr>
          <a:xfrm>
            <a:off x="833201" y="4586812"/>
            <a:ext cx="3646202" cy="441960"/>
          </a:xfrm>
          <a:prstGeom prst="rect">
            <a:avLst/>
          </a:prstGeom>
          <a:noFill/>
        </p:spPr>
        <p:txBody>
          <a:bodyPr wrap="square">
            <a:spAutoFit/>
          </a:bodyPr>
          <a:lstStyle/>
          <a:p>
            <a:pPr indent="0">
              <a:lnSpc>
                <a:spcPts val="2735"/>
              </a:lnSpc>
              <a:buFont typeface="Wingdings" panose="05000000000000000000" pitchFamily="2" charset="2"/>
              <a:buNone/>
            </a:pPr>
            <a:endParaRPr lang="en-US" sz="2000" dirty="0">
              <a:solidFill>
                <a:schemeClr val="accent6">
                  <a:lumMod val="50000"/>
                </a:schemeClr>
              </a:solidFill>
            </a:endParaRPr>
          </a:p>
        </p:txBody>
      </p:sp>
      <p:sp>
        <p:nvSpPr>
          <p:cNvPr id="20" name="TextBox 19"/>
          <p:cNvSpPr txBox="1"/>
          <p:nvPr/>
        </p:nvSpPr>
        <p:spPr>
          <a:xfrm>
            <a:off x="1188601" y="1053770"/>
            <a:ext cx="9792879" cy="794513"/>
          </a:xfrm>
          <a:prstGeom prst="rect">
            <a:avLst/>
          </a:prstGeom>
          <a:noFill/>
        </p:spPr>
        <p:txBody>
          <a:bodyPr wrap="square">
            <a:spAutoFit/>
          </a:bodyPr>
          <a:lstStyle/>
          <a:p>
            <a:pPr marL="685800" indent="-685800">
              <a:lnSpc>
                <a:spcPts val="5435"/>
              </a:lnSpc>
              <a:buFont typeface="Wingdings" panose="05000000000000000000" pitchFamily="2" charset="2"/>
              <a:buChar char="q"/>
            </a:pPr>
            <a:r>
              <a:rPr lang="en-US" sz="5400" b="1" dirty="0">
                <a:solidFill>
                  <a:schemeClr val="accent6">
                    <a:lumMod val="50000"/>
                  </a:schemeClr>
                </a:solidFill>
              </a:rPr>
              <a:t>FEATURES:</a:t>
            </a:r>
            <a:endParaRPr lang="en-US" sz="5400" b="1" dirty="0">
              <a:solidFill>
                <a:schemeClr val="accent6">
                  <a:lumMod val="50000"/>
                </a:schemeClr>
              </a:solidFill>
            </a:endParaRPr>
          </a:p>
        </p:txBody>
      </p:sp>
      <p:pic>
        <p:nvPicPr>
          <p:cNvPr id="4098" name="Picture 2" descr="5 Physical Therapy Patient Scheduling Methods - HE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887" y="4039564"/>
            <a:ext cx="5219617" cy="4164415"/>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213058" y="86094"/>
            <a:ext cx="17395116" cy="8143539"/>
          </a:xfrm>
          <a:prstGeom prst="rect">
            <a:avLst/>
          </a:prstGeom>
          <a:solidFill>
            <a:schemeClr val="bg1"/>
          </a:solidFill>
          <a:ln>
            <a:solidFill>
              <a:schemeClr val="bg2"/>
            </a:solidFill>
          </a:ln>
        </p:spPr>
        <p:txBody>
          <a:bodyPr/>
          <a:lstStyle/>
          <a:p>
            <a:endParaRPr lang="en-IN" dirty="0"/>
          </a:p>
        </p:txBody>
      </p:sp>
      <p:sp>
        <p:nvSpPr>
          <p:cNvPr id="4" name="Text 2"/>
          <p:cNvSpPr/>
          <p:nvPr/>
        </p:nvSpPr>
        <p:spPr>
          <a:xfrm>
            <a:off x="2348230" y="727075"/>
            <a:ext cx="8891905" cy="2011045"/>
          </a:xfrm>
          <a:prstGeom prst="rect">
            <a:avLst/>
          </a:prstGeom>
          <a:noFill/>
        </p:spPr>
        <p:txBody>
          <a:bodyPr wrap="none" rtlCol="0" anchor="t"/>
          <a:lstStyle/>
          <a:p>
            <a:pPr marL="0" indent="0">
              <a:lnSpc>
                <a:spcPts val="5470"/>
              </a:lnSpc>
              <a:buNone/>
            </a:pPr>
            <a:r>
              <a:rPr lang="en-US" sz="4000" b="1" dirty="0">
                <a:solidFill>
                  <a:srgbClr val="38512F"/>
                </a:solidFill>
                <a:latin typeface="Lora" pitchFamily="34" charset="0"/>
                <a:ea typeface="Lora" pitchFamily="34" charset="-122"/>
                <a:cs typeface="Lora" pitchFamily="34" charset="-120"/>
              </a:rPr>
              <a:t> </a:t>
            </a:r>
            <a:r>
              <a:rPr lang="en-US" sz="4400" b="1" dirty="0">
                <a:solidFill>
                  <a:srgbClr val="38512F"/>
                </a:solidFill>
                <a:latin typeface="Lora" pitchFamily="34" charset="0"/>
                <a:ea typeface="Lora" pitchFamily="34" charset="-122"/>
                <a:cs typeface="Lora" pitchFamily="34" charset="-120"/>
              </a:rPr>
              <a:t>Appointment Booking:</a:t>
            </a:r>
            <a:endParaRPr lang="en-US" sz="4400" b="1" dirty="0"/>
          </a:p>
        </p:txBody>
      </p:sp>
      <p:sp>
        <p:nvSpPr>
          <p:cNvPr id="5" name="Text 3"/>
          <p:cNvSpPr/>
          <p:nvPr/>
        </p:nvSpPr>
        <p:spPr>
          <a:xfrm>
            <a:off x="974090" y="2325370"/>
            <a:ext cx="3455035" cy="1030605"/>
          </a:xfrm>
          <a:prstGeom prst="rect">
            <a:avLst/>
          </a:prstGeom>
          <a:noFill/>
        </p:spPr>
        <p:txBody>
          <a:bodyPr wrap="square" rtlCol="0" anchor="t"/>
          <a:lstStyle/>
          <a:p>
            <a:pPr marL="0" indent="0">
              <a:lnSpc>
                <a:spcPts val="2735"/>
              </a:lnSpc>
              <a:buNone/>
            </a:pPr>
            <a:r>
              <a:rPr lang="en-US" sz="3200" dirty="0">
                <a:solidFill>
                  <a:srgbClr val="38512F"/>
                </a:solidFill>
                <a:latin typeface="Lora" pitchFamily="34" charset="0"/>
                <a:ea typeface="Lora" pitchFamily="34" charset="-122"/>
                <a:cs typeface="Lora" pitchFamily="34" charset="-120"/>
              </a:rPr>
              <a:t>Easy Online Scheduling</a:t>
            </a:r>
            <a:endParaRPr lang="en-US" sz="3200" dirty="0"/>
          </a:p>
        </p:txBody>
      </p:sp>
      <p:sp>
        <p:nvSpPr>
          <p:cNvPr id="6" name="Text 4"/>
          <p:cNvSpPr/>
          <p:nvPr/>
        </p:nvSpPr>
        <p:spPr>
          <a:xfrm>
            <a:off x="440055" y="3635375"/>
            <a:ext cx="4853305" cy="2350770"/>
          </a:xfrm>
          <a:prstGeom prst="rect">
            <a:avLst/>
          </a:prstGeom>
          <a:noFill/>
        </p:spPr>
        <p:txBody>
          <a:bodyPr wrap="square" rtlCol="0" anchor="t"/>
          <a:lstStyle/>
          <a:p>
            <a:pPr marL="0" indent="0" algn="just">
              <a:lnSpc>
                <a:spcPts val="2800"/>
              </a:lnSpc>
              <a:buNone/>
            </a:pPr>
            <a:r>
              <a:rPr lang="en-US" sz="2400" dirty="0">
                <a:solidFill>
                  <a:srgbClr val="3A3630"/>
                </a:solidFill>
                <a:latin typeface="Constantia" panose="02030602050306030303" charset="0"/>
                <a:ea typeface="Source Sans Pro" pitchFamily="34" charset="-122"/>
                <a:cs typeface="Constantia" panose="02030602050306030303" charset="0"/>
              </a:rPr>
              <a:t>Patients can conveniently book appointments through our user-friendly online portal, reducing administrative overhead.</a:t>
            </a:r>
            <a:endParaRPr lang="en-US" sz="2400" dirty="0">
              <a:latin typeface="Constantia" panose="02030602050306030303" charset="0"/>
              <a:cs typeface="Constantia" panose="02030602050306030303" charset="0"/>
            </a:endParaRPr>
          </a:p>
        </p:txBody>
      </p:sp>
      <p:sp>
        <p:nvSpPr>
          <p:cNvPr id="7" name="Text 5"/>
          <p:cNvSpPr/>
          <p:nvPr/>
        </p:nvSpPr>
        <p:spPr>
          <a:xfrm>
            <a:off x="6756400" y="2274570"/>
            <a:ext cx="3874135" cy="1149350"/>
          </a:xfrm>
          <a:prstGeom prst="rect">
            <a:avLst/>
          </a:prstGeom>
          <a:noFill/>
        </p:spPr>
        <p:txBody>
          <a:bodyPr wrap="none" rtlCol="0" anchor="t"/>
          <a:lstStyle/>
          <a:p>
            <a:pPr marL="0" indent="0">
              <a:lnSpc>
                <a:spcPts val="2735"/>
              </a:lnSpc>
              <a:buNone/>
            </a:pPr>
            <a:r>
              <a:rPr lang="en-US" sz="3600" dirty="0">
                <a:solidFill>
                  <a:srgbClr val="38512F"/>
                </a:solidFill>
                <a:latin typeface="Lora" pitchFamily="34" charset="0"/>
                <a:ea typeface="Lora" pitchFamily="34" charset="-122"/>
                <a:cs typeface="Lora" pitchFamily="34" charset="-120"/>
              </a:rPr>
              <a:t>Automated</a:t>
            </a:r>
            <a:endParaRPr lang="en-US" sz="3600" dirty="0">
              <a:solidFill>
                <a:srgbClr val="38512F"/>
              </a:solidFill>
              <a:latin typeface="Lora" pitchFamily="34" charset="0"/>
              <a:ea typeface="Lora" pitchFamily="34" charset="-122"/>
              <a:cs typeface="Lora" pitchFamily="34" charset="-120"/>
            </a:endParaRPr>
          </a:p>
          <a:p>
            <a:pPr marL="0" indent="0">
              <a:lnSpc>
                <a:spcPts val="2735"/>
              </a:lnSpc>
              <a:buNone/>
            </a:pPr>
            <a:r>
              <a:rPr lang="en-US" sz="3600" dirty="0">
                <a:solidFill>
                  <a:srgbClr val="38512F"/>
                </a:solidFill>
                <a:latin typeface="Lora" pitchFamily="34" charset="0"/>
                <a:ea typeface="Lora" pitchFamily="34" charset="-122"/>
                <a:cs typeface="Lora" pitchFamily="34" charset="-120"/>
              </a:rPr>
              <a:t> Availability</a:t>
            </a:r>
            <a:endParaRPr lang="en-US" sz="3600" dirty="0">
              <a:solidFill>
                <a:srgbClr val="38512F"/>
              </a:solidFill>
              <a:latin typeface="Lora" pitchFamily="34" charset="0"/>
              <a:ea typeface="Lora" pitchFamily="34" charset="-122"/>
              <a:cs typeface="Lora" pitchFamily="34" charset="-120"/>
            </a:endParaRPr>
          </a:p>
        </p:txBody>
      </p:sp>
      <p:sp>
        <p:nvSpPr>
          <p:cNvPr id="8" name="Text 6"/>
          <p:cNvSpPr/>
          <p:nvPr/>
        </p:nvSpPr>
        <p:spPr>
          <a:xfrm>
            <a:off x="6089650" y="3660775"/>
            <a:ext cx="4257675" cy="2517140"/>
          </a:xfrm>
          <a:prstGeom prst="rect">
            <a:avLst/>
          </a:prstGeom>
          <a:noFill/>
        </p:spPr>
        <p:txBody>
          <a:bodyPr wrap="square" rtlCol="0" anchor="t"/>
          <a:lstStyle/>
          <a:p>
            <a:pPr marL="0" indent="0" algn="just">
              <a:lnSpc>
                <a:spcPts val="2800"/>
              </a:lnSpc>
              <a:buNone/>
            </a:pPr>
            <a:r>
              <a:rPr lang="en-US" sz="2400" dirty="0">
                <a:solidFill>
                  <a:srgbClr val="3A3630"/>
                </a:solidFill>
                <a:latin typeface="Constantia" panose="02030602050306030303" charset="0"/>
                <a:ea typeface="Source Sans Pro" pitchFamily="34" charset="-122"/>
                <a:cs typeface="Constantia" panose="02030602050306030303" charset="0"/>
              </a:rPr>
              <a:t>The system automatically updates therapist schedules, ensuring availability is always accurate and up-to-date.</a:t>
            </a:r>
            <a:endParaRPr lang="en-US" sz="2400" dirty="0">
              <a:latin typeface="Constantia" panose="02030602050306030303" charset="0"/>
              <a:cs typeface="Constantia" panose="02030602050306030303" charset="0"/>
            </a:endParaRPr>
          </a:p>
        </p:txBody>
      </p:sp>
      <p:sp>
        <p:nvSpPr>
          <p:cNvPr id="9" name="Text 7"/>
          <p:cNvSpPr/>
          <p:nvPr/>
        </p:nvSpPr>
        <p:spPr>
          <a:xfrm>
            <a:off x="9907270" y="2421890"/>
            <a:ext cx="3765550" cy="1218565"/>
          </a:xfrm>
          <a:prstGeom prst="rect">
            <a:avLst/>
          </a:prstGeom>
          <a:noFill/>
        </p:spPr>
        <p:txBody>
          <a:bodyPr wrap="none" rtlCol="0" anchor="t"/>
          <a:lstStyle/>
          <a:p>
            <a:pPr marL="0" indent="0">
              <a:lnSpc>
                <a:spcPts val="2735"/>
              </a:lnSpc>
              <a:buNone/>
            </a:pPr>
            <a:endParaRPr lang="en-US" sz="3600" dirty="0"/>
          </a:p>
        </p:txBody>
      </p:sp>
      <p:sp>
        <p:nvSpPr>
          <p:cNvPr id="10" name="Text 8"/>
          <p:cNvSpPr/>
          <p:nvPr/>
        </p:nvSpPr>
        <p:spPr>
          <a:xfrm>
            <a:off x="9804400" y="4209415"/>
            <a:ext cx="4186555" cy="1776730"/>
          </a:xfrm>
          <a:prstGeom prst="rect">
            <a:avLst/>
          </a:prstGeom>
          <a:noFill/>
        </p:spPr>
        <p:txBody>
          <a:bodyPr wrap="square" rtlCol="0" anchor="t"/>
          <a:lstStyle/>
          <a:p>
            <a:pPr marL="0" indent="0" algn="just">
              <a:lnSpc>
                <a:spcPts val="2800"/>
              </a:lnSpc>
              <a:buNone/>
            </a:pPr>
            <a:endParaRPr lang="en-US" sz="2400" dirty="0">
              <a:solidFill>
                <a:srgbClr val="3A3630"/>
              </a:solidFill>
              <a:latin typeface="Constantia" panose="02030602050306030303" charset="0"/>
              <a:ea typeface="Source Sans Pro" pitchFamily="34" charset="-122"/>
              <a:cs typeface="Constantia" panose="02030602050306030303" charset="0"/>
            </a:endParaRPr>
          </a:p>
        </p:txBody>
      </p:sp>
      <p:pic>
        <p:nvPicPr>
          <p:cNvPr id="11" name="Picture 10"/>
          <p:cNvPicPr>
            <a:picLocks noChangeAspect="1"/>
          </p:cNvPicPr>
          <p:nvPr/>
        </p:nvPicPr>
        <p:blipFill>
          <a:blip r:embed="rId1"/>
          <a:stretch>
            <a:fillRect/>
          </a:stretch>
        </p:blipFill>
        <p:spPr>
          <a:xfrm>
            <a:off x="11233785" y="2782570"/>
            <a:ext cx="3840480" cy="3707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348389" y="1775103"/>
            <a:ext cx="9933503" cy="1388745"/>
          </a:xfrm>
          <a:prstGeom prst="rect">
            <a:avLst/>
          </a:prstGeom>
          <a:noFill/>
        </p:spPr>
        <p:txBody>
          <a:bodyPr wrap="square" rtlCol="0" anchor="t"/>
          <a:lstStyle/>
          <a:p>
            <a:pPr marL="0" indent="0">
              <a:lnSpc>
                <a:spcPts val="5470"/>
              </a:lnSpc>
              <a:buNone/>
            </a:pPr>
            <a:endParaRPr lang="en-US" sz="3200" b="1" dirty="0"/>
          </a:p>
        </p:txBody>
      </p:sp>
      <p:sp>
        <p:nvSpPr>
          <p:cNvPr id="6" name="Text 4"/>
          <p:cNvSpPr/>
          <p:nvPr/>
        </p:nvSpPr>
        <p:spPr>
          <a:xfrm>
            <a:off x="2537698" y="3823454"/>
            <a:ext cx="121325" cy="416481"/>
          </a:xfrm>
          <a:prstGeom prst="rect">
            <a:avLst/>
          </a:prstGeom>
          <a:noFill/>
        </p:spPr>
        <p:txBody>
          <a:bodyPr wrap="none" rtlCol="0" anchor="t"/>
          <a:lstStyle/>
          <a:p>
            <a:pPr marL="0" indent="0" algn="ctr">
              <a:lnSpc>
                <a:spcPts val="3280"/>
              </a:lnSpc>
              <a:buNone/>
            </a:pPr>
            <a:endParaRPr lang="en-US" sz="2625" dirty="0"/>
          </a:p>
        </p:txBody>
      </p:sp>
      <p:sp>
        <p:nvSpPr>
          <p:cNvPr id="7" name="Text 5"/>
          <p:cNvSpPr/>
          <p:nvPr/>
        </p:nvSpPr>
        <p:spPr>
          <a:xfrm>
            <a:off x="3070503" y="3858101"/>
            <a:ext cx="2440900" cy="694373"/>
          </a:xfrm>
          <a:prstGeom prst="rect">
            <a:avLst/>
          </a:prstGeom>
          <a:noFill/>
        </p:spPr>
        <p:txBody>
          <a:bodyPr wrap="square" rtlCol="0" anchor="t"/>
          <a:lstStyle/>
          <a:p>
            <a:pPr marL="0" indent="0">
              <a:lnSpc>
                <a:spcPts val="2735"/>
              </a:lnSpc>
              <a:buNone/>
            </a:pPr>
            <a:endParaRPr lang="en-US" sz="2800" dirty="0"/>
          </a:p>
        </p:txBody>
      </p:sp>
      <p:sp>
        <p:nvSpPr>
          <p:cNvPr id="8" name="Text 6"/>
          <p:cNvSpPr/>
          <p:nvPr/>
        </p:nvSpPr>
        <p:spPr>
          <a:xfrm>
            <a:off x="3070503" y="4939258"/>
            <a:ext cx="2440900" cy="1421606"/>
          </a:xfrm>
          <a:prstGeom prst="rect">
            <a:avLst/>
          </a:prstGeom>
          <a:noFill/>
        </p:spPr>
        <p:txBody>
          <a:bodyPr wrap="square" rtlCol="0" anchor="t"/>
          <a:lstStyle/>
          <a:p>
            <a:pPr marL="0" indent="0">
              <a:lnSpc>
                <a:spcPts val="2800"/>
              </a:lnSpc>
              <a:buNone/>
            </a:pPr>
            <a:endParaRPr lang="en-US" sz="2000" dirty="0"/>
          </a:p>
        </p:txBody>
      </p:sp>
      <p:sp>
        <p:nvSpPr>
          <p:cNvPr id="10" name="Text 8"/>
          <p:cNvSpPr/>
          <p:nvPr/>
        </p:nvSpPr>
        <p:spPr>
          <a:xfrm>
            <a:off x="5893951" y="3823454"/>
            <a:ext cx="179070" cy="416481"/>
          </a:xfrm>
          <a:prstGeom prst="rect">
            <a:avLst/>
          </a:prstGeom>
          <a:noFill/>
        </p:spPr>
        <p:txBody>
          <a:bodyPr wrap="none" rtlCol="0" anchor="t"/>
          <a:lstStyle/>
          <a:p>
            <a:pPr marL="0" indent="0" algn="ctr">
              <a:lnSpc>
                <a:spcPts val="3280"/>
              </a:lnSpc>
              <a:buNone/>
            </a:pPr>
            <a:endParaRPr lang="en-US" sz="2625" dirty="0"/>
          </a:p>
        </p:txBody>
      </p:sp>
      <p:sp>
        <p:nvSpPr>
          <p:cNvPr id="11" name="Text 9"/>
          <p:cNvSpPr/>
          <p:nvPr/>
        </p:nvSpPr>
        <p:spPr>
          <a:xfrm>
            <a:off x="6455688" y="3858101"/>
            <a:ext cx="2440900" cy="694373"/>
          </a:xfrm>
          <a:prstGeom prst="rect">
            <a:avLst/>
          </a:prstGeom>
          <a:noFill/>
        </p:spPr>
        <p:txBody>
          <a:bodyPr wrap="square" rtlCol="0" anchor="t"/>
          <a:lstStyle/>
          <a:p>
            <a:pPr marL="0" indent="0">
              <a:lnSpc>
                <a:spcPts val="2735"/>
              </a:lnSpc>
              <a:buNone/>
            </a:pPr>
            <a:endParaRPr lang="en-US" sz="2800" dirty="0"/>
          </a:p>
        </p:txBody>
      </p:sp>
      <p:sp>
        <p:nvSpPr>
          <p:cNvPr id="12" name="Text 10"/>
          <p:cNvSpPr/>
          <p:nvPr/>
        </p:nvSpPr>
        <p:spPr>
          <a:xfrm>
            <a:off x="6541750" y="4943887"/>
            <a:ext cx="2440900" cy="1951763"/>
          </a:xfrm>
          <a:prstGeom prst="rect">
            <a:avLst/>
          </a:prstGeom>
          <a:noFill/>
        </p:spPr>
        <p:txBody>
          <a:bodyPr wrap="square" rtlCol="0" anchor="t"/>
          <a:lstStyle/>
          <a:p>
            <a:pPr marL="0" indent="0">
              <a:lnSpc>
                <a:spcPts val="2800"/>
              </a:lnSpc>
              <a:buNone/>
            </a:pPr>
            <a:endParaRPr lang="en-US" sz="2000" dirty="0"/>
          </a:p>
        </p:txBody>
      </p:sp>
      <p:sp>
        <p:nvSpPr>
          <p:cNvPr id="14" name="Text 12"/>
          <p:cNvSpPr/>
          <p:nvPr/>
        </p:nvSpPr>
        <p:spPr>
          <a:xfrm>
            <a:off x="9275802" y="3823454"/>
            <a:ext cx="185738" cy="416481"/>
          </a:xfrm>
          <a:prstGeom prst="rect">
            <a:avLst/>
          </a:prstGeom>
          <a:noFill/>
        </p:spPr>
        <p:txBody>
          <a:bodyPr wrap="none" rtlCol="0" anchor="t"/>
          <a:lstStyle/>
          <a:p>
            <a:pPr marL="0" indent="0" algn="ctr">
              <a:lnSpc>
                <a:spcPts val="3280"/>
              </a:lnSpc>
              <a:buNone/>
            </a:pPr>
            <a:endParaRPr lang="en-US" sz="2625" dirty="0"/>
          </a:p>
        </p:txBody>
      </p:sp>
      <p:sp>
        <p:nvSpPr>
          <p:cNvPr id="15" name="Text 13"/>
          <p:cNvSpPr/>
          <p:nvPr/>
        </p:nvSpPr>
        <p:spPr>
          <a:xfrm>
            <a:off x="9840873" y="3719155"/>
            <a:ext cx="2440900" cy="1041559"/>
          </a:xfrm>
          <a:prstGeom prst="rect">
            <a:avLst/>
          </a:prstGeom>
          <a:noFill/>
        </p:spPr>
        <p:txBody>
          <a:bodyPr wrap="square" rtlCol="0" anchor="t"/>
          <a:lstStyle/>
          <a:p>
            <a:pPr marL="0" indent="0">
              <a:lnSpc>
                <a:spcPts val="2735"/>
              </a:lnSpc>
              <a:buNone/>
            </a:pPr>
            <a:endParaRPr lang="en-US" sz="2800" dirty="0"/>
          </a:p>
        </p:txBody>
      </p:sp>
      <p:sp>
        <p:nvSpPr>
          <p:cNvPr id="16" name="Text 14"/>
          <p:cNvSpPr/>
          <p:nvPr/>
        </p:nvSpPr>
        <p:spPr>
          <a:xfrm>
            <a:off x="9840872" y="5032891"/>
            <a:ext cx="3197395" cy="1421606"/>
          </a:xfrm>
          <a:prstGeom prst="rect">
            <a:avLst/>
          </a:prstGeom>
          <a:noFill/>
        </p:spPr>
        <p:txBody>
          <a:bodyPr wrap="square" rtlCol="0" anchor="t"/>
          <a:lstStyle/>
          <a:p>
            <a:pPr marL="0" indent="0">
              <a:lnSpc>
                <a:spcPts val="2800"/>
              </a:lnSpc>
              <a:buNone/>
            </a:pPr>
            <a:endParaRPr lang="en-US" sz="2000" dirty="0"/>
          </a:p>
        </p:txBody>
      </p:sp>
      <p:sp>
        <p:nvSpPr>
          <p:cNvPr id="13" name="Text Box 12"/>
          <p:cNvSpPr txBox="1"/>
          <p:nvPr/>
        </p:nvSpPr>
        <p:spPr>
          <a:xfrm>
            <a:off x="2726690" y="2201545"/>
            <a:ext cx="3828415" cy="768350"/>
          </a:xfrm>
          <a:prstGeom prst="rect">
            <a:avLst/>
          </a:prstGeom>
          <a:noFill/>
        </p:spPr>
        <p:txBody>
          <a:bodyPr wrap="square" rtlCol="0">
            <a:spAutoFit/>
          </a:bodyPr>
          <a:p>
            <a:r>
              <a:rPr lang="en-US" sz="4400" b="1">
                <a:solidFill>
                  <a:schemeClr val="accent6">
                    <a:lumMod val="50000"/>
                  </a:schemeClr>
                </a:solidFill>
                <a:latin typeface="Gabriola" panose="04040605051002020D02" charset="0"/>
                <a:cs typeface="Gabriola" panose="04040605051002020D02" charset="0"/>
              </a:rPr>
              <a:t>User Registration:</a:t>
            </a:r>
            <a:endParaRPr lang="en-US" sz="4400" b="1">
              <a:solidFill>
                <a:schemeClr val="accent6">
                  <a:lumMod val="50000"/>
                </a:schemeClr>
              </a:solidFill>
              <a:latin typeface="Gabriola" panose="04040605051002020D02" charset="0"/>
              <a:cs typeface="Gabriola" panose="04040605051002020D02" charset="0"/>
            </a:endParaRPr>
          </a:p>
        </p:txBody>
      </p:sp>
      <p:sp>
        <p:nvSpPr>
          <p:cNvPr id="17" name="Text Box 16"/>
          <p:cNvSpPr txBox="1"/>
          <p:nvPr/>
        </p:nvSpPr>
        <p:spPr>
          <a:xfrm>
            <a:off x="8896350" y="2201545"/>
            <a:ext cx="4145280" cy="492125"/>
          </a:xfrm>
          <a:prstGeom prst="rect">
            <a:avLst/>
          </a:prstGeom>
          <a:noFill/>
        </p:spPr>
        <p:txBody>
          <a:bodyPr wrap="square" rtlCol="0">
            <a:noAutofit/>
          </a:bodyPr>
          <a:p>
            <a:r>
              <a:rPr lang="en-US" sz="4400" b="1">
                <a:solidFill>
                  <a:schemeClr val="accent6">
                    <a:lumMod val="50000"/>
                  </a:schemeClr>
                </a:solidFill>
                <a:latin typeface="Gabriola" panose="04040605051002020D02" charset="0"/>
                <a:cs typeface="Gabriola" panose="04040605051002020D02" charset="0"/>
              </a:rPr>
              <a:t>Doctor Registration:</a:t>
            </a:r>
            <a:endParaRPr lang="en-US" sz="4400" b="1">
              <a:solidFill>
                <a:schemeClr val="accent6">
                  <a:lumMod val="50000"/>
                </a:schemeClr>
              </a:solidFill>
              <a:latin typeface="Gabriola" panose="04040605051002020D02" charset="0"/>
              <a:cs typeface="Gabriola" panose="04040605051002020D02" charset="0"/>
            </a:endParaRPr>
          </a:p>
        </p:txBody>
      </p:sp>
      <p:sp>
        <p:nvSpPr>
          <p:cNvPr id="19" name="Text Box 18"/>
          <p:cNvSpPr txBox="1"/>
          <p:nvPr/>
        </p:nvSpPr>
        <p:spPr>
          <a:xfrm>
            <a:off x="1960880" y="3334385"/>
            <a:ext cx="4685665" cy="1985010"/>
          </a:xfrm>
          <a:prstGeom prst="rect">
            <a:avLst/>
          </a:prstGeom>
          <a:noFill/>
        </p:spPr>
        <p:txBody>
          <a:bodyPr wrap="square" rtlCol="0">
            <a:noAutofit/>
          </a:bodyPr>
          <a:p>
            <a:pPr algn="just"/>
            <a:r>
              <a:rPr lang="en-US" sz="2400">
                <a:latin typeface="Constantia" panose="02030602050306030303" charset="0"/>
                <a:cs typeface="Constantia" panose="02030602050306030303" charset="0"/>
              </a:rPr>
              <a:t>User registration involves filling a form with basic details, verifying email address, entering user name and password.</a:t>
            </a:r>
            <a:endParaRPr lang="en-US" sz="2400">
              <a:latin typeface="Constantia" panose="02030602050306030303" charset="0"/>
              <a:cs typeface="Constantia" panose="02030602050306030303" charset="0"/>
            </a:endParaRPr>
          </a:p>
        </p:txBody>
      </p:sp>
      <p:sp>
        <p:nvSpPr>
          <p:cNvPr id="20" name="Text Box 19"/>
          <p:cNvSpPr txBox="1"/>
          <p:nvPr/>
        </p:nvSpPr>
        <p:spPr>
          <a:xfrm>
            <a:off x="8879205" y="3380105"/>
            <a:ext cx="4559935" cy="1446530"/>
          </a:xfrm>
          <a:prstGeom prst="rect">
            <a:avLst/>
          </a:prstGeom>
          <a:noFill/>
        </p:spPr>
        <p:txBody>
          <a:bodyPr wrap="square" rtlCol="0">
            <a:noAutofit/>
          </a:bodyPr>
          <a:p>
            <a:r>
              <a:rPr lang="en-US" sz="2400">
                <a:latin typeface="Constantia" panose="02030602050306030303" charset="0"/>
                <a:cs typeface="Constantia" panose="02030602050306030303" charset="0"/>
              </a:rPr>
              <a:t>Doctor registraction involves filling form with name and the specialization they have</a:t>
            </a:r>
            <a:endParaRPr lang="en-US" sz="2400">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348230" y="1335405"/>
            <a:ext cx="8578850" cy="1146810"/>
          </a:xfrm>
          <a:prstGeom prst="rect">
            <a:avLst/>
          </a:prstGeom>
          <a:noFill/>
        </p:spPr>
        <p:txBody>
          <a:bodyPr wrap="none" rtlCol="0" anchor="t"/>
          <a:lstStyle/>
          <a:p>
            <a:pPr marL="0" indent="0">
              <a:lnSpc>
                <a:spcPts val="5470"/>
              </a:lnSpc>
              <a:buNone/>
            </a:pPr>
            <a:r>
              <a:rPr lang="en-US" sz="4375" dirty="0">
                <a:solidFill>
                  <a:srgbClr val="38512F"/>
                </a:solidFill>
                <a:latin typeface="Lora" pitchFamily="34" charset="0"/>
                <a:ea typeface="Lora" pitchFamily="34" charset="-122"/>
                <a:cs typeface="Lora" pitchFamily="34" charset="-120"/>
              </a:rPr>
              <a:t>Patient Information Management</a:t>
            </a:r>
            <a:endParaRPr lang="en-US" sz="4375" dirty="0"/>
          </a:p>
        </p:txBody>
      </p:sp>
      <p:sp>
        <p:nvSpPr>
          <p:cNvPr id="6" name="Text 4"/>
          <p:cNvSpPr/>
          <p:nvPr/>
        </p:nvSpPr>
        <p:spPr>
          <a:xfrm>
            <a:off x="2786380" y="3403600"/>
            <a:ext cx="3636645" cy="983615"/>
          </a:xfrm>
          <a:prstGeom prst="rect">
            <a:avLst/>
          </a:prstGeom>
          <a:solidFill>
            <a:schemeClr val="bg1"/>
          </a:solidFill>
        </p:spPr>
        <p:txBody>
          <a:bodyPr wrap="square" rtlCol="0" anchor="t"/>
          <a:lstStyle/>
          <a:p>
            <a:pPr marL="0" indent="0">
              <a:lnSpc>
                <a:spcPts val="2735"/>
              </a:lnSpc>
              <a:buNone/>
            </a:pPr>
            <a:r>
              <a:rPr lang="en-US" sz="4000" b="1" dirty="0">
                <a:solidFill>
                  <a:schemeClr val="accent6">
                    <a:lumMod val="50000"/>
                  </a:schemeClr>
                </a:solidFill>
                <a:latin typeface="Gabriola" panose="04040605051002020D02" charset="0"/>
                <a:cs typeface="Gabriola" panose="04040605051002020D02" charset="0"/>
              </a:rPr>
              <a:t>Electronic Medical Record:</a:t>
            </a:r>
            <a:endParaRPr lang="en-US" sz="4000" b="1" dirty="0">
              <a:solidFill>
                <a:schemeClr val="accent6">
                  <a:lumMod val="50000"/>
                </a:schemeClr>
              </a:solidFill>
              <a:latin typeface="Gabriola" panose="04040605051002020D02" charset="0"/>
              <a:cs typeface="Gabriola" panose="04040605051002020D02" charset="0"/>
            </a:endParaRPr>
          </a:p>
        </p:txBody>
      </p:sp>
      <p:sp>
        <p:nvSpPr>
          <p:cNvPr id="7" name="Text 5"/>
          <p:cNvSpPr/>
          <p:nvPr/>
        </p:nvSpPr>
        <p:spPr>
          <a:xfrm>
            <a:off x="2570480" y="4387215"/>
            <a:ext cx="3636645" cy="1421765"/>
          </a:xfrm>
          <a:prstGeom prst="rect">
            <a:avLst/>
          </a:prstGeom>
          <a:noFill/>
        </p:spPr>
        <p:txBody>
          <a:bodyPr wrap="square" rtlCol="0" anchor="t"/>
          <a:lstStyle/>
          <a:p>
            <a:pPr marL="0" indent="0" algn="just">
              <a:lnSpc>
                <a:spcPts val="2800"/>
              </a:lnSpc>
              <a:buNone/>
            </a:pPr>
            <a:r>
              <a:rPr lang="en-US" sz="2400" dirty="0">
                <a:solidFill>
                  <a:srgbClr val="3A3630"/>
                </a:solidFill>
                <a:latin typeface="Source Sans Pro" pitchFamily="34" charset="0"/>
                <a:ea typeface="Source Sans Pro" pitchFamily="34" charset="-122"/>
                <a:cs typeface="Source Sans Pro" pitchFamily="34" charset="-120"/>
              </a:rPr>
              <a:t>Securely store and access patient medical history, treatment plans, and progress notes.</a:t>
            </a:r>
            <a:endParaRPr lang="en-US" sz="2400" dirty="0"/>
          </a:p>
        </p:txBody>
      </p:sp>
      <p:sp>
        <p:nvSpPr>
          <p:cNvPr id="9" name="Text 7"/>
          <p:cNvSpPr/>
          <p:nvPr/>
        </p:nvSpPr>
        <p:spPr>
          <a:xfrm>
            <a:off x="8319770" y="3271520"/>
            <a:ext cx="3014345" cy="635635"/>
          </a:xfrm>
          <a:prstGeom prst="rect">
            <a:avLst/>
          </a:prstGeom>
          <a:noFill/>
        </p:spPr>
        <p:txBody>
          <a:bodyPr wrap="none" rtlCol="0" anchor="t"/>
          <a:lstStyle/>
          <a:p>
            <a:pPr marL="0" indent="0">
              <a:lnSpc>
                <a:spcPts val="2735"/>
              </a:lnSpc>
              <a:buNone/>
            </a:pPr>
            <a:r>
              <a:rPr lang="en-US" sz="4000" b="1" dirty="0">
                <a:solidFill>
                  <a:srgbClr val="38512F"/>
                </a:solidFill>
                <a:latin typeface="Gabriola" panose="04040605051002020D02" charset="0"/>
                <a:ea typeface="Lora" pitchFamily="34" charset="-122"/>
                <a:cs typeface="Gabriola" panose="04040605051002020D02" charset="0"/>
              </a:rPr>
              <a:t>Customizable</a:t>
            </a:r>
            <a:endParaRPr lang="en-US" sz="4000" b="1" dirty="0">
              <a:solidFill>
                <a:srgbClr val="38512F"/>
              </a:solidFill>
              <a:latin typeface="Gabriola" panose="04040605051002020D02" charset="0"/>
              <a:ea typeface="Lora" pitchFamily="34" charset="-122"/>
              <a:cs typeface="Gabriola" panose="04040605051002020D02" charset="0"/>
            </a:endParaRPr>
          </a:p>
          <a:p>
            <a:pPr marL="0" indent="0">
              <a:lnSpc>
                <a:spcPts val="2735"/>
              </a:lnSpc>
              <a:buNone/>
            </a:pPr>
            <a:r>
              <a:rPr lang="en-US" sz="4000" b="1" dirty="0">
                <a:solidFill>
                  <a:srgbClr val="38512F"/>
                </a:solidFill>
                <a:latin typeface="Gabriola" panose="04040605051002020D02" charset="0"/>
                <a:ea typeface="Lora" pitchFamily="34" charset="-122"/>
                <a:cs typeface="Gabriola" panose="04040605051002020D02" charset="0"/>
              </a:rPr>
              <a:t> Forms:</a:t>
            </a:r>
            <a:endParaRPr lang="en-US" sz="4000" b="1" dirty="0">
              <a:solidFill>
                <a:srgbClr val="38512F"/>
              </a:solidFill>
              <a:latin typeface="Gabriola" panose="04040605051002020D02" charset="0"/>
              <a:ea typeface="Lora" pitchFamily="34" charset="-122"/>
              <a:cs typeface="Gabriola" panose="04040605051002020D02" charset="0"/>
            </a:endParaRPr>
          </a:p>
        </p:txBody>
      </p:sp>
      <p:sp>
        <p:nvSpPr>
          <p:cNvPr id="10" name="Text 8"/>
          <p:cNvSpPr/>
          <p:nvPr/>
        </p:nvSpPr>
        <p:spPr>
          <a:xfrm>
            <a:off x="8272780" y="4469765"/>
            <a:ext cx="3726180" cy="2513965"/>
          </a:xfrm>
          <a:prstGeom prst="rect">
            <a:avLst/>
          </a:prstGeom>
          <a:noFill/>
        </p:spPr>
        <p:txBody>
          <a:bodyPr wrap="square" rtlCol="0" anchor="t"/>
          <a:lstStyle/>
          <a:p>
            <a:pPr marL="0" indent="0" algn="just">
              <a:lnSpc>
                <a:spcPts val="2800"/>
              </a:lnSpc>
              <a:buNone/>
            </a:pPr>
            <a:r>
              <a:rPr lang="en-US" sz="2400" dirty="0">
                <a:solidFill>
                  <a:srgbClr val="3A3630"/>
                </a:solidFill>
                <a:latin typeface="Source Sans Pro" pitchFamily="34" charset="0"/>
                <a:ea typeface="Source Sans Pro" pitchFamily="34" charset="-122"/>
                <a:cs typeface="Source Sans Pro" pitchFamily="34" charset="-120"/>
              </a:rPr>
              <a:t>Easily create and manage personalized intake forms and questionnaires for patients.</a:t>
            </a:r>
            <a:endParaRPr lang="en-US" sz="2400" dirty="0"/>
          </a:p>
        </p:txBody>
      </p:sp>
      <p:sp>
        <p:nvSpPr>
          <p:cNvPr id="12" name="Text 10"/>
          <p:cNvSpPr/>
          <p:nvPr/>
        </p:nvSpPr>
        <p:spPr>
          <a:xfrm>
            <a:off x="9340929" y="3559493"/>
            <a:ext cx="2718673" cy="347186"/>
          </a:xfrm>
          <a:prstGeom prst="rect">
            <a:avLst/>
          </a:prstGeom>
          <a:noFill/>
        </p:spPr>
        <p:txBody>
          <a:bodyPr wrap="none" rtlCol="0" anchor="t"/>
          <a:lstStyle/>
          <a:p>
            <a:pPr marL="0" indent="0">
              <a:lnSpc>
                <a:spcPts val="2735"/>
              </a:lnSpc>
              <a:buNone/>
            </a:pPr>
            <a:endParaRPr lang="en-US" sz="2185" dirty="0"/>
          </a:p>
        </p:txBody>
      </p:sp>
      <p:sp>
        <p:nvSpPr>
          <p:cNvPr id="13" name="Text 11"/>
          <p:cNvSpPr/>
          <p:nvPr/>
        </p:nvSpPr>
        <p:spPr>
          <a:xfrm>
            <a:off x="9340929" y="4039910"/>
            <a:ext cx="2718673" cy="1066205"/>
          </a:xfrm>
          <a:prstGeom prst="rect">
            <a:avLst/>
          </a:prstGeom>
          <a:noFill/>
        </p:spPr>
        <p:txBody>
          <a:bodyPr wrap="square" rtlCol="0" anchor="t"/>
          <a:lstStyle/>
          <a:p>
            <a:pPr marL="0" indent="0">
              <a:lnSpc>
                <a:spcPts val="2800"/>
              </a:lnSpc>
              <a:buNone/>
            </a:pP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254643"/>
            <a:ext cx="14630400" cy="8229600"/>
          </a:xfrm>
          <a:prstGeom prst="rect">
            <a:avLst/>
          </a:prstGeom>
          <a:solidFill>
            <a:schemeClr val="bg1"/>
          </a:solidFill>
        </p:spPr>
      </p:sp>
      <p:sp>
        <p:nvSpPr>
          <p:cNvPr id="5" name="Text 2"/>
          <p:cNvSpPr/>
          <p:nvPr/>
        </p:nvSpPr>
        <p:spPr>
          <a:xfrm>
            <a:off x="826294" y="607576"/>
            <a:ext cx="9320213" cy="1377077"/>
          </a:xfrm>
          <a:prstGeom prst="rect">
            <a:avLst/>
          </a:prstGeom>
          <a:noFill/>
        </p:spPr>
        <p:txBody>
          <a:bodyPr wrap="square" rtlCol="0" anchor="t"/>
          <a:lstStyle/>
          <a:p>
            <a:pPr marL="0" indent="0">
              <a:lnSpc>
                <a:spcPts val="5420"/>
              </a:lnSpc>
              <a:buNone/>
            </a:pPr>
            <a:r>
              <a:rPr lang="en-US" sz="4340" dirty="0">
                <a:solidFill>
                  <a:srgbClr val="38512F"/>
                </a:solidFill>
                <a:latin typeface="Lora" pitchFamily="34" charset="0"/>
                <a:ea typeface="Lora" pitchFamily="34" charset="-122"/>
                <a:cs typeface="Lora" pitchFamily="34" charset="-120"/>
              </a:rPr>
              <a:t>Therapist Availability and Scheduling:</a:t>
            </a:r>
            <a:endParaRPr lang="en-US" sz="4340" dirty="0"/>
          </a:p>
        </p:txBody>
      </p:sp>
      <p:sp>
        <p:nvSpPr>
          <p:cNvPr id="6" name="Shape 3"/>
          <p:cNvSpPr/>
          <p:nvPr/>
        </p:nvSpPr>
        <p:spPr>
          <a:xfrm>
            <a:off x="1143119" y="2315170"/>
            <a:ext cx="27503" cy="5306854"/>
          </a:xfrm>
          <a:prstGeom prst="rect">
            <a:avLst/>
          </a:prstGeom>
          <a:solidFill>
            <a:srgbClr val="38512F"/>
          </a:solidFill>
        </p:spPr>
      </p:sp>
      <p:sp>
        <p:nvSpPr>
          <p:cNvPr id="7" name="Shape 4"/>
          <p:cNvSpPr/>
          <p:nvPr/>
        </p:nvSpPr>
        <p:spPr>
          <a:xfrm>
            <a:off x="1404699" y="2721352"/>
            <a:ext cx="771168" cy="27503"/>
          </a:xfrm>
          <a:prstGeom prst="rect">
            <a:avLst/>
          </a:prstGeom>
          <a:solidFill>
            <a:srgbClr val="38512F"/>
          </a:solidFill>
        </p:spPr>
      </p:sp>
      <p:sp>
        <p:nvSpPr>
          <p:cNvPr id="8" name="Shape 5"/>
          <p:cNvSpPr/>
          <p:nvPr/>
        </p:nvSpPr>
        <p:spPr>
          <a:xfrm>
            <a:off x="908923" y="2487335"/>
            <a:ext cx="495776" cy="495776"/>
          </a:xfrm>
          <a:prstGeom prst="roundRect">
            <a:avLst>
              <a:gd name="adj" fmla="val 13334"/>
            </a:avLst>
          </a:prstGeom>
          <a:solidFill>
            <a:srgbClr val="F6E9D5"/>
          </a:solidFill>
        </p:spPr>
      </p:sp>
      <p:sp>
        <p:nvSpPr>
          <p:cNvPr id="9" name="Text 6"/>
          <p:cNvSpPr/>
          <p:nvPr/>
        </p:nvSpPr>
        <p:spPr>
          <a:xfrm>
            <a:off x="1096566" y="2528649"/>
            <a:ext cx="120372" cy="413147"/>
          </a:xfrm>
          <a:prstGeom prst="rect">
            <a:avLst/>
          </a:prstGeom>
          <a:noFill/>
        </p:spPr>
        <p:txBody>
          <a:bodyPr wrap="none" rtlCol="0" anchor="t"/>
          <a:lstStyle/>
          <a:p>
            <a:pPr marL="0" indent="0" algn="ctr">
              <a:lnSpc>
                <a:spcPts val="3255"/>
              </a:lnSpc>
              <a:buNone/>
            </a:pPr>
            <a:r>
              <a:rPr lang="en-US" sz="2605" dirty="0">
                <a:solidFill>
                  <a:srgbClr val="38512F"/>
                </a:solidFill>
                <a:latin typeface="Lora" pitchFamily="34" charset="0"/>
                <a:ea typeface="Lora" pitchFamily="34" charset="-122"/>
                <a:cs typeface="Lora" pitchFamily="34" charset="-120"/>
              </a:rPr>
              <a:t>1</a:t>
            </a:r>
            <a:endParaRPr lang="en-US" sz="2605" dirty="0"/>
          </a:p>
        </p:txBody>
      </p:sp>
      <p:sp>
        <p:nvSpPr>
          <p:cNvPr id="10" name="Text 7"/>
          <p:cNvSpPr/>
          <p:nvPr/>
        </p:nvSpPr>
        <p:spPr>
          <a:xfrm>
            <a:off x="2368550" y="2535555"/>
            <a:ext cx="5190490" cy="344170"/>
          </a:xfrm>
          <a:prstGeom prst="rect">
            <a:avLst/>
          </a:prstGeom>
          <a:noFill/>
        </p:spPr>
        <p:txBody>
          <a:bodyPr wrap="none" rtlCol="0" anchor="t"/>
          <a:lstStyle/>
          <a:p>
            <a:pPr marL="0" indent="0" algn="l">
              <a:lnSpc>
                <a:spcPts val="2710"/>
              </a:lnSpc>
              <a:buNone/>
            </a:pPr>
            <a:r>
              <a:rPr lang="en-US" sz="2400" b="1" dirty="0">
                <a:solidFill>
                  <a:srgbClr val="38512F"/>
                </a:solidFill>
                <a:latin typeface="Lora" pitchFamily="34" charset="0"/>
                <a:ea typeface="Lora" pitchFamily="34" charset="-122"/>
                <a:cs typeface="Lora" pitchFamily="34" charset="-120"/>
              </a:rPr>
              <a:t>Manage Schedules  </a:t>
            </a:r>
            <a:endParaRPr lang="en-US" sz="2400" b="1" dirty="0"/>
          </a:p>
        </p:txBody>
      </p:sp>
      <p:sp>
        <p:nvSpPr>
          <p:cNvPr id="11" name="Text 8"/>
          <p:cNvSpPr/>
          <p:nvPr/>
        </p:nvSpPr>
        <p:spPr>
          <a:xfrm>
            <a:off x="2368748" y="3011924"/>
            <a:ext cx="7777758" cy="705088"/>
          </a:xfrm>
          <a:prstGeom prst="rect">
            <a:avLst/>
          </a:prstGeom>
          <a:noFill/>
        </p:spPr>
        <p:txBody>
          <a:bodyPr wrap="square" rtlCol="0" anchor="t"/>
          <a:lstStyle/>
          <a:p>
            <a:pPr marL="0" indent="0" algn="l">
              <a:lnSpc>
                <a:spcPts val="2775"/>
              </a:lnSpc>
              <a:buNone/>
            </a:pPr>
            <a:r>
              <a:rPr lang="en-US" sz="2000" dirty="0">
                <a:solidFill>
                  <a:srgbClr val="3A3630"/>
                </a:solidFill>
                <a:latin typeface="Source Sans Pro" pitchFamily="34" charset="0"/>
                <a:ea typeface="Source Sans Pro" pitchFamily="34" charset="-122"/>
                <a:cs typeface="Source Sans Pro" pitchFamily="34" charset="-120"/>
              </a:rPr>
              <a:t>Therapists can easily view and update their availability, block off time for breaks, and accommodate patient requests.</a:t>
            </a:r>
            <a:endParaRPr lang="en-US" sz="2000" dirty="0"/>
          </a:p>
        </p:txBody>
      </p:sp>
      <p:sp>
        <p:nvSpPr>
          <p:cNvPr id="12" name="Shape 9"/>
          <p:cNvSpPr/>
          <p:nvPr/>
        </p:nvSpPr>
        <p:spPr>
          <a:xfrm>
            <a:off x="1404699" y="4563725"/>
            <a:ext cx="771168" cy="27503"/>
          </a:xfrm>
          <a:prstGeom prst="rect">
            <a:avLst/>
          </a:prstGeom>
          <a:solidFill>
            <a:srgbClr val="38512F"/>
          </a:solidFill>
        </p:spPr>
      </p:sp>
      <p:sp>
        <p:nvSpPr>
          <p:cNvPr id="13" name="Shape 10"/>
          <p:cNvSpPr/>
          <p:nvPr/>
        </p:nvSpPr>
        <p:spPr>
          <a:xfrm>
            <a:off x="908923" y="4329708"/>
            <a:ext cx="495776" cy="495776"/>
          </a:xfrm>
          <a:prstGeom prst="roundRect">
            <a:avLst>
              <a:gd name="adj" fmla="val 13334"/>
            </a:avLst>
          </a:prstGeom>
          <a:solidFill>
            <a:srgbClr val="F6E9D5"/>
          </a:solidFill>
        </p:spPr>
      </p:sp>
      <p:sp>
        <p:nvSpPr>
          <p:cNvPr id="14" name="Text 11"/>
          <p:cNvSpPr/>
          <p:nvPr/>
        </p:nvSpPr>
        <p:spPr>
          <a:xfrm>
            <a:off x="1067991" y="4371023"/>
            <a:ext cx="177522" cy="413147"/>
          </a:xfrm>
          <a:prstGeom prst="rect">
            <a:avLst/>
          </a:prstGeom>
          <a:noFill/>
        </p:spPr>
        <p:txBody>
          <a:bodyPr wrap="none" rtlCol="0" anchor="t"/>
          <a:lstStyle/>
          <a:p>
            <a:pPr marL="0" indent="0" algn="ctr">
              <a:lnSpc>
                <a:spcPts val="3255"/>
              </a:lnSpc>
              <a:buNone/>
            </a:pPr>
            <a:r>
              <a:rPr lang="en-US" sz="2605" dirty="0">
                <a:solidFill>
                  <a:srgbClr val="38512F"/>
                </a:solidFill>
                <a:latin typeface="Lora" pitchFamily="34" charset="0"/>
                <a:ea typeface="Lora" pitchFamily="34" charset="-122"/>
                <a:cs typeface="Lora" pitchFamily="34" charset="-120"/>
              </a:rPr>
              <a:t>2</a:t>
            </a:r>
            <a:endParaRPr lang="en-US" sz="2605" dirty="0"/>
          </a:p>
        </p:txBody>
      </p:sp>
      <p:sp>
        <p:nvSpPr>
          <p:cNvPr id="15" name="Text 12"/>
          <p:cNvSpPr/>
          <p:nvPr/>
        </p:nvSpPr>
        <p:spPr>
          <a:xfrm>
            <a:off x="2368748" y="4377809"/>
            <a:ext cx="2754511" cy="344329"/>
          </a:xfrm>
          <a:prstGeom prst="rect">
            <a:avLst/>
          </a:prstGeom>
          <a:noFill/>
        </p:spPr>
        <p:txBody>
          <a:bodyPr wrap="none" rtlCol="0" anchor="t"/>
          <a:lstStyle/>
          <a:p>
            <a:pPr marL="0" indent="0" algn="l">
              <a:lnSpc>
                <a:spcPts val="2710"/>
              </a:lnSpc>
              <a:buNone/>
            </a:pPr>
            <a:r>
              <a:rPr lang="en-US" sz="2400" b="1" dirty="0">
                <a:solidFill>
                  <a:srgbClr val="38512F"/>
                </a:solidFill>
                <a:latin typeface="Lora" pitchFamily="34" charset="0"/>
                <a:ea typeface="Lora" pitchFamily="34" charset="-122"/>
                <a:cs typeface="Lora" pitchFamily="34" charset="-120"/>
              </a:rPr>
              <a:t>Optimize Utilization</a:t>
            </a:r>
            <a:endParaRPr lang="en-US" sz="2400" b="1" dirty="0"/>
          </a:p>
        </p:txBody>
      </p:sp>
      <p:sp>
        <p:nvSpPr>
          <p:cNvPr id="16" name="Text 13"/>
          <p:cNvSpPr/>
          <p:nvPr/>
        </p:nvSpPr>
        <p:spPr>
          <a:xfrm>
            <a:off x="2368748" y="4854297"/>
            <a:ext cx="7777758" cy="705088"/>
          </a:xfrm>
          <a:prstGeom prst="rect">
            <a:avLst/>
          </a:prstGeom>
          <a:noFill/>
        </p:spPr>
        <p:txBody>
          <a:bodyPr wrap="square" rtlCol="0" anchor="t"/>
          <a:lstStyle/>
          <a:p>
            <a:pPr marL="0" indent="0" algn="l">
              <a:lnSpc>
                <a:spcPts val="2775"/>
              </a:lnSpc>
              <a:buNone/>
            </a:pPr>
            <a:r>
              <a:rPr lang="en-US" sz="2000" dirty="0">
                <a:solidFill>
                  <a:srgbClr val="3A3630"/>
                </a:solidFill>
                <a:latin typeface="Source Sans Pro" pitchFamily="34" charset="0"/>
                <a:ea typeface="Source Sans Pro" pitchFamily="34" charset="-122"/>
                <a:cs typeface="Source Sans Pro" pitchFamily="34" charset="-120"/>
              </a:rPr>
              <a:t>The system intelligently assigns patients to available therapists, ensuring efficient resource utilization.</a:t>
            </a:r>
            <a:endParaRPr lang="en-US" sz="2000" dirty="0"/>
          </a:p>
        </p:txBody>
      </p:sp>
      <p:sp>
        <p:nvSpPr>
          <p:cNvPr id="17" name="Shape 14"/>
          <p:cNvSpPr/>
          <p:nvPr/>
        </p:nvSpPr>
        <p:spPr>
          <a:xfrm>
            <a:off x="1404699" y="6406098"/>
            <a:ext cx="771168" cy="27503"/>
          </a:xfrm>
          <a:prstGeom prst="rect">
            <a:avLst/>
          </a:prstGeom>
          <a:solidFill>
            <a:srgbClr val="38512F"/>
          </a:solidFill>
        </p:spPr>
      </p:sp>
      <p:sp>
        <p:nvSpPr>
          <p:cNvPr id="18" name="Shape 15"/>
          <p:cNvSpPr/>
          <p:nvPr/>
        </p:nvSpPr>
        <p:spPr>
          <a:xfrm>
            <a:off x="908923" y="6172081"/>
            <a:ext cx="495776" cy="495776"/>
          </a:xfrm>
          <a:prstGeom prst="roundRect">
            <a:avLst>
              <a:gd name="adj" fmla="val 13334"/>
            </a:avLst>
          </a:prstGeom>
          <a:solidFill>
            <a:srgbClr val="F6E9D5"/>
          </a:solidFill>
        </p:spPr>
      </p:sp>
      <p:sp>
        <p:nvSpPr>
          <p:cNvPr id="19" name="Text 16"/>
          <p:cNvSpPr/>
          <p:nvPr/>
        </p:nvSpPr>
        <p:spPr>
          <a:xfrm>
            <a:off x="1064776" y="6213396"/>
            <a:ext cx="184071" cy="413147"/>
          </a:xfrm>
          <a:prstGeom prst="rect">
            <a:avLst/>
          </a:prstGeom>
          <a:noFill/>
        </p:spPr>
        <p:txBody>
          <a:bodyPr wrap="none" rtlCol="0" anchor="t"/>
          <a:lstStyle/>
          <a:p>
            <a:pPr marL="0" indent="0" algn="ctr">
              <a:lnSpc>
                <a:spcPts val="3255"/>
              </a:lnSpc>
              <a:buNone/>
            </a:pPr>
            <a:r>
              <a:rPr lang="en-US" sz="2605" dirty="0">
                <a:solidFill>
                  <a:srgbClr val="38512F"/>
                </a:solidFill>
                <a:latin typeface="Lora" pitchFamily="34" charset="0"/>
                <a:ea typeface="Lora" pitchFamily="34" charset="-122"/>
                <a:cs typeface="Lora" pitchFamily="34" charset="-120"/>
              </a:rPr>
              <a:t>3</a:t>
            </a:r>
            <a:endParaRPr lang="en-US" sz="2605" dirty="0"/>
          </a:p>
        </p:txBody>
      </p:sp>
      <p:sp>
        <p:nvSpPr>
          <p:cNvPr id="20" name="Text 17"/>
          <p:cNvSpPr/>
          <p:nvPr/>
        </p:nvSpPr>
        <p:spPr>
          <a:xfrm>
            <a:off x="2368748" y="6220182"/>
            <a:ext cx="2754511" cy="344329"/>
          </a:xfrm>
          <a:prstGeom prst="rect">
            <a:avLst/>
          </a:prstGeom>
          <a:noFill/>
        </p:spPr>
        <p:txBody>
          <a:bodyPr wrap="none" rtlCol="0" anchor="t"/>
          <a:lstStyle/>
          <a:p>
            <a:pPr marL="0" indent="0" algn="l">
              <a:lnSpc>
                <a:spcPts val="2710"/>
              </a:lnSpc>
              <a:buNone/>
            </a:pPr>
            <a:r>
              <a:rPr lang="en-US" sz="2400" b="1" dirty="0">
                <a:solidFill>
                  <a:srgbClr val="38512F"/>
                </a:solidFill>
                <a:latin typeface="Lora" pitchFamily="34" charset="0"/>
                <a:ea typeface="Lora" pitchFamily="34" charset="-122"/>
                <a:cs typeface="Lora" pitchFamily="34" charset="-120"/>
              </a:rPr>
              <a:t>Flexible Scheduling</a:t>
            </a:r>
            <a:endParaRPr lang="en-US" sz="2400" b="1" dirty="0"/>
          </a:p>
        </p:txBody>
      </p:sp>
      <p:sp>
        <p:nvSpPr>
          <p:cNvPr id="21" name="Text 18"/>
          <p:cNvSpPr/>
          <p:nvPr/>
        </p:nvSpPr>
        <p:spPr>
          <a:xfrm>
            <a:off x="2368748" y="6696670"/>
            <a:ext cx="7777758" cy="705088"/>
          </a:xfrm>
          <a:prstGeom prst="rect">
            <a:avLst/>
          </a:prstGeom>
          <a:noFill/>
        </p:spPr>
        <p:txBody>
          <a:bodyPr wrap="square" rtlCol="0" anchor="t"/>
          <a:lstStyle/>
          <a:p>
            <a:pPr marL="0" indent="0" algn="l">
              <a:lnSpc>
                <a:spcPts val="2775"/>
              </a:lnSpc>
              <a:buNone/>
            </a:pPr>
            <a:r>
              <a:rPr lang="en-US" sz="2000" dirty="0">
                <a:solidFill>
                  <a:srgbClr val="3A3630"/>
                </a:solidFill>
                <a:latin typeface="Source Sans Pro" pitchFamily="34" charset="0"/>
                <a:ea typeface="Source Sans Pro" pitchFamily="34" charset="-122"/>
                <a:cs typeface="Source Sans Pro" pitchFamily="34" charset="-120"/>
              </a:rPr>
              <a:t>Patients can book appointments based on therapist availability, providing a seamless experience.</a:t>
            </a:r>
            <a:endParaRPr lang="en-US" sz="2000" dirty="0"/>
          </a:p>
        </p:txBody>
      </p:sp>
      <p:pic>
        <p:nvPicPr>
          <p:cNvPr id="4" name="Image 2" descr="preencoded.png"/>
          <p:cNvPicPr>
            <a:picLocks noChangeAspect="1"/>
          </p:cNvPicPr>
          <p:nvPr/>
        </p:nvPicPr>
        <p:blipFill>
          <a:blip r:embed="rId1"/>
          <a:stretch>
            <a:fillRect/>
          </a:stretch>
        </p:blipFill>
        <p:spPr>
          <a:xfrm>
            <a:off x="5363845" y="2456180"/>
            <a:ext cx="669290" cy="555625"/>
          </a:xfrm>
          <a:prstGeom prst="rect">
            <a:avLst/>
          </a:prstGeom>
        </p:spPr>
      </p:pic>
      <p:pic>
        <p:nvPicPr>
          <p:cNvPr id="22" name="Picture 21"/>
          <p:cNvPicPr>
            <a:picLocks noChangeAspect="1"/>
          </p:cNvPicPr>
          <p:nvPr/>
        </p:nvPicPr>
        <p:blipFill>
          <a:blip r:embed="rId2"/>
          <a:stretch>
            <a:fillRect/>
          </a:stretch>
        </p:blipFill>
        <p:spPr>
          <a:xfrm>
            <a:off x="5569585" y="6172200"/>
            <a:ext cx="463550" cy="463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635" y="0"/>
            <a:ext cx="14629765" cy="8623300"/>
          </a:xfrm>
          <a:prstGeom prst="rect">
            <a:avLst/>
          </a:prstGeom>
          <a:solidFill>
            <a:schemeClr val="bg1"/>
          </a:solidFill>
        </p:spPr>
        <p:txBody>
          <a:bodyPr/>
          <a:p>
            <a:endParaRPr lang="en-US"/>
          </a:p>
        </p:txBody>
      </p:sp>
      <p:sp>
        <p:nvSpPr>
          <p:cNvPr id="4" name="Text 2"/>
          <p:cNvSpPr/>
          <p:nvPr/>
        </p:nvSpPr>
        <p:spPr>
          <a:xfrm>
            <a:off x="2348389" y="2032040"/>
            <a:ext cx="6149697" cy="694373"/>
          </a:xfrm>
          <a:prstGeom prst="rect">
            <a:avLst/>
          </a:prstGeom>
          <a:noFill/>
        </p:spPr>
        <p:txBody>
          <a:bodyPr wrap="none" rtlCol="0" anchor="t"/>
          <a:lstStyle/>
          <a:p>
            <a:pPr marL="0" indent="0">
              <a:lnSpc>
                <a:spcPts val="5470"/>
              </a:lnSpc>
              <a:buNone/>
            </a:pPr>
            <a:r>
              <a:rPr lang="en-US" sz="5400" b="1" dirty="0">
                <a:latin typeface="Gabriola" panose="04040605051002020D02" charset="0"/>
                <a:cs typeface="Gabriola" panose="04040605051002020D02" charset="0"/>
              </a:rPr>
              <a:t>Feedback and Rating:</a:t>
            </a:r>
            <a:endParaRPr lang="en-US" sz="5400" b="1" dirty="0">
              <a:latin typeface="Gabriola" panose="04040605051002020D02" charset="0"/>
              <a:cs typeface="Gabriola" panose="04040605051002020D02" charset="0"/>
            </a:endParaRPr>
          </a:p>
        </p:txBody>
      </p:sp>
      <p:sp>
        <p:nvSpPr>
          <p:cNvPr id="6" name="Text 3"/>
          <p:cNvSpPr/>
          <p:nvPr/>
        </p:nvSpPr>
        <p:spPr>
          <a:xfrm>
            <a:off x="2348389" y="3948351"/>
            <a:ext cx="3088958" cy="694373"/>
          </a:xfrm>
          <a:prstGeom prst="rect">
            <a:avLst/>
          </a:prstGeom>
          <a:noFill/>
        </p:spPr>
        <p:txBody>
          <a:bodyPr wrap="square" rtlCol="0" anchor="t"/>
          <a:lstStyle/>
          <a:p>
            <a:pPr marL="0" indent="0" algn="l">
              <a:lnSpc>
                <a:spcPts val="2735"/>
              </a:lnSpc>
              <a:buNone/>
            </a:pPr>
            <a:endParaRPr lang="en-US" sz="2185" dirty="0"/>
          </a:p>
        </p:txBody>
      </p:sp>
      <p:sp>
        <p:nvSpPr>
          <p:cNvPr id="7" name="Text 4"/>
          <p:cNvSpPr/>
          <p:nvPr/>
        </p:nvSpPr>
        <p:spPr>
          <a:xfrm>
            <a:off x="2348389" y="4775954"/>
            <a:ext cx="3088958" cy="1421606"/>
          </a:xfrm>
          <a:prstGeom prst="rect">
            <a:avLst/>
          </a:prstGeom>
          <a:noFill/>
        </p:spPr>
        <p:txBody>
          <a:bodyPr wrap="square" rtlCol="0" anchor="t"/>
          <a:lstStyle/>
          <a:p>
            <a:pPr marL="0" indent="0" algn="l">
              <a:lnSpc>
                <a:spcPts val="2800"/>
              </a:lnSpc>
              <a:buNone/>
            </a:pPr>
            <a:endParaRPr lang="en-US" sz="1750" dirty="0"/>
          </a:p>
        </p:txBody>
      </p:sp>
      <p:sp>
        <p:nvSpPr>
          <p:cNvPr id="9" name="Text 5"/>
          <p:cNvSpPr/>
          <p:nvPr/>
        </p:nvSpPr>
        <p:spPr>
          <a:xfrm>
            <a:off x="5770602" y="3948351"/>
            <a:ext cx="2777490" cy="347186"/>
          </a:xfrm>
          <a:prstGeom prst="rect">
            <a:avLst/>
          </a:prstGeom>
          <a:noFill/>
        </p:spPr>
        <p:txBody>
          <a:bodyPr wrap="none" rtlCol="0" anchor="t"/>
          <a:lstStyle/>
          <a:p>
            <a:pPr marL="0" indent="0" algn="l">
              <a:lnSpc>
                <a:spcPts val="2735"/>
              </a:lnSpc>
              <a:buNone/>
            </a:pPr>
            <a:endParaRPr lang="en-US" sz="2185" dirty="0"/>
          </a:p>
        </p:txBody>
      </p:sp>
      <p:sp>
        <p:nvSpPr>
          <p:cNvPr id="10" name="Text 6"/>
          <p:cNvSpPr/>
          <p:nvPr/>
        </p:nvSpPr>
        <p:spPr>
          <a:xfrm>
            <a:off x="5770602" y="4428768"/>
            <a:ext cx="3088958" cy="1066205"/>
          </a:xfrm>
          <a:prstGeom prst="rect">
            <a:avLst/>
          </a:prstGeom>
          <a:noFill/>
        </p:spPr>
        <p:txBody>
          <a:bodyPr wrap="square" rtlCol="0" anchor="t"/>
          <a:lstStyle/>
          <a:p>
            <a:pPr marL="0" indent="0" algn="l">
              <a:lnSpc>
                <a:spcPts val="2800"/>
              </a:lnSpc>
              <a:buNone/>
            </a:pPr>
            <a:endParaRPr lang="en-US" sz="1750" dirty="0"/>
          </a:p>
        </p:txBody>
      </p:sp>
      <p:sp>
        <p:nvSpPr>
          <p:cNvPr id="12" name="Text 7"/>
          <p:cNvSpPr/>
          <p:nvPr/>
        </p:nvSpPr>
        <p:spPr>
          <a:xfrm>
            <a:off x="9192816" y="3948351"/>
            <a:ext cx="3089077" cy="694373"/>
          </a:xfrm>
          <a:prstGeom prst="rect">
            <a:avLst/>
          </a:prstGeom>
          <a:noFill/>
        </p:spPr>
        <p:txBody>
          <a:bodyPr wrap="square" rtlCol="0" anchor="t"/>
          <a:lstStyle/>
          <a:p>
            <a:pPr marL="0" indent="0" algn="l">
              <a:lnSpc>
                <a:spcPts val="2735"/>
              </a:lnSpc>
              <a:buNone/>
            </a:pPr>
            <a:endParaRPr lang="en-US" sz="2185" dirty="0"/>
          </a:p>
        </p:txBody>
      </p:sp>
      <p:sp>
        <p:nvSpPr>
          <p:cNvPr id="13" name="Text 8"/>
          <p:cNvSpPr/>
          <p:nvPr/>
        </p:nvSpPr>
        <p:spPr>
          <a:xfrm>
            <a:off x="9192816" y="4775954"/>
            <a:ext cx="3089077" cy="1066205"/>
          </a:xfrm>
          <a:prstGeom prst="rect">
            <a:avLst/>
          </a:prstGeom>
          <a:noFill/>
        </p:spPr>
        <p:txBody>
          <a:bodyPr wrap="square" rtlCol="0" anchor="t"/>
          <a:lstStyle/>
          <a:p>
            <a:pPr marL="0" indent="0" algn="l">
              <a:lnSpc>
                <a:spcPts val="2800"/>
              </a:lnSpc>
              <a:buNone/>
            </a:pPr>
            <a:endParaRPr lang="en-US" sz="1750" dirty="0"/>
          </a:p>
        </p:txBody>
      </p:sp>
      <p:sp>
        <p:nvSpPr>
          <p:cNvPr id="3" name="Text Box 2"/>
          <p:cNvSpPr txBox="1"/>
          <p:nvPr/>
        </p:nvSpPr>
        <p:spPr>
          <a:xfrm>
            <a:off x="1644650" y="3669030"/>
            <a:ext cx="7184390" cy="3107690"/>
          </a:xfrm>
          <a:prstGeom prst="rect">
            <a:avLst/>
          </a:prstGeom>
          <a:noFill/>
        </p:spPr>
        <p:txBody>
          <a:bodyPr wrap="square" rtlCol="0">
            <a:spAutoFit/>
          </a:bodyPr>
          <a:p>
            <a:pPr algn="just"/>
            <a:r>
              <a:rPr lang="en-US" sz="2800">
                <a:latin typeface="Constantia" panose="02030602050306030303" charset="0"/>
                <a:cs typeface="Constantia" panose="02030602050306030303" charset="0"/>
              </a:rPr>
              <a:t>Feedback is essential for improving services. Encourage users to share their experiences through surveys, ratings, or comments. Act on constructive feedback to enhance user satisfaction, optimize processes, and refine the scheduling system for better performance and user experience.</a:t>
            </a:r>
            <a:endParaRPr lang="en-US" sz="2800">
              <a:latin typeface="Constantia" panose="02030602050306030303" charset="0"/>
              <a:cs typeface="Constantia" panose="02030602050306030303" charset="0"/>
            </a:endParaRPr>
          </a:p>
        </p:txBody>
      </p:sp>
      <p:pic>
        <p:nvPicPr>
          <p:cNvPr id="14" name="Picture 13"/>
          <p:cNvPicPr>
            <a:picLocks noChangeAspect="1"/>
          </p:cNvPicPr>
          <p:nvPr/>
        </p:nvPicPr>
        <p:blipFill>
          <a:blip r:embed="rId1"/>
          <a:stretch>
            <a:fillRect/>
          </a:stretch>
        </p:blipFill>
        <p:spPr>
          <a:xfrm>
            <a:off x="9197340" y="3187700"/>
            <a:ext cx="481965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4686</Words>
  <Application>WPS Presentation</Application>
  <PresentationFormat>Custom</PresentationFormat>
  <Paragraphs>152</Paragraphs>
  <Slides>15</Slides>
  <Notes>8</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15</vt:i4>
      </vt:variant>
    </vt:vector>
  </HeadingPairs>
  <TitlesOfParts>
    <vt:vector size="40" baseType="lpstr">
      <vt:lpstr>Arial</vt:lpstr>
      <vt:lpstr>SimSun</vt:lpstr>
      <vt:lpstr>Wingdings</vt:lpstr>
      <vt:lpstr>Lora</vt:lpstr>
      <vt:lpstr>Segoe Print</vt:lpstr>
      <vt:lpstr>Lora</vt:lpstr>
      <vt:lpstr>Lora</vt:lpstr>
      <vt:lpstr>Gabriola</vt:lpstr>
      <vt:lpstr>Wingdings</vt:lpstr>
      <vt:lpstr>Constantia</vt:lpstr>
      <vt:lpstr>Bernard MT Condensed</vt:lpstr>
      <vt:lpstr>Source Sans Pro</vt:lpstr>
      <vt:lpstr>Source Sans Pro</vt:lpstr>
      <vt:lpstr>Source Sans Pro</vt:lpstr>
      <vt:lpstr>Calibri</vt:lpstr>
      <vt:lpstr>Microsoft YaHei</vt:lpstr>
      <vt:lpstr>Arial Unicode MS</vt:lpstr>
      <vt:lpstr>MingLiU-ExtB</vt:lpstr>
      <vt:lpstr>Arial Black</vt:lpstr>
      <vt:lpstr>Calibri Light</vt:lpstr>
      <vt:lpstr>Blackadder ITC</vt:lpstr>
      <vt:lpstr>Bahnschrift SemiBold SemiConden</vt:lpstr>
      <vt:lpstr>Bahnschrift</vt:lpstr>
      <vt:lpstr>Harlow Solid Italic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12</cp:revision>
  <dcterms:created xsi:type="dcterms:W3CDTF">2024-04-29T10:09:00Z</dcterms:created>
  <dcterms:modified xsi:type="dcterms:W3CDTF">2024-05-03T02:02:28Z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4FF822BBDE9F41CDB62AEE6BA4AA335E_12</vt:lpwstr>
  </property>
  <property fmtid="{D5CDD505-2E9C-101B-9397-08002B2CF9AE}" pid="3" name="KSOProductBuildVer">
    <vt:lpwstr>1033-12.2.0.16909</vt:lpwstr>
  </property>
</Properties>
</file>