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88872872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788872872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88872872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788872872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7888728729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7888728729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50e698b1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50e698b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50c1544c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50c1544c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feeac2d77bf962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feeac2d77bf962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788872872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788872872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7888728729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7888728729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feeac2d77bf962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feeac2d77bf962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feeac2d77bf962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feeac2d77bf962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299e70103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299e70103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50e698b1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450e698b1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50c1544c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50c1544c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50c1544c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50c1544c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50e698b1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50e698b1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50c1544c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50c1544c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50e698b1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50e698b1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888728729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7888728729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888728729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7888728729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drive.google.com/file/d/1bq4rvqOf6jT1m-pDSY6q5DoXGMycCCoD/view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79150"/>
            <a:ext cx="8520600" cy="369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b="1" lang="en-GB" sz="2400">
                <a:latin typeface="Times New Roman"/>
                <a:ea typeface="Times New Roman"/>
                <a:cs typeface="Times New Roman"/>
                <a:sym typeface="Times New Roman"/>
              </a:rPr>
              <a:t>STOCK MARKET ANALYSIS AND PREDICTION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>
                <a:latin typeface="Times New Roman"/>
                <a:ea typeface="Times New Roman"/>
                <a:cs typeface="Times New Roman"/>
                <a:sym typeface="Times New Roman"/>
              </a:rPr>
              <a:t>GROUP 6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799475" y="3121750"/>
            <a:ext cx="2724300" cy="15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Vaishnavu Baiju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Ranjitha P V                 Panchami 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Linear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50">
                <a:solidFill>
                  <a:srgbClr val="D5CE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Mean Squared Error: 49.14448530808404</a:t>
            </a:r>
            <a:endParaRPr b="1" sz="1050">
              <a:solidFill>
                <a:srgbClr val="D5CED9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50">
                <a:solidFill>
                  <a:srgbClr val="D5CE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R² Score: 0.9999912053256308 </a:t>
            </a:r>
            <a:endParaRPr/>
          </a:p>
        </p:txBody>
      </p:sp>
      <p:pic>
        <p:nvPicPr>
          <p:cNvPr id="116" name="Google Shape;116;p22" title="Screenshot 2025-08-09 183341 linea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800" y="1918375"/>
            <a:ext cx="6404399" cy="322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Lasso Regression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50">
                <a:solidFill>
                  <a:srgbClr val="D5CE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Mean Squared Error: 1063.392898864091</a:t>
            </a:r>
            <a:endParaRPr b="1" sz="1050">
              <a:solidFill>
                <a:srgbClr val="D5CED9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50">
                <a:solidFill>
                  <a:srgbClr val="D5CED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R² Score: 0.9998097000260892</a:t>
            </a:r>
            <a:endParaRPr b="1" sz="1050">
              <a:solidFill>
                <a:srgbClr val="D5CED9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 title="Screenshot 2025-08-09 183657lass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275" y="1522725"/>
            <a:ext cx="4784400" cy="362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RandomForest</a:t>
            </a:r>
            <a:r>
              <a:rPr lang="en-GB"/>
              <a:t> Regression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1800" y="1017725"/>
            <a:ext cx="4712776" cy="3793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825" y="1251675"/>
            <a:ext cx="2590800" cy="7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250850"/>
            <a:ext cx="8520600" cy="4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0000"/>
                </a:solidFill>
              </a:rPr>
              <a:t>REGRESSIONS DONE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</a:endParaRPr>
          </a:p>
          <a:p>
            <a:pPr indent="-33194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>
                <a:solidFill>
                  <a:srgbClr val="000000"/>
                </a:solidFill>
              </a:rPr>
              <a:t> </a:t>
            </a:r>
            <a:r>
              <a:rPr b="1" lang="en-GB" sz="2100">
                <a:solidFill>
                  <a:schemeClr val="dk1"/>
                </a:solidFill>
              </a:rPr>
              <a:t>Linear Regression</a:t>
            </a:r>
            <a:r>
              <a:rPr lang="en-GB" sz="2100">
                <a:solidFill>
                  <a:srgbClr val="000000"/>
                </a:solidFill>
              </a:rPr>
              <a:t> 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000000"/>
                </a:solidFill>
              </a:rPr>
              <a:t>                  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000000"/>
                </a:solidFill>
              </a:rPr>
              <a:t>         Assumes linear relationship; can’t capture market </a:t>
            </a:r>
            <a:r>
              <a:rPr lang="en-GB" sz="2100">
                <a:solidFill>
                  <a:schemeClr val="dk1"/>
                </a:solidFill>
              </a:rPr>
              <a:t>volatility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  <a:p>
            <a:pPr indent="-33194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2100">
                <a:solidFill>
                  <a:schemeClr val="dk1"/>
                </a:solidFill>
              </a:rPr>
              <a:t>Lasso Regression 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dk1"/>
                </a:solidFill>
              </a:rPr>
              <a:t>                            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000000"/>
                </a:solidFill>
              </a:rPr>
              <a:t>       </a:t>
            </a:r>
            <a:r>
              <a:rPr lang="en-GB" sz="2100">
                <a:solidFill>
                  <a:srgbClr val="000000"/>
                </a:solidFill>
              </a:rPr>
              <a:t>Still linear; may underfit despite feature selection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  <a:p>
            <a:pPr indent="-33194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2100">
                <a:solidFill>
                  <a:schemeClr val="dk1"/>
                </a:solidFill>
              </a:rPr>
              <a:t>Random Forest</a:t>
            </a:r>
            <a:r>
              <a:rPr lang="en-GB" sz="2100">
                <a:solidFill>
                  <a:srgbClr val="000000"/>
                </a:solidFill>
              </a:rPr>
              <a:t>       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000000"/>
                </a:solidFill>
              </a:rPr>
              <a:t>             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000000"/>
                </a:solidFill>
              </a:rPr>
              <a:t>        Smooths out extreme fluctuations; weaker on volatile data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</a:endParaRPr>
          </a:p>
          <a:p>
            <a:pPr indent="-33194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2100">
                <a:solidFill>
                  <a:schemeClr val="dk1"/>
                </a:solidFill>
              </a:rPr>
              <a:t>XGBoost Regression                  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dk1"/>
                </a:solidFill>
              </a:rPr>
              <a:t> 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dk1"/>
                </a:solidFill>
              </a:rPr>
              <a:t>        </a:t>
            </a:r>
            <a:r>
              <a:rPr lang="en-GB" sz="2100">
                <a:solidFill>
                  <a:srgbClr val="000000"/>
                </a:solidFill>
              </a:rPr>
              <a:t>delivers high accuracy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REGRESSION MODELLING</a:t>
            </a:r>
            <a:endParaRPr sz="3300"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900">
                <a:solidFill>
                  <a:srgbClr val="000000"/>
                </a:solidFill>
              </a:rPr>
              <a:t>Models Implemented: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GB" sz="1900">
                <a:solidFill>
                  <a:srgbClr val="000000"/>
                </a:solidFill>
              </a:rPr>
              <a:t>XGBoost Regressor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900">
                <a:solidFill>
                  <a:srgbClr val="000000"/>
                </a:solidFill>
              </a:rPr>
              <a:t>Data Split: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GB" sz="1900">
                <a:solidFill>
                  <a:srgbClr val="000000"/>
                </a:solidFill>
              </a:rPr>
              <a:t>80% training set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GB" sz="1900">
                <a:solidFill>
                  <a:srgbClr val="000000"/>
                </a:solidFill>
              </a:rPr>
              <a:t>20% test set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7" title="Screenshot 2025-08-16 13044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550" y="1152475"/>
            <a:ext cx="5197900" cy="349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8" title="predic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750" y="1086574"/>
            <a:ext cx="7150524" cy="35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8175" y="200175"/>
            <a:ext cx="3427650" cy="49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 DEPLOYMENT - HTML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17625"/>
            <a:ext cx="339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There are two html codes for welcome page and prediction page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Css </a:t>
            </a:r>
            <a:r>
              <a:rPr lang="en-GB"/>
              <a:t>javascript</a:t>
            </a:r>
            <a:r>
              <a:rPr lang="en-GB"/>
              <a:t> and html is done in the same file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total of 1040 lines </a:t>
            </a:r>
            <a:endParaRPr/>
          </a:p>
        </p:txBody>
      </p:sp>
      <p:pic>
        <p:nvPicPr>
          <p:cNvPr id="170" name="Google Shape;170;p30" title="HTML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6753" y="1192687"/>
            <a:ext cx="4954026" cy="32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WEB APP 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1" title="Recording 2025-08-16 130146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11461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INTRODUCTION</a:t>
            </a:r>
            <a:endParaRPr sz="33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GB" sz="1900">
                <a:solidFill>
                  <a:srgbClr val="000000"/>
                </a:solidFill>
              </a:rPr>
              <a:t>Stock market price prediction is a challenging task due to market volatility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-GB" sz="1900">
                <a:solidFill>
                  <a:srgbClr val="000000"/>
                </a:solidFill>
              </a:rPr>
              <a:t>Objective</a:t>
            </a:r>
            <a:r>
              <a:rPr lang="en-GB" sz="1900">
                <a:solidFill>
                  <a:srgbClr val="000000"/>
                </a:solidFill>
              </a:rPr>
              <a:t>: Predict future stock prices using machine learning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b="1" lang="en-GB" sz="1900">
                <a:solidFill>
                  <a:srgbClr val="000000"/>
                </a:solidFill>
              </a:rPr>
              <a:t>Strategy</a:t>
            </a:r>
            <a:r>
              <a:rPr lang="en-GB" sz="1900">
                <a:solidFill>
                  <a:srgbClr val="000000"/>
                </a:solidFill>
              </a:rPr>
              <a:t>: Use historical stock data, apply preprocessing and feature engineering, then train regression models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3388"/>
              <a:t>CONCLUSION</a:t>
            </a:r>
            <a:endParaRPr sz="2920"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Data set created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Preprocessing is done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EDA is completed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Model created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API deployed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PROJECT OVERVIEW</a:t>
            </a:r>
            <a:endParaRPr sz="33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GB" sz="1900">
                <a:solidFill>
                  <a:srgbClr val="000000"/>
                </a:solidFill>
              </a:rPr>
              <a:t>Dataset creation and merging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GB" sz="1900">
                <a:solidFill>
                  <a:srgbClr val="000000"/>
                </a:solidFill>
              </a:rPr>
              <a:t>Preprocessing and feature creation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GB" sz="1900">
                <a:solidFill>
                  <a:srgbClr val="000000"/>
                </a:solidFill>
              </a:rPr>
              <a:t>EDA and visualization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GB" sz="1900">
                <a:solidFill>
                  <a:srgbClr val="000000"/>
                </a:solidFill>
              </a:rPr>
              <a:t>Regression modeling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GB" sz="1900">
                <a:solidFill>
                  <a:srgbClr val="000000"/>
                </a:solidFill>
              </a:rPr>
              <a:t>Evaluation and insights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GB" sz="1900">
                <a:solidFill>
                  <a:srgbClr val="000000"/>
                </a:solidFill>
              </a:rPr>
              <a:t>API Deployment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DATASET CREATION</a:t>
            </a:r>
            <a:endParaRPr sz="33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GB" sz="1900">
                <a:solidFill>
                  <a:srgbClr val="000000"/>
                </a:solidFill>
              </a:rPr>
              <a:t>Source: NSE (National Stock Exchange), Kaggle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Combined multiple stocks into a single DataFrame to allow per-symbol analysis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GB" sz="1900">
                <a:solidFill>
                  <a:srgbClr val="000000"/>
                </a:solidFill>
              </a:rPr>
              <a:t>Period: 2017–2020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GB" sz="1900">
                <a:solidFill>
                  <a:srgbClr val="000000"/>
                </a:solidFill>
              </a:rPr>
              <a:t>Columns: date, open, high, low, close, previous close etc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GB" sz="1900">
                <a:solidFill>
                  <a:srgbClr val="000000"/>
                </a:solidFill>
              </a:rPr>
              <a:t>Target: 'close' price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GB" sz="1900">
                <a:solidFill>
                  <a:srgbClr val="000000"/>
                </a:solidFill>
              </a:rPr>
              <a:t>Converted date column to proper datetime format and ensured numeric columns were correctly typed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311"/>
              <a:t>GRAPH</a:t>
            </a:r>
            <a:endParaRPr sz="3311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 title="relianc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2978"/>
            <a:ext cx="8520599" cy="3595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DATA PREPROCESSING</a:t>
            </a:r>
            <a:endParaRPr sz="3300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539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50">
                <a:solidFill>
                  <a:srgbClr val="000000"/>
                </a:solidFill>
              </a:rPr>
              <a:t>Steps performed:</a:t>
            </a:r>
            <a:endParaRPr sz="1550">
              <a:solidFill>
                <a:srgbClr val="000000"/>
              </a:solidFill>
            </a:endParaRPr>
          </a:p>
          <a:p>
            <a:pPr indent="-32702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50"/>
              <a:buChar char="●"/>
            </a:pPr>
            <a:r>
              <a:rPr lang="en-GB" sz="1550">
                <a:solidFill>
                  <a:srgbClr val="000000"/>
                </a:solidFill>
              </a:rPr>
              <a:t>Checked and filled missing values in critical columns using forward and backward fill and statistical imputation</a:t>
            </a:r>
            <a:endParaRPr sz="1550">
              <a:solidFill>
                <a:srgbClr val="000000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Char char="●"/>
            </a:pPr>
            <a:r>
              <a:rPr lang="en-GB" sz="1550">
                <a:solidFill>
                  <a:srgbClr val="000000"/>
                </a:solidFill>
              </a:rPr>
              <a:t>Removed rows with missing values in 'symbol' or 'date'</a:t>
            </a:r>
            <a:endParaRPr sz="1550">
              <a:solidFill>
                <a:srgbClr val="000000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Char char="●"/>
            </a:pPr>
            <a:r>
              <a:rPr lang="en-GB" sz="1550">
                <a:solidFill>
                  <a:srgbClr val="000000"/>
                </a:solidFill>
              </a:rPr>
              <a:t>Calculated a new column 'daily_return' </a:t>
            </a:r>
            <a:endParaRPr sz="1550">
              <a:solidFill>
                <a:srgbClr val="000000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Char char="●"/>
            </a:pPr>
            <a:r>
              <a:rPr lang="en-GB" sz="1550">
                <a:solidFill>
                  <a:srgbClr val="000000"/>
                </a:solidFill>
              </a:rPr>
              <a:t>Ensured date sorting for each symbol before applying lag-based feature engineering</a:t>
            </a:r>
            <a:endParaRPr sz="1550">
              <a:solidFill>
                <a:srgbClr val="000000"/>
              </a:solidFill>
            </a:endParaRPr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Char char="●"/>
            </a:pPr>
            <a:r>
              <a:rPr lang="en-GB" sz="1550">
                <a:solidFill>
                  <a:srgbClr val="000000"/>
                </a:solidFill>
              </a:rPr>
              <a:t>Dropped duplicate rows and unnecessary columns like 'last' and 'turnover'</a:t>
            </a:r>
            <a:endParaRPr sz="155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 title="miss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4225" y="1227138"/>
            <a:ext cx="238125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320"/>
              <a:t>GRAPHS</a:t>
            </a:r>
            <a:endParaRPr sz="3320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 title="Screenshot 2025-08-03 10400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700" y="1152475"/>
            <a:ext cx="7384126" cy="36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-GB" sz="3300"/>
              <a:t>EXPLORATORY DATA ANALYSIS (EDA)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GB" sz="1900">
                <a:solidFill>
                  <a:srgbClr val="000000"/>
                </a:solidFill>
              </a:rPr>
              <a:t>Histogram: Distribution of closing prices  to understand price spread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GB" sz="1900">
                <a:solidFill>
                  <a:srgbClr val="000000"/>
                </a:solidFill>
              </a:rPr>
              <a:t>Correlation Heatmap: Showed strong correlation between close, vwap, and open prices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GB" sz="1900">
                <a:solidFill>
                  <a:schemeClr val="dk1"/>
                </a:solidFill>
              </a:rPr>
              <a:t>Box Plots: Used to detect and visualize outliers in high, low, close, and volume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GB" sz="1900">
                <a:solidFill>
                  <a:srgbClr val="000000"/>
                </a:solidFill>
              </a:rPr>
              <a:t>Insight: Strong linear relationships exist among price-based features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9819"/>
              <a:buFont typeface="Arial"/>
              <a:buNone/>
            </a:pPr>
            <a:r>
              <a:rPr lang="en-GB" sz="3320">
                <a:solidFill>
                  <a:srgbClr val="000000"/>
                </a:solidFill>
              </a:rPr>
              <a:t>HISTOGRAM &amp; CORRELATION HEAT MAP</a:t>
            </a:r>
            <a:endParaRPr sz="412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 title="uniform distr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4350"/>
            <a:ext cx="4117076" cy="33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 title="CORRR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1225" y="1074300"/>
            <a:ext cx="4027651" cy="38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