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7"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72" r:id="rId11"/>
    <p:sldId id="265" r:id="rId12"/>
    <p:sldId id="273" r:id="rId13"/>
    <p:sldId id="274" r:id="rId14"/>
    <p:sldId id="266" r:id="rId15"/>
    <p:sldId id="267" r:id="rId16"/>
    <p:sldId id="268" r:id="rId17"/>
    <p:sldId id="269"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0FA302-ACF8-412D-BA85-08EF60C876FB}" type="datetimeFigureOut">
              <a:rPr lang="en-IN" smtClean="0"/>
              <a:t>21-04-2023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C4B1B5-22E0-4FF8-B1BD-EF575ED4A9DB}" type="slidenum">
              <a:rPr lang="en-IN" smtClean="0"/>
              <a:t>‹#›</a:t>
            </a:fld>
            <a:endParaRPr lang="en-IN"/>
          </a:p>
        </p:txBody>
      </p:sp>
    </p:spTree>
    <p:extLst>
      <p:ext uri="{BB962C8B-B14F-4D97-AF65-F5344CB8AC3E}">
        <p14:creationId xmlns:p14="http://schemas.microsoft.com/office/powerpoint/2010/main" val="2940952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1C4B1B5-22E0-4FF8-B1BD-EF575ED4A9DB}" type="slidenum">
              <a:rPr lang="en-IN" smtClean="0"/>
              <a:t>8</a:t>
            </a:fld>
            <a:endParaRPr lang="en-IN"/>
          </a:p>
        </p:txBody>
      </p:sp>
    </p:spTree>
    <p:extLst>
      <p:ext uri="{BB962C8B-B14F-4D97-AF65-F5344CB8AC3E}">
        <p14:creationId xmlns:p14="http://schemas.microsoft.com/office/powerpoint/2010/main" val="589309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8427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0417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22814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5957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18050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3306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186667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7510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8412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4701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163223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5411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8136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568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13751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7524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4/21/2023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9593017"/>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5790" y="940157"/>
            <a:ext cx="7766936" cy="792481"/>
          </a:xfrm>
        </p:spPr>
        <p:txBody>
          <a:bodyPr>
            <a:normAutofit fontScale="90000"/>
          </a:bodyPr>
          <a:lstStyle/>
          <a:p>
            <a:pPr algn="ctr"/>
            <a:r>
              <a:rPr lang="en-US" dirty="0" smtClean="0"/>
              <a:t>BUSMANAGEMENT</a:t>
            </a:r>
            <a:endParaRPr lang="en-IN" dirty="0"/>
          </a:p>
        </p:txBody>
      </p:sp>
      <p:sp>
        <p:nvSpPr>
          <p:cNvPr id="3" name="Subtitle 2"/>
          <p:cNvSpPr>
            <a:spLocks noGrp="1"/>
          </p:cNvSpPr>
          <p:nvPr>
            <p:ph type="subTitle" idx="1"/>
          </p:nvPr>
        </p:nvSpPr>
        <p:spPr>
          <a:xfrm>
            <a:off x="193422" y="3760631"/>
            <a:ext cx="9029304" cy="2034861"/>
          </a:xfrm>
        </p:spPr>
        <p:txBody>
          <a:bodyPr>
            <a:normAutofit/>
          </a:bodyPr>
          <a:lstStyle/>
          <a:p>
            <a:pPr algn="l"/>
            <a:r>
              <a:rPr lang="en-US" b="1" dirty="0" smtClean="0">
                <a:solidFill>
                  <a:schemeClr val="accent5">
                    <a:lumMod val="75000"/>
                  </a:schemeClr>
                </a:solidFill>
                <a:latin typeface="Arial Black" panose="020B0A04020102020204" pitchFamily="34" charset="0"/>
              </a:rPr>
              <a:t>Trainer Name </a:t>
            </a:r>
            <a:r>
              <a:rPr lang="en-US" dirty="0" smtClean="0">
                <a:solidFill>
                  <a:schemeClr val="accent5">
                    <a:lumMod val="75000"/>
                  </a:schemeClr>
                </a:solidFill>
              </a:rPr>
              <a:t>:</a:t>
            </a:r>
            <a:r>
              <a:rPr lang="en-US" dirty="0" smtClean="0">
                <a:solidFill>
                  <a:schemeClr val="tx1"/>
                </a:solidFill>
              </a:rPr>
              <a:t>Janani.V                              </a:t>
            </a:r>
            <a:r>
              <a:rPr lang="en-US" b="1" dirty="0" smtClean="0">
                <a:solidFill>
                  <a:srgbClr val="C00000"/>
                </a:solidFill>
                <a:latin typeface="Calibri" panose="020F0502020204030204" pitchFamily="34" charset="0"/>
                <a:cs typeface="Calibri" panose="020F0502020204030204" pitchFamily="34" charset="0"/>
              </a:rPr>
              <a:t>Student Name : </a:t>
            </a:r>
            <a:r>
              <a:rPr lang="en-US" b="1" dirty="0" smtClean="0">
                <a:solidFill>
                  <a:schemeClr val="tx1"/>
                </a:solidFill>
                <a:latin typeface="Calibri" panose="020F0502020204030204" pitchFamily="34" charset="0"/>
                <a:cs typeface="Calibri" panose="020F0502020204030204" pitchFamily="34" charset="0"/>
              </a:rPr>
              <a:t>RANJITHA.K</a:t>
            </a:r>
          </a:p>
          <a:p>
            <a:pPr algn="l"/>
            <a:r>
              <a:rPr lang="en-US" b="1" dirty="0">
                <a:solidFill>
                  <a:schemeClr val="tx1"/>
                </a:solidFill>
                <a:latin typeface="Calibri" panose="020F0502020204030204" pitchFamily="34" charset="0"/>
                <a:cs typeface="Calibri" panose="020F0502020204030204" pitchFamily="34" charset="0"/>
              </a:rPr>
              <a:t> </a:t>
            </a:r>
            <a:r>
              <a:rPr lang="en-US" b="1" dirty="0" smtClean="0">
                <a:solidFill>
                  <a:schemeClr val="tx1"/>
                </a:solidFill>
                <a:latin typeface="Calibri" panose="020F0502020204030204" pitchFamily="34" charset="0"/>
                <a:cs typeface="Calibri" panose="020F0502020204030204" pitchFamily="34" charset="0"/>
              </a:rPr>
              <a:t>                                                                                           </a:t>
            </a:r>
            <a:r>
              <a:rPr lang="en-US" b="1" dirty="0" smtClean="0">
                <a:solidFill>
                  <a:schemeClr val="accent5"/>
                </a:solidFill>
                <a:latin typeface="Calibri" panose="020F0502020204030204" pitchFamily="34" charset="0"/>
                <a:cs typeface="Calibri" panose="020F0502020204030204" pitchFamily="34" charset="0"/>
              </a:rPr>
              <a:t>Enrollment Number</a:t>
            </a:r>
            <a:r>
              <a:rPr lang="en-US" dirty="0" smtClean="0">
                <a:solidFill>
                  <a:schemeClr val="tx1"/>
                </a:solidFill>
              </a:rPr>
              <a:t> :</a:t>
            </a:r>
            <a:r>
              <a:rPr lang="en-IN" dirty="0" smtClean="0">
                <a:solidFill>
                  <a:schemeClr val="tx1"/>
                </a:solidFill>
              </a:rPr>
              <a:t>EBEON1122698386</a:t>
            </a:r>
          </a:p>
          <a:p>
            <a:pPr algn="l"/>
            <a:r>
              <a:rPr lang="en-US" dirty="0" smtClean="0">
                <a:solidFill>
                  <a:schemeClr val="tx1"/>
                </a:solidFill>
              </a:rPr>
              <a:t>                                                                       </a:t>
            </a:r>
            <a:r>
              <a:rPr lang="en-US" b="1" dirty="0" smtClean="0">
                <a:solidFill>
                  <a:srgbClr val="C00000"/>
                </a:solidFill>
              </a:rPr>
              <a:t>Date</a:t>
            </a:r>
            <a:r>
              <a:rPr lang="en-US" dirty="0" smtClean="0">
                <a:solidFill>
                  <a:schemeClr val="tx1"/>
                </a:solidFill>
              </a:rPr>
              <a:t> :      </a:t>
            </a:r>
          </a:p>
          <a:p>
            <a:pPr algn="l"/>
            <a:r>
              <a:rPr lang="en-US" dirty="0">
                <a:solidFill>
                  <a:schemeClr val="tx1"/>
                </a:solidFill>
              </a:rPr>
              <a:t> </a:t>
            </a:r>
            <a:r>
              <a:rPr lang="en-US" dirty="0" smtClean="0">
                <a:solidFill>
                  <a:schemeClr val="tx1"/>
                </a:solidFill>
              </a:rPr>
              <a:t>                                                                      </a:t>
            </a:r>
            <a:r>
              <a:rPr lang="en-US" dirty="0" smtClean="0">
                <a:solidFill>
                  <a:srgbClr val="C00000"/>
                </a:solidFill>
              </a:rPr>
              <a:t>Time </a:t>
            </a:r>
            <a:r>
              <a:rPr lang="en-US" dirty="0" smtClean="0">
                <a:solidFill>
                  <a:schemeClr val="tx1"/>
                </a:solidFill>
              </a:rPr>
              <a:t>:            </a:t>
            </a:r>
            <a:endParaRPr lang="en-IN" dirty="0">
              <a:solidFill>
                <a:schemeClr val="tx1"/>
              </a:solidFill>
            </a:endParaRPr>
          </a:p>
        </p:txBody>
      </p:sp>
    </p:spTree>
    <p:extLst>
      <p:ext uri="{BB962C8B-B14F-4D97-AF65-F5344CB8AC3E}">
        <p14:creationId xmlns:p14="http://schemas.microsoft.com/office/powerpoint/2010/main" val="3528561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smtClean="0">
                <a:solidFill>
                  <a:schemeClr val="tx1"/>
                </a:solidFill>
                <a:latin typeface="Calibri" panose="020F0502020204030204" pitchFamily="34" charset="0"/>
                <a:cs typeface="Calibri" panose="020F0502020204030204" pitchFamily="34" charset="0"/>
              </a:rPr>
              <a:t/>
            </a:r>
            <a:br>
              <a:rPr lang="en-US" sz="2800" b="1" dirty="0" smtClean="0">
                <a:solidFill>
                  <a:schemeClr val="tx1"/>
                </a:solidFill>
                <a:latin typeface="Calibri" panose="020F0502020204030204" pitchFamily="34" charset="0"/>
                <a:cs typeface="Calibri" panose="020F0502020204030204" pitchFamily="34" charset="0"/>
              </a:rPr>
            </a:br>
            <a:r>
              <a:rPr lang="en-US" sz="2800" b="1" dirty="0">
                <a:solidFill>
                  <a:schemeClr val="tx1"/>
                </a:solidFill>
                <a:latin typeface="Calibri" panose="020F0502020204030204" pitchFamily="34" charset="0"/>
                <a:cs typeface="Calibri" panose="020F0502020204030204" pitchFamily="34" charset="0"/>
              </a:rPr>
              <a:t/>
            </a:r>
            <a:br>
              <a:rPr lang="en-US" sz="2800" b="1" dirty="0">
                <a:solidFill>
                  <a:schemeClr val="tx1"/>
                </a:solidFill>
                <a:latin typeface="Calibri" panose="020F0502020204030204" pitchFamily="34" charset="0"/>
                <a:cs typeface="Calibri" panose="020F0502020204030204" pitchFamily="34" charset="0"/>
              </a:rPr>
            </a:br>
            <a:r>
              <a:rPr lang="en-US" sz="2800" b="1" dirty="0" smtClean="0">
                <a:solidFill>
                  <a:schemeClr val="tx1"/>
                </a:solidFill>
                <a:latin typeface="Calibri" panose="020F0502020204030204" pitchFamily="34" charset="0"/>
                <a:cs typeface="Calibri" panose="020F0502020204030204" pitchFamily="34" charset="0"/>
              </a:rPr>
              <a:t> Explanation:</a:t>
            </a:r>
            <a:endParaRPr lang="en-IN" sz="2800" b="1" dirty="0">
              <a:solidFill>
                <a:schemeClr val="tx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US" dirty="0"/>
              <a:t> The Client makes an HTTP request(GET, PUT, POST, etc.)</a:t>
            </a:r>
          </a:p>
          <a:p>
            <a:r>
              <a:rPr lang="en-US" dirty="0"/>
              <a:t>  The HTTP request is forwarded to the Controller. The controller maps the request. It processes the handles and calls the server logic.</a:t>
            </a:r>
          </a:p>
          <a:p>
            <a:r>
              <a:rPr lang="en-US" dirty="0"/>
              <a:t>  The business logic is performed in the Service layer. The spring boot performs all the logic over the data of the database which is mapped to the spring boot model class through Java Persistence Library(JPA).</a:t>
            </a:r>
          </a:p>
          <a:p>
            <a:r>
              <a:rPr lang="en-US" dirty="0"/>
              <a:t>  The JSP page is returned as Response from the controller.</a:t>
            </a:r>
            <a:endParaRPr lang="en-IN" dirty="0"/>
          </a:p>
        </p:txBody>
      </p:sp>
    </p:spTree>
    <p:extLst>
      <p:ext uri="{BB962C8B-B14F-4D97-AF65-F5344CB8AC3E}">
        <p14:creationId xmlns:p14="http://schemas.microsoft.com/office/powerpoint/2010/main" val="252462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1623"/>
          </a:xfrm>
        </p:spPr>
        <p:txBody>
          <a:bodyPr>
            <a:normAutofit/>
          </a:bodyPr>
          <a:lstStyle/>
          <a:p>
            <a:r>
              <a:rPr lang="en-US" sz="2800" b="1" dirty="0" smtClean="0">
                <a:solidFill>
                  <a:schemeClr val="tx1"/>
                </a:solidFill>
                <a:latin typeface="Calibri" panose="020F0502020204030204" pitchFamily="34" charset="0"/>
                <a:cs typeface="Calibri" panose="020F0502020204030204" pitchFamily="34" charset="0"/>
              </a:rPr>
              <a:t/>
            </a:r>
            <a:br>
              <a:rPr lang="en-US" sz="2800" b="1" dirty="0" smtClean="0">
                <a:solidFill>
                  <a:schemeClr val="tx1"/>
                </a:solidFill>
                <a:latin typeface="Calibri" panose="020F0502020204030204" pitchFamily="34" charset="0"/>
                <a:cs typeface="Calibri" panose="020F0502020204030204" pitchFamily="34" charset="0"/>
              </a:rPr>
            </a:br>
            <a:r>
              <a:rPr lang="en-US" sz="2800" b="1" dirty="0" smtClean="0">
                <a:solidFill>
                  <a:schemeClr val="tx1"/>
                </a:solidFill>
                <a:latin typeface="Calibri" panose="020F0502020204030204" pitchFamily="34" charset="0"/>
                <a:cs typeface="Calibri" panose="020F0502020204030204" pitchFamily="34" charset="0"/>
              </a:rPr>
              <a:t>Fronted Explanation:</a:t>
            </a:r>
            <a:endParaRPr lang="en-IN" sz="2800" b="1" dirty="0">
              <a:solidFill>
                <a:schemeClr val="tx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US" dirty="0"/>
              <a:t>Tool used:    </a:t>
            </a:r>
            <a:endParaRPr lang="en-US" dirty="0" smtClean="0"/>
          </a:p>
          <a:p>
            <a:r>
              <a:rPr lang="en-US" dirty="0" smtClean="0"/>
              <a:t>Using </a:t>
            </a:r>
            <a:r>
              <a:rPr lang="en-US" dirty="0"/>
              <a:t>Angular we have done </a:t>
            </a:r>
            <a:r>
              <a:rPr lang="en-US" dirty="0" smtClean="0"/>
              <a:t>Frontend Explanation</a:t>
            </a:r>
            <a:r>
              <a:rPr lang="en-US" dirty="0"/>
              <a:t>:       </a:t>
            </a:r>
            <a:endParaRPr lang="en-US" dirty="0" smtClean="0"/>
          </a:p>
          <a:p>
            <a:r>
              <a:rPr lang="en-US" dirty="0" smtClean="0"/>
              <a:t>Before </a:t>
            </a:r>
            <a:r>
              <a:rPr lang="en-US" dirty="0"/>
              <a:t>Starting the Angular server we have to run Spring Boot Application.                    When the server is Started in Angular first it comes into index.html. In index.html there is an App root it went to app module and app Component </a:t>
            </a:r>
            <a:r>
              <a:rPr lang="en-US" dirty="0" smtClean="0"/>
              <a:t>.ts(app </a:t>
            </a:r>
            <a:r>
              <a:rPr lang="en-US" dirty="0"/>
              <a:t>.component . html , app .component .css) and then it goes to app.routing.module.ts(path is given for all the sub components). </a:t>
            </a:r>
            <a:r>
              <a:rPr lang="en-US" dirty="0" smtClean="0"/>
              <a:t>After </a:t>
            </a:r>
            <a:r>
              <a:rPr lang="en-US" dirty="0"/>
              <a:t>that we have to create Subcomponent </a:t>
            </a:r>
            <a:r>
              <a:rPr lang="en-US" dirty="0" smtClean="0"/>
              <a:t>like create.update,list,view,login,logout,feedback,homepage,etc…. </a:t>
            </a:r>
            <a:r>
              <a:rPr lang="en-US" dirty="0"/>
              <a:t>By Using these subcomponent there is service class in that we have to give base Url to connect backend Using @crossorgin annotation in service class.</a:t>
            </a:r>
            <a:endParaRPr lang="en-IN" dirty="0"/>
          </a:p>
        </p:txBody>
      </p:sp>
    </p:spTree>
    <p:extLst>
      <p:ext uri="{BB962C8B-B14F-4D97-AF65-F5344CB8AC3E}">
        <p14:creationId xmlns:p14="http://schemas.microsoft.com/office/powerpoint/2010/main" val="208317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solidFill>
                  <a:schemeClr val="tx1"/>
                </a:solidFill>
                <a:latin typeface="Calibri" panose="020F0502020204030204" pitchFamily="34" charset="0"/>
                <a:cs typeface="Calibri" panose="020F0502020204030204" pitchFamily="34" charset="0"/>
              </a:rPr>
              <a:t/>
            </a:r>
            <a:br>
              <a:rPr lang="en-IN" sz="2800" dirty="0">
                <a:solidFill>
                  <a:schemeClr val="tx1"/>
                </a:solidFill>
                <a:latin typeface="Calibri" panose="020F0502020204030204" pitchFamily="34" charset="0"/>
                <a:cs typeface="Calibri" panose="020F0502020204030204" pitchFamily="34" charset="0"/>
              </a:rPr>
            </a:br>
            <a:r>
              <a:rPr lang="en-IN" sz="2800" dirty="0" smtClean="0">
                <a:solidFill>
                  <a:schemeClr val="tx1"/>
                </a:solidFill>
                <a:latin typeface="Calibri" panose="020F0502020204030204" pitchFamily="34" charset="0"/>
                <a:cs typeface="Calibri" panose="020F0502020204030204" pitchFamily="34" charset="0"/>
              </a:rPr>
              <a:t>Tools used:</a:t>
            </a:r>
            <a:endParaRPr lang="en-IN" sz="2800" dirty="0">
              <a:solidFill>
                <a:schemeClr val="tx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70456" y="2160589"/>
            <a:ext cx="9003546" cy="2965203"/>
          </a:xfrm>
        </p:spPr>
        <p:txBody>
          <a:bodyPr/>
          <a:lstStyle/>
          <a:p>
            <a:r>
              <a:rPr lang="en-US" dirty="0" smtClean="0"/>
              <a:t> </a:t>
            </a:r>
            <a:r>
              <a:rPr lang="en-US" dirty="0"/>
              <a:t>session storage for login </a:t>
            </a:r>
            <a:endParaRPr lang="en-US" dirty="0" smtClean="0"/>
          </a:p>
          <a:p>
            <a:r>
              <a:rPr lang="en-US" dirty="0" smtClean="0"/>
              <a:t>  </a:t>
            </a:r>
            <a:r>
              <a:rPr lang="en-US" dirty="0"/>
              <a:t>auth guard servies, </a:t>
            </a:r>
            <a:endParaRPr lang="en-US" dirty="0" smtClean="0"/>
          </a:p>
          <a:p>
            <a:r>
              <a:rPr lang="en-US" dirty="0" smtClean="0"/>
              <a:t> </a:t>
            </a:r>
            <a:r>
              <a:rPr lang="en-US" dirty="0"/>
              <a:t>used roting </a:t>
            </a:r>
            <a:endParaRPr lang="en-US" dirty="0" smtClean="0"/>
          </a:p>
          <a:p>
            <a:r>
              <a:rPr lang="en-US" dirty="0" smtClean="0"/>
              <a:t> </a:t>
            </a:r>
            <a:r>
              <a:rPr lang="en-US" dirty="0"/>
              <a:t>handled exceptions </a:t>
            </a:r>
            <a:endParaRPr lang="en-US" dirty="0" smtClean="0"/>
          </a:p>
          <a:p>
            <a:r>
              <a:rPr lang="en-US" dirty="0" smtClean="0"/>
              <a:t> </a:t>
            </a:r>
            <a:r>
              <a:rPr lang="en-US" dirty="0"/>
              <a:t>cross orgin</a:t>
            </a:r>
            <a:endParaRPr lang="en-IN" dirty="0"/>
          </a:p>
        </p:txBody>
      </p:sp>
    </p:spTree>
    <p:extLst>
      <p:ext uri="{BB962C8B-B14F-4D97-AF65-F5344CB8AC3E}">
        <p14:creationId xmlns:p14="http://schemas.microsoft.com/office/powerpoint/2010/main" val="2352474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800" dirty="0" smtClean="0">
                <a:solidFill>
                  <a:schemeClr val="tx1"/>
                </a:solidFill>
                <a:latin typeface="Calibri" panose="020F0502020204030204" pitchFamily="34" charset="0"/>
                <a:cs typeface="Calibri" panose="020F0502020204030204" pitchFamily="34" charset="0"/>
              </a:rPr>
              <a:t/>
            </a:r>
            <a:br>
              <a:rPr lang="en-IN" sz="2800" dirty="0" smtClean="0">
                <a:solidFill>
                  <a:schemeClr val="tx1"/>
                </a:solidFill>
                <a:latin typeface="Calibri" panose="020F0502020204030204" pitchFamily="34" charset="0"/>
                <a:cs typeface="Calibri" panose="020F0502020204030204" pitchFamily="34" charset="0"/>
              </a:rPr>
            </a:br>
            <a:r>
              <a:rPr lang="en-IN" sz="2800" dirty="0">
                <a:solidFill>
                  <a:schemeClr val="tx1"/>
                </a:solidFill>
                <a:latin typeface="Calibri" panose="020F0502020204030204" pitchFamily="34" charset="0"/>
                <a:cs typeface="Calibri" panose="020F0502020204030204" pitchFamily="34" charset="0"/>
              </a:rPr>
              <a:t/>
            </a:r>
            <a:br>
              <a:rPr lang="en-IN" sz="2800" dirty="0">
                <a:solidFill>
                  <a:schemeClr val="tx1"/>
                </a:solidFill>
                <a:latin typeface="Calibri" panose="020F0502020204030204" pitchFamily="34" charset="0"/>
                <a:cs typeface="Calibri" panose="020F0502020204030204" pitchFamily="34" charset="0"/>
              </a:rPr>
            </a:br>
            <a:r>
              <a:rPr lang="en-IN" sz="2800" dirty="0" smtClean="0">
                <a:solidFill>
                  <a:schemeClr val="tx1"/>
                </a:solidFill>
                <a:latin typeface="Calibri" panose="020F0502020204030204" pitchFamily="34" charset="0"/>
                <a:cs typeface="Calibri" panose="020F0502020204030204" pitchFamily="34" charset="0"/>
              </a:rPr>
              <a:t>Future Work:</a:t>
            </a:r>
            <a:endParaRPr lang="en-IN" sz="2800" dirty="0">
              <a:solidFill>
                <a:schemeClr val="tx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US" dirty="0" smtClean="0"/>
              <a:t>Booking tickets total cost price</a:t>
            </a:r>
          </a:p>
          <a:p>
            <a:r>
              <a:rPr lang="en-US" dirty="0" smtClean="0"/>
              <a:t> </a:t>
            </a:r>
            <a:r>
              <a:rPr lang="en-US" dirty="0"/>
              <a:t>S</a:t>
            </a:r>
            <a:r>
              <a:rPr lang="en-US" dirty="0" smtClean="0"/>
              <a:t>orting </a:t>
            </a:r>
            <a:r>
              <a:rPr lang="en-US" dirty="0"/>
              <a:t>of values </a:t>
            </a:r>
            <a:endParaRPr lang="en-US" dirty="0" smtClean="0"/>
          </a:p>
          <a:p>
            <a:r>
              <a:rPr lang="en-US" dirty="0"/>
              <a:t>A</a:t>
            </a:r>
            <a:r>
              <a:rPr lang="en-US" dirty="0" smtClean="0"/>
              <a:t>dding </a:t>
            </a:r>
            <a:r>
              <a:rPr lang="en-US" dirty="0"/>
              <a:t>spring security </a:t>
            </a:r>
            <a:endParaRPr lang="en-US" dirty="0" smtClean="0"/>
          </a:p>
          <a:p>
            <a:r>
              <a:rPr lang="en-US" dirty="0" smtClean="0"/>
              <a:t> Some </a:t>
            </a:r>
            <a:r>
              <a:rPr lang="en-US" dirty="0"/>
              <a:t>extended features</a:t>
            </a:r>
            <a:endParaRPr lang="en-IN" dirty="0"/>
          </a:p>
        </p:txBody>
      </p:sp>
    </p:spTree>
    <p:extLst>
      <p:ext uri="{BB962C8B-B14F-4D97-AF65-F5344CB8AC3E}">
        <p14:creationId xmlns:p14="http://schemas.microsoft.com/office/powerpoint/2010/main" val="3872498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696" y="347730"/>
            <a:ext cx="8789448" cy="824248"/>
          </a:xfrm>
        </p:spPr>
        <p:txBody>
          <a:bodyPr>
            <a:normAutofit/>
          </a:bodyPr>
          <a:lstStyle/>
          <a:p>
            <a:r>
              <a:rPr lang="en-US" sz="3200" dirty="0" smtClean="0">
                <a:solidFill>
                  <a:schemeClr val="tx1"/>
                </a:solidFill>
                <a:latin typeface="Calibri" panose="020F0502020204030204" pitchFamily="34" charset="0"/>
                <a:cs typeface="Calibri" panose="020F0502020204030204" pitchFamily="34" charset="0"/>
              </a:rPr>
              <a:t>                         </a:t>
            </a:r>
            <a:r>
              <a:rPr lang="en-US" sz="3200" b="1" dirty="0" smtClean="0">
                <a:solidFill>
                  <a:schemeClr val="tx1"/>
                </a:solidFill>
                <a:latin typeface="Calibri" panose="020F0502020204030204" pitchFamily="34" charset="0"/>
                <a:cs typeface="Calibri" panose="020F0502020204030204" pitchFamily="34" charset="0"/>
              </a:rPr>
              <a:t>Create BusManagement </a:t>
            </a:r>
            <a:endParaRPr lang="en-IN" sz="3200" b="1" dirty="0">
              <a:solidFill>
                <a:schemeClr val="tx1"/>
              </a:solidFill>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210" t="8706" r="1377" b="7679"/>
          <a:stretch/>
        </p:blipFill>
        <p:spPr>
          <a:xfrm>
            <a:off x="504696" y="1584101"/>
            <a:ext cx="8789448" cy="4241801"/>
          </a:xfrm>
        </p:spPr>
      </p:pic>
    </p:spTree>
    <p:extLst>
      <p:ext uri="{BB962C8B-B14F-4D97-AF65-F5344CB8AC3E}">
        <p14:creationId xmlns:p14="http://schemas.microsoft.com/office/powerpoint/2010/main" val="3340884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06515" cy="807076"/>
          </a:xfrm>
        </p:spPr>
        <p:txBody>
          <a:bodyPr/>
          <a:lstStyle/>
          <a:p>
            <a:r>
              <a:rPr lang="en-US" dirty="0" smtClean="0">
                <a:solidFill>
                  <a:schemeClr val="tx1"/>
                </a:solidFill>
                <a:latin typeface="Calibri" panose="020F0502020204030204" pitchFamily="34" charset="0"/>
                <a:cs typeface="Calibri" panose="020F0502020204030204" pitchFamily="34" charset="0"/>
              </a:rPr>
              <a:t>                    </a:t>
            </a:r>
            <a:r>
              <a:rPr lang="en-US" b="1" dirty="0" smtClean="0">
                <a:solidFill>
                  <a:schemeClr val="tx1"/>
                </a:solidFill>
                <a:latin typeface="Calibri" panose="020F0502020204030204" pitchFamily="34" charset="0"/>
                <a:cs typeface="Calibri" panose="020F0502020204030204" pitchFamily="34" charset="0"/>
              </a:rPr>
              <a:t>View </a:t>
            </a:r>
            <a:r>
              <a:rPr lang="en-US" b="1" dirty="0">
                <a:solidFill>
                  <a:schemeClr val="tx1"/>
                </a:solidFill>
                <a:latin typeface="Calibri" panose="020F0502020204030204" pitchFamily="34" charset="0"/>
                <a:cs typeface="Calibri" panose="020F0502020204030204" pitchFamily="34" charset="0"/>
              </a:rPr>
              <a:t>BusManagement</a:t>
            </a:r>
            <a:r>
              <a:rPr lang="en-US" dirty="0">
                <a:solidFill>
                  <a:schemeClr val="tx1"/>
                </a:solidFill>
                <a:latin typeface="Calibri" panose="020F0502020204030204" pitchFamily="34" charset="0"/>
                <a:cs typeface="Calibri" panose="020F0502020204030204" pitchFamily="34" charset="0"/>
              </a:rPr>
              <a:t> </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868" t="9702" b="7015"/>
          <a:stretch/>
        </p:blipFill>
        <p:spPr>
          <a:xfrm>
            <a:off x="626775" y="1687132"/>
            <a:ext cx="8658894" cy="4089957"/>
          </a:xfrm>
        </p:spPr>
      </p:pic>
    </p:spTree>
    <p:extLst>
      <p:ext uri="{BB962C8B-B14F-4D97-AF65-F5344CB8AC3E}">
        <p14:creationId xmlns:p14="http://schemas.microsoft.com/office/powerpoint/2010/main" val="257494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184" y="609599"/>
            <a:ext cx="8428817" cy="858593"/>
          </a:xfrm>
        </p:spPr>
        <p:txBody>
          <a:bodyPr/>
          <a:lstStyle/>
          <a:p>
            <a:r>
              <a:rPr lang="en-US" dirty="0" smtClean="0">
                <a:solidFill>
                  <a:schemeClr val="tx1"/>
                </a:solidFill>
                <a:latin typeface="Calibri" panose="020F0502020204030204" pitchFamily="34" charset="0"/>
                <a:cs typeface="Calibri" panose="020F0502020204030204" pitchFamily="34" charset="0"/>
              </a:rPr>
              <a:t>                  </a:t>
            </a:r>
            <a:r>
              <a:rPr lang="en-US" b="1" dirty="0" smtClean="0">
                <a:solidFill>
                  <a:schemeClr val="tx1"/>
                </a:solidFill>
                <a:latin typeface="Calibri" panose="020F0502020204030204" pitchFamily="34" charset="0"/>
                <a:cs typeface="Calibri" panose="020F0502020204030204" pitchFamily="34" charset="0"/>
              </a:rPr>
              <a:t>Update </a:t>
            </a:r>
            <a:r>
              <a:rPr lang="en-US" b="1" dirty="0">
                <a:solidFill>
                  <a:schemeClr val="tx1"/>
                </a:solidFill>
                <a:latin typeface="Calibri" panose="020F0502020204030204" pitchFamily="34" charset="0"/>
                <a:cs typeface="Calibri" panose="020F0502020204030204" pitchFamily="34" charset="0"/>
              </a:rPr>
              <a:t>BusManagement</a:t>
            </a:r>
            <a:r>
              <a:rPr lang="en-US" dirty="0">
                <a:solidFill>
                  <a:schemeClr val="tx1"/>
                </a:solidFill>
                <a:latin typeface="Calibri" panose="020F0502020204030204" pitchFamily="34" charset="0"/>
                <a:cs typeface="Calibri" panose="020F0502020204030204" pitchFamily="34" charset="0"/>
              </a:rPr>
              <a:t> </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51" t="10697" b="4693"/>
          <a:stretch/>
        </p:blipFill>
        <p:spPr>
          <a:xfrm>
            <a:off x="845185" y="1712890"/>
            <a:ext cx="8532382" cy="4048711"/>
          </a:xfrm>
        </p:spPr>
      </p:pic>
    </p:spTree>
    <p:extLst>
      <p:ext uri="{BB962C8B-B14F-4D97-AF65-F5344CB8AC3E}">
        <p14:creationId xmlns:p14="http://schemas.microsoft.com/office/powerpoint/2010/main" val="2340786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13138"/>
          </a:xfrm>
        </p:spPr>
        <p:txBody>
          <a:bodyPr/>
          <a:lstStyle/>
          <a:p>
            <a:r>
              <a:rPr lang="en-US" dirty="0" smtClean="0">
                <a:solidFill>
                  <a:schemeClr val="tx1"/>
                </a:solidFill>
                <a:latin typeface="Calibri" panose="020F0502020204030204" pitchFamily="34" charset="0"/>
                <a:cs typeface="Calibri" panose="020F0502020204030204" pitchFamily="34" charset="0"/>
              </a:rPr>
              <a:t>                    </a:t>
            </a:r>
            <a:r>
              <a:rPr lang="en-US" b="1" dirty="0" smtClean="0">
                <a:solidFill>
                  <a:schemeClr val="tx1"/>
                </a:solidFill>
                <a:latin typeface="Calibri" panose="020F0502020204030204" pitchFamily="34" charset="0"/>
                <a:cs typeface="Calibri" panose="020F0502020204030204" pitchFamily="34" charset="0"/>
              </a:rPr>
              <a:t>Delete </a:t>
            </a:r>
            <a:r>
              <a:rPr lang="en-US" b="1" dirty="0">
                <a:solidFill>
                  <a:schemeClr val="tx1"/>
                </a:solidFill>
                <a:latin typeface="Calibri" panose="020F0502020204030204" pitchFamily="34" charset="0"/>
                <a:cs typeface="Calibri" panose="020F0502020204030204" pitchFamily="34" charset="0"/>
              </a:rPr>
              <a:t>BusManagement </a:t>
            </a:r>
            <a:endParaRPr lang="en-IN" b="1"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63" t="9370" r="6142" b="63417"/>
          <a:stretch/>
        </p:blipFill>
        <p:spPr>
          <a:xfrm>
            <a:off x="269765" y="2321207"/>
            <a:ext cx="9231501" cy="1503817"/>
          </a:xfrm>
        </p:spPr>
      </p:pic>
    </p:spTree>
    <p:extLst>
      <p:ext uri="{BB962C8B-B14F-4D97-AF65-F5344CB8AC3E}">
        <p14:creationId xmlns:p14="http://schemas.microsoft.com/office/powerpoint/2010/main" val="2596878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275" y="579550"/>
            <a:ext cx="8654603" cy="940158"/>
          </a:xfrm>
        </p:spPr>
        <p:txBody>
          <a:bodyPr>
            <a:normAutofit/>
          </a:bodyPr>
          <a:lstStyle/>
          <a:p>
            <a:r>
              <a:rPr lang="en-US" sz="3200" dirty="0" smtClean="0">
                <a:solidFill>
                  <a:schemeClr val="tx1"/>
                </a:solidFill>
                <a:latin typeface="Calibri" panose="020F0502020204030204" pitchFamily="34" charset="0"/>
                <a:cs typeface="Calibri" panose="020F0502020204030204" pitchFamily="34" charset="0"/>
              </a:rPr>
              <a:t>                          </a:t>
            </a:r>
            <a:r>
              <a:rPr lang="en-US" sz="3200" b="1" dirty="0" smtClean="0">
                <a:solidFill>
                  <a:schemeClr val="tx1"/>
                </a:solidFill>
                <a:latin typeface="Calibri" panose="020F0502020204030204" pitchFamily="34" charset="0"/>
                <a:cs typeface="Calibri" panose="020F0502020204030204" pitchFamily="34" charset="0"/>
              </a:rPr>
              <a:t>Backend Output</a:t>
            </a:r>
            <a:endParaRPr lang="en-IN" sz="3200" b="1" dirty="0">
              <a:solidFill>
                <a:schemeClr val="tx1"/>
              </a:solidFill>
              <a:latin typeface="Calibri" panose="020F0502020204030204" pitchFamily="34" charset="0"/>
              <a:cs typeface="Calibri" panose="020F0502020204030204" pitchFamily="34" charset="0"/>
            </a:endParaRP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1" t="-299" r="16" b="14469"/>
          <a:stretch/>
        </p:blipFill>
        <p:spPr>
          <a:xfrm>
            <a:off x="502276" y="1636112"/>
            <a:ext cx="8654603" cy="4177005"/>
          </a:xfrm>
        </p:spPr>
      </p:pic>
    </p:spTree>
    <p:extLst>
      <p:ext uri="{BB962C8B-B14F-4D97-AF65-F5344CB8AC3E}">
        <p14:creationId xmlns:p14="http://schemas.microsoft.com/office/powerpoint/2010/main" val="3938925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marL="0" indent="0">
              <a:buNone/>
            </a:pPr>
            <a:r>
              <a:rPr lang="en-US" sz="6600" b="1" dirty="0" smtClean="0">
                <a:latin typeface="Algerian" panose="04020705040A02060702" pitchFamily="82" charset="0"/>
              </a:rPr>
              <a:t>           </a:t>
            </a:r>
          </a:p>
          <a:p>
            <a:pPr marL="0" indent="0">
              <a:buNone/>
            </a:pPr>
            <a:r>
              <a:rPr lang="en-US" sz="6600" b="1" dirty="0">
                <a:latin typeface="Algerian" panose="04020705040A02060702" pitchFamily="82" charset="0"/>
              </a:rPr>
              <a:t> </a:t>
            </a:r>
            <a:r>
              <a:rPr lang="en-US" sz="6600" b="1" dirty="0" smtClean="0">
                <a:latin typeface="Algerian" panose="04020705040A02060702" pitchFamily="82" charset="0"/>
              </a:rPr>
              <a:t>     THANK YOU</a:t>
            </a:r>
            <a:endParaRPr lang="en-IN" sz="6600" b="1" dirty="0">
              <a:latin typeface="Algerian" panose="04020705040A02060702" pitchFamily="82" charset="0"/>
            </a:endParaRPr>
          </a:p>
        </p:txBody>
      </p:sp>
    </p:spTree>
    <p:extLst>
      <p:ext uri="{BB962C8B-B14F-4D97-AF65-F5344CB8AC3E}">
        <p14:creationId xmlns:p14="http://schemas.microsoft.com/office/powerpoint/2010/main" val="3406153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verView</a:t>
            </a:r>
            <a:endParaRPr lang="en-IN" dirty="0"/>
          </a:p>
        </p:txBody>
      </p:sp>
      <p:sp>
        <p:nvSpPr>
          <p:cNvPr id="3" name="Content Placeholder 2"/>
          <p:cNvSpPr>
            <a:spLocks noGrp="1"/>
          </p:cNvSpPr>
          <p:nvPr>
            <p:ph idx="1"/>
          </p:nvPr>
        </p:nvSpPr>
        <p:spPr/>
        <p:txBody>
          <a:bodyPr/>
          <a:lstStyle/>
          <a:p>
            <a:pPr marL="0" indent="0">
              <a:buNone/>
            </a:pPr>
            <a:r>
              <a:rPr lang="en-US" dirty="0"/>
              <a:t>we will learn about how to develop a CRUD full stack web application that is basic </a:t>
            </a:r>
            <a:r>
              <a:rPr lang="en-US" dirty="0" smtClean="0"/>
              <a:t> Bus management </a:t>
            </a:r>
            <a:r>
              <a:rPr lang="en-US" dirty="0"/>
              <a:t>Application using Angular 10 and Spring Boot</a:t>
            </a:r>
            <a:r>
              <a:rPr lang="en-US" dirty="0" smtClean="0"/>
              <a:t>. </a:t>
            </a:r>
          </a:p>
          <a:p>
            <a:pPr marL="0" indent="0">
              <a:buNone/>
            </a:pPr>
            <a:r>
              <a:rPr lang="en-US" b="1" dirty="0" smtClean="0"/>
              <a:t>We </a:t>
            </a:r>
            <a:r>
              <a:rPr lang="en-US" b="1" dirty="0"/>
              <a:t>will develop </a:t>
            </a:r>
            <a:r>
              <a:rPr lang="en-US" b="1" dirty="0" smtClean="0"/>
              <a:t> features:</a:t>
            </a:r>
          </a:p>
          <a:p>
            <a:pPr marL="0" indent="0">
              <a:buNone/>
            </a:pPr>
            <a:r>
              <a:rPr lang="en-US" b="1" dirty="0" smtClean="0"/>
              <a:t>    </a:t>
            </a:r>
            <a:r>
              <a:rPr lang="en-US" dirty="0" smtClean="0"/>
              <a:t>  Create  BusManagement</a:t>
            </a:r>
          </a:p>
          <a:p>
            <a:pPr marL="0" indent="0">
              <a:buNone/>
            </a:pPr>
            <a:r>
              <a:rPr lang="en-US" dirty="0" smtClean="0"/>
              <a:t>      Update BusManagement</a:t>
            </a:r>
            <a:endParaRPr lang="en-US" dirty="0"/>
          </a:p>
          <a:p>
            <a:pPr marL="0" indent="0">
              <a:buNone/>
            </a:pPr>
            <a:r>
              <a:rPr lang="en-US" dirty="0"/>
              <a:t> </a:t>
            </a:r>
            <a:r>
              <a:rPr lang="en-US" dirty="0" smtClean="0"/>
              <a:t>     Delete BusManagement</a:t>
            </a:r>
            <a:endParaRPr lang="en-US" dirty="0"/>
          </a:p>
          <a:p>
            <a:pPr marL="0" indent="0">
              <a:buNone/>
            </a:pPr>
            <a:r>
              <a:rPr lang="en-US" dirty="0"/>
              <a:t> </a:t>
            </a:r>
            <a:r>
              <a:rPr lang="en-US" dirty="0" smtClean="0"/>
              <a:t>     View BusManagement</a:t>
            </a:r>
          </a:p>
          <a:p>
            <a:pPr marL="0" indent="0">
              <a:buNone/>
            </a:pPr>
            <a:r>
              <a:rPr lang="en-US" dirty="0" smtClean="0"/>
              <a:t>     search Bus byusing Startingpoint</a:t>
            </a:r>
          </a:p>
          <a:p>
            <a:pPr marL="0" indent="0">
              <a:buNone/>
            </a:pPr>
            <a:r>
              <a:rPr lang="en-US" dirty="0" smtClean="0"/>
              <a:t>     View ac or non-ac busList</a:t>
            </a:r>
            <a:endParaRPr lang="en-US" dirty="0"/>
          </a:p>
          <a:p>
            <a:endParaRPr lang="en-IN" dirty="0"/>
          </a:p>
        </p:txBody>
      </p:sp>
    </p:spTree>
    <p:extLst>
      <p:ext uri="{BB962C8B-B14F-4D97-AF65-F5344CB8AC3E}">
        <p14:creationId xmlns:p14="http://schemas.microsoft.com/office/powerpoint/2010/main" val="3946087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975" y="145961"/>
            <a:ext cx="8615966" cy="1438140"/>
          </a:xfrm>
        </p:spPr>
        <p:txBody>
          <a:bodyPr>
            <a:normAutofit fontScale="90000"/>
          </a:bodyPr>
          <a:lstStyle/>
          <a:p>
            <a:pPr algn="ctr"/>
            <a:r>
              <a:rPr lang="en-US" b="1" dirty="0" smtClean="0">
                <a:solidFill>
                  <a:schemeClr val="accent3">
                    <a:lumMod val="75000"/>
                  </a:schemeClr>
                </a:solidFill>
                <a:latin typeface="Arial Black" panose="020B0A04020102020204" pitchFamily="34" charset="0"/>
                <a:cs typeface="Calibri" panose="020F0502020204030204" pitchFamily="34" charset="0"/>
              </a:rPr>
              <a:t>Technologies</a:t>
            </a:r>
            <a:r>
              <a:rPr lang="en-IN" b="1" dirty="0" smtClean="0">
                <a:solidFill>
                  <a:schemeClr val="accent3">
                    <a:lumMod val="75000"/>
                  </a:schemeClr>
                </a:solidFill>
                <a:latin typeface="Calibri" panose="020F0502020204030204" pitchFamily="34" charset="0"/>
                <a:cs typeface="Calibri" panose="020F0502020204030204" pitchFamily="34" charset="0"/>
              </a:rPr>
              <a:t> </a:t>
            </a:r>
            <a:br>
              <a:rPr lang="en-IN" b="1" dirty="0" smtClean="0">
                <a:solidFill>
                  <a:schemeClr val="accent3">
                    <a:lumMod val="75000"/>
                  </a:schemeClr>
                </a:solidFill>
                <a:latin typeface="Calibri" panose="020F0502020204030204" pitchFamily="34" charset="0"/>
                <a:cs typeface="Calibri" panose="020F0502020204030204" pitchFamily="34" charset="0"/>
              </a:rPr>
            </a:br>
            <a:r>
              <a:rPr lang="en-IN" b="1" dirty="0" smtClean="0">
                <a:solidFill>
                  <a:schemeClr val="accent3">
                    <a:lumMod val="75000"/>
                  </a:schemeClr>
                </a:solidFill>
                <a:latin typeface="Calibri" panose="020F0502020204030204" pitchFamily="34" charset="0"/>
                <a:cs typeface="Calibri" panose="020F0502020204030204" pitchFamily="34" charset="0"/>
              </a:rPr>
              <a:t/>
            </a:r>
            <a:br>
              <a:rPr lang="en-IN" b="1" dirty="0" smtClean="0">
                <a:solidFill>
                  <a:schemeClr val="accent3">
                    <a:lumMod val="75000"/>
                  </a:schemeClr>
                </a:solidFill>
                <a:latin typeface="Calibri" panose="020F0502020204030204" pitchFamily="34" charset="0"/>
                <a:cs typeface="Calibri" panose="020F0502020204030204" pitchFamily="34" charset="0"/>
              </a:rPr>
            </a:br>
            <a:r>
              <a:rPr lang="en-IN" b="1" dirty="0" smtClean="0">
                <a:solidFill>
                  <a:schemeClr val="accent4"/>
                </a:solidFill>
                <a:latin typeface="Calibri" panose="020F0502020204030204" pitchFamily="34" charset="0"/>
                <a:cs typeface="Calibri" panose="020F0502020204030204" pitchFamily="34" charset="0"/>
              </a:rPr>
              <a:t>Frontend and Backend</a:t>
            </a:r>
            <a:endParaRPr lang="en-IN" b="1" dirty="0">
              <a:solidFill>
                <a:schemeClr val="accent4"/>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206847" y="2233709"/>
            <a:ext cx="7537641" cy="4031087"/>
          </a:xfrm>
        </p:spPr>
        <p:txBody>
          <a:bodyPr>
            <a:normAutofit/>
          </a:bodyPr>
          <a:lstStyle/>
          <a:p>
            <a:pPr marL="0" indent="0" algn="ctr">
              <a:buNone/>
            </a:pPr>
            <a:endParaRPr lang="en-IN" sz="2400" b="1" dirty="0">
              <a:solidFill>
                <a:schemeClr val="accent5">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705" y="2174979"/>
            <a:ext cx="7961849" cy="4179970"/>
          </a:xfrm>
          <a:prstGeom prst="rect">
            <a:avLst/>
          </a:prstGeom>
        </p:spPr>
      </p:pic>
    </p:spTree>
    <p:extLst>
      <p:ext uri="{BB962C8B-B14F-4D97-AF65-F5344CB8AC3E}">
        <p14:creationId xmlns:p14="http://schemas.microsoft.com/office/powerpoint/2010/main" val="2453537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303" y="184597"/>
            <a:ext cx="8531060" cy="1103290"/>
          </a:xfrm>
        </p:spPr>
        <p:txBody>
          <a:bodyPr>
            <a:normAutofit/>
          </a:bodyPr>
          <a:lstStyle/>
          <a:p>
            <a:pPr algn="ctr"/>
            <a:r>
              <a:rPr lang="en-US" sz="2800" b="1" dirty="0" smtClean="0">
                <a:solidFill>
                  <a:srgbClr val="C00000"/>
                </a:solidFill>
                <a:latin typeface="Arial Black" panose="020B0A04020102020204" pitchFamily="34" charset="0"/>
              </a:rPr>
              <a:t>Frontend Technologies</a:t>
            </a:r>
            <a:endParaRPr lang="en-IN" sz="2800" b="1"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0" y="1146220"/>
            <a:ext cx="10534918" cy="5419405"/>
          </a:xfrm>
        </p:spPr>
        <p:txBody>
          <a:bodyPr>
            <a:normAutofit/>
          </a:bodyPr>
          <a:lstStyle/>
          <a:p>
            <a:r>
              <a:rPr lang="en-US" sz="2000" dirty="0">
                <a:solidFill>
                  <a:schemeClr val="tx1"/>
                </a:solidFill>
              </a:rPr>
              <a:t>Front-end development (Client-side development) is the process of using HTML, CSS, and JavaScript to create a graphical user interface for a website or web application so that users can interact with </a:t>
            </a:r>
            <a:r>
              <a:rPr lang="en-US" sz="2000" dirty="0" smtClean="0">
                <a:solidFill>
                  <a:schemeClr val="tx1"/>
                </a:solidFill>
              </a:rPr>
              <a:t>them.</a:t>
            </a:r>
          </a:p>
          <a:p>
            <a:endParaRPr lang="en-US" dirty="0" smtClean="0">
              <a:solidFill>
                <a:srgbClr val="C00000"/>
              </a:solidFill>
              <a:latin typeface="Arial Black" panose="020B0A04020102020204" pitchFamily="34" charset="0"/>
            </a:endParaRPr>
          </a:p>
          <a:p>
            <a:r>
              <a:rPr lang="en-US" dirty="0" smtClean="0">
                <a:solidFill>
                  <a:srgbClr val="C00000"/>
                </a:solidFill>
                <a:latin typeface="Arial Black" panose="020B0A04020102020204" pitchFamily="34" charset="0"/>
              </a:rPr>
              <a:t>HTML : </a:t>
            </a:r>
            <a:r>
              <a:rPr lang="en-US" dirty="0"/>
              <a:t>is a markup language which is used for creating attractive web pages with the help of styling, and which looks in a nice format on a web browser. </a:t>
            </a:r>
            <a:r>
              <a:rPr lang="en-US" dirty="0" smtClean="0"/>
              <a:t>It is </a:t>
            </a:r>
            <a:r>
              <a:rPr lang="en-US" dirty="0"/>
              <a:t>made of many HTML tags and each HTML tag contains different content.</a:t>
            </a:r>
            <a:r>
              <a:rPr lang="en-US" dirty="0" smtClean="0">
                <a:solidFill>
                  <a:srgbClr val="C00000"/>
                </a:solidFill>
                <a:latin typeface="Arial Black" panose="020B0A04020102020204" pitchFamily="34" charset="0"/>
              </a:rPr>
              <a:t> </a:t>
            </a:r>
          </a:p>
          <a:p>
            <a:pPr marL="0" indent="0">
              <a:buNone/>
            </a:pPr>
            <a:endParaRPr lang="en-US" sz="2000" dirty="0">
              <a:solidFill>
                <a:srgbClr val="C00000"/>
              </a:solidFill>
              <a:latin typeface="Arial Black" panose="020B0A04020102020204" pitchFamily="34" charset="0"/>
            </a:endParaRPr>
          </a:p>
          <a:p>
            <a:endParaRPr lang="en-US" sz="2000" b="1" dirty="0" smtClean="0">
              <a:solidFill>
                <a:srgbClr val="C00000"/>
              </a:solidFill>
            </a:endParaRPr>
          </a:p>
          <a:p>
            <a:r>
              <a:rPr lang="en-US" sz="2000" b="1" dirty="0" smtClean="0">
                <a:solidFill>
                  <a:srgbClr val="C00000"/>
                </a:solidFill>
              </a:rPr>
              <a:t>CSS :</a:t>
            </a:r>
            <a:r>
              <a:rPr lang="en-US" sz="2000" dirty="0"/>
              <a:t>Cascading Style Sheets (CSS) is a stylesheet language used to describe the presentation of a document written in HTML or XML </a:t>
            </a:r>
            <a:endParaRPr lang="en-IN" sz="2000" b="1" dirty="0">
              <a:solidFill>
                <a:srgbClr val="C0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5267459" y="3269932"/>
            <a:ext cx="837128" cy="83712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6465193" y="4759589"/>
            <a:ext cx="948751" cy="1338183"/>
          </a:xfrm>
          <a:prstGeom prst="rect">
            <a:avLst/>
          </a:prstGeom>
        </p:spPr>
      </p:pic>
    </p:spTree>
    <p:extLst>
      <p:ext uri="{BB962C8B-B14F-4D97-AF65-F5344CB8AC3E}">
        <p14:creationId xmlns:p14="http://schemas.microsoft.com/office/powerpoint/2010/main" val="3841472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546" y="377780"/>
            <a:ext cx="8415150" cy="781319"/>
          </a:xfrm>
        </p:spPr>
        <p:txBody>
          <a:bodyPr/>
          <a:lstStyle/>
          <a:p>
            <a:pPr algn="ctr"/>
            <a:r>
              <a:rPr lang="en-US" b="1" dirty="0" smtClean="0">
                <a:solidFill>
                  <a:srgbClr val="C00000"/>
                </a:solidFill>
                <a:latin typeface="Arial Black" panose="020B0A04020102020204" pitchFamily="34" charset="0"/>
              </a:rPr>
              <a:t>       </a:t>
            </a:r>
            <a:r>
              <a:rPr lang="en-US" sz="2800" b="1" dirty="0" smtClean="0">
                <a:solidFill>
                  <a:srgbClr val="C00000"/>
                </a:solidFill>
                <a:latin typeface="Arial Black" panose="020B0A04020102020204" pitchFamily="34" charset="0"/>
              </a:rPr>
              <a:t>Frontend </a:t>
            </a:r>
            <a:r>
              <a:rPr lang="en-US" sz="2800" b="1" dirty="0">
                <a:solidFill>
                  <a:srgbClr val="C00000"/>
                </a:solidFill>
                <a:latin typeface="Arial Black" panose="020B0A04020102020204" pitchFamily="34" charset="0"/>
              </a:rPr>
              <a:t>Technologies</a:t>
            </a:r>
            <a:endParaRPr lang="en-IN" sz="2800" dirty="0"/>
          </a:p>
        </p:txBody>
      </p:sp>
      <p:sp>
        <p:nvSpPr>
          <p:cNvPr id="3" name="Content Placeholder 2"/>
          <p:cNvSpPr>
            <a:spLocks noGrp="1"/>
          </p:cNvSpPr>
          <p:nvPr>
            <p:ph idx="1"/>
          </p:nvPr>
        </p:nvSpPr>
        <p:spPr>
          <a:xfrm>
            <a:off x="901521" y="1429555"/>
            <a:ext cx="8565664" cy="4611807"/>
          </a:xfrm>
        </p:spPr>
        <p:txBody>
          <a:bodyPr>
            <a:normAutofit fontScale="92500" lnSpcReduction="10000"/>
          </a:bodyPr>
          <a:lstStyle/>
          <a:p>
            <a:r>
              <a:rPr lang="en-US" sz="2000" b="1" dirty="0" smtClean="0">
                <a:solidFill>
                  <a:srgbClr val="C00000"/>
                </a:solidFill>
              </a:rPr>
              <a:t>JavaScript : </a:t>
            </a:r>
            <a:r>
              <a:rPr lang="en-IN" sz="2000" dirty="0" smtClean="0"/>
              <a:t>is</a:t>
            </a:r>
            <a:r>
              <a:rPr lang="en-IN" sz="2000" dirty="0"/>
              <a:t> used to create client-side dynamic pages. JavaScript is an object-based scripting language which is lightweight and cross-platform. JavaScript is not a compiled language, but it is a translated language</a:t>
            </a:r>
            <a:r>
              <a:rPr lang="en-IN" sz="2000" dirty="0" smtClean="0"/>
              <a:t>.</a:t>
            </a:r>
          </a:p>
          <a:p>
            <a:pPr marL="0" indent="0">
              <a:buNone/>
            </a:pPr>
            <a:endParaRPr lang="en-US" sz="2000" dirty="0"/>
          </a:p>
          <a:p>
            <a:endParaRPr lang="en-US" sz="2000" dirty="0" smtClean="0"/>
          </a:p>
          <a:p>
            <a:endParaRPr lang="en-US" sz="2000" b="1" dirty="0" smtClean="0">
              <a:solidFill>
                <a:srgbClr val="C00000"/>
              </a:solidFill>
            </a:endParaRPr>
          </a:p>
          <a:p>
            <a:r>
              <a:rPr lang="en-US" sz="2000" b="1" dirty="0" smtClean="0">
                <a:solidFill>
                  <a:srgbClr val="C00000"/>
                </a:solidFill>
              </a:rPr>
              <a:t>Angular JS : </a:t>
            </a:r>
            <a:r>
              <a:rPr lang="en-US" sz="2000" dirty="0"/>
              <a:t> is an open source JavaScript framework that is used to build web applications. It can be freely used, changed and shared by anyone. </a:t>
            </a:r>
            <a:endParaRPr lang="en-IN" sz="2000" b="1" dirty="0">
              <a:solidFill>
                <a:srgbClr val="C00000"/>
              </a:solidFill>
            </a:endParaRPr>
          </a:p>
          <a:p>
            <a:pPr marL="0" indent="0">
              <a:buNone/>
            </a:pPr>
            <a:endParaRPr lang="en-IN" sz="2000" b="1" dirty="0" smtClean="0">
              <a:solidFill>
                <a:srgbClr val="C00000"/>
              </a:solidFill>
            </a:endParaRPr>
          </a:p>
          <a:p>
            <a:pPr marL="0" indent="0">
              <a:buNone/>
            </a:pPr>
            <a:endParaRPr lang="en-IN" sz="2000" dirty="0"/>
          </a:p>
          <a:p>
            <a:pPr marL="0" indent="0">
              <a:buNone/>
            </a:pPr>
            <a:r>
              <a:rPr lang="en-IN" sz="2000" dirty="0"/>
              <a:t/>
            </a:r>
            <a:br>
              <a:rPr lang="en-IN" sz="2000" dirty="0"/>
            </a:br>
            <a:endParaRPr lang="en-IN" sz="2000" b="1" dirty="0">
              <a:solidFill>
                <a:srgbClr val="C0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837" y="2426621"/>
            <a:ext cx="1221828" cy="106245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9084" y="4132752"/>
            <a:ext cx="2227334" cy="1264937"/>
          </a:xfrm>
          <a:prstGeom prst="rect">
            <a:avLst/>
          </a:prstGeom>
        </p:spPr>
      </p:pic>
    </p:spTree>
    <p:extLst>
      <p:ext uri="{BB962C8B-B14F-4D97-AF65-F5344CB8AC3E}">
        <p14:creationId xmlns:p14="http://schemas.microsoft.com/office/powerpoint/2010/main" val="983576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455" y="307163"/>
            <a:ext cx="8596668" cy="781318"/>
          </a:xfrm>
        </p:spPr>
        <p:txBody>
          <a:bodyPr>
            <a:normAutofit/>
          </a:bodyPr>
          <a:lstStyle/>
          <a:p>
            <a:pPr algn="ctr"/>
            <a:r>
              <a:rPr lang="en-US" sz="2800" b="1" dirty="0" smtClean="0">
                <a:solidFill>
                  <a:srgbClr val="C00000"/>
                </a:solidFill>
                <a:latin typeface="Arial Black" panose="020B0A04020102020204" pitchFamily="34" charset="0"/>
              </a:rPr>
              <a:t>Backend </a:t>
            </a:r>
            <a:r>
              <a:rPr lang="en-US" sz="2800" b="1" dirty="0">
                <a:solidFill>
                  <a:srgbClr val="C00000"/>
                </a:solidFill>
                <a:latin typeface="Arial Black" panose="020B0A04020102020204" pitchFamily="34" charset="0"/>
              </a:rPr>
              <a:t>Technologies</a:t>
            </a:r>
            <a:endParaRPr lang="en-IN" sz="2800" dirty="0"/>
          </a:p>
        </p:txBody>
      </p:sp>
      <p:sp>
        <p:nvSpPr>
          <p:cNvPr id="3" name="Content Placeholder 2"/>
          <p:cNvSpPr>
            <a:spLocks noGrp="1"/>
          </p:cNvSpPr>
          <p:nvPr>
            <p:ph idx="1"/>
          </p:nvPr>
        </p:nvSpPr>
        <p:spPr>
          <a:xfrm>
            <a:off x="305060" y="1390917"/>
            <a:ext cx="9315458" cy="4494727"/>
          </a:xfrm>
        </p:spPr>
        <p:txBody>
          <a:bodyPr>
            <a:normAutofit fontScale="77500" lnSpcReduction="20000"/>
          </a:bodyPr>
          <a:lstStyle/>
          <a:p>
            <a:r>
              <a:rPr lang="en-US" sz="2000" b="1" dirty="0" smtClean="0">
                <a:solidFill>
                  <a:srgbClr val="C00000"/>
                </a:solidFill>
              </a:rPr>
              <a:t>Spring Boot : </a:t>
            </a:r>
            <a:r>
              <a:rPr lang="en-US" sz="2100" dirty="0"/>
              <a:t>Java Spring Boot (Spring Boot) is a tool that makes developing web application and microservices with Spring Framework faster and easier through three core capabilities:</a:t>
            </a:r>
          </a:p>
          <a:p>
            <a:endParaRPr lang="en-US" sz="2000" dirty="0" smtClean="0"/>
          </a:p>
          <a:p>
            <a:pPr marL="0" indent="0">
              <a:buNone/>
            </a:pPr>
            <a:endParaRPr lang="en-US" sz="2000" dirty="0" smtClean="0"/>
          </a:p>
          <a:p>
            <a:endParaRPr lang="en-US" sz="2000" dirty="0" smtClean="0"/>
          </a:p>
          <a:p>
            <a:r>
              <a:rPr lang="en-US" b="1" dirty="0" smtClean="0">
                <a:solidFill>
                  <a:srgbClr val="C00000"/>
                </a:solidFill>
                <a:latin typeface="Arial Black" panose="020B0A04020102020204" pitchFamily="34" charset="0"/>
              </a:rPr>
              <a:t>RestAPI :</a:t>
            </a:r>
            <a:r>
              <a:rPr lang="en-US" sz="2000" dirty="0" smtClean="0"/>
              <a:t> </a:t>
            </a:r>
            <a:r>
              <a:rPr lang="en-US" sz="2000" dirty="0"/>
              <a:t>i</a:t>
            </a:r>
            <a:r>
              <a:rPr lang="en-US" sz="2400" dirty="0">
                <a:solidFill>
                  <a:schemeClr val="tx1"/>
                </a:solidFill>
                <a:latin typeface="Calibri" panose="020F0502020204030204" pitchFamily="34" charset="0"/>
                <a:cs typeface="Calibri" panose="020F0502020204030204" pitchFamily="34" charset="0"/>
              </a:rPr>
              <a:t>s an application programming interface (API or web API) that conforms to the constraints of REST architectural style and allows for interaction with RESTful web services. </a:t>
            </a:r>
            <a:endParaRPr lang="en-US" sz="2400" dirty="0" smtClean="0">
              <a:solidFill>
                <a:schemeClr val="tx1"/>
              </a:solidFill>
              <a:latin typeface="Calibri" panose="020F0502020204030204" pitchFamily="34" charset="0"/>
              <a:cs typeface="Calibri" panose="020F0502020204030204" pitchFamily="34" charset="0"/>
            </a:endParaRPr>
          </a:p>
          <a:p>
            <a:endParaRPr lang="en-US" sz="2000" dirty="0"/>
          </a:p>
          <a:p>
            <a:r>
              <a:rPr lang="en-US" sz="2000" b="1" dirty="0" smtClean="0">
                <a:solidFill>
                  <a:srgbClr val="C00000"/>
                </a:solidFill>
              </a:rPr>
              <a:t>Hibernate : </a:t>
            </a:r>
            <a:r>
              <a:rPr lang="en-IN" sz="2000" dirty="0"/>
              <a:t>is an open source Object-Relational Persistence and Query service for any Java Application. Hibernate maps Java classes to database tables and from Java data types to SQL data types and relieves the developer from most common data persistence related programming tasks.</a:t>
            </a:r>
          </a:p>
          <a:p>
            <a:pPr marL="0" indent="0">
              <a:buNone/>
            </a:pPr>
            <a:r>
              <a:rPr lang="en-IN" sz="2000" dirty="0"/>
              <a:t/>
            </a:r>
            <a:br>
              <a:rPr lang="en-IN" sz="2000" dirty="0"/>
            </a:br>
            <a:r>
              <a:rPr lang="en-US" sz="2000" dirty="0" smtClean="0"/>
              <a:t/>
            </a:r>
            <a:br>
              <a:rPr lang="en-US" sz="2000" dirty="0" smtClean="0"/>
            </a:br>
            <a:endParaRPr lang="en-IN" sz="2000" b="1" dirty="0">
              <a:solidFill>
                <a:srgbClr val="C0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8408" y="1995789"/>
            <a:ext cx="2108924" cy="543048"/>
          </a:xfrm>
          <a:prstGeom prst="rect">
            <a:avLst/>
          </a:prstGeom>
        </p:spPr>
      </p:pic>
    </p:spTree>
    <p:extLst>
      <p:ext uri="{BB962C8B-B14F-4D97-AF65-F5344CB8AC3E}">
        <p14:creationId xmlns:p14="http://schemas.microsoft.com/office/powerpoint/2010/main" val="30043333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514" y="313386"/>
            <a:ext cx="8595455" cy="858591"/>
          </a:xfrm>
        </p:spPr>
        <p:txBody>
          <a:bodyPr>
            <a:normAutofit/>
          </a:bodyPr>
          <a:lstStyle/>
          <a:p>
            <a:pPr algn="ctr"/>
            <a:r>
              <a:rPr lang="en-US" sz="2800" b="1" dirty="0" smtClean="0">
                <a:solidFill>
                  <a:srgbClr val="C00000"/>
                </a:solidFill>
              </a:rPr>
              <a:t>Database</a:t>
            </a:r>
            <a:endParaRPr lang="en-IN" sz="2800" b="1" dirty="0">
              <a:solidFill>
                <a:srgbClr val="C00000"/>
              </a:solidFill>
            </a:endParaRPr>
          </a:p>
        </p:txBody>
      </p:sp>
      <p:sp>
        <p:nvSpPr>
          <p:cNvPr id="3" name="Content Placeholder 2"/>
          <p:cNvSpPr>
            <a:spLocks noGrp="1"/>
          </p:cNvSpPr>
          <p:nvPr>
            <p:ph idx="1"/>
          </p:nvPr>
        </p:nvSpPr>
        <p:spPr>
          <a:xfrm>
            <a:off x="445513" y="1429555"/>
            <a:ext cx="8595455" cy="3826196"/>
          </a:xfrm>
        </p:spPr>
        <p:txBody>
          <a:bodyPr>
            <a:normAutofit/>
          </a:bodyPr>
          <a:lstStyle/>
          <a:p>
            <a:r>
              <a:rPr lang="en-US" b="1" dirty="0" smtClean="0">
                <a:solidFill>
                  <a:srgbClr val="C00000"/>
                </a:solidFill>
                <a:latin typeface="Calibri" panose="020F0502020204030204" pitchFamily="34" charset="0"/>
                <a:cs typeface="Calibri" panose="020F0502020204030204" pitchFamily="34" charset="0"/>
              </a:rPr>
              <a:t>DataBase Mysql</a:t>
            </a:r>
            <a:r>
              <a:rPr lang="en-US" dirty="0" smtClean="0">
                <a:solidFill>
                  <a:srgbClr val="C00000"/>
                </a:solidFill>
                <a:latin typeface="Calibri" panose="020F0502020204030204" pitchFamily="34" charset="0"/>
                <a:cs typeface="Calibri" panose="020F0502020204030204" pitchFamily="34" charset="0"/>
              </a:rPr>
              <a:t> : </a:t>
            </a:r>
            <a:r>
              <a:rPr lang="en-US" dirty="0"/>
              <a:t>we can </a:t>
            </a:r>
            <a:r>
              <a:rPr lang="en-US" b="1" dirty="0"/>
              <a:t>connect to our database(MySQL) with JDBC(Java Database Connectivity) through the Java code</a:t>
            </a:r>
            <a:r>
              <a:rPr lang="en-US" dirty="0"/>
              <a:t>. JDBC is one of the standard APIs for database connectivity, using it we can easily run our query, statement, and also fetch data from the database</a:t>
            </a:r>
            <a:r>
              <a:rPr lang="en-US" dirty="0" smtClean="0"/>
              <a:t>.</a:t>
            </a:r>
          </a:p>
          <a:p>
            <a:endParaRPr lang="en-IN" b="1" dirty="0">
              <a:solidFill>
                <a:srgbClr val="C00000"/>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456" y="3296046"/>
            <a:ext cx="8615967" cy="2293966"/>
          </a:xfrm>
          <a:prstGeom prst="rect">
            <a:avLst/>
          </a:prstGeom>
        </p:spPr>
      </p:pic>
    </p:spTree>
    <p:extLst>
      <p:ext uri="{BB962C8B-B14F-4D97-AF65-F5344CB8AC3E}">
        <p14:creationId xmlns:p14="http://schemas.microsoft.com/office/powerpoint/2010/main" val="41194710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050" y="386105"/>
            <a:ext cx="8642899" cy="656823"/>
          </a:xfrm>
        </p:spPr>
        <p:txBody>
          <a:bodyPr anchor="ctr">
            <a:normAutofit/>
          </a:bodyPr>
          <a:lstStyle/>
          <a:p>
            <a:pPr algn="ctr"/>
            <a:r>
              <a:rPr lang="en-US" sz="2800" b="1" dirty="0" smtClean="0">
                <a:solidFill>
                  <a:schemeClr val="accent4"/>
                </a:solidFill>
              </a:rPr>
              <a:t>Architecture Diagram </a:t>
            </a:r>
            <a:endParaRPr lang="en-IN" sz="2800" b="1" dirty="0">
              <a:solidFill>
                <a:schemeClr val="accent4"/>
              </a:solidFill>
            </a:endParaRPr>
          </a:p>
        </p:txBody>
      </p:sp>
      <p:sp>
        <p:nvSpPr>
          <p:cNvPr id="12" name="Rectangle 11"/>
          <p:cNvSpPr/>
          <p:nvPr/>
        </p:nvSpPr>
        <p:spPr>
          <a:xfrm>
            <a:off x="515155" y="1941811"/>
            <a:ext cx="1508162" cy="143953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Router</a:t>
            </a:r>
            <a:endParaRPr lang="en-IN" dirty="0"/>
          </a:p>
        </p:txBody>
      </p:sp>
      <p:sp>
        <p:nvSpPr>
          <p:cNvPr id="13" name="Rectangle 12"/>
          <p:cNvSpPr/>
          <p:nvPr/>
        </p:nvSpPr>
        <p:spPr>
          <a:xfrm flipH="1">
            <a:off x="2270540" y="1948893"/>
            <a:ext cx="1548689" cy="145531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components</a:t>
            </a:r>
            <a:endParaRPr lang="en-IN" dirty="0"/>
          </a:p>
        </p:txBody>
      </p:sp>
      <p:sp>
        <p:nvSpPr>
          <p:cNvPr id="14" name="Rectangle 13"/>
          <p:cNvSpPr/>
          <p:nvPr/>
        </p:nvSpPr>
        <p:spPr>
          <a:xfrm rot="10800000" flipH="1" flipV="1">
            <a:off x="3967501" y="1955332"/>
            <a:ext cx="681294" cy="14195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a:t>
            </a:r>
            <a:endParaRPr lang="en-IN" dirty="0"/>
          </a:p>
        </p:txBody>
      </p:sp>
      <p:sp>
        <p:nvSpPr>
          <p:cNvPr id="16" name="Rectangle 15"/>
          <p:cNvSpPr/>
          <p:nvPr/>
        </p:nvSpPr>
        <p:spPr>
          <a:xfrm>
            <a:off x="6053070" y="1945765"/>
            <a:ext cx="2189408" cy="141272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Spring Rest Controller</a:t>
            </a:r>
            <a:endParaRPr lang="en-IN" dirty="0"/>
          </a:p>
        </p:txBody>
      </p:sp>
      <p:sp>
        <p:nvSpPr>
          <p:cNvPr id="18" name="Rectangle 17"/>
          <p:cNvSpPr/>
          <p:nvPr/>
        </p:nvSpPr>
        <p:spPr>
          <a:xfrm>
            <a:off x="4774839" y="1948893"/>
            <a:ext cx="800497" cy="145531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HTTp</a:t>
            </a:r>
          </a:p>
          <a:p>
            <a:pPr algn="ctr"/>
            <a:r>
              <a:rPr lang="en-US" dirty="0" smtClean="0"/>
              <a:t>cilent</a:t>
            </a:r>
            <a:endParaRPr lang="en-IN" dirty="0"/>
          </a:p>
        </p:txBody>
      </p:sp>
      <p:sp>
        <p:nvSpPr>
          <p:cNvPr id="19" name="Rectangle 18"/>
          <p:cNvSpPr/>
          <p:nvPr/>
        </p:nvSpPr>
        <p:spPr>
          <a:xfrm flipH="1">
            <a:off x="8397024" y="1941811"/>
            <a:ext cx="906529" cy="148703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Spring JPA</a:t>
            </a:r>
            <a:endParaRPr lang="en-IN" dirty="0"/>
          </a:p>
        </p:txBody>
      </p:sp>
      <p:sp>
        <p:nvSpPr>
          <p:cNvPr id="20" name="Can 19"/>
          <p:cNvSpPr/>
          <p:nvPr/>
        </p:nvSpPr>
        <p:spPr>
          <a:xfrm>
            <a:off x="9657866" y="1948894"/>
            <a:ext cx="537432" cy="1464008"/>
          </a:xfrm>
          <a:prstGeom prst="can">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endParaRPr lang="en-IN" dirty="0"/>
          </a:p>
        </p:txBody>
      </p:sp>
      <p:sp>
        <p:nvSpPr>
          <p:cNvPr id="22" name="Right Arrow 21"/>
          <p:cNvSpPr/>
          <p:nvPr/>
        </p:nvSpPr>
        <p:spPr>
          <a:xfrm>
            <a:off x="5575336" y="2253802"/>
            <a:ext cx="632281" cy="3348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4" name="Picture 23"/>
          <p:cNvPicPr>
            <a:picLocks noChangeAspect="1"/>
          </p:cNvPicPr>
          <p:nvPr/>
        </p:nvPicPr>
        <p:blipFill>
          <a:blip r:embed="rId3"/>
          <a:stretch>
            <a:fillRect/>
          </a:stretch>
        </p:blipFill>
        <p:spPr>
          <a:xfrm>
            <a:off x="9274253" y="2295148"/>
            <a:ext cx="693995" cy="415100"/>
          </a:xfrm>
          <a:prstGeom prst="rect">
            <a:avLst/>
          </a:prstGeom>
        </p:spPr>
      </p:pic>
      <p:pic>
        <p:nvPicPr>
          <p:cNvPr id="25" name="Picture 24"/>
          <p:cNvPicPr>
            <a:picLocks noChangeAspect="1"/>
          </p:cNvPicPr>
          <p:nvPr/>
        </p:nvPicPr>
        <p:blipFill>
          <a:blip r:embed="rId3"/>
          <a:stretch>
            <a:fillRect/>
          </a:stretch>
        </p:blipFill>
        <p:spPr>
          <a:xfrm rot="10800000">
            <a:off x="5472617" y="2833631"/>
            <a:ext cx="652329" cy="390178"/>
          </a:xfrm>
          <a:prstGeom prst="rect">
            <a:avLst/>
          </a:prstGeom>
        </p:spPr>
      </p:pic>
      <p:pic>
        <p:nvPicPr>
          <p:cNvPr id="26" name="Picture 25"/>
          <p:cNvPicPr>
            <a:picLocks noChangeAspect="1"/>
          </p:cNvPicPr>
          <p:nvPr/>
        </p:nvPicPr>
        <p:blipFill>
          <a:blip r:embed="rId4"/>
          <a:stretch>
            <a:fillRect/>
          </a:stretch>
        </p:blipFill>
        <p:spPr>
          <a:xfrm>
            <a:off x="9158055" y="2766337"/>
            <a:ext cx="652329" cy="390178"/>
          </a:xfrm>
          <a:prstGeom prst="rect">
            <a:avLst/>
          </a:prstGeom>
        </p:spPr>
      </p:pic>
      <p:sp>
        <p:nvSpPr>
          <p:cNvPr id="30" name="TextBox 29"/>
          <p:cNvSpPr txBox="1"/>
          <p:nvPr/>
        </p:nvSpPr>
        <p:spPr>
          <a:xfrm>
            <a:off x="4207617" y="2748996"/>
            <a:ext cx="45719" cy="646331"/>
          </a:xfrm>
          <a:prstGeom prst="rect">
            <a:avLst/>
          </a:prstGeom>
          <a:noFill/>
        </p:spPr>
        <p:txBody>
          <a:bodyPr wrap="square" rtlCol="0">
            <a:spAutoFit/>
          </a:bodyPr>
          <a:lstStyle/>
          <a:p>
            <a:r>
              <a:rPr lang="en-US" dirty="0" smtClean="0"/>
              <a:t>se</a:t>
            </a:r>
            <a:endParaRPr lang="en-IN" dirty="0"/>
          </a:p>
        </p:txBody>
      </p:sp>
      <p:sp>
        <p:nvSpPr>
          <p:cNvPr id="32" name="TextBox 31"/>
          <p:cNvSpPr txBox="1"/>
          <p:nvPr/>
        </p:nvSpPr>
        <p:spPr>
          <a:xfrm>
            <a:off x="5226587" y="2490237"/>
            <a:ext cx="45719" cy="923330"/>
          </a:xfrm>
          <a:prstGeom prst="rect">
            <a:avLst/>
          </a:prstGeom>
          <a:noFill/>
        </p:spPr>
        <p:txBody>
          <a:bodyPr wrap="square" rtlCol="0">
            <a:spAutoFit/>
          </a:bodyPr>
          <a:lstStyle/>
          <a:p>
            <a:r>
              <a:rPr lang="en-US" dirty="0" smtClean="0"/>
              <a:t>HTT</a:t>
            </a:r>
            <a:endParaRPr lang="en-IN" dirty="0"/>
          </a:p>
        </p:txBody>
      </p:sp>
      <p:sp>
        <p:nvSpPr>
          <p:cNvPr id="33" name="TextBox 32"/>
          <p:cNvSpPr txBox="1"/>
          <p:nvPr/>
        </p:nvSpPr>
        <p:spPr>
          <a:xfrm>
            <a:off x="7084846" y="2375508"/>
            <a:ext cx="45719" cy="369332"/>
          </a:xfrm>
          <a:prstGeom prst="rect">
            <a:avLst/>
          </a:prstGeom>
          <a:noFill/>
        </p:spPr>
        <p:txBody>
          <a:bodyPr wrap="square" rtlCol="0">
            <a:spAutoFit/>
          </a:bodyPr>
          <a:lstStyle/>
          <a:p>
            <a:r>
              <a:rPr lang="en-US" dirty="0" smtClean="0"/>
              <a:t>S</a:t>
            </a:r>
            <a:endParaRPr lang="en-IN" dirty="0"/>
          </a:p>
        </p:txBody>
      </p:sp>
      <p:sp>
        <p:nvSpPr>
          <p:cNvPr id="34" name="TextBox 33"/>
          <p:cNvSpPr txBox="1"/>
          <p:nvPr/>
        </p:nvSpPr>
        <p:spPr>
          <a:xfrm>
            <a:off x="9848419" y="2126988"/>
            <a:ext cx="81192" cy="369332"/>
          </a:xfrm>
          <a:prstGeom prst="rect">
            <a:avLst/>
          </a:prstGeom>
          <a:noFill/>
        </p:spPr>
        <p:txBody>
          <a:bodyPr wrap="square" rtlCol="0">
            <a:spAutoFit/>
          </a:bodyPr>
          <a:lstStyle/>
          <a:p>
            <a:r>
              <a:rPr lang="en-US" dirty="0" smtClean="0"/>
              <a:t>D</a:t>
            </a:r>
            <a:endParaRPr lang="en-IN" dirty="0"/>
          </a:p>
        </p:txBody>
      </p:sp>
      <p:sp>
        <p:nvSpPr>
          <p:cNvPr id="35" name="TextBox 34"/>
          <p:cNvSpPr txBox="1"/>
          <p:nvPr/>
        </p:nvSpPr>
        <p:spPr>
          <a:xfrm>
            <a:off x="10018865" y="2906183"/>
            <a:ext cx="45719" cy="369332"/>
          </a:xfrm>
          <a:prstGeom prst="rect">
            <a:avLst/>
          </a:prstGeom>
          <a:noFill/>
        </p:spPr>
        <p:txBody>
          <a:bodyPr wrap="square" rtlCol="0">
            <a:spAutoFit/>
          </a:bodyPr>
          <a:lstStyle/>
          <a:p>
            <a:endParaRPr lang="en-IN" dirty="0"/>
          </a:p>
        </p:txBody>
      </p:sp>
      <p:sp>
        <p:nvSpPr>
          <p:cNvPr id="39" name="Content Placeholder 38"/>
          <p:cNvSpPr>
            <a:spLocks noGrp="1"/>
          </p:cNvSpPr>
          <p:nvPr>
            <p:ph idx="1"/>
          </p:nvPr>
        </p:nvSpPr>
        <p:spPr>
          <a:xfrm>
            <a:off x="157049" y="1272109"/>
            <a:ext cx="10385613" cy="3364285"/>
          </a:xfrm>
        </p:spPr>
        <p:txBody>
          <a:bodyPr/>
          <a:lstStyle/>
          <a:p>
            <a:pPr marL="400050" lvl="1" indent="0" algn="ctr">
              <a:buNone/>
            </a:pPr>
            <a:r>
              <a:rPr lang="en-US" b="1" dirty="0" smtClean="0">
                <a:solidFill>
                  <a:srgbClr val="C00000"/>
                </a:solidFill>
              </a:rPr>
              <a:t>         Angular                                                     Spring Boot</a:t>
            </a:r>
            <a:endParaRPr lang="en-IN" b="1" dirty="0">
              <a:solidFill>
                <a:schemeClr val="tx1"/>
              </a:solidFill>
            </a:endParaRPr>
          </a:p>
        </p:txBody>
      </p:sp>
    </p:spTree>
    <p:extLst>
      <p:ext uri="{BB962C8B-B14F-4D97-AF65-F5344CB8AC3E}">
        <p14:creationId xmlns:p14="http://schemas.microsoft.com/office/powerpoint/2010/main" val="14819686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solidFill>
                  <a:schemeClr val="tx1"/>
                </a:solidFill>
                <a:latin typeface="Calibri" panose="020F0502020204030204" pitchFamily="34" charset="0"/>
                <a:cs typeface="Calibri" panose="020F0502020204030204" pitchFamily="34" charset="0"/>
              </a:rPr>
              <a:t>Backend Explanation:</a:t>
            </a:r>
            <a:endParaRPr lang="en-IN" sz="2800" b="1" dirty="0">
              <a:solidFill>
                <a:schemeClr val="tx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77334" y="1426494"/>
            <a:ext cx="8596668" cy="3880773"/>
          </a:xfrm>
        </p:spPr>
        <p:txBody>
          <a:bodyPr>
            <a:normAutofit/>
          </a:bodyPr>
          <a:lstStyle/>
          <a:p>
            <a:pPr marL="0" indent="0">
              <a:buNone/>
            </a:pPr>
            <a:r>
              <a:rPr lang="en-US" dirty="0"/>
              <a:t>What happened when the spring boot application run? …. </a:t>
            </a:r>
          </a:p>
          <a:p>
            <a:pPr marL="0" indent="0">
              <a:buNone/>
            </a:pPr>
            <a:r>
              <a:rPr lang="en-US" dirty="0"/>
              <a:t>     If you click run spring boot application . The main application context is kicked off which in turn searches for the classes annotated with @Configuration, initializes all the declared beans in those configuration classes, and based upon the scope of those beans, stores those beans in JVM, specifically in a space inside JVM which is known as IOC container. After the creation of all the beans, automatically configures the dispatcher servlet and registers the default handler mappings, message Converts, and all other basic </a:t>
            </a:r>
            <a:r>
              <a:rPr lang="en-US" dirty="0" smtClean="0"/>
              <a:t>things. spring </a:t>
            </a:r>
            <a:r>
              <a:rPr lang="en-US" dirty="0"/>
              <a:t>boot supports three embedded servers:- </a:t>
            </a:r>
          </a:p>
          <a:p>
            <a:pPr marL="0" indent="0">
              <a:buNone/>
            </a:pPr>
            <a:r>
              <a:rPr lang="en-US" dirty="0" smtClean="0"/>
              <a:t>Tomcat </a:t>
            </a:r>
            <a:r>
              <a:rPr lang="en-US" dirty="0"/>
              <a:t>(default), Jetty and Undertow</a:t>
            </a:r>
            <a:r>
              <a:rPr lang="en-US" dirty="0" smtClean="0"/>
              <a:t>.</a:t>
            </a:r>
            <a:endParaRPr lang="en-US" dirty="0"/>
          </a:p>
          <a:p>
            <a:endParaRPr lang="en-IN" dirty="0"/>
          </a:p>
        </p:txBody>
      </p:sp>
    </p:spTree>
    <p:extLst>
      <p:ext uri="{BB962C8B-B14F-4D97-AF65-F5344CB8AC3E}">
        <p14:creationId xmlns:p14="http://schemas.microsoft.com/office/powerpoint/2010/main" val="378906367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435</TotalTime>
  <Words>453</Words>
  <Application>Microsoft Office PowerPoint</Application>
  <PresentationFormat>Widescreen</PresentationFormat>
  <Paragraphs>88</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Algerian</vt:lpstr>
      <vt:lpstr>Arial</vt:lpstr>
      <vt:lpstr>Arial Black</vt:lpstr>
      <vt:lpstr>Calibri</vt:lpstr>
      <vt:lpstr>Trebuchet MS</vt:lpstr>
      <vt:lpstr>Wingdings 3</vt:lpstr>
      <vt:lpstr>Facet</vt:lpstr>
      <vt:lpstr>BUSMANAGEMENT</vt:lpstr>
      <vt:lpstr>OverView</vt:lpstr>
      <vt:lpstr>Technologies   Frontend and Backend</vt:lpstr>
      <vt:lpstr>Frontend Technologies</vt:lpstr>
      <vt:lpstr>       Frontend Technologies</vt:lpstr>
      <vt:lpstr>Backend Technologies</vt:lpstr>
      <vt:lpstr>Database</vt:lpstr>
      <vt:lpstr>Architecture Diagram </vt:lpstr>
      <vt:lpstr>Backend Explanation:</vt:lpstr>
      <vt:lpstr>   Explanation:</vt:lpstr>
      <vt:lpstr> Fronted Explanation:</vt:lpstr>
      <vt:lpstr> Tools used:</vt:lpstr>
      <vt:lpstr>  Future Work:</vt:lpstr>
      <vt:lpstr>                         Create BusManagement </vt:lpstr>
      <vt:lpstr>                    View BusManagement </vt:lpstr>
      <vt:lpstr>                  Update BusManagement </vt:lpstr>
      <vt:lpstr>                    Delete BusManagement </vt:lpstr>
      <vt:lpstr>                          Backend Output</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BUSMANAGEMENT</dc:title>
  <dc:creator>Microsoft account</dc:creator>
  <cp:lastModifiedBy>Microsoft account</cp:lastModifiedBy>
  <cp:revision>75</cp:revision>
  <dcterms:created xsi:type="dcterms:W3CDTF">2023-03-07T13:14:42Z</dcterms:created>
  <dcterms:modified xsi:type="dcterms:W3CDTF">2023-04-21T17:24:23Z</dcterms:modified>
</cp:coreProperties>
</file>