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8" r:id="rId3"/>
    <p:sldId id="259" r:id="rId4"/>
    <p:sldId id="271" r:id="rId5"/>
    <p:sldId id="277" r:id="rId6"/>
    <p:sldId id="272" r:id="rId7"/>
    <p:sldId id="260" r:id="rId8"/>
    <p:sldId id="261" r:id="rId9"/>
    <p:sldId id="262" r:id="rId10"/>
    <p:sldId id="263" r:id="rId11"/>
    <p:sldId id="264" r:id="rId12"/>
    <p:sldId id="265" r:id="rId13"/>
    <p:sldId id="266" r:id="rId14"/>
    <p:sldId id="267" r:id="rId15"/>
    <p:sldId id="273" r:id="rId16"/>
    <p:sldId id="274" r:id="rId17"/>
    <p:sldId id="275" r:id="rId18"/>
    <p:sldId id="268" r:id="rId19"/>
    <p:sldId id="269" r:id="rId20"/>
    <p:sldId id="276" r:id="rId21"/>
    <p:sldId id="27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0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6776119-C3A8-4490-BA9D-63D3F63D75BF}" type="datetimeFigureOut">
              <a:rPr lang="en-IN" smtClean="0"/>
              <a:t>19-10-2023</a:t>
            </a:fld>
            <a:endParaRPr lang="en-IN" dirty="0"/>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97748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59972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376521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8E3D936A-1FB2-4055-8B7E-19529ED0E85D}" type="slidenum">
              <a:rPr lang="en-IN" smtClean="0"/>
              <a:t>‹#›</a:t>
            </a:fld>
            <a:endParaRPr lang="en-IN"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850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a:xfrm>
            <a:off x="685800" y="378883"/>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4216390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174856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422349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3296632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6776119-C3A8-4490-BA9D-63D3F63D75BF}" type="datetimeFigureOut">
              <a:rPr lang="en-IN" smtClean="0"/>
              <a:t>19-10-2023</a:t>
            </a:fld>
            <a:endParaRPr lang="en-IN" dirty="0"/>
          </a:p>
        </p:txBody>
      </p:sp>
      <p:sp>
        <p:nvSpPr>
          <p:cNvPr id="5" name="Footer Placeholder 4"/>
          <p:cNvSpPr>
            <a:spLocks noGrp="1"/>
          </p:cNvSpPr>
          <p:nvPr>
            <p:ph type="ftr" sz="quarter" idx="11"/>
          </p:nvPr>
        </p:nvSpPr>
        <p:spPr>
          <a:xfrm>
            <a:off x="685800" y="381000"/>
            <a:ext cx="6991492" cy="36512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283620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286830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6776119-C3A8-4490-BA9D-63D3F63D75BF}" type="datetimeFigureOut">
              <a:rPr lang="en-IN" smtClean="0"/>
              <a:t>19-10-2023</a:t>
            </a:fld>
            <a:endParaRPr lang="en-IN" dirty="0"/>
          </a:p>
        </p:txBody>
      </p:sp>
      <p:sp>
        <p:nvSpPr>
          <p:cNvPr id="5" name="Footer Placeholder 4"/>
          <p:cNvSpPr>
            <a:spLocks noGrp="1"/>
          </p:cNvSpPr>
          <p:nvPr>
            <p:ph type="ftr" sz="quarter" idx="11"/>
          </p:nvPr>
        </p:nvSpPr>
        <p:spPr>
          <a:xfrm>
            <a:off x="685800" y="381001"/>
            <a:ext cx="6991492" cy="36406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398456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190330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231261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87754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169333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87680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76119-C3A8-4490-BA9D-63D3F63D75BF}" type="datetimeFigureOut">
              <a:rPr lang="en-IN" smtClean="0"/>
              <a:t>19-10-2023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D936A-1FB2-4055-8B7E-19529ED0E85D}" type="slidenum">
              <a:rPr lang="en-IN" smtClean="0"/>
              <a:t>‹#›</a:t>
            </a:fld>
            <a:endParaRPr lang="en-IN" dirty="0"/>
          </a:p>
        </p:txBody>
      </p:sp>
    </p:spTree>
    <p:extLst>
      <p:ext uri="{BB962C8B-B14F-4D97-AF65-F5344CB8AC3E}">
        <p14:creationId xmlns:p14="http://schemas.microsoft.com/office/powerpoint/2010/main" val="78871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776119-C3A8-4490-BA9D-63D3F63D75BF}" type="datetimeFigureOut">
              <a:rPr lang="en-IN" smtClean="0"/>
              <a:t>19-10-2023</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3D936A-1FB2-4055-8B7E-19529ED0E85D}" type="slidenum">
              <a:rPr lang="en-IN" smtClean="0"/>
              <a:t>‹#›</a:t>
            </a:fld>
            <a:endParaRPr lang="en-IN" dirty="0"/>
          </a:p>
        </p:txBody>
      </p:sp>
    </p:spTree>
    <p:extLst>
      <p:ext uri="{BB962C8B-B14F-4D97-AF65-F5344CB8AC3E}">
        <p14:creationId xmlns:p14="http://schemas.microsoft.com/office/powerpoint/2010/main" val="3578495257"/>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43B4-E61A-E849-60AF-B91F1A062269}"/>
              </a:ext>
            </a:extLst>
          </p:cNvPr>
          <p:cNvSpPr>
            <a:spLocks noGrp="1"/>
          </p:cNvSpPr>
          <p:nvPr>
            <p:ph type="ctrTitle"/>
          </p:nvPr>
        </p:nvSpPr>
        <p:spPr>
          <a:xfrm>
            <a:off x="1434123" y="1248513"/>
            <a:ext cx="9448800" cy="1825096"/>
          </a:xfrm>
        </p:spPr>
        <p:txBody>
          <a:bodyPr/>
          <a:lstStyle/>
          <a:p>
            <a:pPr algn="l"/>
            <a:r>
              <a:rPr lang="en-IN" b="1" dirty="0">
                <a:latin typeface="Algerian" panose="04020705040A02060702" pitchFamily="82" charset="0"/>
              </a:rPr>
              <a:t>URL CHECKER</a:t>
            </a:r>
          </a:p>
        </p:txBody>
      </p:sp>
      <p:sp>
        <p:nvSpPr>
          <p:cNvPr id="3" name="Subtitle 2">
            <a:extLst>
              <a:ext uri="{FF2B5EF4-FFF2-40B4-BE49-F238E27FC236}">
                <a16:creationId xmlns:a16="http://schemas.microsoft.com/office/drawing/2014/main" id="{C4A59007-802F-91DA-B8E0-A8660EFABD8C}"/>
              </a:ext>
            </a:extLst>
          </p:cNvPr>
          <p:cNvSpPr>
            <a:spLocks noGrp="1"/>
          </p:cNvSpPr>
          <p:nvPr>
            <p:ph type="subTitle" idx="1"/>
          </p:nvPr>
        </p:nvSpPr>
        <p:spPr>
          <a:xfrm>
            <a:off x="1223108" y="3546231"/>
            <a:ext cx="9976338" cy="685800"/>
          </a:xfrm>
        </p:spPr>
        <p:txBody>
          <a:bodyPr>
            <a:noAutofit/>
          </a:bodyPr>
          <a:lstStyle/>
          <a:p>
            <a:r>
              <a:rPr lang="en-IN" sz="2400" b="1" dirty="0"/>
              <a:t>                                       Presented   by    </a:t>
            </a:r>
          </a:p>
          <a:p>
            <a:r>
              <a:rPr lang="en-IN" sz="2400" b="1" dirty="0"/>
              <a:t>                                                                  </a:t>
            </a:r>
            <a:r>
              <a:rPr lang="en-IN" sz="2400" b="1" dirty="0" err="1"/>
              <a:t>Ranjitha</a:t>
            </a:r>
            <a:r>
              <a:rPr lang="en-IN" sz="2400" b="1" dirty="0"/>
              <a:t> R-211421104205,</a:t>
            </a:r>
          </a:p>
          <a:p>
            <a:r>
              <a:rPr lang="en-IN" sz="2400" b="1" dirty="0"/>
              <a:t>                                                                  Priya S-211421104194.</a:t>
            </a:r>
          </a:p>
          <a:p>
            <a:r>
              <a:rPr lang="en-IN" sz="1600" b="1" dirty="0"/>
              <a:t>                   </a:t>
            </a:r>
          </a:p>
        </p:txBody>
      </p:sp>
      <p:pic>
        <p:nvPicPr>
          <p:cNvPr id="1026" name="Picture 2">
            <a:extLst>
              <a:ext uri="{FF2B5EF4-FFF2-40B4-BE49-F238E27FC236}">
                <a16:creationId xmlns:a16="http://schemas.microsoft.com/office/drawing/2014/main" id="{643D9639-0FE8-5D32-6792-0424FE5E7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929" y="926579"/>
            <a:ext cx="1552575" cy="847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005168-AF56-31F3-417D-E22AF26FD05C}"/>
              </a:ext>
            </a:extLst>
          </p:cNvPr>
          <p:cNvSpPr txBox="1"/>
          <p:nvPr/>
        </p:nvSpPr>
        <p:spPr>
          <a:xfrm flipH="1">
            <a:off x="7179821" y="996498"/>
            <a:ext cx="3640579" cy="707886"/>
          </a:xfrm>
          <a:prstGeom prst="rect">
            <a:avLst/>
          </a:prstGeom>
          <a:noFill/>
        </p:spPr>
        <p:txBody>
          <a:bodyPr wrap="square" rtlCol="0">
            <a:spAutoFit/>
          </a:bodyPr>
          <a:lstStyle/>
          <a:p>
            <a:r>
              <a:rPr lang="en-US" sz="2000" b="1" dirty="0"/>
              <a:t>Panimalar  Engineering College, Chennai.</a:t>
            </a:r>
            <a:endParaRPr lang="en-IN" sz="2000" b="1" dirty="0"/>
          </a:p>
        </p:txBody>
      </p:sp>
    </p:spTree>
    <p:extLst>
      <p:ext uri="{BB962C8B-B14F-4D97-AF65-F5344CB8AC3E}">
        <p14:creationId xmlns:p14="http://schemas.microsoft.com/office/powerpoint/2010/main" val="281186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F3C4-BA7B-C5A0-9E8E-16C69E00D04D}"/>
              </a:ext>
            </a:extLst>
          </p:cNvPr>
          <p:cNvSpPr>
            <a:spLocks noGrp="1"/>
          </p:cNvSpPr>
          <p:nvPr>
            <p:ph type="title"/>
          </p:nvPr>
        </p:nvSpPr>
        <p:spPr/>
        <p:txBody>
          <a:bodyPr>
            <a:normAutofit/>
          </a:bodyPr>
          <a:lstStyle/>
          <a:p>
            <a:r>
              <a:rPr lang="en-IN" sz="4400" b="1" dirty="0"/>
              <a:t>Operations</a:t>
            </a:r>
          </a:p>
        </p:txBody>
      </p:sp>
      <p:sp>
        <p:nvSpPr>
          <p:cNvPr id="3" name="Content Placeholder 2">
            <a:extLst>
              <a:ext uri="{FF2B5EF4-FFF2-40B4-BE49-F238E27FC236}">
                <a16:creationId xmlns:a16="http://schemas.microsoft.com/office/drawing/2014/main" id="{0792F29E-97D5-F70D-C9C4-37B47C8A2A92}"/>
              </a:ext>
            </a:extLst>
          </p:cNvPr>
          <p:cNvSpPr>
            <a:spLocks noGrp="1"/>
          </p:cNvSpPr>
          <p:nvPr>
            <p:ph idx="1"/>
          </p:nvPr>
        </p:nvSpPr>
        <p:spPr/>
        <p:txBody>
          <a:bodyPr>
            <a:normAutofit/>
          </a:bodyPr>
          <a:lstStyle/>
          <a:p>
            <a:pPr marL="0" indent="0">
              <a:buNone/>
            </a:pPr>
            <a:r>
              <a:rPr lang="en-IN" sz="2800" b="1" i="0" dirty="0">
                <a:solidFill>
                  <a:srgbClr val="222222"/>
                </a:solidFill>
                <a:effectLst/>
                <a:latin typeface="Arial" panose="020B0604020202020204" pitchFamily="34" charset="0"/>
              </a:rPr>
              <a:t>Link Checking Loop Performs The Following Operations,</a:t>
            </a:r>
          </a:p>
          <a:p>
            <a:pPr marL="0" indent="0">
              <a:lnSpc>
                <a:spcPct val="150000"/>
              </a:lnSpc>
              <a:buNone/>
            </a:pPr>
            <a:r>
              <a:rPr lang="en-US" sz="2000" b="0" i="0" dirty="0">
                <a:solidFill>
                  <a:srgbClr val="222222"/>
                </a:solidFill>
                <a:effectLst/>
                <a:latin typeface="Arial" panose="020B0604020202020204" pitchFamily="34" charset="0"/>
              </a:rPr>
              <a:t>                            ►  </a:t>
            </a:r>
            <a:r>
              <a:rPr lang="en-US" sz="2000" b="0" i="0" dirty="0">
                <a:effectLst/>
                <a:latin typeface="Arial" panose="020B0604020202020204" pitchFamily="34" charset="0"/>
              </a:rPr>
              <a:t>Fetches the URL to get the response code and body.</a:t>
            </a:r>
            <a:br>
              <a:rPr lang="en-US" sz="2000" dirty="0"/>
            </a:br>
            <a:r>
              <a:rPr lang="en-US" sz="2000" dirty="0"/>
              <a:t>                            ►  </a:t>
            </a:r>
            <a:r>
              <a:rPr lang="en-US" sz="2000" b="0" i="0" dirty="0">
                <a:effectLst/>
                <a:latin typeface="Arial" panose="020B0604020202020204" pitchFamily="34" charset="0"/>
              </a:rPr>
              <a:t>Handles exceptions if the URL fetch fails.</a:t>
            </a:r>
            <a:br>
              <a:rPr lang="en-US" sz="2000" dirty="0"/>
            </a:br>
            <a:r>
              <a:rPr lang="en-US" sz="2000" dirty="0"/>
              <a:t>                            ►  </a:t>
            </a:r>
            <a:r>
              <a:rPr lang="en-US" sz="2000" b="0" i="0" dirty="0">
                <a:effectLst/>
                <a:latin typeface="Arial" panose="020B0604020202020204" pitchFamily="34" charset="0"/>
              </a:rPr>
              <a:t>Checks if the response code is 200 (OK) and if the response body contains any match from the assets data.</a:t>
            </a:r>
            <a:br>
              <a:rPr lang="en-US" sz="2000" dirty="0"/>
            </a:br>
            <a:r>
              <a:rPr lang="en-US" sz="2000" dirty="0"/>
              <a:t>                            ►  </a:t>
            </a:r>
            <a:r>
              <a:rPr lang="en-US" sz="2000" b="0" i="0" dirty="0">
                <a:effectLst/>
                <a:latin typeface="Arial" panose="020B0604020202020204" pitchFamily="34" charset="0"/>
              </a:rPr>
              <a:t>Sets the corresponding status in column C of the 'LinkChecker' sheet ('Removed' if the link is inactive or 'Active' if it is still functional).</a:t>
            </a:r>
            <a:endParaRPr lang="en-IN" sz="2800" b="1" dirty="0"/>
          </a:p>
        </p:txBody>
      </p:sp>
    </p:spTree>
    <p:extLst>
      <p:ext uri="{BB962C8B-B14F-4D97-AF65-F5344CB8AC3E}">
        <p14:creationId xmlns:p14="http://schemas.microsoft.com/office/powerpoint/2010/main" val="42589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6542F-AF97-CEED-94BB-618ADFB99235}"/>
              </a:ext>
            </a:extLst>
          </p:cNvPr>
          <p:cNvSpPr txBox="1"/>
          <p:nvPr/>
        </p:nvSpPr>
        <p:spPr>
          <a:xfrm>
            <a:off x="615821" y="1931436"/>
            <a:ext cx="11663265" cy="646331"/>
          </a:xfrm>
          <a:prstGeom prst="rect">
            <a:avLst/>
          </a:prstGeom>
          <a:noFill/>
        </p:spPr>
        <p:txBody>
          <a:bodyPr wrap="square" rtlCol="0">
            <a:spAutoFit/>
          </a:bodyPr>
          <a:lstStyle/>
          <a:p>
            <a:r>
              <a:rPr lang="en-IN" sz="3600" b="1" i="0" dirty="0">
                <a:solidFill>
                  <a:srgbClr val="222222"/>
                </a:solidFill>
                <a:effectLst/>
                <a:latin typeface="Arial" panose="020B0604020202020204" pitchFamily="34" charset="0"/>
              </a:rPr>
              <a:t>escapeRegExp Function</a:t>
            </a:r>
            <a:endParaRPr lang="en-IN" sz="3600" b="1" dirty="0"/>
          </a:p>
        </p:txBody>
      </p:sp>
      <p:sp>
        <p:nvSpPr>
          <p:cNvPr id="4" name="TextBox 3">
            <a:extLst>
              <a:ext uri="{FF2B5EF4-FFF2-40B4-BE49-F238E27FC236}">
                <a16:creationId xmlns:a16="http://schemas.microsoft.com/office/drawing/2014/main" id="{AADEC832-D757-4FB2-BA0E-34173083FD0B}"/>
              </a:ext>
            </a:extLst>
          </p:cNvPr>
          <p:cNvSpPr txBox="1"/>
          <p:nvPr/>
        </p:nvSpPr>
        <p:spPr>
          <a:xfrm>
            <a:off x="1399592" y="3244334"/>
            <a:ext cx="8808098" cy="2239524"/>
          </a:xfrm>
          <a:prstGeom prst="rect">
            <a:avLst/>
          </a:prstGeom>
          <a:noFill/>
        </p:spPr>
        <p:txBody>
          <a:bodyPr wrap="square" rtlCol="0">
            <a:spAutoFit/>
          </a:bodyPr>
          <a:lstStyle/>
          <a:p>
            <a:pPr algn="just">
              <a:lnSpc>
                <a:spcPct val="150000"/>
              </a:lnSpc>
            </a:pPr>
            <a:r>
              <a:rPr lang="en-US" b="0" i="0" dirty="0">
                <a:solidFill>
                  <a:srgbClr val="222222"/>
                </a:solidFill>
                <a:effectLst/>
                <a:latin typeface="Arial" panose="020B0604020202020204" pitchFamily="34" charset="0"/>
              </a:rPr>
              <a:t>►</a:t>
            </a:r>
            <a:r>
              <a:rPr lang="en-US" sz="2400" b="0" i="0" dirty="0">
                <a:effectLst/>
                <a:latin typeface="Arial" panose="020B0604020202020204" pitchFamily="34" charset="0"/>
              </a:rPr>
              <a:t>The escapeRegExp function is a utility function used to escape special characters in a string so that it can be used in a regular expression.</a:t>
            </a:r>
          </a:p>
          <a:p>
            <a:pPr algn="just">
              <a:lnSpc>
                <a:spcPct val="150000"/>
              </a:lnSpc>
            </a:pPr>
            <a:r>
              <a:rPr lang="en-US" sz="2400" b="0" i="0" dirty="0">
                <a:effectLst/>
                <a:latin typeface="Arial" panose="020B0604020202020204" pitchFamily="34" charset="0"/>
              </a:rPr>
              <a:t>► It replaces special characters with escape characters.</a:t>
            </a:r>
            <a:endParaRPr lang="en-IN" sz="2400" dirty="0"/>
          </a:p>
        </p:txBody>
      </p:sp>
    </p:spTree>
    <p:extLst>
      <p:ext uri="{BB962C8B-B14F-4D97-AF65-F5344CB8AC3E}">
        <p14:creationId xmlns:p14="http://schemas.microsoft.com/office/powerpoint/2010/main" val="357044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ADC2-7517-E7DA-482F-2FEC8BBAB080}"/>
              </a:ext>
            </a:extLst>
          </p:cNvPr>
          <p:cNvSpPr>
            <a:spLocks noGrp="1"/>
          </p:cNvSpPr>
          <p:nvPr>
            <p:ph type="title"/>
          </p:nvPr>
        </p:nvSpPr>
        <p:spPr/>
        <p:txBody>
          <a:bodyPr>
            <a:normAutofit/>
          </a:bodyPr>
          <a:lstStyle/>
          <a:p>
            <a:r>
              <a:rPr lang="en-IN" sz="4400" b="1" dirty="0"/>
              <a:t>usage</a:t>
            </a:r>
          </a:p>
        </p:txBody>
      </p:sp>
      <p:sp>
        <p:nvSpPr>
          <p:cNvPr id="3" name="Content Placeholder 2">
            <a:extLst>
              <a:ext uri="{FF2B5EF4-FFF2-40B4-BE49-F238E27FC236}">
                <a16:creationId xmlns:a16="http://schemas.microsoft.com/office/drawing/2014/main" id="{0AC84E6A-555A-52DC-8194-FF43D893198A}"/>
              </a:ext>
            </a:extLst>
          </p:cNvPr>
          <p:cNvSpPr>
            <a:spLocks noGrp="1"/>
          </p:cNvSpPr>
          <p:nvPr>
            <p:ph idx="1"/>
          </p:nvPr>
        </p:nvSpPr>
        <p:spPr/>
        <p:txBody>
          <a:bodyPr>
            <a:noAutofit/>
          </a:bodyPr>
          <a:lstStyle/>
          <a:p>
            <a:pPr>
              <a:lnSpc>
                <a:spcPct val="150000"/>
              </a:lnSpc>
              <a:buFont typeface="Wingdings" panose="05000000000000000000" pitchFamily="2" charset="2"/>
              <a:buChar char="v"/>
            </a:pPr>
            <a:r>
              <a:rPr lang="en-US" sz="2400" b="0" i="0" dirty="0">
                <a:effectLst/>
                <a:latin typeface="Arial" panose="020B0604020202020204" pitchFamily="34" charset="0"/>
              </a:rPr>
              <a:t>The script can be used to monitor the status of URLs in a spreadsheet, particularly to detect if any of the URLs have been removed or are still active.</a:t>
            </a:r>
          </a:p>
          <a:p>
            <a:pPr>
              <a:lnSpc>
                <a:spcPct val="150000"/>
              </a:lnSpc>
              <a:buFont typeface="Wingdings" panose="05000000000000000000" pitchFamily="2" charset="2"/>
              <a:buChar char="v"/>
            </a:pPr>
            <a:r>
              <a:rPr lang="en-US" sz="2400" b="0" i="0" dirty="0">
                <a:effectLst/>
                <a:latin typeface="Arial" panose="020B0604020202020204" pitchFamily="34" charset="0"/>
              </a:rPr>
              <a:t>It can be valuable for maintaining an up-to-date list of functional links and for monitoring changes in the status of linked resources.</a:t>
            </a:r>
          </a:p>
          <a:p>
            <a:pPr>
              <a:lnSpc>
                <a:spcPct val="150000"/>
              </a:lnSpc>
              <a:buFont typeface="Wingdings" panose="05000000000000000000" pitchFamily="2" charset="2"/>
              <a:buChar char="v"/>
            </a:pPr>
            <a:r>
              <a:rPr lang="en-US" sz="2400" dirty="0">
                <a:latin typeface="Arial" panose="020B0604020202020204" pitchFamily="34" charset="0"/>
              </a:rPr>
              <a:t>It can be used as various organization to check the URLs is active or inactive.</a:t>
            </a:r>
            <a:br>
              <a:rPr lang="en-US" sz="2400" dirty="0"/>
            </a:br>
            <a:endParaRPr lang="en-IN" sz="2400" dirty="0"/>
          </a:p>
        </p:txBody>
      </p:sp>
    </p:spTree>
    <p:extLst>
      <p:ext uri="{BB962C8B-B14F-4D97-AF65-F5344CB8AC3E}">
        <p14:creationId xmlns:p14="http://schemas.microsoft.com/office/powerpoint/2010/main" val="20990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F3B0-2DD0-89BE-B1BC-1CE74056F60B}"/>
              </a:ext>
            </a:extLst>
          </p:cNvPr>
          <p:cNvSpPr>
            <a:spLocks noGrp="1"/>
          </p:cNvSpPr>
          <p:nvPr>
            <p:ph type="title"/>
          </p:nvPr>
        </p:nvSpPr>
        <p:spPr/>
        <p:txBody>
          <a:bodyPr>
            <a:normAutofit/>
          </a:bodyPr>
          <a:lstStyle/>
          <a:p>
            <a:r>
              <a:rPr lang="en-IN" sz="4400" b="1" dirty="0"/>
              <a:t>considerations</a:t>
            </a:r>
          </a:p>
        </p:txBody>
      </p:sp>
      <p:sp>
        <p:nvSpPr>
          <p:cNvPr id="3" name="Content Placeholder 2">
            <a:extLst>
              <a:ext uri="{FF2B5EF4-FFF2-40B4-BE49-F238E27FC236}">
                <a16:creationId xmlns:a16="http://schemas.microsoft.com/office/drawing/2014/main" id="{4397FE71-294F-308E-624C-5C47D22EBF37}"/>
              </a:ext>
            </a:extLst>
          </p:cNvPr>
          <p:cNvSpPr>
            <a:spLocks noGrp="1"/>
          </p:cNvSpPr>
          <p:nvPr>
            <p:ph idx="1"/>
          </p:nvPr>
        </p:nvSpPr>
        <p:spPr/>
        <p:txBody>
          <a:bodyPr>
            <a:normAutofit lnSpcReduction="10000"/>
          </a:bodyPr>
          <a:lstStyle/>
          <a:p>
            <a:pPr marL="0" indent="0">
              <a:buNone/>
            </a:pPr>
            <a:r>
              <a:rPr lang="en-US" sz="3200" b="1" i="0" dirty="0">
                <a:solidFill>
                  <a:srgbClr val="222222"/>
                </a:solidFill>
                <a:effectLst/>
                <a:latin typeface="Arial" panose="020B0604020202020204" pitchFamily="34" charset="0"/>
              </a:rPr>
              <a:t>Sheet Structure:</a:t>
            </a:r>
          </a:p>
          <a:p>
            <a:pPr marL="0" indent="0">
              <a:lnSpc>
                <a:spcPct val="150000"/>
              </a:lnSpc>
              <a:buNone/>
            </a:pPr>
            <a:r>
              <a:rPr lang="en-US" b="0" i="0" dirty="0">
                <a:solidFill>
                  <a:srgbClr val="222222"/>
                </a:solidFill>
                <a:effectLst/>
                <a:latin typeface="Arial" panose="020B0604020202020204" pitchFamily="34" charset="0"/>
              </a:rPr>
              <a:t>                          </a:t>
            </a:r>
            <a:r>
              <a:rPr lang="hy-AM" dirty="0">
                <a:solidFill>
                  <a:srgbClr val="222222"/>
                </a:solidFill>
                <a:latin typeface="Arial" panose="020B0604020202020204" pitchFamily="34" charset="0"/>
              </a:rPr>
              <a:t>►</a:t>
            </a:r>
            <a:r>
              <a:rPr lang="en-US" b="0" i="0" dirty="0">
                <a:solidFill>
                  <a:srgbClr val="222222"/>
                </a:solidFill>
                <a:effectLst/>
                <a:latin typeface="Arial" panose="020B0604020202020204" pitchFamily="34" charset="0"/>
              </a:rPr>
              <a:t>Ensure that the 'LinkChecker' and 'Assets' sheets exist and have the appropriate columns and data structure as specified in the script.</a:t>
            </a:r>
          </a:p>
          <a:p>
            <a:pPr marL="0" indent="0">
              <a:buNone/>
            </a:pPr>
            <a:br>
              <a:rPr lang="en-US" dirty="0"/>
            </a:br>
            <a:r>
              <a:rPr lang="en-US" sz="3200" b="1" i="0" dirty="0">
                <a:solidFill>
                  <a:srgbClr val="222222"/>
                </a:solidFill>
                <a:effectLst/>
                <a:latin typeface="Arial" panose="020B0604020202020204" pitchFamily="34" charset="0"/>
              </a:rPr>
              <a:t>Error Handling: </a:t>
            </a:r>
          </a:p>
          <a:p>
            <a:pPr marL="0" indent="0">
              <a:lnSpc>
                <a:spcPct val="150000"/>
              </a:lnSpc>
              <a:buNone/>
            </a:pPr>
            <a:r>
              <a:rPr lang="en-US" b="0" i="0" dirty="0">
                <a:solidFill>
                  <a:srgbClr val="222222"/>
                </a:solidFill>
                <a:effectLst/>
                <a:latin typeface="Arial" panose="020B0604020202020204" pitchFamily="34" charset="0"/>
              </a:rPr>
              <a:t>                           ►The script includes error handling to manage situations where the URL fetch fails. It currently sets the response code to -1 and the response body to an empty string in such cases.</a:t>
            </a:r>
            <a:endParaRPr lang="en-IN" dirty="0"/>
          </a:p>
        </p:txBody>
      </p:sp>
    </p:spTree>
    <p:extLst>
      <p:ext uri="{BB962C8B-B14F-4D97-AF65-F5344CB8AC3E}">
        <p14:creationId xmlns:p14="http://schemas.microsoft.com/office/powerpoint/2010/main" val="219118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F7FF5-FDAC-CA62-D099-576E07FF7E08}"/>
              </a:ext>
            </a:extLst>
          </p:cNvPr>
          <p:cNvSpPr txBox="1"/>
          <p:nvPr/>
        </p:nvSpPr>
        <p:spPr>
          <a:xfrm>
            <a:off x="410548" y="1788759"/>
            <a:ext cx="10627566" cy="584775"/>
          </a:xfrm>
          <a:prstGeom prst="rect">
            <a:avLst/>
          </a:prstGeom>
          <a:noFill/>
        </p:spPr>
        <p:txBody>
          <a:bodyPr wrap="square" rtlCol="0">
            <a:spAutoFit/>
          </a:bodyPr>
          <a:lstStyle/>
          <a:p>
            <a:r>
              <a:rPr lang="en-IN" sz="3200" b="1" i="0" dirty="0">
                <a:solidFill>
                  <a:srgbClr val="222222"/>
                </a:solidFill>
                <a:effectLst/>
                <a:latin typeface="Arial" panose="020B0604020202020204" pitchFamily="34" charset="0"/>
              </a:rPr>
              <a:t>Regular Expression Matching:</a:t>
            </a:r>
            <a:endParaRPr lang="en-IN" sz="3200" b="1" dirty="0"/>
          </a:p>
        </p:txBody>
      </p:sp>
      <p:sp>
        <p:nvSpPr>
          <p:cNvPr id="6" name="TextBox 5">
            <a:extLst>
              <a:ext uri="{FF2B5EF4-FFF2-40B4-BE49-F238E27FC236}">
                <a16:creationId xmlns:a16="http://schemas.microsoft.com/office/drawing/2014/main" id="{15840CBB-1192-73FC-7A9C-F852F7FE34E0}"/>
              </a:ext>
            </a:extLst>
          </p:cNvPr>
          <p:cNvSpPr txBox="1"/>
          <p:nvPr/>
        </p:nvSpPr>
        <p:spPr>
          <a:xfrm>
            <a:off x="410548" y="2454441"/>
            <a:ext cx="10718800" cy="1420004"/>
          </a:xfrm>
          <a:prstGeom prst="rect">
            <a:avLst/>
          </a:prstGeom>
          <a:noFill/>
        </p:spPr>
        <p:txBody>
          <a:bodyPr wrap="square" rtlCol="0">
            <a:spAutoFit/>
          </a:bodyPr>
          <a:lstStyle/>
          <a:p>
            <a:pPr>
              <a:lnSpc>
                <a:spcPct val="150000"/>
              </a:lnSpc>
            </a:pPr>
            <a:r>
              <a:rPr lang="en-US" b="0" i="0" dirty="0">
                <a:solidFill>
                  <a:srgbClr val="222222"/>
                </a:solidFill>
                <a:effectLst/>
                <a:latin typeface="Arial" panose="020B0604020202020204" pitchFamily="34" charset="0"/>
              </a:rPr>
              <a:t>                                ►</a:t>
            </a:r>
            <a:r>
              <a:rPr lang="en-US" sz="2000" b="0" i="0" dirty="0">
                <a:effectLst/>
                <a:latin typeface="Arial" panose="020B0604020202020204" pitchFamily="34" charset="0"/>
              </a:rPr>
              <a:t>The script uses regular expressions to check for the presence of specific content within the response body. Users should ensure that the regular expression patterns are correctly constructed to match the desired content accurately.</a:t>
            </a:r>
            <a:endParaRPr lang="en-IN" sz="2400" dirty="0"/>
          </a:p>
        </p:txBody>
      </p:sp>
      <p:sp>
        <p:nvSpPr>
          <p:cNvPr id="7" name="TextBox 6">
            <a:extLst>
              <a:ext uri="{FF2B5EF4-FFF2-40B4-BE49-F238E27FC236}">
                <a16:creationId xmlns:a16="http://schemas.microsoft.com/office/drawing/2014/main" id="{016C0611-7A4D-3A6E-3E0C-DD1CD45A7848}"/>
              </a:ext>
            </a:extLst>
          </p:cNvPr>
          <p:cNvSpPr txBox="1"/>
          <p:nvPr/>
        </p:nvSpPr>
        <p:spPr>
          <a:xfrm>
            <a:off x="497840" y="4399280"/>
            <a:ext cx="6482080" cy="584775"/>
          </a:xfrm>
          <a:prstGeom prst="rect">
            <a:avLst/>
          </a:prstGeom>
          <a:noFill/>
        </p:spPr>
        <p:txBody>
          <a:bodyPr wrap="square" rtlCol="0">
            <a:spAutoFit/>
          </a:bodyPr>
          <a:lstStyle/>
          <a:p>
            <a:r>
              <a:rPr lang="en-IN" sz="3200" b="1" i="0" dirty="0">
                <a:solidFill>
                  <a:srgbClr val="222222"/>
                </a:solidFill>
                <a:effectLst/>
                <a:latin typeface="Arial" panose="020B0604020202020204" pitchFamily="34" charset="0"/>
              </a:rPr>
              <a:t>Access Permissions:</a:t>
            </a:r>
            <a:endParaRPr lang="en-IN" sz="3200" b="1" dirty="0"/>
          </a:p>
        </p:txBody>
      </p:sp>
      <p:sp>
        <p:nvSpPr>
          <p:cNvPr id="8" name="TextBox 7">
            <a:extLst>
              <a:ext uri="{FF2B5EF4-FFF2-40B4-BE49-F238E27FC236}">
                <a16:creationId xmlns:a16="http://schemas.microsoft.com/office/drawing/2014/main" id="{F1816984-8C98-0329-9AB7-B82DD70D6D2F}"/>
              </a:ext>
            </a:extLst>
          </p:cNvPr>
          <p:cNvSpPr txBox="1"/>
          <p:nvPr/>
        </p:nvSpPr>
        <p:spPr>
          <a:xfrm>
            <a:off x="497840" y="4984055"/>
            <a:ext cx="10088880" cy="1500860"/>
          </a:xfrm>
          <a:prstGeom prst="rect">
            <a:avLst/>
          </a:prstGeom>
          <a:noFill/>
        </p:spPr>
        <p:txBody>
          <a:bodyPr wrap="square" rtlCol="0">
            <a:spAutoFit/>
          </a:bodyPr>
          <a:lstStyle/>
          <a:p>
            <a:pPr>
              <a:lnSpc>
                <a:spcPct val="150000"/>
              </a:lnSpc>
            </a:pPr>
            <a:r>
              <a:rPr lang="en-US" b="0" i="0" dirty="0">
                <a:solidFill>
                  <a:srgbClr val="222222"/>
                </a:solidFill>
                <a:effectLst/>
                <a:latin typeface="Arial" panose="020B0604020202020204" pitchFamily="34" charset="0"/>
              </a:rPr>
              <a:t>                                 ►</a:t>
            </a:r>
            <a:r>
              <a:rPr lang="en-US" sz="2000" b="0" i="0" dirty="0">
                <a:effectLst/>
                <a:latin typeface="Arial" panose="020B0604020202020204" pitchFamily="34" charset="0"/>
              </a:rPr>
              <a:t>The script operates within the scope of the Google Sheets environment and requires the necessary permissions to access and modify the spreadsheet</a:t>
            </a:r>
            <a:r>
              <a:rPr lang="en-US" sz="2400" b="0" i="0" dirty="0">
                <a:effectLst/>
                <a:latin typeface="Arial" panose="020B0604020202020204" pitchFamily="34" charset="0"/>
              </a:rPr>
              <a:t>.</a:t>
            </a:r>
            <a:endParaRPr lang="en-IN" sz="2400" dirty="0"/>
          </a:p>
        </p:txBody>
      </p:sp>
    </p:spTree>
    <p:extLst>
      <p:ext uri="{BB962C8B-B14F-4D97-AF65-F5344CB8AC3E}">
        <p14:creationId xmlns:p14="http://schemas.microsoft.com/office/powerpoint/2010/main" val="398741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888F-3DE7-A50E-BBE1-7827DE793292}"/>
              </a:ext>
            </a:extLst>
          </p:cNvPr>
          <p:cNvSpPr>
            <a:spLocks noGrp="1"/>
          </p:cNvSpPr>
          <p:nvPr>
            <p:ph type="title"/>
          </p:nvPr>
        </p:nvSpPr>
        <p:spPr/>
        <p:txBody>
          <a:bodyPr/>
          <a:lstStyle/>
          <a:p>
            <a:r>
              <a:rPr lang="en-US" b="1" dirty="0"/>
              <a:t>UML DIAGRAMS</a:t>
            </a:r>
            <a:endParaRPr lang="en-IN" b="1" dirty="0"/>
          </a:p>
        </p:txBody>
      </p:sp>
      <p:pic>
        <p:nvPicPr>
          <p:cNvPr id="5" name="Content Placeholder 4">
            <a:extLst>
              <a:ext uri="{FF2B5EF4-FFF2-40B4-BE49-F238E27FC236}">
                <a16:creationId xmlns:a16="http://schemas.microsoft.com/office/drawing/2014/main" id="{2799248A-C4BD-FC4B-9D39-EBC6B53A3DD8}"/>
              </a:ext>
            </a:extLst>
          </p:cNvPr>
          <p:cNvPicPr>
            <a:picLocks noGrp="1" noChangeAspect="1"/>
          </p:cNvPicPr>
          <p:nvPr>
            <p:ph idx="1"/>
          </p:nvPr>
        </p:nvPicPr>
        <p:blipFill>
          <a:blip r:embed="rId2"/>
          <a:stretch>
            <a:fillRect/>
          </a:stretch>
        </p:blipFill>
        <p:spPr>
          <a:xfrm>
            <a:off x="3485662" y="2251266"/>
            <a:ext cx="8432800" cy="3842361"/>
          </a:xfrm>
        </p:spPr>
      </p:pic>
      <p:sp>
        <p:nvSpPr>
          <p:cNvPr id="6" name="TextBox 5">
            <a:extLst>
              <a:ext uri="{FF2B5EF4-FFF2-40B4-BE49-F238E27FC236}">
                <a16:creationId xmlns:a16="http://schemas.microsoft.com/office/drawing/2014/main" id="{0762A00E-564C-AC92-6B0C-E5ADE8A2D9DF}"/>
              </a:ext>
            </a:extLst>
          </p:cNvPr>
          <p:cNvSpPr txBox="1"/>
          <p:nvPr/>
        </p:nvSpPr>
        <p:spPr>
          <a:xfrm>
            <a:off x="445477" y="2719754"/>
            <a:ext cx="2782277" cy="1647246"/>
          </a:xfrm>
          <a:prstGeom prst="rect">
            <a:avLst/>
          </a:prstGeom>
          <a:noFill/>
        </p:spPr>
        <p:txBody>
          <a:bodyPr wrap="square" rtlCol="0">
            <a:spAutoFit/>
          </a:bodyPr>
          <a:lstStyle/>
          <a:p>
            <a:pPr>
              <a:lnSpc>
                <a:spcPct val="150000"/>
              </a:lnSpc>
            </a:pPr>
            <a:r>
              <a:rPr lang="en-US" sz="3600" b="1" dirty="0"/>
              <a:t>USE CASE</a:t>
            </a:r>
          </a:p>
          <a:p>
            <a:pPr>
              <a:lnSpc>
                <a:spcPct val="150000"/>
              </a:lnSpc>
            </a:pPr>
            <a:r>
              <a:rPr lang="en-US" sz="3600" b="1" dirty="0"/>
              <a:t>  DIAGRAM</a:t>
            </a:r>
            <a:endParaRPr lang="en-IN" sz="3600" b="1" dirty="0"/>
          </a:p>
        </p:txBody>
      </p:sp>
    </p:spTree>
    <p:extLst>
      <p:ext uri="{BB962C8B-B14F-4D97-AF65-F5344CB8AC3E}">
        <p14:creationId xmlns:p14="http://schemas.microsoft.com/office/powerpoint/2010/main" val="283266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1642-FFF5-FBBC-39AF-5A95FD96106E}"/>
              </a:ext>
            </a:extLst>
          </p:cNvPr>
          <p:cNvSpPr>
            <a:spLocks noGrp="1"/>
          </p:cNvSpPr>
          <p:nvPr>
            <p:ph type="title"/>
          </p:nvPr>
        </p:nvSpPr>
        <p:spPr>
          <a:xfrm>
            <a:off x="2895600" y="1"/>
            <a:ext cx="8610600" cy="1445846"/>
          </a:xfrm>
        </p:spPr>
        <p:txBody>
          <a:bodyPr/>
          <a:lstStyle/>
          <a:p>
            <a:r>
              <a:rPr lang="en-US" b="1" dirty="0"/>
              <a:t>DATAflow Diagram</a:t>
            </a:r>
            <a:endParaRPr lang="en-IN" b="1" dirty="0"/>
          </a:p>
        </p:txBody>
      </p:sp>
      <p:pic>
        <p:nvPicPr>
          <p:cNvPr id="7" name="Content Placeholder 6">
            <a:extLst>
              <a:ext uri="{FF2B5EF4-FFF2-40B4-BE49-F238E27FC236}">
                <a16:creationId xmlns:a16="http://schemas.microsoft.com/office/drawing/2014/main" id="{3C4ABED4-51AD-942B-DE16-468F4EE61665}"/>
              </a:ext>
            </a:extLst>
          </p:cNvPr>
          <p:cNvPicPr>
            <a:picLocks noGrp="1" noChangeAspect="1"/>
          </p:cNvPicPr>
          <p:nvPr>
            <p:ph idx="1"/>
          </p:nvPr>
        </p:nvPicPr>
        <p:blipFill>
          <a:blip r:embed="rId2"/>
          <a:stretch>
            <a:fillRect/>
          </a:stretch>
        </p:blipFill>
        <p:spPr>
          <a:xfrm>
            <a:off x="1844431" y="1250463"/>
            <a:ext cx="7132598" cy="5361352"/>
          </a:xfrm>
        </p:spPr>
      </p:pic>
    </p:spTree>
    <p:extLst>
      <p:ext uri="{BB962C8B-B14F-4D97-AF65-F5344CB8AC3E}">
        <p14:creationId xmlns:p14="http://schemas.microsoft.com/office/powerpoint/2010/main" val="366076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4EF7-7638-E5D5-DE8B-8D9FD2EC7AF0}"/>
              </a:ext>
            </a:extLst>
          </p:cNvPr>
          <p:cNvSpPr>
            <a:spLocks noGrp="1"/>
          </p:cNvSpPr>
          <p:nvPr>
            <p:ph type="title"/>
          </p:nvPr>
        </p:nvSpPr>
        <p:spPr/>
        <p:txBody>
          <a:bodyPr/>
          <a:lstStyle/>
          <a:p>
            <a:r>
              <a:rPr lang="en-US" b="1" dirty="0"/>
              <a:t>ER DIAGRAM</a:t>
            </a:r>
            <a:endParaRPr lang="en-IN" b="1" dirty="0"/>
          </a:p>
        </p:txBody>
      </p:sp>
      <p:pic>
        <p:nvPicPr>
          <p:cNvPr id="5" name="Content Placeholder 4">
            <a:extLst>
              <a:ext uri="{FF2B5EF4-FFF2-40B4-BE49-F238E27FC236}">
                <a16:creationId xmlns:a16="http://schemas.microsoft.com/office/drawing/2014/main" id="{29CD890C-3158-4D9F-06DE-707239FD34EF}"/>
              </a:ext>
            </a:extLst>
          </p:cNvPr>
          <p:cNvPicPr>
            <a:picLocks noGrp="1" noChangeAspect="1"/>
          </p:cNvPicPr>
          <p:nvPr>
            <p:ph idx="1"/>
          </p:nvPr>
        </p:nvPicPr>
        <p:blipFill>
          <a:blip r:embed="rId2"/>
          <a:stretch>
            <a:fillRect/>
          </a:stretch>
        </p:blipFill>
        <p:spPr>
          <a:xfrm>
            <a:off x="4194220" y="2057401"/>
            <a:ext cx="6429529" cy="4334730"/>
          </a:xfrm>
        </p:spPr>
      </p:pic>
      <p:sp>
        <p:nvSpPr>
          <p:cNvPr id="6" name="TextBox 5">
            <a:extLst>
              <a:ext uri="{FF2B5EF4-FFF2-40B4-BE49-F238E27FC236}">
                <a16:creationId xmlns:a16="http://schemas.microsoft.com/office/drawing/2014/main" id="{8937FF99-A6B0-3EF5-B88F-C074408A8CEA}"/>
              </a:ext>
            </a:extLst>
          </p:cNvPr>
          <p:cNvSpPr txBox="1"/>
          <p:nvPr/>
        </p:nvSpPr>
        <p:spPr>
          <a:xfrm>
            <a:off x="1098062" y="2376444"/>
            <a:ext cx="3595076" cy="1947969"/>
          </a:xfrm>
          <a:prstGeom prst="rect">
            <a:avLst/>
          </a:prstGeom>
          <a:noFill/>
        </p:spPr>
        <p:txBody>
          <a:bodyPr wrap="square" rtlCol="0">
            <a:spAutoFit/>
          </a:bodyPr>
          <a:lstStyle/>
          <a:p>
            <a:pPr>
              <a:lnSpc>
                <a:spcPct val="150000"/>
              </a:lnSpc>
            </a:pPr>
            <a:r>
              <a:rPr lang="en-US" sz="2800" b="1" dirty="0"/>
              <a:t>ENTITY RELATIONSHIP DIADRAM</a:t>
            </a:r>
            <a:endParaRPr lang="en-IN" sz="2800" b="1" dirty="0"/>
          </a:p>
        </p:txBody>
      </p:sp>
    </p:spTree>
    <p:extLst>
      <p:ext uri="{BB962C8B-B14F-4D97-AF65-F5344CB8AC3E}">
        <p14:creationId xmlns:p14="http://schemas.microsoft.com/office/powerpoint/2010/main" val="179774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284B-4B69-22D6-DCF3-C54142D7638A}"/>
              </a:ext>
            </a:extLst>
          </p:cNvPr>
          <p:cNvSpPr>
            <a:spLocks noGrp="1"/>
          </p:cNvSpPr>
          <p:nvPr>
            <p:ph type="title"/>
          </p:nvPr>
        </p:nvSpPr>
        <p:spPr/>
        <p:txBody>
          <a:bodyPr>
            <a:normAutofit/>
          </a:bodyPr>
          <a:lstStyle/>
          <a:p>
            <a:r>
              <a:rPr lang="en-IN" sz="4400" b="1" dirty="0"/>
              <a:t>maintenance</a:t>
            </a:r>
          </a:p>
        </p:txBody>
      </p:sp>
      <p:sp>
        <p:nvSpPr>
          <p:cNvPr id="3" name="Content Placeholder 2">
            <a:extLst>
              <a:ext uri="{FF2B5EF4-FFF2-40B4-BE49-F238E27FC236}">
                <a16:creationId xmlns:a16="http://schemas.microsoft.com/office/drawing/2014/main" id="{78CD30C5-A10B-A24A-53E2-8BBD9757EB10}"/>
              </a:ext>
            </a:extLst>
          </p:cNvPr>
          <p:cNvSpPr>
            <a:spLocks noGrp="1"/>
          </p:cNvSpPr>
          <p:nvPr>
            <p:ph idx="1"/>
          </p:nvPr>
        </p:nvSpPr>
        <p:spPr/>
        <p:txBody>
          <a:bodyPr>
            <a:normAutofit/>
          </a:bodyPr>
          <a:lstStyle/>
          <a:p>
            <a:pPr marL="0" indent="0">
              <a:lnSpc>
                <a:spcPct val="150000"/>
              </a:lnSpc>
              <a:buNone/>
            </a:pPr>
            <a:r>
              <a:rPr lang="en-US" sz="2400" b="0" i="0" dirty="0">
                <a:solidFill>
                  <a:srgbClr val="222222"/>
                </a:solidFill>
                <a:effectLst/>
                <a:latin typeface="Arial" panose="020B0604020202020204" pitchFamily="34" charset="0"/>
              </a:rPr>
              <a:t>                              ►</a:t>
            </a:r>
            <a:r>
              <a:rPr lang="en-US" sz="2400" b="0" i="0" dirty="0">
                <a:effectLst/>
                <a:latin typeface="Arial" panose="020B0604020202020204" pitchFamily="34" charset="0"/>
              </a:rPr>
              <a:t>Regularly review and update the 'Assets' sheet to ensure that the script accurately reflects the current state of the links. </a:t>
            </a:r>
          </a:p>
          <a:p>
            <a:pPr marL="0" indent="0">
              <a:lnSpc>
                <a:spcPct val="150000"/>
              </a:lnSpc>
              <a:buNone/>
            </a:pPr>
            <a:r>
              <a:rPr lang="en-US" sz="2400" dirty="0">
                <a:latin typeface="Arial" panose="020B0604020202020204" pitchFamily="34" charset="0"/>
              </a:rPr>
              <a:t>                              ► </a:t>
            </a:r>
            <a:r>
              <a:rPr lang="en-US" sz="2400" b="0" i="0" dirty="0">
                <a:effectLst/>
                <a:latin typeface="Arial" panose="020B0604020202020204" pitchFamily="34" charset="0"/>
              </a:rPr>
              <a:t>Additionally, monitor the execution of the script to address any potential issues related to URL fetching, data synchronization, or Google Sheets access permissions.</a:t>
            </a:r>
            <a:br>
              <a:rPr lang="en-US" sz="2400" dirty="0"/>
            </a:br>
            <a:endParaRPr lang="en-IN" sz="2400" dirty="0"/>
          </a:p>
        </p:txBody>
      </p:sp>
    </p:spTree>
    <p:extLst>
      <p:ext uri="{BB962C8B-B14F-4D97-AF65-F5344CB8AC3E}">
        <p14:creationId xmlns:p14="http://schemas.microsoft.com/office/powerpoint/2010/main" val="147255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2929-3683-151B-32C1-2FFF588B077F}"/>
              </a:ext>
            </a:extLst>
          </p:cNvPr>
          <p:cNvSpPr>
            <a:spLocks noGrp="1"/>
          </p:cNvSpPr>
          <p:nvPr>
            <p:ph type="title"/>
          </p:nvPr>
        </p:nvSpPr>
        <p:spPr/>
        <p:txBody>
          <a:bodyPr>
            <a:normAutofit/>
          </a:bodyPr>
          <a:lstStyle/>
          <a:p>
            <a:r>
              <a:rPr lang="en-IN" sz="4400" b="1" dirty="0"/>
              <a:t>conclusion</a:t>
            </a:r>
          </a:p>
        </p:txBody>
      </p:sp>
      <p:sp>
        <p:nvSpPr>
          <p:cNvPr id="3" name="Content Placeholder 2">
            <a:extLst>
              <a:ext uri="{FF2B5EF4-FFF2-40B4-BE49-F238E27FC236}">
                <a16:creationId xmlns:a16="http://schemas.microsoft.com/office/drawing/2014/main" id="{808D530F-0724-0695-9E8C-E44172646DAB}"/>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Ø"/>
            </a:pPr>
            <a:r>
              <a:rPr lang="en-US" sz="2400" b="0" i="0" dirty="0">
                <a:effectLst/>
                <a:latin typeface="Arial" panose="020B0604020202020204" pitchFamily="34" charset="0"/>
              </a:rPr>
              <a:t>The LinkChecker script serves as a valuable tool for automating the process of checking the status of multiple links. </a:t>
            </a:r>
          </a:p>
          <a:p>
            <a:pPr>
              <a:lnSpc>
                <a:spcPct val="150000"/>
              </a:lnSpc>
              <a:buFont typeface="Wingdings" panose="05000000000000000000" pitchFamily="2" charset="2"/>
              <a:buChar char="Ø"/>
            </a:pPr>
            <a:r>
              <a:rPr lang="en-US" sz="2400" b="0" i="0" dirty="0">
                <a:effectLst/>
                <a:latin typeface="Arial" panose="020B0604020202020204" pitchFamily="34" charset="0"/>
              </a:rPr>
              <a:t>By combining URL fetch functionality with content matching, it provides an effective mechanism for monitoring changes in the availability of linked resources. </a:t>
            </a:r>
          </a:p>
          <a:p>
            <a:pPr>
              <a:lnSpc>
                <a:spcPct val="150000"/>
              </a:lnSpc>
              <a:buFont typeface="Wingdings" panose="05000000000000000000" pitchFamily="2" charset="2"/>
              <a:buChar char="Ø"/>
            </a:pPr>
            <a:r>
              <a:rPr lang="en-US" sz="2400" b="0" i="0" dirty="0">
                <a:effectLst/>
                <a:latin typeface="Arial" panose="020B0604020202020204" pitchFamily="34" charset="0"/>
              </a:rPr>
              <a:t>Regular maintenance and careful handling of the script parameters are essential for ensuring its accurate and reliable operation.</a:t>
            </a:r>
            <a:endParaRPr lang="en-IN" sz="2400" dirty="0"/>
          </a:p>
        </p:txBody>
      </p:sp>
    </p:spTree>
    <p:extLst>
      <p:ext uri="{BB962C8B-B14F-4D97-AF65-F5344CB8AC3E}">
        <p14:creationId xmlns:p14="http://schemas.microsoft.com/office/powerpoint/2010/main" val="144850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0A82-D009-855D-7009-2D87A433C4F6}"/>
              </a:ext>
            </a:extLst>
          </p:cNvPr>
          <p:cNvSpPr>
            <a:spLocks noGrp="1"/>
          </p:cNvSpPr>
          <p:nvPr>
            <p:ph type="title"/>
          </p:nvPr>
        </p:nvSpPr>
        <p:spPr/>
        <p:txBody>
          <a:bodyPr>
            <a:normAutofit/>
          </a:bodyPr>
          <a:lstStyle/>
          <a:p>
            <a:r>
              <a:rPr lang="en-IN" sz="4400" b="1" dirty="0"/>
              <a:t>ABSTRACT</a:t>
            </a:r>
          </a:p>
        </p:txBody>
      </p:sp>
      <p:sp>
        <p:nvSpPr>
          <p:cNvPr id="3" name="Content Placeholder 2">
            <a:extLst>
              <a:ext uri="{FF2B5EF4-FFF2-40B4-BE49-F238E27FC236}">
                <a16:creationId xmlns:a16="http://schemas.microsoft.com/office/drawing/2014/main" id="{3385DB36-C3F7-0A12-09A2-AE6C411BB935}"/>
              </a:ext>
            </a:extLst>
          </p:cNvPr>
          <p:cNvSpPr>
            <a:spLocks noGrp="1"/>
          </p:cNvSpPr>
          <p:nvPr>
            <p:ph idx="1"/>
          </p:nvPr>
        </p:nvSpPr>
        <p:spPr/>
        <p:txBody>
          <a:bodyPr/>
          <a:lstStyle/>
          <a:p>
            <a:pPr>
              <a:lnSpc>
                <a:spcPct val="150000"/>
              </a:lnSpc>
              <a:buFont typeface="Wingdings" panose="05000000000000000000" pitchFamily="2" charset="2"/>
              <a:buChar char="v"/>
            </a:pPr>
            <a:r>
              <a:rPr lang="en-US" b="0" i="0" dirty="0">
                <a:effectLst/>
                <a:latin typeface="Arial" panose="020B0604020202020204" pitchFamily="34" charset="0"/>
              </a:rPr>
              <a:t>The LinkChecker script is designed to check the status of links stored in a Google Sheets spreadsheet named 'LinkChecker.’</a:t>
            </a:r>
          </a:p>
          <a:p>
            <a:pPr>
              <a:lnSpc>
                <a:spcPct val="150000"/>
              </a:lnSpc>
              <a:buFont typeface="Wingdings" panose="05000000000000000000" pitchFamily="2" charset="2"/>
              <a:buChar char="v"/>
            </a:pPr>
            <a:r>
              <a:rPr lang="en-US" b="0" i="0" dirty="0">
                <a:effectLst/>
                <a:latin typeface="Arial" panose="020B0604020202020204" pitchFamily="34" charset="0"/>
              </a:rPr>
              <a:t>It fetches URLs from column B of the 'LinkChecker' sheet, and then performs checks on the response code and response body of each URL.</a:t>
            </a:r>
          </a:p>
          <a:p>
            <a:pPr>
              <a:lnSpc>
                <a:spcPct val="150000"/>
              </a:lnSpc>
              <a:buFont typeface="Wingdings" panose="05000000000000000000" pitchFamily="2" charset="2"/>
              <a:buChar char="v"/>
            </a:pPr>
            <a:r>
              <a:rPr lang="en-US" b="0" i="0" dirty="0">
                <a:effectLst/>
                <a:latin typeface="Arial" panose="020B0604020202020204" pitchFamily="34" charset="0"/>
              </a:rPr>
              <a:t> It cross-references the data with the 'Assets' sheet, aiming to detect any matching content and response codes to determine whether the link is active or removed.</a:t>
            </a:r>
            <a:br>
              <a:rPr lang="en-US" dirty="0"/>
            </a:br>
            <a:endParaRPr lang="en-IN" dirty="0">
              <a:highlight>
                <a:srgbClr val="C0C0C0"/>
              </a:highlight>
            </a:endParaRPr>
          </a:p>
        </p:txBody>
      </p:sp>
    </p:spTree>
    <p:extLst>
      <p:ext uri="{BB962C8B-B14F-4D97-AF65-F5344CB8AC3E}">
        <p14:creationId xmlns:p14="http://schemas.microsoft.com/office/powerpoint/2010/main" val="420593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AF51-2576-624F-8BA6-E32DA8C85235}"/>
              </a:ext>
            </a:extLst>
          </p:cNvPr>
          <p:cNvSpPr>
            <a:spLocks noGrp="1"/>
          </p:cNvSpPr>
          <p:nvPr>
            <p:ph type="title"/>
          </p:nvPr>
        </p:nvSpPr>
        <p:spPr>
          <a:xfrm>
            <a:off x="2981569" y="365788"/>
            <a:ext cx="8610600" cy="1293028"/>
          </a:xfrm>
        </p:spPr>
        <p:txBody>
          <a:bodyPr/>
          <a:lstStyle/>
          <a:p>
            <a:r>
              <a:rPr lang="en-US" b="1" dirty="0"/>
              <a:t>FUTURE ENHANCEMENT</a:t>
            </a:r>
            <a:endParaRPr lang="en-IN" b="1" dirty="0"/>
          </a:p>
        </p:txBody>
      </p:sp>
      <p:sp>
        <p:nvSpPr>
          <p:cNvPr id="3" name="Content Placeholder 2">
            <a:extLst>
              <a:ext uri="{FF2B5EF4-FFF2-40B4-BE49-F238E27FC236}">
                <a16:creationId xmlns:a16="http://schemas.microsoft.com/office/drawing/2014/main" id="{F763C65F-BD05-F147-89F4-2F38D94214ED}"/>
              </a:ext>
            </a:extLst>
          </p:cNvPr>
          <p:cNvSpPr>
            <a:spLocks noGrp="1"/>
          </p:cNvSpPr>
          <p:nvPr>
            <p:ph idx="1"/>
          </p:nvPr>
        </p:nvSpPr>
        <p:spPr>
          <a:xfrm>
            <a:off x="865553" y="1658816"/>
            <a:ext cx="10820400" cy="4862733"/>
          </a:xfrm>
        </p:spPr>
        <p:txBody>
          <a:bodyPr>
            <a:normAutofit/>
          </a:bodyPr>
          <a:lstStyle/>
          <a:p>
            <a:pPr marL="0" indent="0">
              <a:lnSpc>
                <a:spcPct val="160000"/>
              </a:lnSpc>
              <a:buNone/>
            </a:pPr>
            <a:r>
              <a:rPr lang="en-US" b="1" i="0" dirty="0">
                <a:effectLst/>
                <a:latin typeface="Segoe UI Semibold" panose="020B0702040204020203" pitchFamily="34" charset="0"/>
                <a:cs typeface="Segoe UI Semibold" panose="020B0702040204020203" pitchFamily="34" charset="0"/>
              </a:rPr>
              <a:t>Enhancing a URL checker tool project to meet the needs of the future requires considering advancements in technology, security, and user experience. Here are some potential future enhancements for a URL checker tool:</a:t>
            </a:r>
          </a:p>
          <a:p>
            <a:pPr>
              <a:lnSpc>
                <a:spcPct val="110000"/>
              </a:lnSpc>
              <a:buFont typeface="Wingdings" panose="05000000000000000000" pitchFamily="2" charset="2"/>
              <a:buChar char="q"/>
            </a:pPr>
            <a:r>
              <a:rPr lang="en-IN" i="0" dirty="0">
                <a:effectLst/>
                <a:latin typeface="Söhne"/>
              </a:rPr>
              <a:t>Real-time Monitoring</a:t>
            </a:r>
          </a:p>
          <a:p>
            <a:pPr>
              <a:lnSpc>
                <a:spcPct val="110000"/>
              </a:lnSpc>
              <a:buFont typeface="Wingdings" panose="05000000000000000000" pitchFamily="2" charset="2"/>
              <a:buChar char="q"/>
            </a:pPr>
            <a:r>
              <a:rPr lang="en-IN" i="0" dirty="0">
                <a:effectLst/>
                <a:latin typeface="Söhne"/>
              </a:rPr>
              <a:t>Deeper Analytics</a:t>
            </a:r>
            <a:endParaRPr lang="en-IN" dirty="0">
              <a:latin typeface="Söhne"/>
            </a:endParaRPr>
          </a:p>
          <a:p>
            <a:pPr>
              <a:lnSpc>
                <a:spcPct val="110000"/>
              </a:lnSpc>
              <a:buFont typeface="Wingdings" panose="05000000000000000000" pitchFamily="2" charset="2"/>
              <a:buChar char="q"/>
            </a:pPr>
            <a:r>
              <a:rPr lang="en-IN" i="0" dirty="0">
                <a:effectLst/>
                <a:latin typeface="Söhne"/>
              </a:rPr>
              <a:t>User-Friendly Interface</a:t>
            </a:r>
            <a:endParaRPr lang="en-IN" i="0" dirty="0">
              <a:effectLst/>
              <a:highlight>
                <a:srgbClr val="808080"/>
              </a:highlight>
              <a:latin typeface="Söhne"/>
            </a:endParaRPr>
          </a:p>
          <a:p>
            <a:pPr>
              <a:lnSpc>
                <a:spcPct val="110000"/>
              </a:lnSpc>
              <a:buFont typeface="Wingdings" panose="05000000000000000000" pitchFamily="2" charset="2"/>
              <a:buChar char="q"/>
            </a:pPr>
            <a:r>
              <a:rPr lang="en-IN" i="0" dirty="0">
                <a:effectLst/>
                <a:latin typeface="Söhne"/>
              </a:rPr>
              <a:t>Time Management</a:t>
            </a:r>
            <a:endParaRPr lang="en-IN" i="0" dirty="0">
              <a:effectLst/>
              <a:highlight>
                <a:srgbClr val="808080"/>
              </a:highlight>
              <a:latin typeface="Söhne"/>
            </a:endParaRPr>
          </a:p>
          <a:p>
            <a:pPr>
              <a:lnSpc>
                <a:spcPct val="110000"/>
              </a:lnSpc>
              <a:buFont typeface="Wingdings" panose="05000000000000000000" pitchFamily="2" charset="2"/>
              <a:buChar char="q"/>
            </a:pPr>
            <a:r>
              <a:rPr lang="en-IN" i="0" dirty="0">
                <a:effectLst/>
                <a:latin typeface="Söhne"/>
              </a:rPr>
              <a:t>Security Scans</a:t>
            </a:r>
            <a:endParaRPr lang="en-IN" dirty="0">
              <a:highlight>
                <a:srgbClr val="808080"/>
              </a:highlight>
              <a:latin typeface="Söhne"/>
            </a:endParaRPr>
          </a:p>
          <a:p>
            <a:pPr>
              <a:lnSpc>
                <a:spcPct val="110000"/>
              </a:lnSpc>
              <a:buFont typeface="Wingdings" panose="05000000000000000000" pitchFamily="2" charset="2"/>
              <a:buChar char="q"/>
            </a:pPr>
            <a:r>
              <a:rPr lang="en-IN" i="0" dirty="0">
                <a:effectLst/>
                <a:latin typeface="Söhne"/>
              </a:rPr>
              <a:t>Customizable Checks</a:t>
            </a:r>
          </a:p>
        </p:txBody>
      </p:sp>
    </p:spTree>
    <p:extLst>
      <p:ext uri="{BB962C8B-B14F-4D97-AF65-F5344CB8AC3E}">
        <p14:creationId xmlns:p14="http://schemas.microsoft.com/office/powerpoint/2010/main" val="318366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6906-7C4A-938C-944B-691EDA2176D9}"/>
              </a:ext>
            </a:extLst>
          </p:cNvPr>
          <p:cNvSpPr>
            <a:spLocks noGrp="1"/>
          </p:cNvSpPr>
          <p:nvPr>
            <p:ph type="title"/>
          </p:nvPr>
        </p:nvSpPr>
        <p:spPr>
          <a:xfrm>
            <a:off x="1848338" y="68804"/>
            <a:ext cx="8610600" cy="1293028"/>
          </a:xfrm>
        </p:spPr>
        <p:txBody>
          <a:bodyPr/>
          <a:lstStyle/>
          <a:p>
            <a:r>
              <a:rPr lang="en-US" b="1" dirty="0"/>
              <a:t>OUTPUT</a:t>
            </a:r>
            <a:endParaRPr lang="en-IN" b="1" dirty="0"/>
          </a:p>
        </p:txBody>
      </p:sp>
      <p:pic>
        <p:nvPicPr>
          <p:cNvPr id="13" name="Content Placeholder 12">
            <a:extLst>
              <a:ext uri="{FF2B5EF4-FFF2-40B4-BE49-F238E27FC236}">
                <a16:creationId xmlns:a16="http://schemas.microsoft.com/office/drawing/2014/main" id="{F43126DF-6BE7-A82F-472F-C2CD0DE5C5E3}"/>
              </a:ext>
            </a:extLst>
          </p:cNvPr>
          <p:cNvPicPr>
            <a:picLocks noGrp="1" noChangeAspect="1"/>
          </p:cNvPicPr>
          <p:nvPr>
            <p:ph idx="1"/>
          </p:nvPr>
        </p:nvPicPr>
        <p:blipFill>
          <a:blip r:embed="rId2"/>
          <a:stretch>
            <a:fillRect/>
          </a:stretch>
        </p:blipFill>
        <p:spPr>
          <a:xfrm>
            <a:off x="922215" y="1361833"/>
            <a:ext cx="9214339" cy="4856406"/>
          </a:xfrm>
        </p:spPr>
      </p:pic>
    </p:spTree>
    <p:extLst>
      <p:ext uri="{BB962C8B-B14F-4D97-AF65-F5344CB8AC3E}">
        <p14:creationId xmlns:p14="http://schemas.microsoft.com/office/powerpoint/2010/main" val="290018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4AD0-E739-A62A-80EC-24C405D27E4E}"/>
              </a:ext>
            </a:extLst>
          </p:cNvPr>
          <p:cNvSpPr>
            <a:spLocks noGrp="1"/>
          </p:cNvSpPr>
          <p:nvPr>
            <p:ph type="title"/>
          </p:nvPr>
        </p:nvSpPr>
        <p:spPr/>
        <p:txBody>
          <a:bodyPr/>
          <a:lstStyle/>
          <a:p>
            <a:br>
              <a:rPr lang="en-IN" dirty="0"/>
            </a:br>
            <a:r>
              <a:rPr lang="en-IN" dirty="0"/>
              <a:t>                   </a:t>
            </a:r>
            <a:r>
              <a:rPr lang="en-IN" sz="8800" b="1" i="1" dirty="0">
                <a:solidFill>
                  <a:schemeClr val="accent1">
                    <a:lumMod val="50000"/>
                  </a:schemeClr>
                </a:solidFill>
              </a:rPr>
              <a:t>THANK YOU</a:t>
            </a:r>
          </a:p>
        </p:txBody>
      </p:sp>
    </p:spTree>
    <p:extLst>
      <p:ext uri="{BB962C8B-B14F-4D97-AF65-F5344CB8AC3E}">
        <p14:creationId xmlns:p14="http://schemas.microsoft.com/office/powerpoint/2010/main" val="383713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47A1-6925-13C1-3BA4-64470BFEA89E}"/>
              </a:ext>
            </a:extLst>
          </p:cNvPr>
          <p:cNvSpPr>
            <a:spLocks noGrp="1"/>
          </p:cNvSpPr>
          <p:nvPr>
            <p:ph type="title"/>
          </p:nvPr>
        </p:nvSpPr>
        <p:spPr/>
        <p:txBody>
          <a:bodyPr>
            <a:normAutofit/>
          </a:bodyPr>
          <a:lstStyle/>
          <a:p>
            <a:r>
              <a:rPr lang="en-IN" sz="4400" b="1" i="1" dirty="0"/>
              <a:t>Problem statement</a:t>
            </a:r>
          </a:p>
        </p:txBody>
      </p:sp>
      <p:sp>
        <p:nvSpPr>
          <p:cNvPr id="3" name="Content Placeholder 2">
            <a:extLst>
              <a:ext uri="{FF2B5EF4-FFF2-40B4-BE49-F238E27FC236}">
                <a16:creationId xmlns:a16="http://schemas.microsoft.com/office/drawing/2014/main" id="{E36FFAE3-80C5-A68D-8341-17E316DC173B}"/>
              </a:ext>
            </a:extLst>
          </p:cNvPr>
          <p:cNvSpPr>
            <a:spLocks noGrp="1"/>
          </p:cNvSpPr>
          <p:nvPr>
            <p:ph idx="1"/>
          </p:nvPr>
        </p:nvSpPr>
        <p:spPr/>
        <p:txBody>
          <a:bodyPr/>
          <a:lstStyle/>
          <a:p>
            <a:pPr>
              <a:buFont typeface="Wingdings" panose="05000000000000000000" pitchFamily="2" charset="2"/>
              <a:buChar char="ü"/>
            </a:pPr>
            <a:r>
              <a:rPr lang="en-US" b="0" i="0" dirty="0">
                <a:solidFill>
                  <a:schemeClr val="tx1">
                    <a:lumMod val="95000"/>
                    <a:lumOff val="5000"/>
                  </a:schemeClr>
                </a:solidFill>
                <a:effectLst/>
                <a:latin typeface="Söhne"/>
              </a:rPr>
              <a:t>  The LinkChecker script addresses the need to efficiently validate the status of URLs stored in a Google Sheets spreadsheet, 'LinkChecker.’ </a:t>
            </a:r>
          </a:p>
          <a:p>
            <a:pPr>
              <a:buFont typeface="Wingdings" panose="05000000000000000000" pitchFamily="2" charset="2"/>
              <a:buChar char="ü"/>
            </a:pPr>
            <a:r>
              <a:rPr lang="en-US" b="0" i="0" dirty="0">
                <a:solidFill>
                  <a:schemeClr val="tx1">
                    <a:lumMod val="95000"/>
                    <a:lumOff val="5000"/>
                  </a:schemeClr>
                </a:solidFill>
                <a:effectLst/>
                <a:latin typeface="Söhne"/>
              </a:rPr>
              <a:t>   The primary challenge is to develop a robust script that can fetch URLs from column B of the 'LinkChecker' sheet and comprehensively assess the response code and response body of each URL.</a:t>
            </a:r>
          </a:p>
          <a:p>
            <a:pPr>
              <a:buFont typeface="Wingdings" panose="05000000000000000000" pitchFamily="2" charset="2"/>
              <a:buChar char="ü"/>
            </a:pPr>
            <a:r>
              <a:rPr lang="en-US" b="0" i="0" dirty="0">
                <a:solidFill>
                  <a:schemeClr val="tx1">
                    <a:lumMod val="95000"/>
                    <a:lumOff val="5000"/>
                  </a:schemeClr>
                </a:solidFill>
                <a:effectLst/>
                <a:latin typeface="Söhne"/>
              </a:rPr>
              <a:t> Furthermore, it must cross-reference this data with the 'Assets' sheet to identify matching content and response codes, allowing for the accurate determination of whether the link is active or has been removed. </a:t>
            </a:r>
          </a:p>
          <a:p>
            <a:pPr>
              <a:buFont typeface="Wingdings" panose="05000000000000000000" pitchFamily="2" charset="2"/>
              <a:buChar char="ü"/>
            </a:pPr>
            <a:r>
              <a:rPr lang="en-US" b="0" i="0" dirty="0">
                <a:solidFill>
                  <a:schemeClr val="tx1">
                    <a:lumMod val="95000"/>
                    <a:lumOff val="5000"/>
                  </a:schemeClr>
                </a:solidFill>
                <a:effectLst/>
                <a:latin typeface="Söhne"/>
              </a:rPr>
              <a:t>This problem requires a solution that ensures the accuracy and efficiency of link checking while leveraging data from Google Sheets.</a:t>
            </a:r>
            <a:endParaRPr lang="en-IN" dirty="0">
              <a:solidFill>
                <a:schemeClr val="tx1">
                  <a:lumMod val="95000"/>
                  <a:lumOff val="5000"/>
                </a:schemeClr>
              </a:solidFill>
            </a:endParaRPr>
          </a:p>
        </p:txBody>
      </p:sp>
    </p:spTree>
    <p:extLst>
      <p:ext uri="{BB962C8B-B14F-4D97-AF65-F5344CB8AC3E}">
        <p14:creationId xmlns:p14="http://schemas.microsoft.com/office/powerpoint/2010/main" val="270955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A6B-2FB0-182D-8844-B9346F1B198F}"/>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EF16A04A-D7AB-A169-9045-D77A036AE5A8}"/>
              </a:ext>
            </a:extLst>
          </p:cNvPr>
          <p:cNvSpPr>
            <a:spLocks noGrp="1"/>
          </p:cNvSpPr>
          <p:nvPr>
            <p:ph idx="1"/>
          </p:nvPr>
        </p:nvSpPr>
        <p:spPr>
          <a:xfrm>
            <a:off x="685800" y="1803791"/>
            <a:ext cx="10820400" cy="4024125"/>
          </a:xfrm>
        </p:spPr>
        <p:txBody>
          <a:bodyPr>
            <a:noAutofit/>
          </a:bodyPr>
          <a:lstStyle/>
          <a:p>
            <a:pPr>
              <a:lnSpc>
                <a:spcPct val="150000"/>
              </a:lnSpc>
            </a:pPr>
            <a:r>
              <a:rPr lang="en-US" sz="2400" dirty="0">
                <a:latin typeface="Söhne"/>
              </a:rPr>
              <a:t>In the vast landscape of the World Wide Web, hyperlinks are the threads that</a:t>
            </a:r>
          </a:p>
          <a:p>
            <a:pPr marL="0" indent="0">
              <a:lnSpc>
                <a:spcPct val="150000"/>
              </a:lnSpc>
              <a:buNone/>
            </a:pPr>
            <a:r>
              <a:rPr lang="en-US" sz="2400" dirty="0">
                <a:latin typeface="Söhne"/>
              </a:rPr>
              <a:t>weave together the fabric of information. </a:t>
            </a:r>
          </a:p>
          <a:p>
            <a:pPr>
              <a:lnSpc>
                <a:spcPct val="150000"/>
              </a:lnSpc>
            </a:pPr>
            <a:r>
              <a:rPr lang="en-US" sz="2400" dirty="0">
                <a:latin typeface="Söhne"/>
              </a:rPr>
              <a:t>They connect websites, documents, and online resources, providing users with the gateway to a wealth of knowledge </a:t>
            </a:r>
            <a:r>
              <a:rPr lang="en-US" sz="2400" dirty="0" err="1">
                <a:latin typeface="Söhne"/>
              </a:rPr>
              <a:t>andservices</a:t>
            </a:r>
            <a:r>
              <a:rPr lang="en-US" sz="2400" dirty="0">
                <a:latin typeface="Söhne"/>
              </a:rPr>
              <a:t>.</a:t>
            </a:r>
          </a:p>
          <a:p>
            <a:pPr>
              <a:lnSpc>
                <a:spcPct val="150000"/>
              </a:lnSpc>
            </a:pPr>
            <a:r>
              <a:rPr lang="en-US" sz="2400" dirty="0">
                <a:latin typeface="Söhne"/>
              </a:rPr>
              <a:t>The URL Checker is a powerful, versatile, and indispensable utility designed to check URL is Valid or Not.</a:t>
            </a:r>
          </a:p>
          <a:p>
            <a:pPr>
              <a:lnSpc>
                <a:spcPct val="150000"/>
              </a:lnSpc>
            </a:pPr>
            <a:r>
              <a:rPr lang="en-US" sz="2400" dirty="0">
                <a:latin typeface="Söhne"/>
              </a:rPr>
              <a:t>The URL can be redirecting and it has the relevant page means it gives Active otherwise Removed.</a:t>
            </a:r>
            <a:endParaRPr lang="en-IN" sz="2400" dirty="0">
              <a:latin typeface="Söhne"/>
            </a:endParaRPr>
          </a:p>
        </p:txBody>
      </p:sp>
    </p:spTree>
    <p:extLst>
      <p:ext uri="{BB962C8B-B14F-4D97-AF65-F5344CB8AC3E}">
        <p14:creationId xmlns:p14="http://schemas.microsoft.com/office/powerpoint/2010/main" val="419905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E609-9F36-D122-7E00-A4C3D675AC7D}"/>
              </a:ext>
            </a:extLst>
          </p:cNvPr>
          <p:cNvSpPr>
            <a:spLocks noGrp="1"/>
          </p:cNvSpPr>
          <p:nvPr>
            <p:ph type="title"/>
          </p:nvPr>
        </p:nvSpPr>
        <p:spPr/>
        <p:txBody>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8BE6AE01-3252-F5C2-9AEC-FF9533D76F6C}"/>
              </a:ext>
            </a:extLst>
          </p:cNvPr>
          <p:cNvSpPr>
            <a:spLocks noGrp="1"/>
          </p:cNvSpPr>
          <p:nvPr>
            <p:ph idx="1"/>
          </p:nvPr>
        </p:nvSpPr>
        <p:spPr/>
        <p:txBody>
          <a:bodyPr/>
          <a:lstStyle/>
          <a:p>
            <a:pPr>
              <a:lnSpc>
                <a:spcPct val="150000"/>
              </a:lnSpc>
              <a:buFont typeface="Wingdings" panose="05000000000000000000" pitchFamily="2" charset="2"/>
              <a:buChar char="v"/>
            </a:pPr>
            <a:r>
              <a:rPr lang="en-US" b="0" i="0" dirty="0">
                <a:effectLst/>
                <a:latin typeface="Söhne"/>
              </a:rPr>
              <a:t> "A Survey of Web Malware Detection" by Hassen et al. (2016) - This survey paper covers various techniques for detecting malware in URLs and websites.</a:t>
            </a:r>
          </a:p>
          <a:p>
            <a:pPr>
              <a:lnSpc>
                <a:spcPct val="150000"/>
              </a:lnSpc>
              <a:buFont typeface="Wingdings" panose="05000000000000000000" pitchFamily="2" charset="2"/>
              <a:buChar char="v"/>
            </a:pPr>
            <a:r>
              <a:rPr lang="en-US" b="0" i="0" dirty="0">
                <a:effectLst/>
                <a:latin typeface="Söhne"/>
              </a:rPr>
              <a:t>"Web Accessibility and URL Validation" by Popa et al. (2017) - This research discusses the role of URL validation in ensuring web accessibility and compliance with standards.</a:t>
            </a:r>
          </a:p>
          <a:p>
            <a:pPr>
              <a:lnSpc>
                <a:spcPct val="150000"/>
              </a:lnSpc>
              <a:buFont typeface="Wingdings" panose="05000000000000000000" pitchFamily="2" charset="2"/>
              <a:buChar char="v"/>
            </a:pPr>
            <a:r>
              <a:rPr lang="en-US" b="0" i="0" dirty="0">
                <a:effectLst/>
                <a:latin typeface="Söhne"/>
              </a:rPr>
              <a:t>A Web Application for URL Validation" by </a:t>
            </a:r>
            <a:r>
              <a:rPr lang="en-US" b="0" i="0" dirty="0" err="1">
                <a:effectLst/>
                <a:latin typeface="Söhne"/>
              </a:rPr>
              <a:t>Zevallos</a:t>
            </a:r>
            <a:r>
              <a:rPr lang="en-US" b="0" i="0" dirty="0">
                <a:effectLst/>
                <a:latin typeface="Söhne"/>
              </a:rPr>
              <a:t> et al. (2019) - </a:t>
            </a:r>
            <a:r>
              <a:rPr lang="en-US" dirty="0">
                <a:latin typeface="Söhne"/>
              </a:rPr>
              <a:t>This pa</a:t>
            </a:r>
            <a:r>
              <a:rPr lang="en-US" b="0" i="0" dirty="0">
                <a:effectLst/>
                <a:latin typeface="Söhne"/>
              </a:rPr>
              <a:t>per discusses the validation of URLs and the identification of malicious or broken links.</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56388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2936-1708-DDB6-3696-37E30BCC86DA}"/>
              </a:ext>
            </a:extLst>
          </p:cNvPr>
          <p:cNvSpPr>
            <a:spLocks noGrp="1"/>
          </p:cNvSpPr>
          <p:nvPr>
            <p:ph type="title"/>
          </p:nvPr>
        </p:nvSpPr>
        <p:spPr/>
        <p:txBody>
          <a:bodyPr/>
          <a:lstStyle/>
          <a:p>
            <a:r>
              <a:rPr lang="en-US" b="1" dirty="0"/>
              <a:t>DEVELOPMENT ENVIRONMENT</a:t>
            </a:r>
            <a:endParaRPr lang="en-IN" b="1" dirty="0"/>
          </a:p>
        </p:txBody>
      </p:sp>
      <p:sp>
        <p:nvSpPr>
          <p:cNvPr id="3" name="Content Placeholder 2">
            <a:extLst>
              <a:ext uri="{FF2B5EF4-FFF2-40B4-BE49-F238E27FC236}">
                <a16:creationId xmlns:a16="http://schemas.microsoft.com/office/drawing/2014/main" id="{38B1D1E6-54AD-3963-C347-5E41C151226A}"/>
              </a:ext>
            </a:extLst>
          </p:cNvPr>
          <p:cNvSpPr>
            <a:spLocks noGrp="1"/>
          </p:cNvSpPr>
          <p:nvPr>
            <p:ph idx="1"/>
          </p:nvPr>
        </p:nvSpPr>
        <p:spPr>
          <a:xfrm>
            <a:off x="5132754" y="2311791"/>
            <a:ext cx="10820400" cy="4024125"/>
          </a:xfrm>
        </p:spPr>
        <p:txBody>
          <a:bodyPr/>
          <a:lstStyle/>
          <a:p>
            <a:pPr marL="0" indent="0">
              <a:buNone/>
            </a:pPr>
            <a:endParaRPr lang="en-US" dirty="0"/>
          </a:p>
          <a:p>
            <a:pPr>
              <a:lnSpc>
                <a:spcPct val="150000"/>
              </a:lnSpc>
              <a:buFont typeface="Wingdings" panose="05000000000000000000" pitchFamily="2" charset="2"/>
              <a:buChar char="q"/>
            </a:pPr>
            <a:r>
              <a:rPr lang="en-US" sz="2800" dirty="0"/>
              <a:t> Processor : Minimum 1 GHz</a:t>
            </a:r>
          </a:p>
          <a:p>
            <a:pPr>
              <a:lnSpc>
                <a:spcPct val="150000"/>
              </a:lnSpc>
              <a:buFont typeface="Wingdings" panose="05000000000000000000" pitchFamily="2" charset="2"/>
              <a:buChar char="q"/>
            </a:pPr>
            <a:r>
              <a:rPr lang="en-US" sz="2800" dirty="0"/>
              <a:t> Memory (RAM) : 4 GB</a:t>
            </a:r>
          </a:p>
          <a:p>
            <a:pPr>
              <a:lnSpc>
                <a:spcPct val="150000"/>
              </a:lnSpc>
              <a:buFont typeface="Wingdings" panose="05000000000000000000" pitchFamily="2" charset="2"/>
              <a:buChar char="q"/>
            </a:pPr>
            <a:r>
              <a:rPr lang="en-US" sz="2800" dirty="0"/>
              <a:t> Hard Drive : 32 GB</a:t>
            </a:r>
          </a:p>
          <a:p>
            <a:pPr>
              <a:lnSpc>
                <a:spcPct val="150000"/>
              </a:lnSpc>
              <a:buFont typeface="Wingdings" panose="05000000000000000000" pitchFamily="2" charset="2"/>
              <a:buChar char="q"/>
            </a:pPr>
            <a:r>
              <a:rPr lang="en-US" sz="2800" dirty="0"/>
              <a:t> Internet Connection</a:t>
            </a:r>
            <a:endParaRPr lang="en-IN" sz="2800" dirty="0"/>
          </a:p>
        </p:txBody>
      </p:sp>
      <p:sp>
        <p:nvSpPr>
          <p:cNvPr id="4" name="TextBox 3">
            <a:extLst>
              <a:ext uri="{FF2B5EF4-FFF2-40B4-BE49-F238E27FC236}">
                <a16:creationId xmlns:a16="http://schemas.microsoft.com/office/drawing/2014/main" id="{3F771192-DB6E-AD93-74F4-ED9A45F0442C}"/>
              </a:ext>
            </a:extLst>
          </p:cNvPr>
          <p:cNvSpPr txBox="1"/>
          <p:nvPr/>
        </p:nvSpPr>
        <p:spPr>
          <a:xfrm>
            <a:off x="556591" y="2138901"/>
            <a:ext cx="4349363" cy="1384995"/>
          </a:xfrm>
          <a:prstGeom prst="rect">
            <a:avLst/>
          </a:prstGeom>
          <a:noFill/>
        </p:spPr>
        <p:txBody>
          <a:bodyPr wrap="square" rtlCol="0">
            <a:spAutoFit/>
          </a:bodyPr>
          <a:lstStyle/>
          <a:p>
            <a:r>
              <a:rPr lang="en-US" sz="2800" b="1" dirty="0">
                <a:latin typeface="Arial Black" panose="020B0A04020102020204" pitchFamily="34" charset="0"/>
              </a:rPr>
              <a:t>Hardware</a:t>
            </a:r>
          </a:p>
          <a:p>
            <a:endParaRPr lang="en-US" sz="2800" b="1" dirty="0">
              <a:latin typeface="Arial Black" panose="020B0A04020102020204" pitchFamily="34" charset="0"/>
            </a:endParaRPr>
          </a:p>
          <a:p>
            <a:r>
              <a:rPr lang="en-US" sz="2800" b="1" dirty="0">
                <a:latin typeface="Arial Black" panose="020B0A04020102020204" pitchFamily="34" charset="0"/>
              </a:rPr>
              <a:t>           Requirements</a:t>
            </a:r>
            <a:endParaRPr lang="en-IN" sz="2800" b="1" dirty="0">
              <a:latin typeface="Arial Black" panose="020B0A04020102020204" pitchFamily="34" charset="0"/>
            </a:endParaRPr>
          </a:p>
        </p:txBody>
      </p:sp>
    </p:spTree>
    <p:extLst>
      <p:ext uri="{BB962C8B-B14F-4D97-AF65-F5344CB8AC3E}">
        <p14:creationId xmlns:p14="http://schemas.microsoft.com/office/powerpoint/2010/main" val="426746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A41E-1B42-0A68-9511-0D4F799516EA}"/>
              </a:ext>
            </a:extLst>
          </p:cNvPr>
          <p:cNvSpPr>
            <a:spLocks noGrp="1"/>
          </p:cNvSpPr>
          <p:nvPr>
            <p:ph type="title"/>
          </p:nvPr>
        </p:nvSpPr>
        <p:spPr>
          <a:xfrm>
            <a:off x="2895600" y="742898"/>
            <a:ext cx="8610600" cy="1293028"/>
          </a:xfrm>
        </p:spPr>
        <p:txBody>
          <a:bodyPr>
            <a:normAutofit/>
          </a:bodyPr>
          <a:lstStyle/>
          <a:p>
            <a:r>
              <a:rPr lang="en-US" sz="4400" b="1" dirty="0"/>
              <a:t>DEVELOPMENT ENVIRONMENT</a:t>
            </a:r>
            <a:endParaRPr lang="en-IN" sz="4400" b="1" dirty="0"/>
          </a:p>
        </p:txBody>
      </p:sp>
      <p:sp>
        <p:nvSpPr>
          <p:cNvPr id="3" name="Content Placeholder 2">
            <a:extLst>
              <a:ext uri="{FF2B5EF4-FFF2-40B4-BE49-F238E27FC236}">
                <a16:creationId xmlns:a16="http://schemas.microsoft.com/office/drawing/2014/main" id="{650E0473-A400-A4BB-115A-A41FF136F428}"/>
              </a:ext>
            </a:extLst>
          </p:cNvPr>
          <p:cNvSpPr>
            <a:spLocks noGrp="1"/>
          </p:cNvSpPr>
          <p:nvPr>
            <p:ph idx="1"/>
          </p:nvPr>
        </p:nvSpPr>
        <p:spPr>
          <a:xfrm>
            <a:off x="6096000" y="2256183"/>
            <a:ext cx="10820400" cy="4007457"/>
          </a:xfrm>
        </p:spPr>
        <p:txBody>
          <a:bodyPr>
            <a:normAutofit/>
          </a:bodyPr>
          <a:lstStyle/>
          <a:p>
            <a:pPr>
              <a:lnSpc>
                <a:spcPct val="150000"/>
              </a:lnSpc>
              <a:buFont typeface="Wingdings" panose="05000000000000000000" pitchFamily="2" charset="2"/>
              <a:buChar char="q"/>
            </a:pPr>
            <a:r>
              <a:rPr lang="en-IN" sz="2800" dirty="0"/>
              <a:t>  Google Sheets     </a:t>
            </a:r>
          </a:p>
          <a:p>
            <a:pPr>
              <a:lnSpc>
                <a:spcPct val="150000"/>
              </a:lnSpc>
              <a:buFont typeface="Wingdings" panose="05000000000000000000" pitchFamily="2" charset="2"/>
              <a:buChar char="q"/>
            </a:pPr>
            <a:r>
              <a:rPr lang="en-IN" sz="2800" dirty="0"/>
              <a:t>  Google Script </a:t>
            </a:r>
          </a:p>
          <a:p>
            <a:pPr>
              <a:lnSpc>
                <a:spcPct val="150000"/>
              </a:lnSpc>
              <a:buFont typeface="Wingdings" panose="05000000000000000000" pitchFamily="2" charset="2"/>
              <a:buChar char="q"/>
            </a:pPr>
            <a:r>
              <a:rPr lang="en-IN" sz="2800" dirty="0"/>
              <a:t>  Java Script</a:t>
            </a:r>
          </a:p>
          <a:p>
            <a:pPr>
              <a:lnSpc>
                <a:spcPct val="150000"/>
              </a:lnSpc>
              <a:buFont typeface="Wingdings" panose="05000000000000000000" pitchFamily="2" charset="2"/>
              <a:buChar char="q"/>
            </a:pPr>
            <a:r>
              <a:rPr lang="en-IN" sz="2800" dirty="0"/>
              <a:t>  Website URL’s   </a:t>
            </a:r>
          </a:p>
          <a:p>
            <a:pPr>
              <a:lnSpc>
                <a:spcPct val="150000"/>
              </a:lnSpc>
              <a:buFont typeface="Wingdings" panose="05000000000000000000" pitchFamily="2" charset="2"/>
              <a:buChar char="q"/>
            </a:pPr>
            <a:r>
              <a:rPr lang="en-IN" sz="2800" dirty="0"/>
              <a:t>   Functions                                                                                                                                   </a:t>
            </a:r>
          </a:p>
        </p:txBody>
      </p:sp>
      <p:sp>
        <p:nvSpPr>
          <p:cNvPr id="4" name="TextBox 3">
            <a:extLst>
              <a:ext uri="{FF2B5EF4-FFF2-40B4-BE49-F238E27FC236}">
                <a16:creationId xmlns:a16="http://schemas.microsoft.com/office/drawing/2014/main" id="{671F50F2-3A27-2A7F-16AE-0FDCD1EF6150}"/>
              </a:ext>
            </a:extLst>
          </p:cNvPr>
          <p:cNvSpPr txBox="1"/>
          <p:nvPr/>
        </p:nvSpPr>
        <p:spPr>
          <a:xfrm>
            <a:off x="418438" y="2324552"/>
            <a:ext cx="6782462" cy="1384995"/>
          </a:xfrm>
          <a:prstGeom prst="rect">
            <a:avLst/>
          </a:prstGeom>
          <a:noFill/>
        </p:spPr>
        <p:txBody>
          <a:bodyPr wrap="square" rtlCol="0">
            <a:spAutoFit/>
          </a:bodyPr>
          <a:lstStyle/>
          <a:p>
            <a:r>
              <a:rPr lang="en-US" sz="2800" b="1" dirty="0">
                <a:latin typeface="Arial Black" panose="020B0A04020102020204" pitchFamily="34" charset="0"/>
              </a:rPr>
              <a:t>SOFTWARE   </a:t>
            </a:r>
          </a:p>
          <a:p>
            <a:r>
              <a:rPr lang="en-US" sz="2800" b="1" dirty="0">
                <a:latin typeface="Arial Black" panose="020B0A04020102020204" pitchFamily="34" charset="0"/>
              </a:rPr>
              <a:t>                  </a:t>
            </a:r>
          </a:p>
          <a:p>
            <a:r>
              <a:rPr lang="en-US" sz="2800" b="1" dirty="0">
                <a:latin typeface="Arial Black" panose="020B0A04020102020204" pitchFamily="34" charset="0"/>
              </a:rPr>
              <a:t>             REQUIREMENTS</a:t>
            </a:r>
            <a:endParaRPr lang="en-IN" sz="2800" b="1" dirty="0">
              <a:latin typeface="Arial Black" panose="020B0A04020102020204" pitchFamily="34" charset="0"/>
            </a:endParaRPr>
          </a:p>
        </p:txBody>
      </p:sp>
    </p:spTree>
    <p:extLst>
      <p:ext uri="{BB962C8B-B14F-4D97-AF65-F5344CB8AC3E}">
        <p14:creationId xmlns:p14="http://schemas.microsoft.com/office/powerpoint/2010/main" val="196836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3A56-BAA5-B13F-4FF2-32F1AFAFB459}"/>
              </a:ext>
            </a:extLst>
          </p:cNvPr>
          <p:cNvSpPr>
            <a:spLocks noGrp="1"/>
          </p:cNvSpPr>
          <p:nvPr>
            <p:ph type="title"/>
          </p:nvPr>
        </p:nvSpPr>
        <p:spPr/>
        <p:txBody>
          <a:bodyPr>
            <a:normAutofit/>
          </a:bodyPr>
          <a:lstStyle/>
          <a:p>
            <a:r>
              <a:rPr lang="en-IN" sz="4400" b="1" dirty="0"/>
              <a:t>Functions</a:t>
            </a:r>
          </a:p>
        </p:txBody>
      </p:sp>
      <p:sp>
        <p:nvSpPr>
          <p:cNvPr id="3" name="Content Placeholder 2">
            <a:extLst>
              <a:ext uri="{FF2B5EF4-FFF2-40B4-BE49-F238E27FC236}">
                <a16:creationId xmlns:a16="http://schemas.microsoft.com/office/drawing/2014/main" id="{1CDDDCAD-581D-EB3C-67E4-104FA31B5B1E}"/>
              </a:ext>
            </a:extLst>
          </p:cNvPr>
          <p:cNvSpPr>
            <a:spLocks noGrp="1"/>
          </p:cNvSpPr>
          <p:nvPr>
            <p:ph idx="1"/>
          </p:nvPr>
        </p:nvSpPr>
        <p:spPr/>
        <p:txBody>
          <a:bodyPr/>
          <a:lstStyle/>
          <a:p>
            <a:pPr marL="0" indent="0">
              <a:lnSpc>
                <a:spcPct val="150000"/>
              </a:lnSpc>
              <a:buNone/>
            </a:pPr>
            <a:r>
              <a:rPr lang="en-US" dirty="0">
                <a:latin typeface="Arial" panose="020B0604020202020204" pitchFamily="34" charset="0"/>
              </a:rPr>
              <a:t>Functions involved in Link Checking process,</a:t>
            </a:r>
          </a:p>
          <a:p>
            <a:pPr marL="0" indent="0">
              <a:lnSpc>
                <a:spcPct val="150000"/>
              </a:lnSpc>
              <a:buNone/>
            </a:pPr>
            <a:r>
              <a:rPr lang="en-US" dirty="0">
                <a:latin typeface="Arial" panose="020B0604020202020204" pitchFamily="34" charset="0"/>
              </a:rPr>
              <a:t>              </a:t>
            </a:r>
            <a:r>
              <a:rPr lang="en-US" sz="2800" i="1" dirty="0">
                <a:latin typeface="Arial" panose="020B0604020202020204" pitchFamily="34" charset="0"/>
              </a:rPr>
              <a:t>→</a:t>
            </a:r>
            <a:r>
              <a:rPr lang="en-US" dirty="0">
                <a:latin typeface="Arial" panose="020B0604020202020204" pitchFamily="34" charset="0"/>
              </a:rPr>
              <a:t>Link Checker()</a:t>
            </a:r>
          </a:p>
          <a:p>
            <a:pPr marL="0" indent="0">
              <a:lnSpc>
                <a:spcPct val="150000"/>
              </a:lnSpc>
              <a:buNone/>
            </a:pPr>
            <a:r>
              <a:rPr lang="en-US" b="0" i="0" dirty="0">
                <a:effectLst/>
                <a:latin typeface="Arial" panose="020B0604020202020204" pitchFamily="34" charset="0"/>
              </a:rPr>
              <a:t>              </a:t>
            </a:r>
            <a:r>
              <a:rPr lang="en-US" sz="2800" i="0" dirty="0">
                <a:effectLst/>
                <a:latin typeface="Arial" panose="020B0604020202020204" pitchFamily="34" charset="0"/>
              </a:rPr>
              <a:t>→</a:t>
            </a:r>
            <a:r>
              <a:rPr lang="en-US" b="0" i="0" dirty="0">
                <a:effectLst/>
                <a:latin typeface="Arial" panose="020B0604020202020204" pitchFamily="34" charset="0"/>
              </a:rPr>
              <a:t>escapeRegExp(str)</a:t>
            </a:r>
            <a:br>
              <a:rPr lang="en-US" dirty="0"/>
            </a:br>
            <a:r>
              <a:rPr lang="en-US" sz="3200" b="1" i="0" dirty="0">
                <a:solidFill>
                  <a:srgbClr val="222222"/>
                </a:solidFill>
                <a:effectLst/>
                <a:latin typeface="Arial" panose="020B0604020202020204" pitchFamily="34" charset="0"/>
              </a:rPr>
              <a:t>LinkChecker Function</a:t>
            </a:r>
            <a:br>
              <a:rPr lang="en-US" dirty="0"/>
            </a:br>
            <a:r>
              <a:rPr lang="en-US" dirty="0"/>
              <a:t>            </a:t>
            </a:r>
            <a:r>
              <a:rPr lang="en-US" b="0" i="0" dirty="0">
                <a:effectLst/>
                <a:latin typeface="Arial" panose="020B0604020202020204" pitchFamily="34" charset="0"/>
              </a:rPr>
              <a:t>The LinkChecker function is the primary function responsible for executing the link checking process.</a:t>
            </a:r>
            <a:endParaRPr lang="en-IN" dirty="0"/>
          </a:p>
        </p:txBody>
      </p:sp>
    </p:spTree>
    <p:extLst>
      <p:ext uri="{BB962C8B-B14F-4D97-AF65-F5344CB8AC3E}">
        <p14:creationId xmlns:p14="http://schemas.microsoft.com/office/powerpoint/2010/main" val="229500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2FD73-894C-A69E-26A0-8CAC1C023BA6}"/>
              </a:ext>
            </a:extLst>
          </p:cNvPr>
          <p:cNvSpPr>
            <a:spLocks noGrp="1"/>
          </p:cNvSpPr>
          <p:nvPr>
            <p:ph idx="1"/>
          </p:nvPr>
        </p:nvSpPr>
        <p:spPr/>
        <p:txBody>
          <a:bodyPr/>
          <a:lstStyle/>
          <a:p>
            <a:pPr marL="0" indent="0">
              <a:buNone/>
            </a:pPr>
            <a:r>
              <a:rPr lang="en-IN" sz="3200" b="1" dirty="0"/>
              <a:t>Steps involved in link checking process, </a:t>
            </a:r>
          </a:p>
          <a:p>
            <a:pPr marL="0" indent="0">
              <a:lnSpc>
                <a:spcPct val="150000"/>
              </a:lnSpc>
              <a:buNone/>
            </a:pPr>
            <a:r>
              <a:rPr lang="en-IN" dirty="0"/>
              <a:t>                            ► </a:t>
            </a:r>
            <a:r>
              <a:rPr lang="en-US" b="1" i="0" dirty="0">
                <a:effectLst/>
                <a:latin typeface="Arial" panose="020B0604020202020204" pitchFamily="34" charset="0"/>
              </a:rPr>
              <a:t>Retrieve Data</a:t>
            </a:r>
            <a:r>
              <a:rPr lang="en-US" b="0" i="0" dirty="0">
                <a:effectLst/>
                <a:latin typeface="Arial" panose="020B0604020202020204" pitchFamily="34" charset="0"/>
              </a:rPr>
              <a:t>: It retrieves the URLs from the 'LinkChecker' sheet and the assets from the 'Assets' sheet.</a:t>
            </a:r>
            <a:br>
              <a:rPr lang="en-US" dirty="0"/>
            </a:br>
            <a:r>
              <a:rPr lang="en-US" b="1" dirty="0"/>
              <a:t>                            ► </a:t>
            </a:r>
            <a:r>
              <a:rPr lang="en-US" b="1" i="0" dirty="0">
                <a:effectLst/>
                <a:latin typeface="Arial" panose="020B0604020202020204" pitchFamily="34" charset="0"/>
              </a:rPr>
              <a:t>Flatten Data</a:t>
            </a:r>
            <a:r>
              <a:rPr lang="en-US" b="0" i="0" dirty="0">
                <a:effectLst/>
                <a:latin typeface="Arial" panose="020B0604020202020204" pitchFamily="34" charset="0"/>
              </a:rPr>
              <a:t>: The assets data is flattened to a single-dimensional array for easier comparison.</a:t>
            </a:r>
            <a:br>
              <a:rPr lang="en-US" dirty="0"/>
            </a:br>
            <a:r>
              <a:rPr lang="en-US" dirty="0"/>
              <a:t>                            ► </a:t>
            </a:r>
            <a:r>
              <a:rPr lang="en-US" b="1" i="0" dirty="0">
                <a:effectLst/>
                <a:latin typeface="Arial" panose="020B0604020202020204" pitchFamily="34" charset="0"/>
              </a:rPr>
              <a:t>Link Checking Loop</a:t>
            </a:r>
            <a:r>
              <a:rPr lang="en-US" b="0" i="0" dirty="0">
                <a:effectLst/>
                <a:latin typeface="Arial" panose="020B0604020202020204" pitchFamily="34" charset="0"/>
              </a:rPr>
              <a:t>: It loops through each URL.</a:t>
            </a:r>
            <a:endParaRPr lang="en-IN" dirty="0"/>
          </a:p>
        </p:txBody>
      </p:sp>
      <p:sp>
        <p:nvSpPr>
          <p:cNvPr id="5" name="Title 4">
            <a:extLst>
              <a:ext uri="{FF2B5EF4-FFF2-40B4-BE49-F238E27FC236}">
                <a16:creationId xmlns:a16="http://schemas.microsoft.com/office/drawing/2014/main" id="{165851A6-3978-8D0C-6A72-CF2F17341408}"/>
              </a:ext>
            </a:extLst>
          </p:cNvPr>
          <p:cNvSpPr>
            <a:spLocks noGrp="1"/>
          </p:cNvSpPr>
          <p:nvPr>
            <p:ph type="title"/>
          </p:nvPr>
        </p:nvSpPr>
        <p:spPr/>
        <p:txBody>
          <a:bodyPr>
            <a:normAutofit/>
          </a:bodyPr>
          <a:lstStyle/>
          <a:p>
            <a:pPr>
              <a:lnSpc>
                <a:spcPct val="100000"/>
              </a:lnSpc>
            </a:pPr>
            <a:r>
              <a:rPr lang="en-IN" sz="4400" b="1" dirty="0"/>
              <a:t>Steps</a:t>
            </a:r>
          </a:p>
        </p:txBody>
      </p:sp>
    </p:spTree>
    <p:extLst>
      <p:ext uri="{BB962C8B-B14F-4D97-AF65-F5344CB8AC3E}">
        <p14:creationId xmlns:p14="http://schemas.microsoft.com/office/powerpoint/2010/main" val="655740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237</TotalTime>
  <Words>1080</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Arial Black</vt:lpstr>
      <vt:lpstr>Century Gothic</vt:lpstr>
      <vt:lpstr>Segoe UI Semibold</vt:lpstr>
      <vt:lpstr>Söhne</vt:lpstr>
      <vt:lpstr>Wingdings</vt:lpstr>
      <vt:lpstr>Vapor Trail</vt:lpstr>
      <vt:lpstr>URL CHECKER</vt:lpstr>
      <vt:lpstr>ABSTRACT</vt:lpstr>
      <vt:lpstr>Problem statement</vt:lpstr>
      <vt:lpstr>INTRODUCTION</vt:lpstr>
      <vt:lpstr>LITERATURE SURVEY</vt:lpstr>
      <vt:lpstr>DEVELOPMENT ENVIRONMENT</vt:lpstr>
      <vt:lpstr>DEVELOPMENT ENVIRONMENT</vt:lpstr>
      <vt:lpstr>Functions</vt:lpstr>
      <vt:lpstr>Steps</vt:lpstr>
      <vt:lpstr>Operations</vt:lpstr>
      <vt:lpstr>PowerPoint Presentation</vt:lpstr>
      <vt:lpstr>usage</vt:lpstr>
      <vt:lpstr>considerations</vt:lpstr>
      <vt:lpstr>PowerPoint Presentation</vt:lpstr>
      <vt:lpstr>UML DIAGRAMS</vt:lpstr>
      <vt:lpstr>DATAflow Diagram</vt:lpstr>
      <vt:lpstr>ER DIAGRAM</vt:lpstr>
      <vt:lpstr>maintenance</vt:lpstr>
      <vt:lpstr>conclusion</vt:lpstr>
      <vt:lpstr>FUTURE ENHANCEMENT</vt:lpstr>
      <vt:lpstr>OUTPUT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CHECKER</dc:title>
  <dc:creator>Arasi Irini</dc:creator>
  <cp:lastModifiedBy>SINDHUJA K</cp:lastModifiedBy>
  <cp:revision>4</cp:revision>
  <dcterms:created xsi:type="dcterms:W3CDTF">2023-10-15T09:46:12Z</dcterms:created>
  <dcterms:modified xsi:type="dcterms:W3CDTF">2023-10-19T15:13:28Z</dcterms:modified>
</cp:coreProperties>
</file>