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6" r:id="rId2"/>
    <p:sldId id="257" r:id="rId3"/>
    <p:sldId id="260" r:id="rId4"/>
    <p:sldId id="261" r:id="rId5"/>
    <p:sldId id="268" r:id="rId6"/>
    <p:sldId id="271" r:id="rId7"/>
    <p:sldId id="262" r:id="rId8"/>
    <p:sldId id="263" r:id="rId9"/>
    <p:sldId id="264" r:id="rId10"/>
    <p:sldId id="265" r:id="rId11"/>
    <p:sldId id="267"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9" autoAdjust="0"/>
    <p:restoredTop sz="86372" autoAdjust="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E2B22-87B5-44EF-800E-17819C4F28C2}" type="datetimeFigureOut">
              <a:rPr lang="en-IN" smtClean="0"/>
              <a:t>19-10-2022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A82DE-CEAE-4DD0-BCA9-981FFBC019B9}" type="slidenum">
              <a:rPr lang="en-IN" smtClean="0"/>
              <a:t>‹#›</a:t>
            </a:fld>
            <a:endParaRPr lang="en-IN"/>
          </a:p>
        </p:txBody>
      </p:sp>
    </p:spTree>
    <p:extLst>
      <p:ext uri="{BB962C8B-B14F-4D97-AF65-F5344CB8AC3E}">
        <p14:creationId xmlns:p14="http://schemas.microsoft.com/office/powerpoint/2010/main" val="1553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3A82DE-CEAE-4DD0-BCA9-981FFBC019B9}" type="slidenum">
              <a:rPr lang="en-IN" smtClean="0"/>
              <a:t>1</a:t>
            </a:fld>
            <a:endParaRPr lang="en-IN"/>
          </a:p>
        </p:txBody>
      </p:sp>
    </p:spTree>
    <p:extLst>
      <p:ext uri="{BB962C8B-B14F-4D97-AF65-F5344CB8AC3E}">
        <p14:creationId xmlns:p14="http://schemas.microsoft.com/office/powerpoint/2010/main" val="341796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CF171C-5A97-4C63-96EA-018EC9E2F3E2}" type="datetimeFigureOut">
              <a:rPr lang="en-IN" smtClean="0"/>
              <a:t>19-10-2022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238024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F171C-5A97-4C63-96EA-018EC9E2F3E2}"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129621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F171C-5A97-4C63-96EA-018EC9E2F3E2}"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420385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F171C-5A97-4C63-96EA-018EC9E2F3E2}"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41805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F171C-5A97-4C63-96EA-018EC9E2F3E2}"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768121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F171C-5A97-4C63-96EA-018EC9E2F3E2}"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3515959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F171C-5A97-4C63-96EA-018EC9E2F3E2}"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3875766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F171C-5A97-4C63-96EA-018EC9E2F3E2}"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828614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F171C-5A97-4C63-96EA-018EC9E2F3E2}"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181355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F171C-5A97-4C63-96EA-018EC9E2F3E2}"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289351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F171C-5A97-4C63-96EA-018EC9E2F3E2}"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299625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CF171C-5A97-4C63-96EA-018EC9E2F3E2}"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56676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F171C-5A97-4C63-96EA-018EC9E2F3E2}"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52087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F171C-5A97-4C63-96EA-018EC9E2F3E2}"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73810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F171C-5A97-4C63-96EA-018EC9E2F3E2}"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341070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F171C-5A97-4C63-96EA-018EC9E2F3E2}"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326051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F171C-5A97-4C63-96EA-018EC9E2F3E2}"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5855B-90F0-4E34-BD52-99E4F771D02C}" type="slidenum">
              <a:rPr lang="en-IN" smtClean="0"/>
              <a:t>‹#›</a:t>
            </a:fld>
            <a:endParaRPr lang="en-IN"/>
          </a:p>
        </p:txBody>
      </p:sp>
    </p:spTree>
    <p:extLst>
      <p:ext uri="{BB962C8B-B14F-4D97-AF65-F5344CB8AC3E}">
        <p14:creationId xmlns:p14="http://schemas.microsoft.com/office/powerpoint/2010/main" val="265413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F171C-5A97-4C63-96EA-018EC9E2F3E2}" type="datetimeFigureOut">
              <a:rPr lang="en-IN" smtClean="0"/>
              <a:t>19-10-2022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E5855B-90F0-4E34-BD52-99E4F771D02C}" type="slidenum">
              <a:rPr lang="en-IN" smtClean="0"/>
              <a:t>‹#›</a:t>
            </a:fld>
            <a:endParaRPr lang="en-IN"/>
          </a:p>
        </p:txBody>
      </p:sp>
    </p:spTree>
    <p:extLst>
      <p:ext uri="{BB962C8B-B14F-4D97-AF65-F5344CB8AC3E}">
        <p14:creationId xmlns:p14="http://schemas.microsoft.com/office/powerpoint/2010/main" val="22759212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6507-3EDA-4CF9-8272-1C62CF4B3411}"/>
              </a:ext>
            </a:extLst>
          </p:cNvPr>
          <p:cNvSpPr>
            <a:spLocks noGrp="1"/>
          </p:cNvSpPr>
          <p:nvPr>
            <p:ph type="ctrTitle"/>
          </p:nvPr>
        </p:nvSpPr>
        <p:spPr>
          <a:xfrm>
            <a:off x="2713549" y="2031529"/>
            <a:ext cx="8901225" cy="1816045"/>
          </a:xfrm>
          <a:ln>
            <a:noFill/>
          </a:ln>
          <a:effectLst>
            <a:glow rad="228600">
              <a:srgbClr val="FF0000">
                <a:alpha val="40000"/>
              </a:srgbClr>
            </a:glow>
            <a:outerShdw blurRad="190500" dist="228600" dir="2700000" algn="ctr">
              <a:srgbClr val="000000">
                <a:alpha val="30000"/>
              </a:srgbClr>
            </a:outerShdw>
            <a:reflection blurRad="6350" stA="50000" endA="275" endPos="40000" dist="101600" dir="5400000" sy="-100000" algn="bl" rotWithShape="0"/>
          </a:effectLst>
          <a:scene3d>
            <a:camera prst="orthographicFront">
              <a:rot lat="0" lon="0" rev="0"/>
            </a:camera>
            <a:lightRig rig="glow" dir="t">
              <a:rot lat="0" lon="0" rev="4800000"/>
            </a:lightRig>
          </a:scene3d>
          <a:sp3d prstMaterial="matte">
            <a:bevelT w="127000" h="63500"/>
          </a:sp3d>
        </p:spPr>
        <p:txBody>
          <a:bodyPr anchor="ctr">
            <a:normAutofit/>
          </a:bodyPr>
          <a:lstStyle/>
          <a:p>
            <a:pPr algn="ctr"/>
            <a:r>
              <a:rPr lang="en-US" sz="3200" u="sng" dirty="0">
                <a:solidFill>
                  <a:schemeClr val="accent1">
                    <a:lumMod val="75000"/>
                  </a:schemeClr>
                </a:solidFill>
                <a:latin typeface="Algerian" panose="04020705040A02060702" pitchFamily="82" charset="0"/>
              </a:rPr>
              <a:t>ADVANCE INDICATOR FOR VEHICLES TO AVOID road ACCIDENTS</a:t>
            </a:r>
            <a:endParaRPr lang="en-IN" sz="3600" u="sng" dirty="0">
              <a:solidFill>
                <a:schemeClr val="accent1">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0592F6E6-2D48-4A6B-80C8-C1C5F04A431B}"/>
              </a:ext>
            </a:extLst>
          </p:cNvPr>
          <p:cNvSpPr>
            <a:spLocks noGrp="1"/>
          </p:cNvSpPr>
          <p:nvPr>
            <p:ph type="subTitle" idx="1"/>
          </p:nvPr>
        </p:nvSpPr>
        <p:spPr>
          <a:xfrm>
            <a:off x="5656146" y="4622462"/>
            <a:ext cx="5908561" cy="1876221"/>
          </a:xfrm>
        </p:spPr>
        <p:txBody>
          <a:bodyPr anchor="ctr">
            <a:normAutofit/>
          </a:bodyPr>
          <a:lstStyle/>
          <a:p>
            <a:pPr algn="l"/>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S</a:t>
            </a:r>
            <a:r>
              <a:rPr lang="en-US" sz="240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Ranjith</a:t>
            </a:r>
            <a:endParaRPr lang="en-IN"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r>
              <a:rPr lang="en-IN" sz="2400" u="sng">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 YEAR </a:t>
            </a:r>
            <a:endParaRPr lang="en-US" sz="2400"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r>
              <a:rPr lang="en-IN" sz="2400" dirty="0">
                <a:solidFill>
                  <a:schemeClr val="accent1">
                    <a:lumMod val="75000"/>
                  </a:schemeClr>
                </a:solidFill>
                <a:latin typeface="Times New Roman" panose="02020603050405020304" pitchFamily="18" charset="0"/>
                <a:cs typeface="Times New Roman" panose="02020603050405020304" pitchFamily="18" charset="0"/>
              </a:rPr>
              <a:t>B.Tech</a:t>
            </a:r>
            <a:r>
              <a:rPr lang="en-IN" sz="16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a:solidFill>
                  <a:schemeClr val="accent1">
                    <a:lumMod val="75000"/>
                  </a:schemeClr>
                </a:solidFill>
                <a:latin typeface="Times New Roman" panose="02020603050405020304" pitchFamily="18" charset="0"/>
                <a:cs typeface="Times New Roman" panose="02020603050405020304" pitchFamily="18" charset="0"/>
              </a:rPr>
              <a:t>Information Technology</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60FF2736-4A2B-4501-A7DF-42C3642A5322}"/>
              </a:ext>
            </a:extLst>
          </p:cNvPr>
          <p:cNvSpPr txBox="1">
            <a:spLocks/>
          </p:cNvSpPr>
          <p:nvPr/>
        </p:nvSpPr>
        <p:spPr>
          <a:xfrm>
            <a:off x="1828800" y="419492"/>
            <a:ext cx="10363200" cy="1978669"/>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algn="ctr">
              <a:spcBef>
                <a:spcPts val="0"/>
              </a:spcBef>
              <a:spcAft>
                <a:spcPts val="0"/>
              </a:spcAft>
            </a:pPr>
            <a:r>
              <a:rPr lang="en-US" sz="3000" b="1" dirty="0">
                <a:solidFill>
                  <a:schemeClr val="accent1">
                    <a:lumMod val="75000"/>
                  </a:schemeClr>
                </a:solidFill>
                <a:effectLst/>
                <a:latin typeface="Cambria" panose="02040503050406030204" pitchFamily="18" charset="0"/>
                <a:ea typeface="Calibri" panose="020F0502020204030204" pitchFamily="34" charset="0"/>
                <a:cs typeface="Latha" panose="020B0604020202020204" pitchFamily="34" charset="0"/>
              </a:rPr>
              <a:t>K S R  INSTITUTE  FOR  ENGINEERING  AND  TECHNOLOGY</a:t>
            </a:r>
          </a:p>
          <a:p>
            <a:pPr marL="0" marR="0" algn="ctr">
              <a:spcBef>
                <a:spcPts val="0"/>
              </a:spcBef>
              <a:spcAft>
                <a:spcPts val="0"/>
              </a:spcAft>
            </a:pPr>
            <a:r>
              <a:rPr lang="en-US" sz="1400" b="1" dirty="0">
                <a:solidFill>
                  <a:schemeClr val="accent1">
                    <a:lumMod val="75000"/>
                  </a:schemeClr>
                </a:solidFill>
                <a:effectLst/>
                <a:latin typeface="Times New Roman" panose="02020603050405020304" pitchFamily="18" charset="0"/>
                <a:ea typeface="Calibri" panose="020F0502020204030204" pitchFamily="34" charset="0"/>
                <a:cs typeface="Latha" panose="020B0604020202020204" pitchFamily="34" charset="0"/>
              </a:rPr>
              <a:t>Tiruchengode, Namakkal – 637 215</a:t>
            </a:r>
          </a:p>
          <a:p>
            <a:pPr marL="0" marR="0" algn="ctr">
              <a:spcBef>
                <a:spcPts val="0"/>
              </a:spcBef>
              <a:spcAft>
                <a:spcPts val="0"/>
              </a:spcAft>
            </a:pPr>
            <a:r>
              <a:rPr lang="en-US" sz="1600" b="1" dirty="0">
                <a:solidFill>
                  <a:schemeClr val="accent1">
                    <a:lumMod val="75000"/>
                  </a:schemeClr>
                </a:solidFill>
                <a:effectLst/>
                <a:latin typeface="Times New Roman" panose="02020603050405020304" pitchFamily="18" charset="0"/>
                <a:ea typeface="Calibri" panose="020F0502020204030204" pitchFamily="34" charset="0"/>
                <a:cs typeface="Latha" panose="020B0604020202020204" pitchFamily="34" charset="0"/>
              </a:rPr>
              <a:t>Approved by AICTE, New Delhi  and Affiliated to Anna University, Chennai</a:t>
            </a:r>
            <a:endParaRPr lang="en-IN" sz="1600" dirty="0">
              <a:solidFill>
                <a:schemeClr val="accent1">
                  <a:lumMod val="75000"/>
                </a:schemeClr>
              </a:solidFill>
              <a:effectLst/>
              <a:latin typeface="Calibri" panose="020F0502020204030204" pitchFamily="34" charset="0"/>
              <a:ea typeface="Calibri" panose="020F0502020204030204" pitchFamily="34" charset="0"/>
              <a:cs typeface="Latha" panose="020B0604020202020204" pitchFamily="34" charset="0"/>
            </a:endParaRPr>
          </a:p>
          <a:p>
            <a:pPr algn="ctr"/>
            <a:r>
              <a:rPr lang="en-US" sz="1600" b="1" dirty="0">
                <a:solidFill>
                  <a:schemeClr val="accent1">
                    <a:lumMod val="75000"/>
                  </a:schemeClr>
                </a:solidFill>
                <a:effectLst/>
                <a:latin typeface="Times New Roman" panose="02020603050405020304" pitchFamily="18" charset="0"/>
                <a:ea typeface="Calibri" panose="020F0502020204030204" pitchFamily="34" charset="0"/>
                <a:cs typeface="Latha" panose="020B0604020202020204" pitchFamily="34" charset="0"/>
              </a:rPr>
              <a:t>Accredited by NAAC (‘A+’ Grade) &amp; NBA (UG – CSE, EEE, ECE, IT &amp; MECH)</a:t>
            </a:r>
            <a:endParaRPr lang="en-IN" sz="2400" dirty="0">
              <a:solidFill>
                <a:schemeClr val="accent1">
                  <a:lumMod val="75000"/>
                </a:schemeClr>
              </a:solidFill>
              <a:effectLst/>
              <a:latin typeface="Calibri" panose="020F0502020204030204" pitchFamily="34" charset="0"/>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7ED81B17-4071-4C39-82E1-481CE04A5E8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6763" y="988982"/>
            <a:ext cx="1121790" cy="781050"/>
          </a:xfrm>
          <a:prstGeom prst="rect">
            <a:avLst/>
          </a:prstGeom>
          <a:noFill/>
          <a:ln>
            <a:noFill/>
          </a:ln>
          <a:effectLst>
            <a:outerShdw blurRad="76200" dist="12700" dir="2700000" sy="-23000" kx="-800400" algn="bl" rotWithShape="0">
              <a:prstClr val="black">
                <a:alpha val="20000"/>
              </a:prstClr>
            </a:outerShdw>
          </a:effectLst>
        </p:spPr>
      </p:pic>
      <p:pic>
        <p:nvPicPr>
          <p:cNvPr id="7" name="Picture 6">
            <a:extLst>
              <a:ext uri="{FF2B5EF4-FFF2-40B4-BE49-F238E27FC236}">
                <a16:creationId xmlns:a16="http://schemas.microsoft.com/office/drawing/2014/main" id="{91D22569-4451-4B21-9768-F35424BA8C75}"/>
              </a:ext>
            </a:extLst>
          </p:cNvPr>
          <p:cNvPicPr>
            <a:picLocks noChangeAspect="1"/>
          </p:cNvPicPr>
          <p:nvPr/>
        </p:nvPicPr>
        <p:blipFill>
          <a:blip r:embed="rId4" cstate="print"/>
          <a:srcRect/>
          <a:stretch>
            <a:fillRect/>
          </a:stretch>
        </p:blipFill>
        <p:spPr bwMode="auto">
          <a:xfrm>
            <a:off x="10610575" y="1011410"/>
            <a:ext cx="730991" cy="738019"/>
          </a:xfrm>
          <a:prstGeom prst="rect">
            <a:avLst/>
          </a:prstGeom>
          <a:noFill/>
          <a:ln w="9525">
            <a:noFill/>
            <a:miter lim="800000"/>
            <a:headEnd/>
            <a:tailEnd/>
          </a:ln>
          <a:effectLst>
            <a:outerShdw blurRad="76200" dist="12700" dir="2700000" sy="-23000" kx="-800400" algn="bl" rotWithShape="0">
              <a:prstClr val="black">
                <a:alpha val="20000"/>
              </a:prstClr>
            </a:outerShdw>
          </a:effectLst>
        </p:spPr>
      </p:pic>
      <p:pic>
        <p:nvPicPr>
          <p:cNvPr id="8" name="Picture 7">
            <a:extLst>
              <a:ext uri="{FF2B5EF4-FFF2-40B4-BE49-F238E27FC236}">
                <a16:creationId xmlns:a16="http://schemas.microsoft.com/office/drawing/2014/main" id="{668314C4-DDF4-449A-9D64-19BDCE9C9A61}"/>
              </a:ext>
            </a:extLst>
          </p:cNvPr>
          <p:cNvPicPr>
            <a:picLocks noChangeAspect="1"/>
          </p:cNvPicPr>
          <p:nvPr/>
        </p:nvPicPr>
        <p:blipFill>
          <a:blip r:embed="rId5" cstate="print"/>
          <a:srcRect l="7627" r="8815"/>
          <a:stretch>
            <a:fillRect/>
          </a:stretch>
        </p:blipFill>
        <p:spPr bwMode="auto">
          <a:xfrm>
            <a:off x="11461012" y="1157892"/>
            <a:ext cx="626110" cy="443230"/>
          </a:xfrm>
          <a:prstGeom prst="rect">
            <a:avLst/>
          </a:prstGeom>
          <a:noFill/>
          <a:ln w="9525">
            <a:noFill/>
            <a:miter lim="800000"/>
            <a:headEnd/>
            <a:tailEnd/>
          </a:ln>
          <a:effectLst>
            <a:outerShdw blurRad="76200" dist="12700" dir="2700000" sy="-23000" kx="-800400" algn="bl" rotWithShape="0">
              <a:prstClr val="black">
                <a:alpha val="20000"/>
              </a:prstClr>
            </a:outerShdw>
          </a:effectLst>
        </p:spPr>
      </p:pic>
    </p:spTree>
    <p:extLst>
      <p:ext uri="{BB962C8B-B14F-4D97-AF65-F5344CB8AC3E}">
        <p14:creationId xmlns:p14="http://schemas.microsoft.com/office/powerpoint/2010/main" val="83897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FD9-6065-490A-A2E3-E08F63BBA17A}"/>
              </a:ext>
            </a:extLst>
          </p:cNvPr>
          <p:cNvSpPr>
            <a:spLocks noGrp="1"/>
          </p:cNvSpPr>
          <p:nvPr>
            <p:ph type="title"/>
          </p:nvPr>
        </p:nvSpPr>
        <p:spPr/>
        <p:txBody>
          <a:bodyPr>
            <a:normAutofit/>
          </a:bodyPr>
          <a:lstStyle/>
          <a:p>
            <a:pPr marL="0" marR="0">
              <a:lnSpc>
                <a:spcPct val="150000"/>
              </a:lnSpc>
              <a:spcBef>
                <a:spcPts val="0"/>
              </a:spcBef>
              <a:spcAft>
                <a:spcPts val="800"/>
              </a:spcAft>
            </a:pPr>
            <a:r>
              <a:rPr lang="en-IN" sz="3200" b="1" u="sng"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Case: 3</a:t>
            </a:r>
            <a:endParaRPr lang="en-IN" sz="3200" u="sng"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3" name="Content Placeholder 2">
            <a:extLst>
              <a:ext uri="{FF2B5EF4-FFF2-40B4-BE49-F238E27FC236}">
                <a16:creationId xmlns:a16="http://schemas.microsoft.com/office/drawing/2014/main" id="{D3CCFD35-8EBE-424D-B912-18B3D379533E}"/>
              </a:ext>
            </a:extLst>
          </p:cNvPr>
          <p:cNvSpPr>
            <a:spLocks noGrp="1"/>
          </p:cNvSpPr>
          <p:nvPr>
            <p:ph idx="1"/>
          </p:nvPr>
        </p:nvSpPr>
        <p:spPr>
          <a:xfrm>
            <a:off x="1569151" y="2064470"/>
            <a:ext cx="10018713" cy="3909767"/>
          </a:xfrm>
        </p:spPr>
        <p:txBody>
          <a:bodyPr>
            <a:normAutofit/>
          </a:bodyPr>
          <a:lstStyle/>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This is applicable for all vehicles. At highways most of vehicles like lorry, trucks even cars fail to turn off the indicators. Often those indicators are turned ' on ' especially travelling on highway roads. This may result in heavy accidents. </a:t>
            </a: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As per our project, in this case when a vehicle's steering or handle bar is in same position continuously moving for </a:t>
            </a:r>
            <a:r>
              <a:rPr lang="en-IN" sz="1800" dirty="0">
                <a:effectLst/>
                <a:highlight>
                  <a:srgbClr val="FFFF00"/>
                </a:highlight>
                <a:latin typeface="Times New Roman" panose="02020603050405020304" pitchFamily="18" charset="0"/>
                <a:ea typeface="Calibri" panose="020F0502020204030204" pitchFamily="34" charset="0"/>
                <a:cs typeface="Latha" panose="020B0604020202020204" pitchFamily="34" charset="0"/>
              </a:rPr>
              <a:t>(approx. 200 meters)</a:t>
            </a:r>
            <a:r>
              <a:rPr lang="en-IN" sz="1800" dirty="0">
                <a:effectLst/>
                <a:latin typeface="Times New Roman" panose="02020603050405020304" pitchFamily="18" charset="0"/>
                <a:ea typeface="Calibri" panose="020F0502020204030204" pitchFamily="34" charset="0"/>
                <a:cs typeface="Latha" panose="020B0604020202020204" pitchFamily="34" charset="0"/>
              </a:rPr>
              <a:t> this indicator will be turned off automatically.  </a:t>
            </a: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Our </a:t>
            </a:r>
            <a:r>
              <a:rPr lang="en-IN" sz="1800" b="1" dirty="0">
                <a:effectLst/>
                <a:latin typeface="Times New Roman" panose="02020603050405020304" pitchFamily="18" charset="0"/>
                <a:ea typeface="Calibri" panose="020F0502020204030204" pitchFamily="34" charset="0"/>
                <a:cs typeface="Latha" panose="020B0604020202020204" pitchFamily="34" charset="0"/>
              </a:rPr>
              <a:t>"AUTOMATIC INDICATOR TURN OFF"</a:t>
            </a:r>
            <a:r>
              <a:rPr lang="en-IN" sz="1800" dirty="0">
                <a:effectLst/>
                <a:latin typeface="Times New Roman" panose="02020603050405020304" pitchFamily="18" charset="0"/>
                <a:ea typeface="Calibri" panose="020F0502020204030204" pitchFamily="34" charset="0"/>
                <a:cs typeface="Latha" panose="020B0604020202020204" pitchFamily="34" charset="0"/>
              </a:rPr>
              <a:t> will sense the travelling distance and position of the steering or handle bar.</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41702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19D9-4BE5-4031-B286-A1FA32F5B75B}"/>
              </a:ext>
            </a:extLst>
          </p:cNvPr>
          <p:cNvSpPr>
            <a:spLocks noGrp="1"/>
          </p:cNvSpPr>
          <p:nvPr>
            <p:ph type="title"/>
          </p:nvPr>
        </p:nvSpPr>
        <p:spPr/>
        <p:txBody>
          <a:bodyPr/>
          <a:lstStyle/>
          <a:p>
            <a:r>
              <a:rPr lang="en-US" sz="4800" u="sng" dirty="0">
                <a:solidFill>
                  <a:srgbClr val="FF0000"/>
                </a:solidFill>
              </a:rPr>
              <a:t>SENSORS</a:t>
            </a:r>
            <a:endParaRPr lang="en-IN" u="sng" dirty="0">
              <a:solidFill>
                <a:srgbClr val="FF0000"/>
              </a:solidFill>
            </a:endParaRPr>
          </a:p>
        </p:txBody>
      </p:sp>
      <p:sp>
        <p:nvSpPr>
          <p:cNvPr id="3" name="Text Placeholder 2">
            <a:extLst>
              <a:ext uri="{FF2B5EF4-FFF2-40B4-BE49-F238E27FC236}">
                <a16:creationId xmlns:a16="http://schemas.microsoft.com/office/drawing/2014/main" id="{6EDBF8ED-54CE-4B54-AF48-FA6EFB2D7E6A}"/>
              </a:ext>
            </a:extLst>
          </p:cNvPr>
          <p:cNvSpPr>
            <a:spLocks noGrp="1"/>
          </p:cNvSpPr>
          <p:nvPr>
            <p:ph type="body" idx="1"/>
          </p:nvPr>
        </p:nvSpPr>
        <p:spPr/>
        <p:txBody>
          <a:bodyPr/>
          <a:lstStyle/>
          <a:p>
            <a:r>
              <a:rPr lang="en-IN" b="1" i="0" cap="all" dirty="0">
                <a:solidFill>
                  <a:srgbClr val="6E2585"/>
                </a:solidFill>
                <a:effectLst/>
                <a:latin typeface="Arial" panose="020B0604020202020204" pitchFamily="34" charset="0"/>
              </a:rPr>
              <a:t>ACCELEROMETER</a:t>
            </a:r>
          </a:p>
          <a:p>
            <a:endParaRPr lang="en-IN" b="1" i="0" cap="all" dirty="0">
              <a:solidFill>
                <a:srgbClr val="6E2585"/>
              </a:solidFill>
              <a:effectLst/>
              <a:latin typeface="Arial" panose="020B0604020202020204" pitchFamily="34" charset="0"/>
            </a:endParaRPr>
          </a:p>
        </p:txBody>
      </p:sp>
      <p:sp>
        <p:nvSpPr>
          <p:cNvPr id="4" name="Content Placeholder 3">
            <a:extLst>
              <a:ext uri="{FF2B5EF4-FFF2-40B4-BE49-F238E27FC236}">
                <a16:creationId xmlns:a16="http://schemas.microsoft.com/office/drawing/2014/main" id="{26D3C905-BA68-4F4B-AD0F-E2A9163D49E8}"/>
              </a:ext>
            </a:extLst>
          </p:cNvPr>
          <p:cNvSpPr>
            <a:spLocks noGrp="1"/>
          </p:cNvSpPr>
          <p:nvPr>
            <p:ph sz="half" idx="2"/>
          </p:nvPr>
        </p:nvSpPr>
        <p:spPr/>
        <p:txBody>
          <a:bodyPr/>
          <a:lstStyle/>
          <a:p>
            <a:r>
              <a:rPr lang="en-US" b="1" i="0" dirty="0">
                <a:solidFill>
                  <a:srgbClr val="202124"/>
                </a:solidFill>
                <a:effectLst/>
                <a:latin typeface="arial" panose="020B0604020202020204" pitchFamily="34" charset="0"/>
              </a:rPr>
              <a:t>Accelerometers measure linear acceleration (specified in mV/g) along one or several axis.</a:t>
            </a:r>
          </a:p>
          <a:p>
            <a:r>
              <a:rPr lang="en-US" b="1" dirty="0">
                <a:solidFill>
                  <a:srgbClr val="202124"/>
                </a:solidFill>
                <a:latin typeface="arial" panose="020B0604020202020204" pitchFamily="34" charset="0"/>
              </a:rPr>
              <a:t>MOVEMENT is measured.</a:t>
            </a:r>
          </a:p>
          <a:p>
            <a:r>
              <a:rPr lang="en-US" b="1" i="0" dirty="0">
                <a:solidFill>
                  <a:srgbClr val="202124"/>
                </a:solidFill>
                <a:effectLst/>
                <a:latin typeface="arial" panose="020B0604020202020204" pitchFamily="34" charset="0"/>
              </a:rPr>
              <a:t>For </a:t>
            </a:r>
            <a:r>
              <a:rPr lang="en-US" b="1" dirty="0">
                <a:solidFill>
                  <a:srgbClr val="202124"/>
                </a:solidFill>
                <a:latin typeface="arial" panose="020B0604020202020204" pitchFamily="34" charset="0"/>
              </a:rPr>
              <a:t>e.g. </a:t>
            </a:r>
            <a:r>
              <a:rPr lang="en-US" b="1" i="0" dirty="0">
                <a:solidFill>
                  <a:srgbClr val="202124"/>
                </a:solidFill>
                <a:effectLst/>
                <a:latin typeface="arial" panose="020B0604020202020204" pitchFamily="34" charset="0"/>
              </a:rPr>
              <a:t>Maps </a:t>
            </a:r>
            <a:r>
              <a:rPr lang="en-US" b="0" i="0" dirty="0">
                <a:solidFill>
                  <a:srgbClr val="202124"/>
                </a:solidFill>
                <a:effectLst/>
                <a:latin typeface="arial" panose="020B0604020202020204" pitchFamily="34" charset="0"/>
              </a:rPr>
              <a:t> </a:t>
            </a:r>
          </a:p>
          <a:p>
            <a:endParaRPr lang="en-IN" dirty="0"/>
          </a:p>
        </p:txBody>
      </p:sp>
      <p:sp>
        <p:nvSpPr>
          <p:cNvPr id="5" name="Text Placeholder 4">
            <a:extLst>
              <a:ext uri="{FF2B5EF4-FFF2-40B4-BE49-F238E27FC236}">
                <a16:creationId xmlns:a16="http://schemas.microsoft.com/office/drawing/2014/main" id="{5AE23E8B-AC58-4304-BF2A-C96281E96D9C}"/>
              </a:ext>
            </a:extLst>
          </p:cNvPr>
          <p:cNvSpPr>
            <a:spLocks noGrp="1"/>
          </p:cNvSpPr>
          <p:nvPr>
            <p:ph type="body" sz="quarter" idx="3"/>
          </p:nvPr>
        </p:nvSpPr>
        <p:spPr/>
        <p:txBody>
          <a:bodyPr/>
          <a:lstStyle/>
          <a:p>
            <a:r>
              <a:rPr lang="en-IN" b="1" i="0" cap="all" dirty="0">
                <a:solidFill>
                  <a:srgbClr val="6E2585"/>
                </a:solidFill>
                <a:effectLst/>
                <a:latin typeface="Arial" panose="020B0604020202020204" pitchFamily="34" charset="0"/>
              </a:rPr>
              <a:t>GYROSCOPE</a:t>
            </a:r>
          </a:p>
          <a:p>
            <a:endParaRPr lang="en-IN" b="1" i="0" cap="all" dirty="0">
              <a:solidFill>
                <a:srgbClr val="6E2585"/>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4C6418E2-CBBF-4190-A845-D0ED936EE70C}"/>
              </a:ext>
            </a:extLst>
          </p:cNvPr>
          <p:cNvSpPr>
            <a:spLocks noGrp="1"/>
          </p:cNvSpPr>
          <p:nvPr>
            <p:ph sz="quarter" idx="4"/>
          </p:nvPr>
        </p:nvSpPr>
        <p:spPr/>
        <p:txBody>
          <a:bodyPr/>
          <a:lstStyle/>
          <a:p>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A gyroscope measures angular velocity (specified in mV/deg/s)</a:t>
            </a:r>
          </a:p>
          <a:p>
            <a:r>
              <a:rPr lang="en-US" b="1" dirty="0">
                <a:solidFill>
                  <a:srgbClr val="202124"/>
                </a:solidFill>
                <a:latin typeface="arial" panose="020B0604020202020204" pitchFamily="34" charset="0"/>
              </a:rPr>
              <a:t>ROTATION is measured.</a:t>
            </a:r>
          </a:p>
          <a:p>
            <a:r>
              <a:rPr lang="en-US" b="1" i="0" dirty="0">
                <a:solidFill>
                  <a:srgbClr val="202124"/>
                </a:solidFill>
                <a:effectLst/>
                <a:latin typeface="arial" panose="020B0604020202020204" pitchFamily="34" charset="0"/>
              </a:rPr>
              <a:t>For </a:t>
            </a:r>
            <a:r>
              <a:rPr lang="en-US" b="1" dirty="0">
                <a:solidFill>
                  <a:srgbClr val="202124"/>
                </a:solidFill>
                <a:latin typeface="arial" panose="020B0604020202020204" pitchFamily="34" charset="0"/>
              </a:rPr>
              <a:t>e.g. Compass </a:t>
            </a:r>
            <a:endParaRPr lang="en-IN" b="1" dirty="0"/>
          </a:p>
        </p:txBody>
      </p:sp>
      <p:sp>
        <p:nvSpPr>
          <p:cNvPr id="7" name="TextBox 6">
            <a:extLst>
              <a:ext uri="{FF2B5EF4-FFF2-40B4-BE49-F238E27FC236}">
                <a16:creationId xmlns:a16="http://schemas.microsoft.com/office/drawing/2014/main" id="{4C678D9E-B27B-44E6-8C11-C82A82046B2D}"/>
              </a:ext>
            </a:extLst>
          </p:cNvPr>
          <p:cNvSpPr txBox="1"/>
          <p:nvPr/>
        </p:nvSpPr>
        <p:spPr>
          <a:xfrm>
            <a:off x="2354238" y="5430076"/>
            <a:ext cx="8696611" cy="461665"/>
          </a:xfrm>
          <a:prstGeom prst="rect">
            <a:avLst/>
          </a:prstGeom>
          <a:noFill/>
        </p:spPr>
        <p:txBody>
          <a:bodyPr wrap="none" rtlCol="0">
            <a:spAutoFit/>
          </a:bodyPr>
          <a:lstStyle/>
          <a:p>
            <a:r>
              <a:rPr lang="en-US" sz="2400" dirty="0">
                <a:solidFill>
                  <a:srgbClr val="7030A0"/>
                </a:solidFill>
                <a:latin typeface="Aharoni" panose="02010803020104030203" pitchFamily="2" charset="-79"/>
                <a:cs typeface="Aharoni" panose="02010803020104030203" pitchFamily="2" charset="-79"/>
              </a:rPr>
              <a:t>‘A’ + ‘G’ =  BOTH </a:t>
            </a:r>
            <a:r>
              <a:rPr lang="en-US" sz="2400" u="sng" dirty="0">
                <a:solidFill>
                  <a:srgbClr val="7030A0"/>
                </a:solidFill>
                <a:latin typeface="Aharoni" panose="02010803020104030203" pitchFamily="2" charset="-79"/>
                <a:cs typeface="Aharoni" panose="02010803020104030203" pitchFamily="2" charset="-79"/>
              </a:rPr>
              <a:t>MOVEMENT</a:t>
            </a:r>
            <a:r>
              <a:rPr lang="en-US" sz="2400" dirty="0">
                <a:solidFill>
                  <a:srgbClr val="7030A0"/>
                </a:solidFill>
                <a:latin typeface="Aharoni" panose="02010803020104030203" pitchFamily="2" charset="-79"/>
                <a:cs typeface="Aharoni" panose="02010803020104030203" pitchFamily="2" charset="-79"/>
              </a:rPr>
              <a:t> AND </a:t>
            </a:r>
            <a:r>
              <a:rPr lang="en-US" sz="2400" u="sng" dirty="0">
                <a:solidFill>
                  <a:srgbClr val="7030A0"/>
                </a:solidFill>
                <a:latin typeface="Aharoni" panose="02010803020104030203" pitchFamily="2" charset="-79"/>
                <a:cs typeface="Aharoni" panose="02010803020104030203" pitchFamily="2" charset="-79"/>
              </a:rPr>
              <a:t>ROTATION</a:t>
            </a:r>
            <a:r>
              <a:rPr lang="en-US" sz="2400" dirty="0">
                <a:solidFill>
                  <a:srgbClr val="7030A0"/>
                </a:solidFill>
                <a:latin typeface="Aharoni" panose="02010803020104030203" pitchFamily="2" charset="-79"/>
                <a:cs typeface="Aharoni" panose="02010803020104030203" pitchFamily="2" charset="-79"/>
              </a:rPr>
              <a:t> IS POSSIBLE</a:t>
            </a:r>
            <a:endParaRPr lang="en-IN" sz="2400" dirty="0">
              <a:solidFill>
                <a:srgbClr val="7030A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3160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E93F48-AD7C-4A14-A15D-978E2FBCE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2" y="812800"/>
            <a:ext cx="11937284" cy="4927600"/>
          </a:xfrm>
          <a:prstGeom prst="rect">
            <a:avLst/>
          </a:prstGeom>
        </p:spPr>
      </p:pic>
    </p:spTree>
    <p:extLst>
      <p:ext uri="{BB962C8B-B14F-4D97-AF65-F5344CB8AC3E}">
        <p14:creationId xmlns:p14="http://schemas.microsoft.com/office/powerpoint/2010/main" val="144654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FD9-6065-490A-A2E3-E08F63BBA17A}"/>
              </a:ext>
            </a:extLst>
          </p:cNvPr>
          <p:cNvSpPr>
            <a:spLocks noGrp="1"/>
          </p:cNvSpPr>
          <p:nvPr>
            <p:ph type="title"/>
          </p:nvPr>
        </p:nvSpPr>
        <p:spPr/>
        <p:txBody>
          <a:bodyPr>
            <a:normAutofit/>
          </a:bodyPr>
          <a:lstStyle/>
          <a:p>
            <a:pPr marL="0" marR="0">
              <a:lnSpc>
                <a:spcPct val="150000"/>
              </a:lnSpc>
              <a:spcBef>
                <a:spcPts val="0"/>
              </a:spcBef>
              <a:spcAft>
                <a:spcPts val="800"/>
              </a:spcAft>
            </a:pPr>
            <a:r>
              <a:rPr lang="en-IN" sz="6600" b="1"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Questions???</a:t>
            </a:r>
            <a:endParaRPr lang="en-IN" sz="6600" u="sng"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B3DF3DB0-5A58-42BD-B073-E7973D96C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167" y="2320607"/>
            <a:ext cx="1905000" cy="3171825"/>
          </a:xfrm>
          <a:prstGeom prst="rect">
            <a:avLst/>
          </a:prstGeom>
        </p:spPr>
      </p:pic>
    </p:spTree>
    <p:extLst>
      <p:ext uri="{BB962C8B-B14F-4D97-AF65-F5344CB8AC3E}">
        <p14:creationId xmlns:p14="http://schemas.microsoft.com/office/powerpoint/2010/main" val="87548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EC9B-A09A-4847-ABFB-E9ABE8CDEF87}"/>
              </a:ext>
            </a:extLst>
          </p:cNvPr>
          <p:cNvSpPr>
            <a:spLocks noGrp="1"/>
          </p:cNvSpPr>
          <p:nvPr>
            <p:ph type="title"/>
          </p:nvPr>
        </p:nvSpPr>
        <p:spPr/>
        <p:txBody>
          <a:bodyPr/>
          <a:lstStyle/>
          <a:p>
            <a:pPr algn="l"/>
            <a:r>
              <a:rPr lang="en-US" b="1" u="sng" dirty="0">
                <a:solidFill>
                  <a:srgbClr val="FF0000"/>
                </a:solidFill>
                <a:latin typeface="Times New Roman" panose="02020603050405020304" pitchFamily="18" charset="0"/>
                <a:cs typeface="Times New Roman" panose="02020603050405020304" pitchFamily="18" charset="0"/>
              </a:rPr>
              <a:t>CONTENTS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AE9E0B-D701-4844-8A78-A2DE9936E1C6}"/>
              </a:ext>
            </a:extLst>
          </p:cNvPr>
          <p:cNvSpPr>
            <a:spLocks noGrp="1"/>
          </p:cNvSpPr>
          <p:nvPr>
            <p:ph idx="1"/>
          </p:nvPr>
        </p:nvSpPr>
        <p:spPr>
          <a:xfrm>
            <a:off x="2173287" y="1904216"/>
            <a:ext cx="10018713" cy="4364610"/>
          </a:xfrm>
        </p:spPr>
        <p:txBody>
          <a:bodyPr>
            <a:normAutofit/>
          </a:bodyPr>
          <a:lstStyle/>
          <a:p>
            <a:r>
              <a:rPr lang="en-IN" sz="2000" b="1" dirty="0">
                <a:latin typeface="Times New Roman" panose="02020603050405020304" pitchFamily="18" charset="0"/>
                <a:ea typeface="Calibri" panose="020F0502020204030204" pitchFamily="34" charset="0"/>
              </a:rPr>
              <a:t>Existing Model:</a:t>
            </a:r>
          </a:p>
          <a:p>
            <a:r>
              <a:rPr lang="en-IN" sz="2000" b="1" dirty="0">
                <a:effectLst/>
                <a:latin typeface="Times New Roman" panose="02020603050405020304" pitchFamily="18" charset="0"/>
                <a:ea typeface="Calibri" panose="020F0502020204030204" pitchFamily="34" charset="0"/>
              </a:rPr>
              <a:t>Limitations:</a:t>
            </a:r>
          </a:p>
          <a:p>
            <a:r>
              <a:rPr lang="en-IN" sz="2000" b="1" dirty="0">
                <a:latin typeface="Times New Roman" panose="02020603050405020304" pitchFamily="18" charset="0"/>
                <a:ea typeface="Calibri" panose="020F0502020204030204" pitchFamily="34" charset="0"/>
              </a:rPr>
              <a:t>Survey</a:t>
            </a:r>
            <a:endParaRPr lang="en-IN" sz="2000" b="1" dirty="0">
              <a:effectLst/>
              <a:latin typeface="Times New Roman" panose="02020603050405020304" pitchFamily="18" charset="0"/>
              <a:ea typeface="Calibri" panose="020F0502020204030204" pitchFamily="34" charset="0"/>
            </a:endParaRPr>
          </a:p>
          <a:p>
            <a:r>
              <a:rPr lang="en-IN" sz="2000" b="1" dirty="0">
                <a:effectLst/>
                <a:latin typeface="Times New Roman" panose="02020603050405020304" pitchFamily="18" charset="0"/>
                <a:ea typeface="Calibri" panose="020F0502020204030204" pitchFamily="34" charset="0"/>
              </a:rPr>
              <a:t>Proposal Model:</a:t>
            </a:r>
          </a:p>
          <a:p>
            <a:pPr lvl="1"/>
            <a:r>
              <a:rPr lang="en-IN" sz="1600" b="1" dirty="0">
                <a:effectLst/>
                <a:latin typeface="Times New Roman" panose="02020603050405020304" pitchFamily="18" charset="0"/>
                <a:ea typeface="Calibri" panose="020F0502020204030204" pitchFamily="34" charset="0"/>
                <a:cs typeface="Latha" panose="020B0604020202020204" pitchFamily="34" charset="0"/>
              </a:rPr>
              <a:t>Case: 1</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lvl="1"/>
            <a:r>
              <a:rPr lang="en-IN" sz="1600" b="1" dirty="0">
                <a:effectLst/>
                <a:latin typeface="Times New Roman" panose="02020603050405020304" pitchFamily="18" charset="0"/>
                <a:ea typeface="Calibri" panose="020F0502020204030204" pitchFamily="34" charset="0"/>
                <a:cs typeface="Latha" panose="020B0604020202020204" pitchFamily="34" charset="0"/>
              </a:rPr>
              <a:t>Case: 2</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lvl="1"/>
            <a:r>
              <a:rPr lang="en-IN" sz="1600" b="1" dirty="0">
                <a:effectLst/>
                <a:latin typeface="Times New Roman" panose="02020603050405020304" pitchFamily="18" charset="0"/>
                <a:ea typeface="Calibri" panose="020F0502020204030204" pitchFamily="34" charset="0"/>
                <a:cs typeface="Latha" panose="020B0604020202020204" pitchFamily="34" charset="0"/>
              </a:rPr>
              <a:t>Case: 3</a:t>
            </a:r>
            <a:endParaRPr lang="en-IN" sz="1600" b="1" dirty="0">
              <a:latin typeface="Calibri" panose="020F0502020204030204" pitchFamily="34" charset="0"/>
              <a:ea typeface="Calibri" panose="020F0502020204030204" pitchFamily="34" charset="0"/>
              <a:cs typeface="Latha" panose="020B0604020202020204" pitchFamily="34" charset="0"/>
            </a:endParaRPr>
          </a:p>
          <a:p>
            <a:r>
              <a:rPr lang="en-IN" sz="2000" b="1" dirty="0">
                <a:effectLst/>
                <a:latin typeface="Times New Roman" panose="02020603050405020304" pitchFamily="18" charset="0"/>
                <a:ea typeface="Calibri" panose="020F0502020204030204" pitchFamily="34" charset="0"/>
                <a:cs typeface="Latha" panose="020B0604020202020204" pitchFamily="34" charset="0"/>
              </a:rPr>
              <a:t>Sensors</a:t>
            </a:r>
          </a:p>
        </p:txBody>
      </p:sp>
    </p:spTree>
    <p:extLst>
      <p:ext uri="{BB962C8B-B14F-4D97-AF65-F5344CB8AC3E}">
        <p14:creationId xmlns:p14="http://schemas.microsoft.com/office/powerpoint/2010/main" val="311232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FD9-6065-490A-A2E3-E08F63BBA17A}"/>
              </a:ext>
            </a:extLst>
          </p:cNvPr>
          <p:cNvSpPr>
            <a:spLocks noGrp="1"/>
          </p:cNvSpPr>
          <p:nvPr>
            <p:ph type="title"/>
          </p:nvPr>
        </p:nvSpPr>
        <p:spPr/>
        <p:txBody>
          <a:bodyPr/>
          <a:lstStyle/>
          <a:p>
            <a:r>
              <a:rPr lang="en-IN" sz="4000" b="1" u="sng" dirty="0">
                <a:solidFill>
                  <a:srgbClr val="FF0000"/>
                </a:solidFill>
                <a:latin typeface="Times New Roman" panose="02020603050405020304" pitchFamily="18" charset="0"/>
                <a:ea typeface="Calibri" panose="020F0502020204030204" pitchFamily="34" charset="0"/>
              </a:rPr>
              <a:t>Existing Model:</a:t>
            </a:r>
            <a:endParaRPr lang="en-IN" u="sng" dirty="0">
              <a:solidFill>
                <a:srgbClr val="FF0000"/>
              </a:solidFill>
            </a:endParaRPr>
          </a:p>
        </p:txBody>
      </p:sp>
      <p:sp>
        <p:nvSpPr>
          <p:cNvPr id="3" name="Content Placeholder 2">
            <a:extLst>
              <a:ext uri="{FF2B5EF4-FFF2-40B4-BE49-F238E27FC236}">
                <a16:creationId xmlns:a16="http://schemas.microsoft.com/office/drawing/2014/main" id="{D3CCFD35-8EBE-424D-B912-18B3D379533E}"/>
              </a:ext>
            </a:extLst>
          </p:cNvPr>
          <p:cNvSpPr>
            <a:spLocks noGrp="1"/>
          </p:cNvSpPr>
          <p:nvPr>
            <p:ph idx="1"/>
          </p:nvPr>
        </p:nvSpPr>
        <p:spPr>
          <a:xfrm>
            <a:off x="1569151" y="2064470"/>
            <a:ext cx="10018713" cy="3909767"/>
          </a:xfrm>
        </p:spPr>
        <p:txBody>
          <a:bodyPr>
            <a:normAutofit/>
          </a:bodyPr>
          <a:lstStyle/>
          <a:p>
            <a:pPr marL="0" marR="0" algn="just">
              <a:lnSpc>
                <a:spcPct val="150000"/>
              </a:lnSpc>
              <a:spcBef>
                <a:spcPts val="0"/>
              </a:spcBef>
              <a:spcAft>
                <a:spcPts val="800"/>
              </a:spcAft>
            </a:pPr>
            <a:r>
              <a:rPr lang="en-IN" sz="1800" b="1" u="sng" dirty="0">
                <a:effectLst/>
                <a:latin typeface="Times New Roman" panose="02020603050405020304" pitchFamily="18" charset="0"/>
                <a:ea typeface="Calibri" panose="020F0502020204030204" pitchFamily="34" charset="0"/>
                <a:cs typeface="Latha" panose="020B0604020202020204" pitchFamily="34" charset="0"/>
              </a:rPr>
              <a:t>Manual mode</a:t>
            </a:r>
            <a:r>
              <a:rPr lang="en-IN" sz="1800" dirty="0">
                <a:effectLst/>
                <a:latin typeface="Times New Roman" panose="02020603050405020304" pitchFamily="18" charset="0"/>
                <a:ea typeface="Calibri" panose="020F0502020204030204" pitchFamily="34" charset="0"/>
                <a:cs typeface="Latha" panose="020B0604020202020204" pitchFamily="34" charset="0"/>
              </a:rPr>
              <a:t> is operated by the individual whose is riding the bike. The rider can turn on/off the bike indicators whenever the rider needs to turn on/off (depends up on the situation). </a:t>
            </a: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The bike riders have to use the indicators to inform other road users when they intend to change the direction. </a:t>
            </a: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To use the bike indicators in right time, have to give the plenty of time to other road users to react and adapt to the signal. </a:t>
            </a: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Once the turn is completed make sure the indicators are cancelled otherwise it may confuse other road users.</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64984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FD9-6065-490A-A2E3-E08F63BBA17A}"/>
              </a:ext>
            </a:extLst>
          </p:cNvPr>
          <p:cNvSpPr>
            <a:spLocks noGrp="1"/>
          </p:cNvSpPr>
          <p:nvPr>
            <p:ph type="title"/>
          </p:nvPr>
        </p:nvSpPr>
        <p:spPr>
          <a:xfrm>
            <a:off x="1660590" y="1188170"/>
            <a:ext cx="10018713" cy="1752599"/>
          </a:xfrm>
        </p:spPr>
        <p:txBody>
          <a:bodyPr/>
          <a:lstStyle/>
          <a:p>
            <a:r>
              <a:rPr lang="en-IN" sz="3200" b="1" u="sng" dirty="0">
                <a:solidFill>
                  <a:srgbClr val="FF0000"/>
                </a:solidFill>
                <a:effectLst/>
                <a:latin typeface="Times New Roman" panose="02020603050405020304" pitchFamily="18" charset="0"/>
                <a:ea typeface="Calibri" panose="020F0502020204030204" pitchFamily="34" charset="0"/>
              </a:rPr>
              <a:t>Limitations of </a:t>
            </a:r>
            <a:r>
              <a:rPr lang="en-IN" sz="3200" b="1" u="sng" dirty="0">
                <a:solidFill>
                  <a:srgbClr val="FF0000"/>
                </a:solidFill>
                <a:latin typeface="Times New Roman" panose="02020603050405020304" pitchFamily="18" charset="0"/>
                <a:ea typeface="Calibri" panose="020F0502020204030204" pitchFamily="34" charset="0"/>
              </a:rPr>
              <a:t>t</a:t>
            </a:r>
            <a:r>
              <a:rPr lang="en-IN" sz="3200" b="1" u="sng" dirty="0">
                <a:solidFill>
                  <a:srgbClr val="FF0000"/>
                </a:solidFill>
                <a:effectLst/>
                <a:latin typeface="Times New Roman" panose="02020603050405020304" pitchFamily="18" charset="0"/>
                <a:ea typeface="Calibri" panose="020F0502020204030204" pitchFamily="34" charset="0"/>
              </a:rPr>
              <a:t>he Manual Mode </a:t>
            </a:r>
            <a:endParaRPr lang="en-IN" u="sng" dirty="0">
              <a:solidFill>
                <a:srgbClr val="FF0000"/>
              </a:solidFill>
            </a:endParaRPr>
          </a:p>
        </p:txBody>
      </p:sp>
      <p:sp>
        <p:nvSpPr>
          <p:cNvPr id="3" name="Content Placeholder 2">
            <a:extLst>
              <a:ext uri="{FF2B5EF4-FFF2-40B4-BE49-F238E27FC236}">
                <a16:creationId xmlns:a16="http://schemas.microsoft.com/office/drawing/2014/main" id="{D3CCFD35-8EBE-424D-B912-18B3D379533E}"/>
              </a:ext>
            </a:extLst>
          </p:cNvPr>
          <p:cNvSpPr>
            <a:spLocks noGrp="1"/>
          </p:cNvSpPr>
          <p:nvPr>
            <p:ph idx="1"/>
          </p:nvPr>
        </p:nvSpPr>
        <p:spPr>
          <a:xfrm>
            <a:off x="1934911" y="1760063"/>
            <a:ext cx="10018713" cy="3909767"/>
          </a:xfrm>
        </p:spPr>
        <p:txBody>
          <a:bodyPr>
            <a:normAutofit/>
          </a:bodyPr>
          <a:lstStyle/>
          <a:p>
            <a:pPr marL="0" marR="0">
              <a:lnSpc>
                <a:spcPct val="150000"/>
              </a:lnSpc>
              <a:spcBef>
                <a:spcPts val="0"/>
              </a:spcBef>
              <a:spcAft>
                <a:spcPts val="800"/>
              </a:spcAft>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Confusing the other road users by not turning on the bike indicators in the right time and vice versa.</a:t>
            </a:r>
            <a:endParaRPr lang="en-IN" sz="1800" dirty="0">
              <a:latin typeface="Calibri" panose="020F0502020204030204" pitchFamily="34" charset="0"/>
              <a:ea typeface="Calibri" panose="020F0502020204030204" pitchFamily="34" charset="0"/>
              <a:cs typeface="Latha" panose="020B0604020202020204" pitchFamily="34" charset="0"/>
            </a:endParaRPr>
          </a:p>
          <a:p>
            <a:pPr marL="0" marR="0">
              <a:lnSpc>
                <a:spcPct val="150000"/>
              </a:lnSpc>
              <a:spcBef>
                <a:spcPts val="0"/>
              </a:spcBef>
              <a:spcAft>
                <a:spcPts val="800"/>
              </a:spcAft>
            </a:pPr>
            <a:r>
              <a:rPr lang="en-IN" sz="1800">
                <a:effectLst/>
                <a:latin typeface="Times New Roman" panose="02020603050405020304" pitchFamily="18" charset="0"/>
                <a:ea typeface="Calibri" panose="020F0502020204030204" pitchFamily="34" charset="0"/>
                <a:cs typeface="Latha" panose="020B0604020202020204" pitchFamily="34" charset="0"/>
              </a:rPr>
              <a:t>• Riders </a:t>
            </a:r>
            <a:r>
              <a:rPr lang="en-IN" sz="1800" dirty="0">
                <a:effectLst/>
                <a:latin typeface="Times New Roman" panose="02020603050405020304" pitchFamily="18" charset="0"/>
                <a:ea typeface="Calibri" panose="020F0502020204030204" pitchFamily="34" charset="0"/>
                <a:cs typeface="Latha" panose="020B0604020202020204" pitchFamily="34" charset="0"/>
              </a:rPr>
              <a:t>are forgot to turn off the indicator in the right time.</a:t>
            </a:r>
          </a:p>
          <a:p>
            <a:pPr marL="0" marR="0">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Number of accidents are increased.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56027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ED4672-46DF-4F64-A65B-725B2DD54A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1360" y="488463"/>
            <a:ext cx="6380480" cy="56253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7169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6D0278B3-BE03-463D-BD10-CCBAF279B22D}"/>
              </a:ext>
            </a:extLst>
          </p:cNvPr>
          <p:cNvGraphicFramePr>
            <a:graphicFrameLocks noGrp="1"/>
          </p:cNvGraphicFramePr>
          <p:nvPr>
            <p:extLst>
              <p:ext uri="{D42A27DB-BD31-4B8C-83A1-F6EECF244321}">
                <p14:modId xmlns:p14="http://schemas.microsoft.com/office/powerpoint/2010/main" val="677588018"/>
              </p:ext>
            </p:extLst>
          </p:nvPr>
        </p:nvGraphicFramePr>
        <p:xfrm>
          <a:off x="2032000" y="1996439"/>
          <a:ext cx="8514080" cy="3075149"/>
        </p:xfrm>
        <a:graphic>
          <a:graphicData uri="http://schemas.openxmlformats.org/drawingml/2006/table">
            <a:tbl>
              <a:tblPr firstRow="1" bandRow="1">
                <a:tableStyleId>{5C22544A-7EE6-4342-B048-85BDC9FD1C3A}</a:tableStyleId>
              </a:tblPr>
              <a:tblGrid>
                <a:gridCol w="705484">
                  <a:extLst>
                    <a:ext uri="{9D8B030D-6E8A-4147-A177-3AD203B41FA5}">
                      <a16:colId xmlns:a16="http://schemas.microsoft.com/office/drawing/2014/main" val="2660939878"/>
                    </a:ext>
                  </a:extLst>
                </a:gridCol>
                <a:gridCol w="3551556">
                  <a:extLst>
                    <a:ext uri="{9D8B030D-6E8A-4147-A177-3AD203B41FA5}">
                      <a16:colId xmlns:a16="http://schemas.microsoft.com/office/drawing/2014/main" val="2339502460"/>
                    </a:ext>
                  </a:extLst>
                </a:gridCol>
                <a:gridCol w="2128520">
                  <a:extLst>
                    <a:ext uri="{9D8B030D-6E8A-4147-A177-3AD203B41FA5}">
                      <a16:colId xmlns:a16="http://schemas.microsoft.com/office/drawing/2014/main" val="3318616595"/>
                    </a:ext>
                  </a:extLst>
                </a:gridCol>
                <a:gridCol w="2128520">
                  <a:extLst>
                    <a:ext uri="{9D8B030D-6E8A-4147-A177-3AD203B41FA5}">
                      <a16:colId xmlns:a16="http://schemas.microsoft.com/office/drawing/2014/main" val="3066766383"/>
                    </a:ext>
                  </a:extLst>
                </a:gridCol>
              </a:tblGrid>
              <a:tr h="410020">
                <a:tc>
                  <a:txBody>
                    <a:bodyPr/>
                    <a:lstStyle/>
                    <a:p>
                      <a:r>
                        <a:rPr lang="en-US" dirty="0" err="1"/>
                        <a:t>Sl</a:t>
                      </a:r>
                      <a:r>
                        <a:rPr lang="en-US" dirty="0"/>
                        <a:t> 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year</a:t>
                      </a:r>
                      <a:endParaRPr lang="en-IN" dirty="0"/>
                    </a:p>
                  </a:txBody>
                  <a:tcPr/>
                </a:tc>
                <a:extLst>
                  <a:ext uri="{0D108BD9-81ED-4DB2-BD59-A6C34878D82A}">
                    <a16:rowId xmlns:a16="http://schemas.microsoft.com/office/drawing/2014/main" val="2955587282"/>
                  </a:ext>
                </a:extLst>
              </a:tr>
              <a:tr h="1025050">
                <a:tc>
                  <a:txBody>
                    <a:bodyPr/>
                    <a:lstStyle/>
                    <a:p>
                      <a:r>
                        <a:rPr lang="en-US" dirty="0"/>
                        <a:t>1</a:t>
                      </a:r>
                      <a:endParaRPr lang="en-IN" dirty="0"/>
                    </a:p>
                  </a:txBody>
                  <a:tcPr/>
                </a:tc>
                <a:tc>
                  <a:txBody>
                    <a:bodyPr/>
                    <a:lstStyle/>
                    <a:p>
                      <a:r>
                        <a:rPr lang="en-US" dirty="0"/>
                        <a:t>Automatic Vehicle Turn Indicator Using Speech Recognition</a:t>
                      </a:r>
                      <a:endParaRPr lang="en-IN" dirty="0"/>
                    </a:p>
                  </a:txBody>
                  <a:tcPr/>
                </a:tc>
                <a:tc>
                  <a:txBody>
                    <a:bodyPr/>
                    <a:lstStyle/>
                    <a:p>
                      <a:r>
                        <a:rPr lang="en-US" dirty="0" err="1"/>
                        <a:t>Akshay</a:t>
                      </a:r>
                      <a:r>
                        <a:rPr lang="en-US" dirty="0"/>
                        <a:t> Divakar,</a:t>
                      </a:r>
                    </a:p>
                    <a:p>
                      <a:r>
                        <a:rPr lang="en-US" dirty="0" err="1"/>
                        <a:t>Sitaraa</a:t>
                      </a:r>
                      <a:r>
                        <a:rPr lang="en-US" dirty="0"/>
                        <a:t> Krishnakumar</a:t>
                      </a:r>
                      <a:endParaRPr lang="en-IN" dirty="0"/>
                    </a:p>
                  </a:txBody>
                  <a:tcPr/>
                </a:tc>
                <a:tc>
                  <a:txBody>
                    <a:bodyPr/>
                    <a:lstStyle/>
                    <a:p>
                      <a:r>
                        <a:rPr lang="en-US" dirty="0"/>
                        <a:t>September 2019</a:t>
                      </a:r>
                      <a:endParaRPr lang="en-IN" dirty="0"/>
                    </a:p>
                  </a:txBody>
                  <a:tcPr/>
                </a:tc>
                <a:extLst>
                  <a:ext uri="{0D108BD9-81ED-4DB2-BD59-A6C34878D82A}">
                    <a16:rowId xmlns:a16="http://schemas.microsoft.com/office/drawing/2014/main" val="2521032953"/>
                  </a:ext>
                </a:extLst>
              </a:tr>
              <a:tr h="1640079">
                <a:tc>
                  <a:txBody>
                    <a:bodyPr/>
                    <a:lstStyle/>
                    <a:p>
                      <a:r>
                        <a:rPr lang="en-US" dirty="0"/>
                        <a:t>2</a:t>
                      </a:r>
                      <a:endParaRPr lang="en-IN" dirty="0"/>
                    </a:p>
                  </a:txBody>
                  <a:tcPr/>
                </a:tc>
                <a:tc>
                  <a:txBody>
                    <a:bodyPr/>
                    <a:lstStyle/>
                    <a:p>
                      <a:r>
                        <a:rPr lang="en-US" dirty="0"/>
                        <a:t>Automatic Turning ON/OFF Bike indicator using GPS Navigation System </a:t>
                      </a:r>
                      <a:endParaRPr lang="en-IN" dirty="0"/>
                    </a:p>
                  </a:txBody>
                  <a:tcPr/>
                </a:tc>
                <a:tc>
                  <a:txBody>
                    <a:bodyPr/>
                    <a:lstStyle/>
                    <a:p>
                      <a:r>
                        <a:rPr lang="en-US" dirty="0"/>
                        <a:t>S</a:t>
                      </a:r>
                      <a:r>
                        <a:rPr lang="en-IN" dirty="0"/>
                        <a:t> Usha,</a:t>
                      </a:r>
                    </a:p>
                    <a:p>
                      <a:r>
                        <a:rPr lang="en-IN" dirty="0" err="1"/>
                        <a:t>Kathik</a:t>
                      </a:r>
                      <a:r>
                        <a:rPr lang="en-IN" dirty="0"/>
                        <a:t> </a:t>
                      </a:r>
                      <a:r>
                        <a:rPr lang="en-IN" dirty="0" err="1"/>
                        <a:t>Murugean</a:t>
                      </a:r>
                      <a:r>
                        <a:rPr lang="en-IN" dirty="0"/>
                        <a:t>,</a:t>
                      </a:r>
                    </a:p>
                    <a:p>
                      <a:r>
                        <a:rPr lang="en-IN" dirty="0"/>
                        <a:t>R Lalitha,</a:t>
                      </a:r>
                    </a:p>
                    <a:p>
                      <a:r>
                        <a:rPr lang="en-IN" dirty="0" err="1"/>
                        <a:t>Jothibasu</a:t>
                      </a:r>
                      <a:r>
                        <a:rPr lang="en-IN" dirty="0"/>
                        <a:t> </a:t>
                      </a:r>
                      <a:r>
                        <a:rPr lang="en-IN" dirty="0" err="1"/>
                        <a:t>Marappan</a:t>
                      </a:r>
                      <a:endParaRPr lang="en-IN" dirty="0"/>
                    </a:p>
                  </a:txBody>
                  <a:tcPr/>
                </a:tc>
                <a:tc>
                  <a:txBody>
                    <a:bodyPr/>
                    <a:lstStyle/>
                    <a:p>
                      <a:r>
                        <a:rPr lang="en-US" dirty="0"/>
                        <a:t>February 2021</a:t>
                      </a:r>
                      <a:endParaRPr lang="en-IN" dirty="0"/>
                    </a:p>
                  </a:txBody>
                  <a:tcPr/>
                </a:tc>
                <a:extLst>
                  <a:ext uri="{0D108BD9-81ED-4DB2-BD59-A6C34878D82A}">
                    <a16:rowId xmlns:a16="http://schemas.microsoft.com/office/drawing/2014/main" val="2522919820"/>
                  </a:ext>
                </a:extLst>
              </a:tr>
            </a:tbl>
          </a:graphicData>
        </a:graphic>
      </p:graphicFrame>
      <p:sp>
        <p:nvSpPr>
          <p:cNvPr id="2" name="TextBox 1">
            <a:extLst>
              <a:ext uri="{FF2B5EF4-FFF2-40B4-BE49-F238E27FC236}">
                <a16:creationId xmlns:a16="http://schemas.microsoft.com/office/drawing/2014/main" id="{DE32CEDC-89C7-4F7A-A28B-C1D2DAD8645E}"/>
              </a:ext>
            </a:extLst>
          </p:cNvPr>
          <p:cNvSpPr txBox="1"/>
          <p:nvPr/>
        </p:nvSpPr>
        <p:spPr>
          <a:xfrm flipH="1">
            <a:off x="744718" y="1263192"/>
            <a:ext cx="11447282" cy="523220"/>
          </a:xfrm>
          <a:prstGeom prst="rect">
            <a:avLst/>
          </a:prstGeom>
          <a:noFill/>
        </p:spPr>
        <p:txBody>
          <a:bodyPr wrap="square" rtlCol="0">
            <a:spAutoFit/>
          </a:bodyPr>
          <a:lstStyle/>
          <a:p>
            <a:pPr algn="ctr"/>
            <a:r>
              <a:rPr lang="en-US" sz="2800" b="1" dirty="0">
                <a:solidFill>
                  <a:srgbClr val="FF0000"/>
                </a:solidFill>
              </a:rPr>
              <a:t>Literature Survey</a:t>
            </a:r>
            <a:endParaRPr lang="en-IN" sz="2800" b="1" dirty="0">
              <a:solidFill>
                <a:srgbClr val="FF0000"/>
              </a:solidFill>
            </a:endParaRPr>
          </a:p>
        </p:txBody>
      </p:sp>
    </p:spTree>
    <p:extLst>
      <p:ext uri="{BB962C8B-B14F-4D97-AF65-F5344CB8AC3E}">
        <p14:creationId xmlns:p14="http://schemas.microsoft.com/office/powerpoint/2010/main" val="333540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FD9-6065-490A-A2E3-E08F63BBA17A}"/>
              </a:ext>
            </a:extLst>
          </p:cNvPr>
          <p:cNvSpPr>
            <a:spLocks noGrp="1"/>
          </p:cNvSpPr>
          <p:nvPr>
            <p:ph type="title"/>
          </p:nvPr>
        </p:nvSpPr>
        <p:spPr/>
        <p:txBody>
          <a:bodyPr/>
          <a:lstStyle/>
          <a:p>
            <a:r>
              <a:rPr lang="en-IN" sz="3200" b="1" u="sng">
                <a:solidFill>
                  <a:srgbClr val="FF0000"/>
                </a:solidFill>
                <a:effectLst/>
                <a:latin typeface="Times New Roman" panose="02020603050405020304" pitchFamily="18" charset="0"/>
                <a:ea typeface="Calibri" panose="020F0502020204030204" pitchFamily="34" charset="0"/>
              </a:rPr>
              <a:t>Proposal </a:t>
            </a:r>
            <a:r>
              <a:rPr lang="en-IN" sz="3200" b="1" u="sng" dirty="0">
                <a:solidFill>
                  <a:srgbClr val="FF0000"/>
                </a:solidFill>
                <a:effectLst/>
                <a:latin typeface="Times New Roman" panose="02020603050405020304" pitchFamily="18" charset="0"/>
                <a:ea typeface="Calibri" panose="020F0502020204030204" pitchFamily="34" charset="0"/>
              </a:rPr>
              <a:t>Model:</a:t>
            </a:r>
            <a:endParaRPr lang="en-IN" u="sng" dirty="0">
              <a:solidFill>
                <a:srgbClr val="FF0000"/>
              </a:solidFill>
            </a:endParaRPr>
          </a:p>
        </p:txBody>
      </p:sp>
      <p:sp>
        <p:nvSpPr>
          <p:cNvPr id="3" name="Content Placeholder 2">
            <a:extLst>
              <a:ext uri="{FF2B5EF4-FFF2-40B4-BE49-F238E27FC236}">
                <a16:creationId xmlns:a16="http://schemas.microsoft.com/office/drawing/2014/main" id="{D3CCFD35-8EBE-424D-B912-18B3D379533E}"/>
              </a:ext>
            </a:extLst>
          </p:cNvPr>
          <p:cNvSpPr>
            <a:spLocks noGrp="1"/>
          </p:cNvSpPr>
          <p:nvPr>
            <p:ph idx="1"/>
          </p:nvPr>
        </p:nvSpPr>
        <p:spPr>
          <a:xfrm>
            <a:off x="1569151" y="2064471"/>
            <a:ext cx="10018713" cy="1364530"/>
          </a:xfrm>
        </p:spPr>
        <p:txBody>
          <a:bodyPr>
            <a:normAutofit/>
          </a:bodyPr>
          <a:lstStyle/>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In order to overcome these types of difficulties, an automatic turning off bike indicators is proposed. </a:t>
            </a:r>
            <a:r>
              <a:rPr lang="en-IN" sz="1800" u="sng" dirty="0">
                <a:effectLst/>
                <a:latin typeface="Times New Roman" panose="02020603050405020304" pitchFamily="18" charset="0"/>
                <a:ea typeface="Calibri" panose="020F0502020204030204" pitchFamily="34" charset="0"/>
                <a:cs typeface="Latha" panose="020B0604020202020204" pitchFamily="34" charset="0"/>
              </a:rPr>
              <a:t>.</a:t>
            </a:r>
            <a:r>
              <a:rPr lang="en-IN" sz="1800" dirty="0">
                <a:effectLst/>
                <a:latin typeface="Times New Roman" panose="02020603050405020304" pitchFamily="18" charset="0"/>
                <a:ea typeface="Calibri" panose="020F0502020204030204" pitchFamily="34" charset="0"/>
                <a:cs typeface="Latha" panose="020B0604020202020204" pitchFamily="34" charset="0"/>
              </a:rPr>
              <a:t> Let's discuss this in detail with </a:t>
            </a:r>
            <a:r>
              <a:rPr lang="en-IN" sz="2000"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3 cases</a:t>
            </a:r>
            <a:r>
              <a:rPr lang="en-IN" sz="1800" dirty="0">
                <a:effectLst/>
                <a:latin typeface="Times New Roman" panose="02020603050405020304" pitchFamily="18" charset="0"/>
                <a:ea typeface="Calibri" panose="020F0502020204030204" pitchFamily="34" charset="0"/>
                <a:cs typeface="Latha" panose="020B0604020202020204" pitchFamily="34" charset="0"/>
              </a:rPr>
              <a:t>.</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7" name="Picture 6">
            <a:extLst>
              <a:ext uri="{FF2B5EF4-FFF2-40B4-BE49-F238E27FC236}">
                <a16:creationId xmlns:a16="http://schemas.microsoft.com/office/drawing/2014/main" id="{A1432B97-1C5C-4547-B5A1-0EE97ADBA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059" y="3207470"/>
            <a:ext cx="2675216" cy="2469430"/>
          </a:xfrm>
          <a:prstGeom prst="rect">
            <a:avLst/>
          </a:prstGeom>
        </p:spPr>
      </p:pic>
    </p:spTree>
    <p:extLst>
      <p:ext uri="{BB962C8B-B14F-4D97-AF65-F5344CB8AC3E}">
        <p14:creationId xmlns:p14="http://schemas.microsoft.com/office/powerpoint/2010/main" val="97561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FD9-6065-490A-A2E3-E08F63BBA17A}"/>
              </a:ext>
            </a:extLst>
          </p:cNvPr>
          <p:cNvSpPr>
            <a:spLocks noGrp="1"/>
          </p:cNvSpPr>
          <p:nvPr>
            <p:ph type="title"/>
          </p:nvPr>
        </p:nvSpPr>
        <p:spPr/>
        <p:txBody>
          <a:bodyPr>
            <a:normAutofit/>
          </a:bodyPr>
          <a:lstStyle/>
          <a:p>
            <a:pPr marL="0" marR="0">
              <a:lnSpc>
                <a:spcPct val="150000"/>
              </a:lnSpc>
              <a:spcBef>
                <a:spcPts val="0"/>
              </a:spcBef>
              <a:spcAft>
                <a:spcPts val="800"/>
              </a:spcAft>
            </a:pPr>
            <a:r>
              <a:rPr lang="en-IN" sz="3200" b="1" u="sng"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Case: 1</a:t>
            </a:r>
            <a:endParaRPr lang="en-IN" sz="3200" u="sng"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3" name="Content Placeholder 2">
            <a:extLst>
              <a:ext uri="{FF2B5EF4-FFF2-40B4-BE49-F238E27FC236}">
                <a16:creationId xmlns:a16="http://schemas.microsoft.com/office/drawing/2014/main" id="{D3CCFD35-8EBE-424D-B912-18B3D379533E}"/>
              </a:ext>
            </a:extLst>
          </p:cNvPr>
          <p:cNvSpPr>
            <a:spLocks noGrp="1"/>
          </p:cNvSpPr>
          <p:nvPr>
            <p:ph idx="1"/>
          </p:nvPr>
        </p:nvSpPr>
        <p:spPr>
          <a:xfrm>
            <a:off x="1569151" y="2064470"/>
            <a:ext cx="10018713" cy="4107730"/>
          </a:xfrm>
        </p:spPr>
        <p:txBody>
          <a:bodyPr>
            <a:normAutofit fontScale="92500" lnSpcReduction="20000"/>
          </a:bodyPr>
          <a:lstStyle/>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This case is applicable for the two wheelers. Till today while driving, people are turning on/off the indicators manually. The bike riders forgot to use the indicators in the right time. This resulted in many accidents. </a:t>
            </a: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As per my project, let's fix </a:t>
            </a:r>
            <a:r>
              <a:rPr lang="en-IN" sz="1800" dirty="0">
                <a:latin typeface="Times New Roman" panose="02020603050405020304" pitchFamily="18" charset="0"/>
                <a:ea typeface="Calibri" panose="020F0502020204030204" pitchFamily="34" charset="0"/>
                <a:cs typeface="Latha" panose="020B0604020202020204" pitchFamily="34" charset="0"/>
              </a:rPr>
              <a:t>this problem</a:t>
            </a:r>
            <a:r>
              <a:rPr lang="en-IN" sz="1800" dirty="0">
                <a:effectLst/>
                <a:latin typeface="Times New Roman" panose="02020603050405020304" pitchFamily="18" charset="0"/>
                <a:ea typeface="Calibri" panose="020F0502020204030204" pitchFamily="34" charset="0"/>
                <a:cs typeface="Latha" panose="020B0604020202020204" pitchFamily="34" charset="0"/>
              </a:rPr>
              <a:t> "</a:t>
            </a:r>
            <a:r>
              <a:rPr lang="en-IN" sz="1800" b="1"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BIKE INDICATOR</a:t>
            </a:r>
            <a:r>
              <a:rPr lang="en-IN" sz="1800" dirty="0">
                <a:effectLst/>
                <a:latin typeface="Times New Roman" panose="02020603050405020304" pitchFamily="18" charset="0"/>
                <a:ea typeface="Calibri" panose="020F0502020204030204" pitchFamily="34" charset="0"/>
                <a:cs typeface="Latha" panose="020B0604020202020204" pitchFamily="34" charset="0"/>
              </a:rPr>
              <a:t>" which works </a:t>
            </a:r>
            <a:r>
              <a:rPr lang="en-IN" sz="1800" b="1"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AUTOMATICALLY</a:t>
            </a:r>
            <a:r>
              <a:rPr lang="en-IN" sz="1800" dirty="0">
                <a:effectLst/>
                <a:latin typeface="Times New Roman" panose="02020603050405020304" pitchFamily="18" charset="0"/>
                <a:ea typeface="Calibri" panose="020F0502020204030204" pitchFamily="34" charset="0"/>
                <a:cs typeface="Latha" panose="020B0604020202020204" pitchFamily="34" charset="0"/>
              </a:rPr>
              <a:t>. </a:t>
            </a: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This indicator will sense the angle of the handlebar in bike and navigates automatically by doing the work of indication.</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Manually rider have to turn on the indicator but the indicator will turn off automatically. This sensor will </a:t>
            </a:r>
            <a:r>
              <a:rPr lang="en-IN" sz="1800" u="sng"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sense the angle and turns off automatically once the turning angle retains to normal angle</a:t>
            </a:r>
            <a:r>
              <a:rPr lang="en-IN" sz="1800" dirty="0">
                <a:effectLst/>
                <a:latin typeface="Times New Roman" panose="02020603050405020304" pitchFamily="18" charset="0"/>
                <a:ea typeface="Calibri" panose="020F0502020204030204" pitchFamily="34" charset="0"/>
                <a:cs typeface="Latha" panose="020B0604020202020204" pitchFamily="34" charset="0"/>
              </a:rPr>
              <a:t>. </a:t>
            </a: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It will be turning off automatically after crossing </a:t>
            </a:r>
            <a:r>
              <a:rPr lang="en-IN" sz="1800" dirty="0">
                <a:effectLst/>
                <a:highlight>
                  <a:srgbClr val="FFFF00"/>
                </a:highlight>
                <a:latin typeface="Times New Roman" panose="02020603050405020304" pitchFamily="18" charset="0"/>
                <a:ea typeface="Calibri" panose="020F0502020204030204" pitchFamily="34" charset="0"/>
                <a:cs typeface="Latha" panose="020B0604020202020204" pitchFamily="34" charset="0"/>
              </a:rPr>
              <a:t>(approx."15 meters)</a:t>
            </a:r>
            <a:r>
              <a:rPr lang="en-IN" sz="1800" dirty="0">
                <a:effectLst/>
                <a:latin typeface="Times New Roman" panose="02020603050405020304" pitchFamily="18" charset="0"/>
                <a:ea typeface="Calibri" panose="020F0502020204030204" pitchFamily="34" charset="0"/>
                <a:cs typeface="Latha" panose="020B0604020202020204" pitchFamily="34" charset="0"/>
              </a:rPr>
              <a:t> of indication. This will result with a safety ride.</a:t>
            </a: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User can </a:t>
            </a:r>
            <a:r>
              <a:rPr lang="en-IN" sz="1800" u="sng"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also turn off manually</a:t>
            </a:r>
            <a:r>
              <a:rPr lang="en-IN" sz="1800" dirty="0">
                <a:effectLst/>
                <a:latin typeface="Times New Roman" panose="02020603050405020304" pitchFamily="18" charset="0"/>
                <a:ea typeface="Calibri" panose="020F0502020204030204" pitchFamily="34" charset="0"/>
                <a:cs typeface="Latha" panose="020B0604020202020204" pitchFamily="34" charset="0"/>
              </a:rPr>
              <a:t>(if need)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00E626E9-ADFC-4F3E-AB3E-0B09AE83B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920" y="210738"/>
            <a:ext cx="3295524" cy="1853732"/>
          </a:xfrm>
          <a:prstGeom prst="rect">
            <a:avLst/>
          </a:prstGeom>
        </p:spPr>
      </p:pic>
    </p:spTree>
    <p:extLst>
      <p:ext uri="{BB962C8B-B14F-4D97-AF65-F5344CB8AC3E}">
        <p14:creationId xmlns:p14="http://schemas.microsoft.com/office/powerpoint/2010/main" val="357923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FD9-6065-490A-A2E3-E08F63BBA17A}"/>
              </a:ext>
            </a:extLst>
          </p:cNvPr>
          <p:cNvSpPr>
            <a:spLocks noGrp="1"/>
          </p:cNvSpPr>
          <p:nvPr>
            <p:ph type="title"/>
          </p:nvPr>
        </p:nvSpPr>
        <p:spPr/>
        <p:txBody>
          <a:bodyPr>
            <a:normAutofit/>
          </a:bodyPr>
          <a:lstStyle/>
          <a:p>
            <a:pPr marL="0" marR="0">
              <a:lnSpc>
                <a:spcPct val="150000"/>
              </a:lnSpc>
              <a:spcBef>
                <a:spcPts val="0"/>
              </a:spcBef>
              <a:spcAft>
                <a:spcPts val="800"/>
              </a:spcAft>
            </a:pPr>
            <a:r>
              <a:rPr lang="en-IN" sz="3200" b="1" u="sng"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Case: 2</a:t>
            </a:r>
            <a:endParaRPr lang="en-IN" sz="3200" u="sng"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3" name="Content Placeholder 2">
            <a:extLst>
              <a:ext uri="{FF2B5EF4-FFF2-40B4-BE49-F238E27FC236}">
                <a16:creationId xmlns:a16="http://schemas.microsoft.com/office/drawing/2014/main" id="{D3CCFD35-8EBE-424D-B912-18B3D379533E}"/>
              </a:ext>
            </a:extLst>
          </p:cNvPr>
          <p:cNvSpPr>
            <a:spLocks noGrp="1"/>
          </p:cNvSpPr>
          <p:nvPr>
            <p:ph idx="1"/>
          </p:nvPr>
        </p:nvSpPr>
        <p:spPr>
          <a:xfrm>
            <a:off x="1569151" y="2064470"/>
            <a:ext cx="10018713" cy="3909767"/>
          </a:xfrm>
        </p:spPr>
        <p:txBody>
          <a:bodyPr>
            <a:normAutofit/>
          </a:bodyPr>
          <a:lstStyle/>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While starting ride for an urgent work most of the people fails to check whether indicator is in on or off. In some cases, indicator of the bike which is in rest may turn on. Person who is going to start the same bike again may fail to check the indicator. </a:t>
            </a: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As a solution our will </a:t>
            </a:r>
            <a:r>
              <a:rPr lang="en-IN" sz="1800" u="sng"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turn off the indicator automatically once the bike gets started</a:t>
            </a:r>
            <a:r>
              <a:rPr lang="en-IN" sz="1800" dirty="0">
                <a:effectLst/>
                <a:latin typeface="Times New Roman" panose="02020603050405020304" pitchFamily="18" charset="0"/>
                <a:ea typeface="Calibri" panose="020F0502020204030204" pitchFamily="34" charset="0"/>
                <a:cs typeface="Latha" panose="020B0604020202020204" pitchFamily="34" charset="0"/>
              </a:rPr>
              <a:t>. This is will sure help the person to avoid terrific accidents. </a:t>
            </a: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Emergency works could be easily done here after without the pressure of checking indicators.</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6" name="Picture 5">
            <a:extLst>
              <a:ext uri="{FF2B5EF4-FFF2-40B4-BE49-F238E27FC236}">
                <a16:creationId xmlns:a16="http://schemas.microsoft.com/office/drawing/2014/main" id="{F79250EB-673D-75A6-FCE2-82E07ADEC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534" y="410851"/>
            <a:ext cx="2027548" cy="2027548"/>
          </a:xfrm>
          <a:prstGeom prst="rect">
            <a:avLst/>
          </a:prstGeom>
          <a:ln>
            <a:noFill/>
          </a:ln>
          <a:effectLst>
            <a:softEdge rad="112500"/>
          </a:effectLst>
        </p:spPr>
      </p:pic>
      <p:pic>
        <p:nvPicPr>
          <p:cNvPr id="7" name="Picture 6">
            <a:extLst>
              <a:ext uri="{FF2B5EF4-FFF2-40B4-BE49-F238E27FC236}">
                <a16:creationId xmlns:a16="http://schemas.microsoft.com/office/drawing/2014/main" id="{8F487F22-DDDC-78B5-C350-02D3999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977693" y="395611"/>
            <a:ext cx="2027548" cy="2027548"/>
          </a:xfrm>
          <a:prstGeom prst="rect">
            <a:avLst/>
          </a:prstGeom>
          <a:ln>
            <a:noFill/>
          </a:ln>
          <a:effectLst>
            <a:softEdge rad="112500"/>
          </a:effectLst>
        </p:spPr>
      </p:pic>
    </p:spTree>
    <p:extLst>
      <p:ext uri="{BB962C8B-B14F-4D97-AF65-F5344CB8AC3E}">
        <p14:creationId xmlns:p14="http://schemas.microsoft.com/office/powerpoint/2010/main" val="3103589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904</TotalTime>
  <Words>761</Words>
  <Application>Microsoft Office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Aharoni</vt:lpstr>
      <vt:lpstr>Algerian</vt:lpstr>
      <vt:lpstr>Arial</vt:lpstr>
      <vt:lpstr>Arial</vt:lpstr>
      <vt:lpstr>Calibri</vt:lpstr>
      <vt:lpstr>Cambria</vt:lpstr>
      <vt:lpstr>Corbel</vt:lpstr>
      <vt:lpstr>Latha</vt:lpstr>
      <vt:lpstr>Times New Roman</vt:lpstr>
      <vt:lpstr>Parallax</vt:lpstr>
      <vt:lpstr>ADVANCE INDICATOR FOR VEHICLES TO AVOID road ACCIDENTS</vt:lpstr>
      <vt:lpstr>CONTENTS</vt:lpstr>
      <vt:lpstr>Existing Model:</vt:lpstr>
      <vt:lpstr>Limitations of the Manual Mode </vt:lpstr>
      <vt:lpstr>PowerPoint Presentation</vt:lpstr>
      <vt:lpstr>PowerPoint Presentation</vt:lpstr>
      <vt:lpstr>Proposal Model:</vt:lpstr>
      <vt:lpstr>Case: 1</vt:lpstr>
      <vt:lpstr>Case: 2</vt:lpstr>
      <vt:lpstr>Case: 3</vt:lpstr>
      <vt:lpstr>SENSORS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INDICATOR IN TWO WHEELERS</dc:title>
  <dc:creator>Ranjith BS</dc:creator>
  <cp:lastModifiedBy>Admin</cp:lastModifiedBy>
  <cp:revision>37</cp:revision>
  <dcterms:created xsi:type="dcterms:W3CDTF">2022-04-27T06:59:18Z</dcterms:created>
  <dcterms:modified xsi:type="dcterms:W3CDTF">2022-10-19T06:31:59Z</dcterms:modified>
</cp:coreProperties>
</file>