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9" autoAdjust="0"/>
    <p:restoredTop sz="94660"/>
  </p:normalViewPr>
  <p:slideViewPr>
    <p:cSldViewPr snapToGrid="0">
      <p:cViewPr varScale="1">
        <p:scale>
          <a:sx n="85" d="100"/>
          <a:sy n="85" d="100"/>
        </p:scale>
        <p:origin x="54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FE6120-D70F-443B-B7ED-1ADFBA9128B3}" type="datetimeFigureOut">
              <a:rPr lang="en-IN" smtClean="0"/>
              <a:t>16-03-2023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AA6BF82-0BCF-4BAC-BE99-97AB67255BEF}" type="slidenum">
              <a:rPr lang="en-IN" smtClean="0"/>
              <a:t>‹#›</a:t>
            </a:fld>
            <a:endParaRPr lang="en-IN"/>
          </a:p>
        </p:txBody>
      </p:sp>
    </p:spTree>
    <p:extLst>
      <p:ext uri="{BB962C8B-B14F-4D97-AF65-F5344CB8AC3E}">
        <p14:creationId xmlns:p14="http://schemas.microsoft.com/office/powerpoint/2010/main" val="402984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FE6120-D70F-443B-B7ED-1ADFBA9128B3}" type="datetimeFigureOut">
              <a:rPr lang="en-IN" smtClean="0"/>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A6BF82-0BCF-4BAC-BE99-97AB67255BEF}" type="slidenum">
              <a:rPr lang="en-IN" smtClean="0"/>
              <a:t>‹#›</a:t>
            </a:fld>
            <a:endParaRPr lang="en-IN"/>
          </a:p>
        </p:txBody>
      </p:sp>
    </p:spTree>
    <p:extLst>
      <p:ext uri="{BB962C8B-B14F-4D97-AF65-F5344CB8AC3E}">
        <p14:creationId xmlns:p14="http://schemas.microsoft.com/office/powerpoint/2010/main" val="2966885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FE6120-D70F-443B-B7ED-1ADFBA9128B3}"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6BF82-0BCF-4BAC-BE99-97AB67255BEF}" type="slidenum">
              <a:rPr lang="en-IN" smtClean="0"/>
              <a:t>‹#›</a:t>
            </a:fld>
            <a:endParaRPr lang="en-IN"/>
          </a:p>
        </p:txBody>
      </p:sp>
    </p:spTree>
    <p:extLst>
      <p:ext uri="{BB962C8B-B14F-4D97-AF65-F5344CB8AC3E}">
        <p14:creationId xmlns:p14="http://schemas.microsoft.com/office/powerpoint/2010/main" val="1938596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FE6120-D70F-443B-B7ED-1ADFBA9128B3}"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6BF82-0BCF-4BAC-BE99-97AB67255BEF}" type="slidenum">
              <a:rPr lang="en-IN" smtClean="0"/>
              <a:t>‹#›</a:t>
            </a:fld>
            <a:endParaRPr lang="en-IN"/>
          </a:p>
        </p:txBody>
      </p:sp>
    </p:spTree>
    <p:extLst>
      <p:ext uri="{BB962C8B-B14F-4D97-AF65-F5344CB8AC3E}">
        <p14:creationId xmlns:p14="http://schemas.microsoft.com/office/powerpoint/2010/main" val="675123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FE6120-D70F-443B-B7ED-1ADFBA9128B3}"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6BF82-0BCF-4BAC-BE99-97AB67255BEF}" type="slidenum">
              <a:rPr lang="en-IN" smtClean="0"/>
              <a:t>‹#›</a:t>
            </a:fld>
            <a:endParaRPr lang="en-IN"/>
          </a:p>
        </p:txBody>
      </p:sp>
    </p:spTree>
    <p:extLst>
      <p:ext uri="{BB962C8B-B14F-4D97-AF65-F5344CB8AC3E}">
        <p14:creationId xmlns:p14="http://schemas.microsoft.com/office/powerpoint/2010/main" val="3941220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FE6120-D70F-443B-B7ED-1ADFBA9128B3}"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6BF82-0BCF-4BAC-BE99-97AB67255BEF}" type="slidenum">
              <a:rPr lang="en-IN" smtClean="0"/>
              <a:t>‹#›</a:t>
            </a:fld>
            <a:endParaRPr lang="en-IN"/>
          </a:p>
        </p:txBody>
      </p:sp>
    </p:spTree>
    <p:extLst>
      <p:ext uri="{BB962C8B-B14F-4D97-AF65-F5344CB8AC3E}">
        <p14:creationId xmlns:p14="http://schemas.microsoft.com/office/powerpoint/2010/main" val="4199462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FE6120-D70F-443B-B7ED-1ADFBA9128B3}"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6BF82-0BCF-4BAC-BE99-97AB67255BEF}" type="slidenum">
              <a:rPr lang="en-IN" smtClean="0"/>
              <a:t>‹#›</a:t>
            </a:fld>
            <a:endParaRPr lang="en-IN"/>
          </a:p>
        </p:txBody>
      </p:sp>
    </p:spTree>
    <p:extLst>
      <p:ext uri="{BB962C8B-B14F-4D97-AF65-F5344CB8AC3E}">
        <p14:creationId xmlns:p14="http://schemas.microsoft.com/office/powerpoint/2010/main" val="2099284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FE6120-D70F-443B-B7ED-1ADFBA9128B3}"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6BF82-0BCF-4BAC-BE99-97AB67255BEF}" type="slidenum">
              <a:rPr lang="en-IN" smtClean="0"/>
              <a:t>‹#›</a:t>
            </a:fld>
            <a:endParaRPr lang="en-IN"/>
          </a:p>
        </p:txBody>
      </p:sp>
    </p:spTree>
    <p:extLst>
      <p:ext uri="{BB962C8B-B14F-4D97-AF65-F5344CB8AC3E}">
        <p14:creationId xmlns:p14="http://schemas.microsoft.com/office/powerpoint/2010/main" val="3186712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FE6120-D70F-443B-B7ED-1ADFBA9128B3}"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6BF82-0BCF-4BAC-BE99-97AB67255BEF}" type="slidenum">
              <a:rPr lang="en-IN" smtClean="0"/>
              <a:t>‹#›</a:t>
            </a:fld>
            <a:endParaRPr lang="en-IN"/>
          </a:p>
        </p:txBody>
      </p:sp>
    </p:spTree>
    <p:extLst>
      <p:ext uri="{BB962C8B-B14F-4D97-AF65-F5344CB8AC3E}">
        <p14:creationId xmlns:p14="http://schemas.microsoft.com/office/powerpoint/2010/main" val="3018481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FE6120-D70F-443B-B7ED-1ADFBA9128B3}"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AA6BF82-0BCF-4BAC-BE99-97AB67255BEF}" type="slidenum">
              <a:rPr lang="en-IN" smtClean="0"/>
              <a:t>‹#›</a:t>
            </a:fld>
            <a:endParaRPr lang="en-IN"/>
          </a:p>
        </p:txBody>
      </p:sp>
    </p:spTree>
    <p:extLst>
      <p:ext uri="{BB962C8B-B14F-4D97-AF65-F5344CB8AC3E}">
        <p14:creationId xmlns:p14="http://schemas.microsoft.com/office/powerpoint/2010/main" val="29664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FE6120-D70F-443B-B7ED-1ADFBA9128B3}"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6BF82-0BCF-4BAC-BE99-97AB67255BEF}" type="slidenum">
              <a:rPr lang="en-IN" smtClean="0"/>
              <a:t>‹#›</a:t>
            </a:fld>
            <a:endParaRPr lang="en-IN"/>
          </a:p>
        </p:txBody>
      </p:sp>
    </p:spTree>
    <p:extLst>
      <p:ext uri="{BB962C8B-B14F-4D97-AF65-F5344CB8AC3E}">
        <p14:creationId xmlns:p14="http://schemas.microsoft.com/office/powerpoint/2010/main" val="194030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FE6120-D70F-443B-B7ED-1ADFBA9128B3}" type="datetimeFigureOut">
              <a:rPr lang="en-IN" smtClean="0"/>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A6BF82-0BCF-4BAC-BE99-97AB67255BEF}" type="slidenum">
              <a:rPr lang="en-IN" smtClean="0"/>
              <a:t>‹#›</a:t>
            </a:fld>
            <a:endParaRPr lang="en-IN"/>
          </a:p>
        </p:txBody>
      </p:sp>
    </p:spTree>
    <p:extLst>
      <p:ext uri="{BB962C8B-B14F-4D97-AF65-F5344CB8AC3E}">
        <p14:creationId xmlns:p14="http://schemas.microsoft.com/office/powerpoint/2010/main" val="3479653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FE6120-D70F-443B-B7ED-1ADFBA9128B3}" type="datetimeFigureOut">
              <a:rPr lang="en-IN" smtClean="0"/>
              <a:t>16-03-2023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A6BF82-0BCF-4BAC-BE99-97AB67255BEF}" type="slidenum">
              <a:rPr lang="en-IN" smtClean="0"/>
              <a:t>‹#›</a:t>
            </a:fld>
            <a:endParaRPr lang="en-IN"/>
          </a:p>
        </p:txBody>
      </p:sp>
    </p:spTree>
    <p:extLst>
      <p:ext uri="{BB962C8B-B14F-4D97-AF65-F5344CB8AC3E}">
        <p14:creationId xmlns:p14="http://schemas.microsoft.com/office/powerpoint/2010/main" val="139360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FE6120-D70F-443B-B7ED-1ADFBA9128B3}" type="datetimeFigureOut">
              <a:rPr lang="en-IN" smtClean="0"/>
              <a:t>16-03-2023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A6BF82-0BCF-4BAC-BE99-97AB67255BEF}" type="slidenum">
              <a:rPr lang="en-IN" smtClean="0"/>
              <a:t>‹#›</a:t>
            </a:fld>
            <a:endParaRPr lang="en-IN"/>
          </a:p>
        </p:txBody>
      </p:sp>
    </p:spTree>
    <p:extLst>
      <p:ext uri="{BB962C8B-B14F-4D97-AF65-F5344CB8AC3E}">
        <p14:creationId xmlns:p14="http://schemas.microsoft.com/office/powerpoint/2010/main" val="4234110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FE6120-D70F-443B-B7ED-1ADFBA9128B3}" type="datetimeFigureOut">
              <a:rPr lang="en-IN" smtClean="0"/>
              <a:t>16-03-2023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A6BF82-0BCF-4BAC-BE99-97AB67255BEF}" type="slidenum">
              <a:rPr lang="en-IN" smtClean="0"/>
              <a:t>‹#›</a:t>
            </a:fld>
            <a:endParaRPr lang="en-IN"/>
          </a:p>
        </p:txBody>
      </p:sp>
    </p:spTree>
    <p:extLst>
      <p:ext uri="{BB962C8B-B14F-4D97-AF65-F5344CB8AC3E}">
        <p14:creationId xmlns:p14="http://schemas.microsoft.com/office/powerpoint/2010/main" val="4107053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FE6120-D70F-443B-B7ED-1ADFBA9128B3}" type="datetimeFigureOut">
              <a:rPr lang="en-IN" smtClean="0"/>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A6BF82-0BCF-4BAC-BE99-97AB67255BEF}" type="slidenum">
              <a:rPr lang="en-IN" smtClean="0"/>
              <a:t>‹#›</a:t>
            </a:fld>
            <a:endParaRPr lang="en-IN"/>
          </a:p>
        </p:txBody>
      </p:sp>
    </p:spTree>
    <p:extLst>
      <p:ext uri="{BB962C8B-B14F-4D97-AF65-F5344CB8AC3E}">
        <p14:creationId xmlns:p14="http://schemas.microsoft.com/office/powerpoint/2010/main" val="620966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FE6120-D70F-443B-B7ED-1ADFBA9128B3}" type="datetimeFigureOut">
              <a:rPr lang="en-IN" smtClean="0"/>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A6BF82-0BCF-4BAC-BE99-97AB67255BEF}" type="slidenum">
              <a:rPr lang="en-IN" smtClean="0"/>
              <a:t>‹#›</a:t>
            </a:fld>
            <a:endParaRPr lang="en-IN"/>
          </a:p>
        </p:txBody>
      </p:sp>
    </p:spTree>
    <p:extLst>
      <p:ext uri="{BB962C8B-B14F-4D97-AF65-F5344CB8AC3E}">
        <p14:creationId xmlns:p14="http://schemas.microsoft.com/office/powerpoint/2010/main" val="4240939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FE6120-D70F-443B-B7ED-1ADFBA9128B3}" type="datetimeFigureOut">
              <a:rPr lang="en-IN" smtClean="0"/>
              <a:t>16-03-2023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A6BF82-0BCF-4BAC-BE99-97AB67255BEF}" type="slidenum">
              <a:rPr lang="en-IN" smtClean="0"/>
              <a:t>‹#›</a:t>
            </a:fld>
            <a:endParaRPr lang="en-IN"/>
          </a:p>
        </p:txBody>
      </p:sp>
    </p:spTree>
    <p:extLst>
      <p:ext uri="{BB962C8B-B14F-4D97-AF65-F5344CB8AC3E}">
        <p14:creationId xmlns:p14="http://schemas.microsoft.com/office/powerpoint/2010/main" val="135252064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D62D-5CBA-48B4-9D60-5FF5810AD2F5}"/>
              </a:ext>
            </a:extLst>
          </p:cNvPr>
          <p:cNvSpPr>
            <a:spLocks noGrp="1"/>
          </p:cNvSpPr>
          <p:nvPr>
            <p:ph type="ctrTitle"/>
          </p:nvPr>
        </p:nvSpPr>
        <p:spPr>
          <a:xfrm>
            <a:off x="2320382" y="1649010"/>
            <a:ext cx="6662082" cy="2616199"/>
          </a:xfrm>
        </p:spPr>
        <p:txBody>
          <a:bodyPr/>
          <a:lstStyle/>
          <a:p>
            <a:r>
              <a:rPr lang="en-IN" dirty="0">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a:latin typeface="Bahnschrift Condensed" panose="020B0502040204020203" pitchFamily="34" charset="0"/>
              </a:rPr>
              <a:t>ONLINE  STORE REVENUE  ANALYSIS</a:t>
            </a:r>
          </a:p>
        </p:txBody>
      </p:sp>
      <p:pic>
        <p:nvPicPr>
          <p:cNvPr id="5" name="Picture 4">
            <a:extLst>
              <a:ext uri="{FF2B5EF4-FFF2-40B4-BE49-F238E27FC236}">
                <a16:creationId xmlns:a16="http://schemas.microsoft.com/office/drawing/2014/main" id="{9F8BBE4D-3B57-48BE-9E82-B4456C741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4553" y="1658471"/>
            <a:ext cx="2865047" cy="2865047"/>
          </a:xfrm>
          <a:prstGeom prst="rect">
            <a:avLst/>
          </a:prstGeom>
        </p:spPr>
      </p:pic>
    </p:spTree>
    <p:extLst>
      <p:ext uri="{BB962C8B-B14F-4D97-AF65-F5344CB8AC3E}">
        <p14:creationId xmlns:p14="http://schemas.microsoft.com/office/powerpoint/2010/main" val="3160017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8D1D-BF0E-4DAE-B682-2E0B2EED80D7}"/>
              </a:ext>
            </a:extLst>
          </p:cNvPr>
          <p:cNvSpPr>
            <a:spLocks noGrp="1"/>
          </p:cNvSpPr>
          <p:nvPr>
            <p:ph type="title"/>
          </p:nvPr>
        </p:nvSpPr>
        <p:spPr>
          <a:xfrm>
            <a:off x="1484310" y="0"/>
            <a:ext cx="10018713" cy="820271"/>
          </a:xfrm>
        </p:spPr>
        <p:txBody>
          <a:bodyPr/>
          <a:lstStyle/>
          <a:p>
            <a:r>
              <a:rPr lang="en-IN" dirty="0">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a:rPr>
              <a:t>RFM ANALYSIS</a:t>
            </a:r>
          </a:p>
        </p:txBody>
      </p:sp>
      <p:sp>
        <p:nvSpPr>
          <p:cNvPr id="3" name="Content Placeholder 2">
            <a:extLst>
              <a:ext uri="{FF2B5EF4-FFF2-40B4-BE49-F238E27FC236}">
                <a16:creationId xmlns:a16="http://schemas.microsoft.com/office/drawing/2014/main" id="{287D2029-14EE-4A60-A222-88CA3EDB0F29}"/>
              </a:ext>
            </a:extLst>
          </p:cNvPr>
          <p:cNvSpPr>
            <a:spLocks noGrp="1"/>
          </p:cNvSpPr>
          <p:nvPr>
            <p:ph idx="1"/>
          </p:nvPr>
        </p:nvSpPr>
        <p:spPr>
          <a:xfrm>
            <a:off x="1272989" y="757517"/>
            <a:ext cx="10230034" cy="5365378"/>
          </a:xfrm>
        </p:spPr>
        <p:txBody>
          <a:bodyPr>
            <a:normAutofit/>
          </a:bodyPr>
          <a:lstStyle/>
          <a:p>
            <a:pPr marL="0" indent="0">
              <a:buNone/>
            </a:pPr>
            <a:r>
              <a:rPr lang="en-IN" sz="2000" dirty="0"/>
              <a:t>I just split all customers into 6 categories</a:t>
            </a:r>
          </a:p>
          <a:p>
            <a:r>
              <a:rPr lang="en-IN" sz="2000" dirty="0">
                <a:solidFill>
                  <a:schemeClr val="accent4"/>
                </a:solidFill>
              </a:rPr>
              <a:t>“Champions”</a:t>
            </a:r>
            <a:r>
              <a:rPr lang="en-IN" sz="2000" dirty="0"/>
              <a:t> – person who is purchasing recently ,  fluently and spend more money.</a:t>
            </a:r>
          </a:p>
          <a:p>
            <a:r>
              <a:rPr lang="en-IN" sz="2000" dirty="0">
                <a:solidFill>
                  <a:schemeClr val="accent4"/>
                </a:solidFill>
              </a:rPr>
              <a:t>“Loyal customers” </a:t>
            </a:r>
            <a:r>
              <a:rPr lang="en-IN" sz="2000" dirty="0"/>
              <a:t>– person who is purchasing recently and fluently.</a:t>
            </a:r>
          </a:p>
          <a:p>
            <a:r>
              <a:rPr lang="en-IN" sz="2000" dirty="0">
                <a:solidFill>
                  <a:schemeClr val="accent4"/>
                </a:solidFill>
              </a:rPr>
              <a:t>“Big spenders“</a:t>
            </a:r>
            <a:r>
              <a:rPr lang="en-IN" sz="2000" dirty="0"/>
              <a:t>– person who is spend more money.</a:t>
            </a:r>
          </a:p>
          <a:p>
            <a:r>
              <a:rPr lang="en-IN" sz="2000" dirty="0">
                <a:solidFill>
                  <a:schemeClr val="accent4"/>
                </a:solidFill>
              </a:rPr>
              <a:t>“Frequent customers” </a:t>
            </a:r>
            <a:r>
              <a:rPr lang="en-IN" sz="2000" dirty="0"/>
              <a:t>– person who is purchase frequently.</a:t>
            </a:r>
          </a:p>
          <a:p>
            <a:r>
              <a:rPr lang="en-IN" sz="2000" dirty="0">
                <a:solidFill>
                  <a:schemeClr val="accent4"/>
                </a:solidFill>
              </a:rPr>
              <a:t>“Recent customers” </a:t>
            </a:r>
            <a:r>
              <a:rPr lang="en-IN" sz="2000" dirty="0"/>
              <a:t>– person who is purchase product recently.</a:t>
            </a:r>
          </a:p>
          <a:p>
            <a:r>
              <a:rPr lang="en-IN" sz="2000" dirty="0">
                <a:solidFill>
                  <a:schemeClr val="accent4"/>
                </a:solidFill>
              </a:rPr>
              <a:t>“Potential loyalists”  </a:t>
            </a:r>
            <a:r>
              <a:rPr lang="en-IN" sz="2000" dirty="0"/>
              <a:t>- person who is not purchasing product recently , fluently and not				                        spend more money.</a:t>
            </a:r>
          </a:p>
        </p:txBody>
      </p:sp>
    </p:spTree>
    <p:extLst>
      <p:ext uri="{BB962C8B-B14F-4D97-AF65-F5344CB8AC3E}">
        <p14:creationId xmlns:p14="http://schemas.microsoft.com/office/powerpoint/2010/main" val="1916422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18693-FAA3-4E48-86D7-30ABFD51F5AF}"/>
              </a:ext>
            </a:extLst>
          </p:cNvPr>
          <p:cNvSpPr>
            <a:spLocks noGrp="1"/>
          </p:cNvSpPr>
          <p:nvPr>
            <p:ph type="title"/>
          </p:nvPr>
        </p:nvSpPr>
        <p:spPr>
          <a:xfrm>
            <a:off x="946428" y="0"/>
            <a:ext cx="10018713" cy="667871"/>
          </a:xfrm>
        </p:spPr>
        <p:txBody>
          <a:bodyPr>
            <a:normAutofit fontScale="90000"/>
          </a:bodyPr>
          <a:lstStyle/>
          <a:p>
            <a:r>
              <a:rPr lang="en-IN" dirty="0">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a:latin typeface="Bahnschrift Condensed" panose="020B0502040204020203" pitchFamily="34" charset="0"/>
              </a:rPr>
              <a:t>MARKETING  STRATEGIES</a:t>
            </a:r>
          </a:p>
        </p:txBody>
      </p:sp>
      <p:pic>
        <p:nvPicPr>
          <p:cNvPr id="5" name="Content Placeholder 4">
            <a:extLst>
              <a:ext uri="{FF2B5EF4-FFF2-40B4-BE49-F238E27FC236}">
                <a16:creationId xmlns:a16="http://schemas.microsoft.com/office/drawing/2014/main" id="{61172DF4-2551-4948-94B2-7E2F59CF46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6071" y="667871"/>
            <a:ext cx="10542494" cy="1934513"/>
          </a:xfrm>
        </p:spPr>
      </p:pic>
      <p:sp>
        <p:nvSpPr>
          <p:cNvPr id="6" name="TextBox 5">
            <a:extLst>
              <a:ext uri="{FF2B5EF4-FFF2-40B4-BE49-F238E27FC236}">
                <a16:creationId xmlns:a16="http://schemas.microsoft.com/office/drawing/2014/main" id="{B1AEE2CE-D5EE-4F41-8E68-05F2D1450D7B}"/>
              </a:ext>
            </a:extLst>
          </p:cNvPr>
          <p:cNvSpPr txBox="1"/>
          <p:nvPr/>
        </p:nvSpPr>
        <p:spPr>
          <a:xfrm>
            <a:off x="4383740" y="3055188"/>
            <a:ext cx="8624596" cy="3323987"/>
          </a:xfrm>
          <a:prstGeom prst="rect">
            <a:avLst/>
          </a:prstGeom>
          <a:noFill/>
        </p:spPr>
        <p:txBody>
          <a:bodyPr wrap="square" rtlCol="0">
            <a:spAutoFit/>
          </a:bodyPr>
          <a:lstStyle/>
          <a:p>
            <a:pPr marL="285750" indent="-285750">
              <a:buFont typeface="Arial" panose="020B0604020202020204" pitchFamily="34" charset="0"/>
              <a:buChar char="•"/>
            </a:pPr>
            <a:r>
              <a:rPr lang="en-IN" sz="3200" dirty="0"/>
              <a:t>Advertisement.</a:t>
            </a:r>
          </a:p>
          <a:p>
            <a:pPr marL="285750" indent="-285750">
              <a:buFont typeface="Arial" panose="020B0604020202020204" pitchFamily="34" charset="0"/>
              <a:buChar char="•"/>
            </a:pPr>
            <a:r>
              <a:rPr lang="en-IN" sz="3200" dirty="0"/>
              <a:t>Discount\coupons.</a:t>
            </a:r>
          </a:p>
          <a:p>
            <a:pPr marL="285750" indent="-285750">
              <a:buFont typeface="Arial" panose="020B0604020202020204" pitchFamily="34" charset="0"/>
              <a:buChar char="•"/>
            </a:pPr>
            <a:r>
              <a:rPr lang="en-IN" sz="3200" dirty="0"/>
              <a:t>Customer service.</a:t>
            </a:r>
          </a:p>
          <a:p>
            <a:pPr marL="285750" indent="-285750">
              <a:buFont typeface="Arial" panose="020B0604020202020204" pitchFamily="34" charset="0"/>
              <a:buChar char="•"/>
            </a:pPr>
            <a:r>
              <a:rPr lang="en-IN" sz="3200" dirty="0"/>
              <a:t>New product promotion.</a:t>
            </a:r>
          </a:p>
          <a:p>
            <a:pPr marL="285750" indent="-285750">
              <a:buFont typeface="Arial" panose="020B0604020202020204" pitchFamily="34" charset="0"/>
              <a:buChar char="•"/>
            </a:pPr>
            <a:r>
              <a:rPr lang="en-IN" sz="3200" dirty="0"/>
              <a:t>Personalized message.</a:t>
            </a:r>
          </a:p>
          <a:p>
            <a:pPr marL="285750" indent="-285750">
              <a:buFont typeface="Arial" panose="020B0604020202020204" pitchFamily="34" charset="0"/>
              <a:buChar char="•"/>
            </a:pPr>
            <a:r>
              <a:rPr lang="en-IN" sz="3200" dirty="0"/>
              <a:t>Follow up.</a:t>
            </a:r>
          </a:p>
          <a:p>
            <a:endParaRPr lang="en-IN" dirty="0"/>
          </a:p>
        </p:txBody>
      </p:sp>
    </p:spTree>
    <p:extLst>
      <p:ext uri="{BB962C8B-B14F-4D97-AF65-F5344CB8AC3E}">
        <p14:creationId xmlns:p14="http://schemas.microsoft.com/office/powerpoint/2010/main" val="3239973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6094-C1DC-4050-AFCA-738484C29904}"/>
              </a:ext>
            </a:extLst>
          </p:cNvPr>
          <p:cNvSpPr>
            <a:spLocks noGrp="1"/>
          </p:cNvSpPr>
          <p:nvPr>
            <p:ph type="title"/>
          </p:nvPr>
        </p:nvSpPr>
        <p:spPr>
          <a:xfrm>
            <a:off x="1000217" y="2552700"/>
            <a:ext cx="10018713" cy="1752599"/>
          </a:xfrm>
        </p:spPr>
        <p:txBody>
          <a:bodyPr/>
          <a:lstStyle/>
          <a:p>
            <a:r>
              <a:rPr lang="en-IN" dirty="0">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a:rPr>
              <a:t>THANK YOU</a:t>
            </a:r>
          </a:p>
        </p:txBody>
      </p:sp>
    </p:spTree>
    <p:extLst>
      <p:ext uri="{BB962C8B-B14F-4D97-AF65-F5344CB8AC3E}">
        <p14:creationId xmlns:p14="http://schemas.microsoft.com/office/powerpoint/2010/main" val="2374073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7146F-421B-4958-BC4E-410345230D19}"/>
              </a:ext>
            </a:extLst>
          </p:cNvPr>
          <p:cNvSpPr>
            <a:spLocks noGrp="1"/>
          </p:cNvSpPr>
          <p:nvPr>
            <p:ph type="title"/>
          </p:nvPr>
        </p:nvSpPr>
        <p:spPr>
          <a:xfrm>
            <a:off x="1484311" y="685801"/>
            <a:ext cx="10018713" cy="990600"/>
          </a:xfrm>
        </p:spPr>
        <p:txBody>
          <a:bodyPr/>
          <a:lstStyle/>
          <a:p>
            <a:r>
              <a:rPr lang="en-IN" u="sng" dirty="0">
                <a:solidFill>
                  <a:schemeClr val="accent4"/>
                </a:solidFill>
                <a:effectLst>
                  <a:outerShdw blurRad="38100" dist="38100" dir="2700000" algn="tl">
                    <a:srgbClr val="000000">
                      <a:alpha val="43137"/>
                    </a:srgbClr>
                  </a:outerShdw>
                </a:effectLst>
              </a:rPr>
              <a:t>Business problem</a:t>
            </a:r>
          </a:p>
        </p:txBody>
      </p:sp>
      <p:sp>
        <p:nvSpPr>
          <p:cNvPr id="3" name="Content Placeholder 2">
            <a:extLst>
              <a:ext uri="{FF2B5EF4-FFF2-40B4-BE49-F238E27FC236}">
                <a16:creationId xmlns:a16="http://schemas.microsoft.com/office/drawing/2014/main" id="{857BEB1B-D7DB-43C8-BD26-A86FE2D563B7}"/>
              </a:ext>
            </a:extLst>
          </p:cNvPr>
          <p:cNvSpPr>
            <a:spLocks noGrp="1"/>
          </p:cNvSpPr>
          <p:nvPr>
            <p:ph idx="1"/>
          </p:nvPr>
        </p:nvSpPr>
        <p:spPr>
          <a:xfrm>
            <a:off x="1636710" y="4354606"/>
            <a:ext cx="10018713" cy="1615888"/>
          </a:xfrm>
        </p:spPr>
        <p:txBody>
          <a:bodyPr>
            <a:normAutofit/>
          </a:bodyPr>
          <a:lstStyle/>
          <a:p>
            <a:r>
              <a:rPr lang="en-IN" sz="2000" dirty="0"/>
              <a:t>our realized revenue is very low to  compare overall revenue.</a:t>
            </a:r>
          </a:p>
          <a:p>
            <a:r>
              <a:rPr lang="en-IN" sz="2000" dirty="0">
                <a:solidFill>
                  <a:schemeClr val="accent4"/>
                </a:solidFill>
              </a:rPr>
              <a:t>Overall revenue – 233.65 million</a:t>
            </a:r>
          </a:p>
          <a:p>
            <a:r>
              <a:rPr lang="en-IN" sz="2000" dirty="0">
                <a:solidFill>
                  <a:schemeClr val="accent4"/>
                </a:solidFill>
              </a:rPr>
              <a:t>Realized revenue-62.63 million</a:t>
            </a:r>
          </a:p>
        </p:txBody>
      </p:sp>
      <p:sp>
        <p:nvSpPr>
          <p:cNvPr id="4" name="Content Placeholder 2">
            <a:extLst>
              <a:ext uri="{FF2B5EF4-FFF2-40B4-BE49-F238E27FC236}">
                <a16:creationId xmlns:a16="http://schemas.microsoft.com/office/drawing/2014/main" id="{CFD060C2-44D7-4397-AAB0-847A5E67B427}"/>
              </a:ext>
            </a:extLst>
          </p:cNvPr>
          <p:cNvSpPr txBox="1">
            <a:spLocks/>
          </p:cNvSpPr>
          <p:nvPr/>
        </p:nvSpPr>
        <p:spPr>
          <a:xfrm>
            <a:off x="1636710" y="2265829"/>
            <a:ext cx="10018713" cy="173243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IN" sz="2000" dirty="0"/>
              <a:t>From my level 1 analysis I found </a:t>
            </a:r>
            <a:r>
              <a:rPr lang="en-IN" sz="2000" b="1" dirty="0"/>
              <a:t>customer cancellation </a:t>
            </a:r>
            <a:r>
              <a:rPr lang="en-IN" sz="2000" dirty="0"/>
              <a:t>percentage Is very high.</a:t>
            </a:r>
          </a:p>
          <a:p>
            <a:r>
              <a:rPr lang="en-IN" sz="2000" dirty="0">
                <a:solidFill>
                  <a:schemeClr val="accent4"/>
                </a:solidFill>
              </a:rPr>
              <a:t>Cancellation %  -  39.17%</a:t>
            </a:r>
          </a:p>
        </p:txBody>
      </p:sp>
      <p:sp>
        <p:nvSpPr>
          <p:cNvPr id="6" name="TextBox 5">
            <a:extLst>
              <a:ext uri="{FF2B5EF4-FFF2-40B4-BE49-F238E27FC236}">
                <a16:creationId xmlns:a16="http://schemas.microsoft.com/office/drawing/2014/main" id="{F189A10E-E596-4E25-A37F-99FFBAC4E91A}"/>
              </a:ext>
            </a:extLst>
          </p:cNvPr>
          <p:cNvSpPr txBox="1"/>
          <p:nvPr/>
        </p:nvSpPr>
        <p:spPr>
          <a:xfrm>
            <a:off x="1636710" y="1909482"/>
            <a:ext cx="3236259" cy="523220"/>
          </a:xfrm>
          <a:prstGeom prst="rect">
            <a:avLst/>
          </a:prstGeom>
          <a:noFill/>
        </p:spPr>
        <p:txBody>
          <a:bodyPr wrap="square" rtlCol="0">
            <a:spAutoFit/>
          </a:bodyPr>
          <a:lstStyle/>
          <a:p>
            <a:r>
              <a:rPr lang="en-IN" sz="2800" dirty="0">
                <a:solidFill>
                  <a:srgbClr val="00B0F0"/>
                </a:solidFill>
              </a:rPr>
              <a:t>Problem 1:</a:t>
            </a:r>
            <a:endParaRPr lang="en-IN" dirty="0"/>
          </a:p>
        </p:txBody>
      </p:sp>
      <p:sp>
        <p:nvSpPr>
          <p:cNvPr id="7" name="TextBox 6">
            <a:extLst>
              <a:ext uri="{FF2B5EF4-FFF2-40B4-BE49-F238E27FC236}">
                <a16:creationId xmlns:a16="http://schemas.microsoft.com/office/drawing/2014/main" id="{5117B002-BAF5-4C69-9E28-B817EB9D5C1A}"/>
              </a:ext>
            </a:extLst>
          </p:cNvPr>
          <p:cNvSpPr txBox="1"/>
          <p:nvPr/>
        </p:nvSpPr>
        <p:spPr>
          <a:xfrm>
            <a:off x="1636709" y="3868878"/>
            <a:ext cx="3236259" cy="523220"/>
          </a:xfrm>
          <a:prstGeom prst="rect">
            <a:avLst/>
          </a:prstGeom>
          <a:noFill/>
        </p:spPr>
        <p:txBody>
          <a:bodyPr wrap="square" rtlCol="0">
            <a:spAutoFit/>
          </a:bodyPr>
          <a:lstStyle/>
          <a:p>
            <a:r>
              <a:rPr lang="en-IN" sz="2800" dirty="0">
                <a:solidFill>
                  <a:srgbClr val="00B0F0"/>
                </a:solidFill>
              </a:rPr>
              <a:t>Problem 2:</a:t>
            </a:r>
            <a:endParaRPr lang="en-IN" dirty="0"/>
          </a:p>
        </p:txBody>
      </p:sp>
    </p:spTree>
    <p:extLst>
      <p:ext uri="{BB962C8B-B14F-4D97-AF65-F5344CB8AC3E}">
        <p14:creationId xmlns:p14="http://schemas.microsoft.com/office/powerpoint/2010/main" val="3324410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6006F-FDB9-4A57-8224-831693B0FB34}"/>
              </a:ext>
            </a:extLst>
          </p:cNvPr>
          <p:cNvSpPr>
            <a:spLocks noGrp="1"/>
          </p:cNvSpPr>
          <p:nvPr>
            <p:ph type="title"/>
          </p:nvPr>
        </p:nvSpPr>
        <p:spPr>
          <a:xfrm>
            <a:off x="1484311" y="685801"/>
            <a:ext cx="10018713" cy="1196788"/>
          </a:xfrm>
        </p:spPr>
        <p:txBody>
          <a:bodyPr/>
          <a:lstStyle/>
          <a:p>
            <a:r>
              <a:rPr lang="en-IN" dirty="0">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a:rPr>
              <a:t>TARGET</a:t>
            </a:r>
          </a:p>
        </p:txBody>
      </p:sp>
      <p:sp>
        <p:nvSpPr>
          <p:cNvPr id="3" name="Content Placeholder 2">
            <a:extLst>
              <a:ext uri="{FF2B5EF4-FFF2-40B4-BE49-F238E27FC236}">
                <a16:creationId xmlns:a16="http://schemas.microsoft.com/office/drawing/2014/main" id="{9020B7E9-5E4B-4DFB-BC5D-9224AF1EC374}"/>
              </a:ext>
            </a:extLst>
          </p:cNvPr>
          <p:cNvSpPr>
            <a:spLocks noGrp="1"/>
          </p:cNvSpPr>
          <p:nvPr>
            <p:ph idx="1"/>
          </p:nvPr>
        </p:nvSpPr>
        <p:spPr>
          <a:xfrm>
            <a:off x="1484310" y="2097741"/>
            <a:ext cx="10018713" cy="3693459"/>
          </a:xfrm>
        </p:spPr>
        <p:txBody>
          <a:bodyPr/>
          <a:lstStyle/>
          <a:p>
            <a:r>
              <a:rPr lang="en-IN" dirty="0"/>
              <a:t>Reduce customer cancellation.</a:t>
            </a:r>
          </a:p>
          <a:p>
            <a:r>
              <a:rPr lang="en-IN" dirty="0"/>
              <a:t>Increase the revenue.</a:t>
            </a:r>
          </a:p>
        </p:txBody>
      </p:sp>
    </p:spTree>
    <p:extLst>
      <p:ext uri="{BB962C8B-B14F-4D97-AF65-F5344CB8AC3E}">
        <p14:creationId xmlns:p14="http://schemas.microsoft.com/office/powerpoint/2010/main" val="800069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4D5EC-A4A7-492F-9FA5-1AD9BF69F068}"/>
              </a:ext>
            </a:extLst>
          </p:cNvPr>
          <p:cNvSpPr>
            <a:spLocks noGrp="1"/>
          </p:cNvSpPr>
          <p:nvPr>
            <p:ph type="title"/>
          </p:nvPr>
        </p:nvSpPr>
        <p:spPr>
          <a:xfrm>
            <a:off x="1475346" y="806824"/>
            <a:ext cx="10018713" cy="793376"/>
          </a:xfrm>
        </p:spPr>
        <p:txBody>
          <a:bodyPr>
            <a:normAutofit/>
          </a:bodyPr>
          <a:lstStyle/>
          <a:p>
            <a:r>
              <a:rPr lang="en-IN" sz="2800" u="sng" dirty="0">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a:rPr>
              <a:t>Common  reason for customer cancel their order:</a:t>
            </a:r>
          </a:p>
        </p:txBody>
      </p:sp>
      <p:sp>
        <p:nvSpPr>
          <p:cNvPr id="3" name="Content Placeholder 2">
            <a:extLst>
              <a:ext uri="{FF2B5EF4-FFF2-40B4-BE49-F238E27FC236}">
                <a16:creationId xmlns:a16="http://schemas.microsoft.com/office/drawing/2014/main" id="{B4670537-0E70-4BFF-9A1D-F32A7556B997}"/>
              </a:ext>
            </a:extLst>
          </p:cNvPr>
          <p:cNvSpPr>
            <a:spLocks noGrp="1"/>
          </p:cNvSpPr>
          <p:nvPr>
            <p:ph idx="1"/>
          </p:nvPr>
        </p:nvSpPr>
        <p:spPr>
          <a:xfrm>
            <a:off x="1591886" y="1963272"/>
            <a:ext cx="10018713" cy="4598893"/>
          </a:xfrm>
        </p:spPr>
        <p:txBody>
          <a:bodyPr>
            <a:normAutofit/>
          </a:bodyPr>
          <a:lstStyle/>
          <a:p>
            <a:r>
              <a:rPr lang="en-GB" sz="1600" b="0" i="0" dirty="0">
                <a:solidFill>
                  <a:schemeClr val="accent4"/>
                </a:solidFill>
                <a:effectLst/>
                <a:latin typeface="Söhne"/>
              </a:rPr>
              <a:t>Change of Mind: </a:t>
            </a:r>
            <a:r>
              <a:rPr lang="en-GB" sz="1600" b="0" i="0" dirty="0">
                <a:solidFill>
                  <a:schemeClr val="tx2"/>
                </a:solidFill>
                <a:effectLst/>
                <a:latin typeface="Söhne"/>
              </a:rPr>
              <a:t>Customers may change their minds about the product or service they have ordered, or may find a better deal elsewhere.</a:t>
            </a:r>
          </a:p>
          <a:p>
            <a:r>
              <a:rPr lang="en-GB" sz="1600" b="0" i="0" dirty="0">
                <a:solidFill>
                  <a:schemeClr val="accent4"/>
                </a:solidFill>
                <a:effectLst/>
                <a:latin typeface="Söhne"/>
              </a:rPr>
              <a:t>Technical Issues: </a:t>
            </a:r>
            <a:r>
              <a:rPr lang="en-GB" sz="1600" b="0" i="0" dirty="0">
                <a:effectLst/>
                <a:latin typeface="Söhne"/>
              </a:rPr>
              <a:t>Technical issues such as website errors, payment failures or glitches in the ordering process may also lead to cancellation of orders.</a:t>
            </a:r>
          </a:p>
          <a:p>
            <a:r>
              <a:rPr lang="en-GB" sz="1600" b="0" i="0" dirty="0">
                <a:solidFill>
                  <a:schemeClr val="accent4"/>
                </a:solidFill>
                <a:effectLst/>
                <a:latin typeface="Söhne"/>
              </a:rPr>
              <a:t>Delayed Delivery: </a:t>
            </a:r>
            <a:r>
              <a:rPr lang="en-GB" sz="1600" b="0" i="0" dirty="0">
                <a:effectLst/>
                <a:latin typeface="Söhne"/>
              </a:rPr>
              <a:t>If the delivery of the product or service is delayed beyond the expected time, customers may choose to cancel their order.</a:t>
            </a:r>
          </a:p>
          <a:p>
            <a:r>
              <a:rPr lang="en-GB" sz="1600" b="0" i="0" dirty="0">
                <a:solidFill>
                  <a:schemeClr val="accent4"/>
                </a:solidFill>
                <a:effectLst/>
                <a:latin typeface="Söhne"/>
              </a:rPr>
              <a:t>Hidden Fees</a:t>
            </a:r>
            <a:r>
              <a:rPr lang="en-GB" sz="1600" b="0" i="0" dirty="0">
                <a:effectLst/>
                <a:latin typeface="Söhne"/>
              </a:rPr>
              <a:t>: If customers feel they are being charged hidden or unexpected fees, they may choose to cancel their order.</a:t>
            </a:r>
          </a:p>
          <a:p>
            <a:r>
              <a:rPr lang="en-GB" sz="1600" b="0" i="0" dirty="0">
                <a:solidFill>
                  <a:schemeClr val="accent4"/>
                </a:solidFill>
                <a:effectLst/>
                <a:latin typeface="Söhne"/>
              </a:rPr>
              <a:t>Incorrect Product Information: </a:t>
            </a:r>
            <a:r>
              <a:rPr lang="en-GB" sz="1600" b="0" i="0" dirty="0">
                <a:effectLst/>
                <a:latin typeface="Söhne"/>
              </a:rPr>
              <a:t>If customers receive different product than what they ordered or if the product information is incorrect, they may choose to cancel their order.</a:t>
            </a:r>
          </a:p>
          <a:p>
            <a:r>
              <a:rPr lang="en-GB" sz="1600" b="0" i="0" dirty="0">
                <a:solidFill>
                  <a:schemeClr val="accent4"/>
                </a:solidFill>
                <a:effectLst/>
                <a:latin typeface="Söhne"/>
              </a:rPr>
              <a:t>Poor Customer Service: </a:t>
            </a:r>
            <a:r>
              <a:rPr lang="en-GB" sz="1600" b="0" i="0" dirty="0">
                <a:solidFill>
                  <a:schemeClr val="tx2"/>
                </a:solidFill>
                <a:effectLst/>
                <a:latin typeface="Söhne"/>
              </a:rPr>
              <a:t>If customers experience poor customer service, they may cancel their order and choose to shop with a competitor.</a:t>
            </a:r>
          </a:p>
          <a:p>
            <a:endParaRPr lang="en-GB" sz="1600" b="0" i="0" dirty="0">
              <a:solidFill>
                <a:schemeClr val="tx2"/>
              </a:solidFill>
              <a:effectLst/>
              <a:latin typeface="Söhne"/>
            </a:endParaRPr>
          </a:p>
          <a:p>
            <a:endParaRPr lang="en-GB" sz="2000" b="0" i="0" dirty="0">
              <a:effectLst/>
              <a:latin typeface="Söhne"/>
            </a:endParaRPr>
          </a:p>
          <a:p>
            <a:endParaRPr lang="en-IN" sz="2000" dirty="0"/>
          </a:p>
        </p:txBody>
      </p:sp>
      <p:sp>
        <p:nvSpPr>
          <p:cNvPr id="4" name="Title 1">
            <a:extLst>
              <a:ext uri="{FF2B5EF4-FFF2-40B4-BE49-F238E27FC236}">
                <a16:creationId xmlns:a16="http://schemas.microsoft.com/office/drawing/2014/main" id="{1A93FF8F-9BB8-4834-9ADE-C128F3E2DBEE}"/>
              </a:ext>
            </a:extLst>
          </p:cNvPr>
          <p:cNvSpPr txBox="1">
            <a:spLocks/>
          </p:cNvSpPr>
          <p:nvPr/>
        </p:nvSpPr>
        <p:spPr>
          <a:xfrm>
            <a:off x="1475345" y="47064"/>
            <a:ext cx="10018713" cy="793376"/>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u="sng" dirty="0">
                <a:solidFill>
                  <a:srgbClr val="00B050"/>
                </a:solidFill>
              </a:rPr>
              <a:t>1.Reduce customer cancellation </a:t>
            </a:r>
          </a:p>
        </p:txBody>
      </p:sp>
    </p:spTree>
    <p:extLst>
      <p:ext uri="{BB962C8B-B14F-4D97-AF65-F5344CB8AC3E}">
        <p14:creationId xmlns:p14="http://schemas.microsoft.com/office/powerpoint/2010/main" val="292977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0CAD-E04C-4F35-B70B-24DBED340AB9}"/>
              </a:ext>
            </a:extLst>
          </p:cNvPr>
          <p:cNvSpPr>
            <a:spLocks noGrp="1"/>
          </p:cNvSpPr>
          <p:nvPr>
            <p:ph type="title"/>
          </p:nvPr>
        </p:nvSpPr>
        <p:spPr>
          <a:xfrm>
            <a:off x="1484311" y="221136"/>
            <a:ext cx="9766395" cy="667871"/>
          </a:xfrm>
        </p:spPr>
        <p:txBody>
          <a:bodyPr>
            <a:normAutofit fontScale="90000"/>
          </a:bodyPr>
          <a:lstStyle/>
          <a:p>
            <a:r>
              <a:rPr lang="en-IN" dirty="0">
                <a:solidFill>
                  <a:schemeClr val="accent4"/>
                </a:solidFill>
              </a:rPr>
              <a:t>Category wise analysis</a:t>
            </a:r>
          </a:p>
        </p:txBody>
      </p:sp>
      <p:pic>
        <p:nvPicPr>
          <p:cNvPr id="19" name="Content Placeholder 18">
            <a:extLst>
              <a:ext uri="{FF2B5EF4-FFF2-40B4-BE49-F238E27FC236}">
                <a16:creationId xmlns:a16="http://schemas.microsoft.com/office/drawing/2014/main" id="{BF6CCF8E-C0BC-44E7-8C5D-7F07FB755F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9893" y="1353671"/>
            <a:ext cx="5973754" cy="2284518"/>
          </a:xfrm>
        </p:spPr>
      </p:pic>
      <p:sp>
        <p:nvSpPr>
          <p:cNvPr id="21" name="TextBox 20">
            <a:extLst>
              <a:ext uri="{FF2B5EF4-FFF2-40B4-BE49-F238E27FC236}">
                <a16:creationId xmlns:a16="http://schemas.microsoft.com/office/drawing/2014/main" id="{9EE0757E-536A-4EF1-8692-8845A4AE336E}"/>
              </a:ext>
            </a:extLst>
          </p:cNvPr>
          <p:cNvSpPr txBox="1"/>
          <p:nvPr/>
        </p:nvSpPr>
        <p:spPr>
          <a:xfrm>
            <a:off x="1981199" y="3899647"/>
            <a:ext cx="9457766" cy="646331"/>
          </a:xfrm>
          <a:prstGeom prst="rect">
            <a:avLst/>
          </a:prstGeom>
          <a:noFill/>
        </p:spPr>
        <p:txBody>
          <a:bodyPr wrap="square" rtlCol="0">
            <a:spAutoFit/>
          </a:bodyPr>
          <a:lstStyle/>
          <a:p>
            <a:pPr marL="285750" indent="-285750">
              <a:buFont typeface="Arial" panose="020B0604020202020204" pitchFamily="34" charset="0"/>
              <a:buChar char="•"/>
            </a:pPr>
            <a:r>
              <a:rPr lang="en-IN" dirty="0"/>
              <a:t>Above image shows relationship between product categories wise revenue and cancellation</a:t>
            </a:r>
          </a:p>
          <a:p>
            <a:pPr marL="285750" indent="-285750">
              <a:buFont typeface="Arial" panose="020B0604020202020204" pitchFamily="34" charset="0"/>
              <a:buChar char="•"/>
            </a:pPr>
            <a:r>
              <a:rPr lang="en-IN" dirty="0"/>
              <a:t>Especially mobiles and tablets are making more revenue as well as cancellation also very high .</a:t>
            </a:r>
          </a:p>
        </p:txBody>
      </p:sp>
    </p:spTree>
    <p:extLst>
      <p:ext uri="{BB962C8B-B14F-4D97-AF65-F5344CB8AC3E}">
        <p14:creationId xmlns:p14="http://schemas.microsoft.com/office/powerpoint/2010/main" val="3511016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8ECDF-D6C9-4C19-ACE2-0CFE755BCBFC}"/>
              </a:ext>
            </a:extLst>
          </p:cNvPr>
          <p:cNvSpPr>
            <a:spLocks noGrp="1"/>
          </p:cNvSpPr>
          <p:nvPr>
            <p:ph type="title"/>
          </p:nvPr>
        </p:nvSpPr>
        <p:spPr>
          <a:xfrm>
            <a:off x="1466382" y="0"/>
            <a:ext cx="10018713" cy="1080247"/>
          </a:xfrm>
        </p:spPr>
        <p:txBody>
          <a:bodyPr/>
          <a:lstStyle/>
          <a:p>
            <a:r>
              <a:rPr lang="en-IN" dirty="0">
                <a:solidFill>
                  <a:schemeClr val="accent4"/>
                </a:solidFill>
              </a:rPr>
              <a:t>Revenue status</a:t>
            </a:r>
          </a:p>
        </p:txBody>
      </p:sp>
      <p:pic>
        <p:nvPicPr>
          <p:cNvPr id="9" name="Content Placeholder 8">
            <a:extLst>
              <a:ext uri="{FF2B5EF4-FFF2-40B4-BE49-F238E27FC236}">
                <a16:creationId xmlns:a16="http://schemas.microsoft.com/office/drawing/2014/main" id="{125A97C7-E6CC-4B4E-8459-BD2C95A8A1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5667" y="1080247"/>
            <a:ext cx="4884569" cy="2601095"/>
          </a:xfrm>
        </p:spPr>
      </p:pic>
    </p:spTree>
    <p:extLst>
      <p:ext uri="{BB962C8B-B14F-4D97-AF65-F5344CB8AC3E}">
        <p14:creationId xmlns:p14="http://schemas.microsoft.com/office/powerpoint/2010/main" val="3967376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8E9A5-41AD-4960-BA81-79EDFF05D487}"/>
              </a:ext>
            </a:extLst>
          </p:cNvPr>
          <p:cNvSpPr>
            <a:spLocks noGrp="1"/>
          </p:cNvSpPr>
          <p:nvPr>
            <p:ph type="title"/>
          </p:nvPr>
        </p:nvSpPr>
        <p:spPr>
          <a:xfrm>
            <a:off x="1684711" y="0"/>
            <a:ext cx="8822577" cy="685800"/>
          </a:xfrm>
        </p:spPr>
        <p:txBody>
          <a:bodyPr>
            <a:normAutofit fontScale="90000"/>
          </a:bodyPr>
          <a:lstStyle/>
          <a:p>
            <a:r>
              <a:rPr lang="en-IN" dirty="0">
                <a:solidFill>
                  <a:schemeClr val="accent4"/>
                </a:solidFill>
              </a:rPr>
              <a:t>Solution</a:t>
            </a:r>
          </a:p>
        </p:txBody>
      </p:sp>
      <p:sp>
        <p:nvSpPr>
          <p:cNvPr id="3" name="Content Placeholder 2">
            <a:extLst>
              <a:ext uri="{FF2B5EF4-FFF2-40B4-BE49-F238E27FC236}">
                <a16:creationId xmlns:a16="http://schemas.microsoft.com/office/drawing/2014/main" id="{1DB3333F-7CF8-49B3-97F7-40E5160A9E57}"/>
              </a:ext>
            </a:extLst>
          </p:cNvPr>
          <p:cNvSpPr>
            <a:spLocks noGrp="1"/>
          </p:cNvSpPr>
          <p:nvPr>
            <p:ph idx="1"/>
          </p:nvPr>
        </p:nvSpPr>
        <p:spPr>
          <a:xfrm>
            <a:off x="1484310" y="1308847"/>
            <a:ext cx="10018713" cy="4482353"/>
          </a:xfrm>
        </p:spPr>
        <p:txBody>
          <a:bodyPr>
            <a:normAutofit fontScale="85000" lnSpcReduction="10000"/>
          </a:bodyPr>
          <a:lstStyle/>
          <a:p>
            <a:r>
              <a:rPr lang="en-GB" i="0" dirty="0">
                <a:solidFill>
                  <a:schemeClr val="accent4"/>
                </a:solidFill>
                <a:effectLst/>
                <a:latin typeface="Söhne"/>
              </a:rPr>
              <a:t>Provide Accurate Product Information: </a:t>
            </a:r>
            <a:r>
              <a:rPr lang="en-GB" i="0" dirty="0">
                <a:solidFill>
                  <a:schemeClr val="tx2"/>
                </a:solidFill>
                <a:effectLst/>
                <a:latin typeface="Söhne"/>
              </a:rPr>
              <a:t>Ensure that all product descriptions, images and specifications are accurate and detailed to avoid any confusion or disappointment.</a:t>
            </a:r>
          </a:p>
          <a:p>
            <a:r>
              <a:rPr lang="en-GB" b="0" i="0" dirty="0">
                <a:solidFill>
                  <a:schemeClr val="accent4"/>
                </a:solidFill>
                <a:effectLst/>
                <a:latin typeface="Söhne"/>
              </a:rPr>
              <a:t>Improve Customer Service: </a:t>
            </a:r>
            <a:r>
              <a:rPr lang="en-GB" b="0" i="0" dirty="0">
                <a:effectLst/>
                <a:latin typeface="Söhne"/>
              </a:rPr>
              <a:t>Provide exceptional customer service through timely and helpful responses to queries, providing support through multiple channels, and addressing customer concerns promptly.</a:t>
            </a:r>
          </a:p>
          <a:p>
            <a:r>
              <a:rPr lang="en-GB" b="0" i="0" dirty="0">
                <a:solidFill>
                  <a:schemeClr val="accent4"/>
                </a:solidFill>
                <a:effectLst/>
                <a:latin typeface="Söhne"/>
              </a:rPr>
              <a:t>Offer Incentives for Completing Orders: </a:t>
            </a:r>
            <a:r>
              <a:rPr lang="en-GB" b="0" i="0" dirty="0">
                <a:solidFill>
                  <a:schemeClr val="tx2"/>
                </a:solidFill>
                <a:effectLst/>
                <a:latin typeface="Söhne"/>
              </a:rPr>
              <a:t>Provide discounts, free shipping, or other incentives to customers who complete their orders to encourage them to complete the purchase.</a:t>
            </a:r>
          </a:p>
          <a:p>
            <a:r>
              <a:rPr lang="en-GB" b="0" i="0" dirty="0">
                <a:solidFill>
                  <a:schemeClr val="accent4"/>
                </a:solidFill>
                <a:effectLst/>
                <a:latin typeface="Söhne"/>
              </a:rPr>
              <a:t>Improve Delivery Times: </a:t>
            </a:r>
            <a:r>
              <a:rPr lang="en-GB" b="0" i="0" dirty="0">
                <a:solidFill>
                  <a:schemeClr val="tx2"/>
                </a:solidFill>
                <a:effectLst/>
                <a:latin typeface="Söhne"/>
              </a:rPr>
              <a:t>Ensure that delivery times are accurate and realistic and provide customers with real-time tracking information to keep them informed </a:t>
            </a:r>
            <a:r>
              <a:rPr lang="en-GB" i="0" dirty="0">
                <a:solidFill>
                  <a:schemeClr val="tx2"/>
                </a:solidFill>
                <a:effectLst/>
                <a:latin typeface="Söhne"/>
              </a:rPr>
              <a:t>about their orders.</a:t>
            </a:r>
          </a:p>
          <a:p>
            <a:r>
              <a:rPr lang="en-GB" b="0" i="0" dirty="0">
                <a:solidFill>
                  <a:schemeClr val="accent4"/>
                </a:solidFill>
                <a:effectLst/>
                <a:latin typeface="Söhne"/>
              </a:rPr>
              <a:t>Personalize Customer Experience: </a:t>
            </a:r>
            <a:r>
              <a:rPr lang="en-GB" b="0" i="0" dirty="0">
                <a:solidFill>
                  <a:schemeClr val="tx2"/>
                </a:solidFill>
                <a:effectLst/>
                <a:latin typeface="Söhne"/>
              </a:rPr>
              <a:t>Use data to personalize customer experience and provide relevant recommendations and promotions based on their browsing and purchase history.</a:t>
            </a:r>
          </a:p>
          <a:p>
            <a:r>
              <a:rPr lang="en-GB" b="0" i="0" dirty="0">
                <a:solidFill>
                  <a:schemeClr val="accent4"/>
                </a:solidFill>
                <a:effectLst/>
                <a:latin typeface="Söhne"/>
              </a:rPr>
              <a:t>Improve Payment Processes: </a:t>
            </a:r>
            <a:r>
              <a:rPr lang="en-GB" b="0" i="0" dirty="0">
                <a:solidFill>
                  <a:schemeClr val="tx2"/>
                </a:solidFill>
                <a:effectLst/>
                <a:latin typeface="Söhne"/>
              </a:rPr>
              <a:t>Streamline payment processes and ensure that payment options are secure, reliable and easy to use.</a:t>
            </a:r>
          </a:p>
          <a:p>
            <a:endParaRPr lang="en-GB" b="0" i="0" dirty="0">
              <a:solidFill>
                <a:schemeClr val="tx2"/>
              </a:solidFill>
              <a:effectLst/>
              <a:latin typeface="Söhne"/>
            </a:endParaRPr>
          </a:p>
          <a:p>
            <a:endParaRPr lang="en-IN" dirty="0"/>
          </a:p>
        </p:txBody>
      </p:sp>
    </p:spTree>
    <p:extLst>
      <p:ext uri="{BB962C8B-B14F-4D97-AF65-F5344CB8AC3E}">
        <p14:creationId xmlns:p14="http://schemas.microsoft.com/office/powerpoint/2010/main" val="3779977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47919-77E0-4854-93F8-711BC12439D9}"/>
              </a:ext>
            </a:extLst>
          </p:cNvPr>
          <p:cNvSpPr>
            <a:spLocks noGrp="1"/>
          </p:cNvSpPr>
          <p:nvPr>
            <p:ph type="title"/>
          </p:nvPr>
        </p:nvSpPr>
        <p:spPr>
          <a:xfrm>
            <a:off x="1484310" y="0"/>
            <a:ext cx="10018713" cy="811306"/>
          </a:xfrm>
        </p:spPr>
        <p:txBody>
          <a:bodyPr/>
          <a:lstStyle/>
          <a:p>
            <a:r>
              <a:rPr lang="en-IN" u="sng" dirty="0">
                <a:solidFill>
                  <a:schemeClr val="accent2"/>
                </a:solidFill>
              </a:rPr>
              <a:t>2.Revenue </a:t>
            </a:r>
          </a:p>
        </p:txBody>
      </p:sp>
      <p:sp>
        <p:nvSpPr>
          <p:cNvPr id="3" name="Content Placeholder 2">
            <a:extLst>
              <a:ext uri="{FF2B5EF4-FFF2-40B4-BE49-F238E27FC236}">
                <a16:creationId xmlns:a16="http://schemas.microsoft.com/office/drawing/2014/main" id="{374A392D-2878-46E0-B09F-2768687D6A35}"/>
              </a:ext>
            </a:extLst>
          </p:cNvPr>
          <p:cNvSpPr>
            <a:spLocks noGrp="1"/>
          </p:cNvSpPr>
          <p:nvPr>
            <p:ph idx="1"/>
          </p:nvPr>
        </p:nvSpPr>
        <p:spPr>
          <a:xfrm>
            <a:off x="2241176" y="1461247"/>
            <a:ext cx="5145741" cy="2483224"/>
          </a:xfrm>
        </p:spPr>
        <p:txBody>
          <a:bodyPr/>
          <a:lstStyle/>
          <a:p>
            <a:r>
              <a:rPr lang="en-IN" b="0" i="0" dirty="0">
                <a:solidFill>
                  <a:srgbClr val="EF4444"/>
                </a:solidFill>
                <a:effectLst/>
                <a:latin typeface="Söhne"/>
              </a:rPr>
              <a:t>Increase Sales</a:t>
            </a:r>
          </a:p>
          <a:p>
            <a:r>
              <a:rPr lang="en-IN" b="0" i="0" dirty="0">
                <a:solidFill>
                  <a:srgbClr val="EF4444"/>
                </a:solidFill>
                <a:effectLst/>
                <a:latin typeface="Söhne"/>
              </a:rPr>
              <a:t>Raise Prices</a:t>
            </a:r>
            <a:endParaRPr lang="en-IN" dirty="0">
              <a:solidFill>
                <a:srgbClr val="EF4444"/>
              </a:solidFill>
              <a:latin typeface="Söhne"/>
            </a:endParaRPr>
          </a:p>
          <a:p>
            <a:r>
              <a:rPr lang="en-IN" b="0" i="0" dirty="0">
                <a:solidFill>
                  <a:srgbClr val="EF4444"/>
                </a:solidFill>
                <a:effectLst/>
                <a:latin typeface="Söhne"/>
              </a:rPr>
              <a:t>Improve Marketing</a:t>
            </a:r>
          </a:p>
          <a:p>
            <a:r>
              <a:rPr lang="en-IN" b="0" i="0" dirty="0">
                <a:solidFill>
                  <a:srgbClr val="EF4444"/>
                </a:solidFill>
                <a:effectLst/>
                <a:latin typeface="Söhne"/>
              </a:rPr>
              <a:t>Focus on Customer Retention</a:t>
            </a:r>
            <a:endParaRPr lang="en-IN" dirty="0">
              <a:solidFill>
                <a:srgbClr val="EF4444"/>
              </a:solidFill>
              <a:latin typeface="Söhne"/>
            </a:endParaRPr>
          </a:p>
        </p:txBody>
      </p:sp>
      <p:sp>
        <p:nvSpPr>
          <p:cNvPr id="4" name="Content Placeholder 2">
            <a:extLst>
              <a:ext uri="{FF2B5EF4-FFF2-40B4-BE49-F238E27FC236}">
                <a16:creationId xmlns:a16="http://schemas.microsoft.com/office/drawing/2014/main" id="{6B9943F6-1C25-4227-A351-F14243D3616E}"/>
              </a:ext>
            </a:extLst>
          </p:cNvPr>
          <p:cNvSpPr txBox="1">
            <a:spLocks/>
          </p:cNvSpPr>
          <p:nvPr/>
        </p:nvSpPr>
        <p:spPr>
          <a:xfrm>
            <a:off x="1990164" y="887507"/>
            <a:ext cx="5145741" cy="69476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IN" sz="2800" dirty="0">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atin typeface="Söhne"/>
              </a:rPr>
              <a:t>How to increase revenue?</a:t>
            </a:r>
          </a:p>
        </p:txBody>
      </p:sp>
      <p:sp>
        <p:nvSpPr>
          <p:cNvPr id="5" name="Content Placeholder 2">
            <a:extLst>
              <a:ext uri="{FF2B5EF4-FFF2-40B4-BE49-F238E27FC236}">
                <a16:creationId xmlns:a16="http://schemas.microsoft.com/office/drawing/2014/main" id="{9A87A893-125C-4241-B85F-9DB49FC35CD7}"/>
              </a:ext>
            </a:extLst>
          </p:cNvPr>
          <p:cNvSpPr txBox="1">
            <a:spLocks/>
          </p:cNvSpPr>
          <p:nvPr/>
        </p:nvSpPr>
        <p:spPr>
          <a:xfrm>
            <a:off x="1990164" y="4043084"/>
            <a:ext cx="6615954" cy="694764"/>
          </a:xfrm>
          <a:prstGeom prst="rect">
            <a:avLst/>
          </a:prstGeom>
        </p:spPr>
        <p:txBody>
          <a:bodyPr vert="horz" lIns="91440" tIns="45720" rIns="91440" bIns="45720" rtlCol="0" anchor="ctr">
            <a:normAutofit fontScale="925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IN" sz="2800" dirty="0">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atin typeface="Söhne"/>
              </a:rPr>
              <a:t>How to implement above strategies effectively? </a:t>
            </a:r>
          </a:p>
        </p:txBody>
      </p:sp>
      <p:sp>
        <p:nvSpPr>
          <p:cNvPr id="6" name="Content Placeholder 2">
            <a:extLst>
              <a:ext uri="{FF2B5EF4-FFF2-40B4-BE49-F238E27FC236}">
                <a16:creationId xmlns:a16="http://schemas.microsoft.com/office/drawing/2014/main" id="{966AC2E6-9E4F-4C65-9663-96151DFAD910}"/>
              </a:ext>
            </a:extLst>
          </p:cNvPr>
          <p:cNvSpPr txBox="1">
            <a:spLocks/>
          </p:cNvSpPr>
          <p:nvPr/>
        </p:nvSpPr>
        <p:spPr>
          <a:xfrm>
            <a:off x="2241176" y="4751296"/>
            <a:ext cx="4903694" cy="79337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IN" dirty="0">
                <a:solidFill>
                  <a:srgbClr val="EF4444"/>
                </a:solidFill>
                <a:latin typeface="Söhne"/>
              </a:rPr>
              <a:t>RFM ANALYSIS</a:t>
            </a:r>
          </a:p>
        </p:txBody>
      </p:sp>
    </p:spTree>
    <p:extLst>
      <p:ext uri="{BB962C8B-B14F-4D97-AF65-F5344CB8AC3E}">
        <p14:creationId xmlns:p14="http://schemas.microsoft.com/office/powerpoint/2010/main" val="401360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14573-E489-4FC1-8AD6-3C2DD3F02510}"/>
              </a:ext>
            </a:extLst>
          </p:cNvPr>
          <p:cNvSpPr>
            <a:spLocks noGrp="1"/>
          </p:cNvSpPr>
          <p:nvPr>
            <p:ph type="title"/>
          </p:nvPr>
        </p:nvSpPr>
        <p:spPr>
          <a:xfrm>
            <a:off x="1484310" y="0"/>
            <a:ext cx="10018713" cy="869577"/>
          </a:xfrm>
        </p:spPr>
        <p:txBody>
          <a:bodyPr/>
          <a:lstStyle/>
          <a:p>
            <a:r>
              <a:rPr lang="en-IN" dirty="0">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a:rPr>
              <a:t>RFM ANALYSIS</a:t>
            </a:r>
          </a:p>
        </p:txBody>
      </p:sp>
      <p:sp>
        <p:nvSpPr>
          <p:cNvPr id="3" name="Content Placeholder 2">
            <a:extLst>
              <a:ext uri="{FF2B5EF4-FFF2-40B4-BE49-F238E27FC236}">
                <a16:creationId xmlns:a16="http://schemas.microsoft.com/office/drawing/2014/main" id="{47335750-13F0-43BF-93DB-A54FA4DA3059}"/>
              </a:ext>
            </a:extLst>
          </p:cNvPr>
          <p:cNvSpPr>
            <a:spLocks noGrp="1"/>
          </p:cNvSpPr>
          <p:nvPr>
            <p:ph idx="1"/>
          </p:nvPr>
        </p:nvSpPr>
        <p:spPr>
          <a:xfrm>
            <a:off x="1484310" y="869577"/>
            <a:ext cx="10018713" cy="5065058"/>
          </a:xfrm>
        </p:spPr>
        <p:txBody>
          <a:bodyPr>
            <a:normAutofit fontScale="92500"/>
          </a:bodyPr>
          <a:lstStyle/>
          <a:p>
            <a:r>
              <a:rPr lang="en-GB" b="0" i="0" dirty="0">
                <a:effectLst/>
                <a:latin typeface="Söhne"/>
              </a:rPr>
              <a:t>RFM analysis is a data-driven marketing technique that is used to segment customers based on their past purchase behaviour. RFM stands for Recency, Frequency, and Monetary value, and these are the three key metrics used to evaluate customer behaviour.</a:t>
            </a:r>
          </a:p>
          <a:p>
            <a:r>
              <a:rPr lang="en-GB" b="0" i="0" dirty="0">
                <a:solidFill>
                  <a:schemeClr val="accent4"/>
                </a:solidFill>
                <a:effectLst/>
                <a:latin typeface="Söhne"/>
              </a:rPr>
              <a:t>Recency: </a:t>
            </a:r>
            <a:r>
              <a:rPr lang="en-GB" b="0" i="0" dirty="0">
                <a:effectLst/>
                <a:latin typeface="Söhne"/>
              </a:rPr>
              <a:t>This metric measures how recently a customer has made a purchase. Customers who have made a purchase recently are more likely to make another purchase, compared to those who made a purchase a long time ago.</a:t>
            </a:r>
          </a:p>
          <a:p>
            <a:r>
              <a:rPr lang="en-GB" b="0" i="0" dirty="0">
                <a:solidFill>
                  <a:schemeClr val="accent4"/>
                </a:solidFill>
                <a:effectLst/>
                <a:latin typeface="Söhne"/>
              </a:rPr>
              <a:t>Frequency: </a:t>
            </a:r>
            <a:r>
              <a:rPr lang="en-GB" b="0" i="0" dirty="0">
                <a:effectLst/>
                <a:latin typeface="Söhne"/>
              </a:rPr>
              <a:t>This metric measures how often a customer has made a purchase. Customers who make purchases frequently are more likely to be loyal customers and generate more revenue.</a:t>
            </a:r>
          </a:p>
          <a:p>
            <a:r>
              <a:rPr lang="en-GB" b="0" i="0" dirty="0">
                <a:solidFill>
                  <a:schemeClr val="accent4"/>
                </a:solidFill>
                <a:effectLst/>
                <a:latin typeface="Söhne"/>
              </a:rPr>
              <a:t>Monetary value: </a:t>
            </a:r>
            <a:r>
              <a:rPr lang="en-GB" b="0" i="0" dirty="0">
                <a:effectLst/>
                <a:latin typeface="Söhne"/>
              </a:rPr>
              <a:t>This metric measures how much a customer has spent on purchases. Customers who spend more are more valuable to the business and may warrant special treatment or incentives.</a:t>
            </a:r>
            <a:endParaRPr lang="en-IN" dirty="0"/>
          </a:p>
        </p:txBody>
      </p:sp>
    </p:spTree>
    <p:extLst>
      <p:ext uri="{BB962C8B-B14F-4D97-AF65-F5344CB8AC3E}">
        <p14:creationId xmlns:p14="http://schemas.microsoft.com/office/powerpoint/2010/main" val="26334589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229</TotalTime>
  <Words>712</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Bahnschrift Condensed</vt:lpstr>
      <vt:lpstr>Corbel</vt:lpstr>
      <vt:lpstr>Söhne</vt:lpstr>
      <vt:lpstr>Parallax</vt:lpstr>
      <vt:lpstr>ONLINE  STORE REVENUE  ANALYSIS</vt:lpstr>
      <vt:lpstr>Business problem</vt:lpstr>
      <vt:lpstr>TARGET</vt:lpstr>
      <vt:lpstr>Common  reason for customer cancel their order:</vt:lpstr>
      <vt:lpstr>Category wise analysis</vt:lpstr>
      <vt:lpstr>Revenue status</vt:lpstr>
      <vt:lpstr>Solution</vt:lpstr>
      <vt:lpstr>2.Revenue </vt:lpstr>
      <vt:lpstr>RFM ANALYSIS</vt:lpstr>
      <vt:lpstr>RFM ANALYSIS</vt:lpstr>
      <vt:lpstr>MARKETING  STRATEGIES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STORE REVENUE  ANALYSIS</dc:title>
  <dc:creator>Ranjith Kumar</dc:creator>
  <cp:lastModifiedBy>Ranjith Kumar</cp:lastModifiedBy>
  <cp:revision>20</cp:revision>
  <dcterms:created xsi:type="dcterms:W3CDTF">2023-03-15T18:36:17Z</dcterms:created>
  <dcterms:modified xsi:type="dcterms:W3CDTF">2023-03-15T22:25:22Z</dcterms:modified>
</cp:coreProperties>
</file>