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671781" y="107316"/>
            <a:ext cx="12392313" cy="1159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36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sz="360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0" y="2800985"/>
            <a:ext cx="11101396" cy="242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M.R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j</a:t>
            </a:r>
            <a:r>
              <a:rPr sz="2400" lang="en-US"/>
              <a:t>i</a:t>
            </a:r>
            <a:r>
              <a:rPr sz="2400" lang="en-US"/>
              <a:t>t</a:t>
            </a:r>
            <a:r>
              <a:rPr sz="2400" lang="en-US"/>
              <a:t>h</a:t>
            </a:r>
            <a:endParaRPr dirty="0" sz="2000" lang="en-US"/>
          </a:p>
          <a:p>
            <a:pPr algn="ctr"/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312207238 asunm1301unm130122l072</a:t>
            </a:r>
            <a:endParaRPr altLang="en-US" sz="2000" lang="zh-CN"/>
          </a:p>
          <a:p>
            <a:pPr algn="ctr"/>
            <a:r>
              <a:rPr dirty="0" sz="2400" lang="en-US"/>
              <a:t>DEPARTMENT:</a:t>
            </a:r>
            <a:r>
              <a:rPr dirty="0" sz="2400" lang="en-US"/>
              <a:t>B.ComCA(Computer Applications</a:t>
            </a:r>
            <a:r>
              <a:rPr dirty="0" sz="2400" lang="en-US"/>
              <a:t>)</a:t>
            </a:r>
            <a:endParaRPr altLang="en-US" sz="2000" lang="zh-CN"/>
          </a:p>
          <a:p>
            <a:pPr algn="ctr"/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AGURCHAND MANMULL JAIN COLLEGE</a:t>
            </a:r>
            <a:endParaRPr dirty="0" sz="2000" lang="en-US"/>
          </a:p>
          <a:p>
            <a:pPr algn="ctr"/>
            <a:endParaRPr altLang="en-US" sz="1800" lang="zh-CN"/>
          </a:p>
          <a:p>
            <a:pPr algn="ctr"/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6467" y="0"/>
            <a:ext cx="6842662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5">
                <a:latin typeface="Trebuchet MS"/>
                <a:cs typeface="Trebuchet MS"/>
              </a:rPr>
              <a:t>M</a:t>
            </a:r>
            <a:r>
              <a:rPr b="1" dirty="0" sz="3600">
                <a:latin typeface="Trebuchet MS"/>
                <a:cs typeface="Trebuchet MS"/>
              </a:rPr>
              <a:t>O</a:t>
            </a:r>
            <a:r>
              <a:rPr b="1" dirty="0" sz="3600" spc="-15">
                <a:latin typeface="Trebuchet MS"/>
                <a:cs typeface="Trebuchet MS"/>
              </a:rPr>
              <a:t>D</a:t>
            </a:r>
            <a:r>
              <a:rPr b="1" dirty="0" sz="3600" spc="-35">
                <a:latin typeface="Trebuchet MS"/>
                <a:cs typeface="Trebuchet MS"/>
              </a:rPr>
              <a:t>E</a:t>
            </a:r>
            <a:r>
              <a:rPr b="1" dirty="0" sz="3600" spc="-30">
                <a:latin typeface="Trebuchet MS"/>
                <a:cs typeface="Trebuchet MS"/>
              </a:rPr>
              <a:t>LL</a:t>
            </a:r>
            <a:r>
              <a:rPr b="1" dirty="0" sz="3600" spc="-5">
                <a:latin typeface="Trebuchet MS"/>
                <a:cs typeface="Trebuchet MS"/>
              </a:rPr>
              <a:t>I</a:t>
            </a:r>
            <a:r>
              <a:rPr b="1" dirty="0" sz="3600" spc="30">
                <a:latin typeface="Trebuchet MS"/>
                <a:cs typeface="Trebuchet MS"/>
              </a:rPr>
              <a:t>N</a:t>
            </a:r>
            <a:r>
              <a:rPr b="1" dirty="0" sz="36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27352" y="525140"/>
            <a:ext cx="11937294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78075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/>
              <a:t>R</a:t>
            </a:r>
            <a:r>
              <a:rPr dirty="0" sz="4000" spc="-40"/>
              <a:t>E</a:t>
            </a:r>
            <a:r>
              <a:rPr dirty="0" sz="4000" spc="15"/>
              <a:t>S</a:t>
            </a:r>
            <a:r>
              <a:rPr dirty="0" sz="4000" spc="-30"/>
              <a:t>U</a:t>
            </a:r>
            <a:r>
              <a:rPr dirty="0" sz="4000" spc="-405"/>
              <a:t>L</a:t>
            </a:r>
            <a:r>
              <a:rPr dirty="0" sz="400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67566" y="756291"/>
            <a:ext cx="10816259" cy="588898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3" y="431451"/>
            <a:ext cx="10681335" cy="914400"/>
          </a:xfrm>
        </p:spPr>
        <p:txBody>
          <a:bodyPr/>
          <a:p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2013926" y="1345851"/>
            <a:ext cx="6483154" cy="50063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3200" lang="en-US">
                <a:solidFill>
                  <a:srgbClr val="000000"/>
                </a:solidFill>
              </a:rPr>
              <a:t>"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the</a:t>
            </a:r>
            <a:r>
              <a:rPr sz="3200" lang="en-US">
                <a:solidFill>
                  <a:srgbClr val="000000"/>
                </a:solidFill>
              </a:rPr>
              <a:t> power</a:t>
            </a:r>
            <a:r>
              <a:rPr sz="3200" lang="en-US">
                <a:solidFill>
                  <a:srgbClr val="000000"/>
                </a:solidFill>
              </a:rPr>
              <a:t> of</a:t>
            </a:r>
            <a:r>
              <a:rPr sz="3200" lang="en-US">
                <a:solidFill>
                  <a:srgbClr val="000000"/>
                </a:solidFill>
              </a:rPr>
              <a:t> data</a:t>
            </a:r>
            <a:r>
              <a:rPr sz="3200" lang="en-US">
                <a:solidFill>
                  <a:srgbClr val="000000"/>
                </a:solidFill>
              </a:rPr>
              <a:t> dri</a:t>
            </a:r>
            <a:r>
              <a:rPr sz="3200" lang="en-US">
                <a:solidFill>
                  <a:srgbClr val="000000"/>
                </a:solidFill>
              </a:rPr>
              <a:t>ven</a:t>
            </a:r>
            <a:r>
              <a:rPr sz="3200" lang="en-US">
                <a:solidFill>
                  <a:srgbClr val="000000"/>
                </a:solidFill>
              </a:rPr>
              <a:t> in</a:t>
            </a:r>
            <a:r>
              <a:rPr sz="3200" lang="en-US">
                <a:solidFill>
                  <a:srgbClr val="000000"/>
                </a:solidFill>
              </a:rPr>
              <a:t>side</a:t>
            </a:r>
            <a:r>
              <a:rPr sz="3200" lang="en-US">
                <a:solidFill>
                  <a:srgbClr val="000000"/>
                </a:solidFill>
              </a:rPr>
              <a:t> trans</a:t>
            </a:r>
            <a:r>
              <a:rPr sz="3200" lang="en-US">
                <a:solidFill>
                  <a:srgbClr val="000000"/>
                </a:solidFill>
              </a:rPr>
              <a:t>form</a:t>
            </a:r>
            <a:r>
              <a:rPr sz="3200" lang="en-US">
                <a:solidFill>
                  <a:srgbClr val="000000"/>
                </a:solidFill>
              </a:rPr>
              <a:t> your</a:t>
            </a:r>
            <a:r>
              <a:rPr sz="3200" lang="en-US">
                <a:solidFill>
                  <a:srgbClr val="000000"/>
                </a:solidFill>
              </a:rPr>
              <a:t> work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bo</a:t>
            </a:r>
            <a:r>
              <a:rPr sz="3200" lang="en-US">
                <a:solidFill>
                  <a:srgbClr val="000000"/>
                </a:solidFill>
              </a:rPr>
              <a:t>ost</a:t>
            </a:r>
            <a:r>
              <a:rPr sz="3200" lang="en-US">
                <a:solidFill>
                  <a:srgbClr val="000000"/>
                </a:solidFill>
              </a:rPr>
              <a:t> re</a:t>
            </a:r>
            <a:r>
              <a:rPr sz="3200" lang="en-US">
                <a:solidFill>
                  <a:srgbClr val="000000"/>
                </a:solidFill>
              </a:rPr>
              <a:t>ten</a:t>
            </a:r>
            <a:r>
              <a:rPr sz="3200" lang="en-US">
                <a:solidFill>
                  <a:srgbClr val="000000"/>
                </a:solidFill>
              </a:rPr>
              <a:t>tion</a:t>
            </a:r>
            <a:r>
              <a:rPr sz="3200" lang="en-US">
                <a:solidFill>
                  <a:srgbClr val="000000"/>
                </a:solidFill>
              </a:rPr>
              <a:t> fu</a:t>
            </a:r>
            <a:r>
              <a:rPr sz="3200" lang="en-US">
                <a:solidFill>
                  <a:srgbClr val="000000"/>
                </a:solidFill>
              </a:rPr>
              <a:t>el</a:t>
            </a:r>
            <a:r>
              <a:rPr sz="3200" lang="en-US">
                <a:solidFill>
                  <a:srgbClr val="000000"/>
                </a:solidFill>
              </a:rPr>
              <a:t> business</a:t>
            </a:r>
            <a:r>
              <a:rPr sz="3200" lang="en-US">
                <a:solidFill>
                  <a:srgbClr val="000000"/>
                </a:solidFill>
              </a:rPr>
              <a:t> success</a:t>
            </a:r>
            <a:r>
              <a:rPr sz="3200" lang="en-US">
                <a:solidFill>
                  <a:srgbClr val="000000"/>
                </a:solidFill>
              </a:rPr>
              <a:t> with</a:t>
            </a:r>
            <a:r>
              <a:rPr sz="3200" lang="en-US">
                <a:solidFill>
                  <a:srgbClr val="000000"/>
                </a:solidFill>
              </a:rPr>
              <a:t> precision make information decision 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drive growth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urnover 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ave cost improve employee experience 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enga</a:t>
            </a:r>
            <a:r>
              <a:rPr sz="3200" lang="en-US">
                <a:solidFill>
                  <a:srgbClr val="000000"/>
                </a:solidFill>
              </a:rPr>
              <a:t>gement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ate </a:t>
            </a:r>
            <a:r>
              <a:rPr sz="3200" lang="en-US">
                <a:solidFill>
                  <a:srgbClr val="000000"/>
                </a:solidFill>
              </a:rPr>
              <a:t> your</a:t>
            </a:r>
            <a:r>
              <a:rPr sz="3200" lang="en-US">
                <a:solidFill>
                  <a:srgbClr val="000000"/>
                </a:solidFill>
              </a:rPr>
              <a:t> organ</a:t>
            </a:r>
            <a:r>
              <a:rPr sz="3200" lang="en-US">
                <a:solidFill>
                  <a:srgbClr val="000000"/>
                </a:solidFill>
              </a:rPr>
              <a:t>isation</a:t>
            </a:r>
            <a:r>
              <a:rPr sz="3200" lang="en-US">
                <a:solidFill>
                  <a:srgbClr val="000000"/>
                </a:solidFill>
              </a:rPr>
              <a:t> to</a:t>
            </a:r>
            <a:r>
              <a:rPr sz="3200" lang="en-US">
                <a:solidFill>
                  <a:srgbClr val="000000"/>
                </a:solidFill>
              </a:rPr>
              <a:t> new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heights</a:t>
            </a:r>
            <a:r>
              <a:rPr sz="3200" lang="en-US">
                <a:solidFill>
                  <a:srgbClr val="000000"/>
                </a:solidFill>
              </a:rPr>
              <a:t>"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686305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5"/>
              <a:t>PROJECT</a:t>
            </a:r>
            <a:r>
              <a:rPr dirty="0" sz="4400" spc="-85"/>
              <a:t> </a:t>
            </a:r>
            <a:r>
              <a:rPr dirty="0" sz="440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2819" y="3061493"/>
            <a:ext cx="9363888" cy="15646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0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b="0"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5380585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242589" y="360045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544781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254089" y="1988565"/>
            <a:ext cx="10499635" cy="9042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400" lang="en-GB">
                <a:solidFill>
                  <a:srgbClr val="000000"/>
                </a:solidFill>
              </a:rPr>
              <a:t>Here's a concise problem statement for an employee turnover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ysis 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2400" lang="en-US">
                <a:solidFill>
                  <a:srgbClr val="000000"/>
                </a:solidFill>
              </a:rPr>
              <a:t>PowerPoint presentation: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254088" y="2976880"/>
            <a:ext cx="11020135" cy="9042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400" lang="en-GB">
                <a:solidFill>
                  <a:srgbClr val="000000"/>
                </a:solidFill>
              </a:rPr>
              <a:t>High Employee Turnover Rates are Impacting Organizational Performance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eas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254089" y="3855720"/>
            <a:ext cx="9903113" cy="2123439"/>
          </a:xfrm>
          <a:prstGeom prst="rect"/>
        </p:spPr>
        <p:txBody>
          <a:bodyPr rtlCol="0" wrap="square">
            <a:spAutoFit/>
          </a:bodyPr>
          <a:p>
            <a:r>
              <a:rPr sz="2400" lang="en-GB">
                <a:solidFill>
                  <a:srgbClr val="000000"/>
                </a:solidFill>
              </a:rPr>
              <a:t>- 25% annual turnover rate resulting in significant recruitment and training
expenses
- Decreased productivity and efficiency due to frequent new hires
- Potential loss of institutional knowledge and expertise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896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/>
              <a:t>PROJECT	</a:t>
            </a:r>
            <a:r>
              <a:rPr dirty="0" sz="400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7457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sz="3600"/>
          </a:p>
          <a:p>
            <a:r>
              <a:rPr altLang="en-US" dirty="0" sz="32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 statement Overview of project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32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cision making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rial 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32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Turnover analysis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341740" y="615567"/>
            <a:ext cx="6435583" cy="486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2800" spc="25"/>
              <a:t>W</a:t>
            </a:r>
            <a:r>
              <a:rPr b="1" dirty="0" sz="2800" spc="-20"/>
              <a:t>H</a:t>
            </a:r>
            <a:r>
              <a:rPr b="1" dirty="0" sz="2800" spc="20"/>
              <a:t>O</a:t>
            </a:r>
            <a:r>
              <a:rPr b="1" dirty="0" sz="2800" spc="-235"/>
              <a:t> </a:t>
            </a:r>
            <a:r>
              <a:rPr b="1" dirty="0" sz="2800" spc="-10"/>
              <a:t>AR</a:t>
            </a:r>
            <a:r>
              <a:rPr b="1" dirty="0" sz="2800" spc="15"/>
              <a:t>E</a:t>
            </a:r>
            <a:r>
              <a:rPr b="1" dirty="0" sz="2800" spc="-35"/>
              <a:t> </a:t>
            </a:r>
            <a:r>
              <a:rPr b="1" dirty="0" sz="2800" spc="-10"/>
              <a:t>T</a:t>
            </a:r>
            <a:r>
              <a:rPr b="1" dirty="0" sz="2800" spc="-15"/>
              <a:t>H</a:t>
            </a:r>
            <a:r>
              <a:rPr b="1" dirty="0" sz="2800" spc="15"/>
              <a:t>E</a:t>
            </a:r>
            <a:r>
              <a:rPr b="1" dirty="0" sz="2800" spc="-35"/>
              <a:t> </a:t>
            </a:r>
            <a:r>
              <a:rPr b="1" dirty="0" sz="2800" spc="-20"/>
              <a:t>E</a:t>
            </a:r>
            <a:r>
              <a:rPr b="1" dirty="0" sz="2800" spc="30"/>
              <a:t>N</a:t>
            </a:r>
            <a:r>
              <a:rPr b="1" dirty="0" sz="2800" spc="15"/>
              <a:t>D</a:t>
            </a:r>
            <a:r>
              <a:rPr b="1" dirty="0" sz="2800" spc="-45"/>
              <a:t> </a:t>
            </a:r>
            <a:r>
              <a:rPr b="1" dirty="0" sz="2800"/>
              <a:t>U</a:t>
            </a:r>
            <a:r>
              <a:rPr b="1" dirty="0" sz="2800" spc="10"/>
              <a:t>S</a:t>
            </a:r>
            <a:r>
              <a:rPr b="1" dirty="0" sz="2800" spc="-25"/>
              <a:t>E</a:t>
            </a:r>
            <a:r>
              <a:rPr b="1" dirty="0" sz="2800" spc="-10"/>
              <a:t>R</a:t>
            </a:r>
            <a:r>
              <a:rPr b="1" dirty="0" sz="2800" spc="5"/>
              <a:t>S?</a:t>
            </a:r>
            <a:endParaRPr b="1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723900" y="615567"/>
            <a:ext cx="9264873" cy="17297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3200" lang="en-GB">
                <a:solidFill>
                  <a:srgbClr val="000000"/>
                </a:solidFill>
              </a:rPr>
              <a:t>
</a:t>
            </a:r>
            <a:r>
              <a:rPr sz="3200" lang="en-US">
                <a:solidFill>
                  <a:srgbClr val="000000"/>
                </a:solidFill>
              </a:rPr>
              <a:t>Here are the in users</a:t>
            </a:r>
            <a:r>
              <a:rPr sz="3200" lang="en-US">
                <a:solidFill>
                  <a:srgbClr val="000000"/>
                </a:solidFill>
              </a:rPr>
              <a:t> in</a:t>
            </a:r>
            <a:r>
              <a:rPr sz="3200" lang="en-US">
                <a:solidFill>
                  <a:srgbClr val="000000"/>
                </a:solidFill>
              </a:rPr>
              <a:t> emp</a:t>
            </a:r>
            <a:r>
              <a:rPr sz="3200" lang="en-US">
                <a:solidFill>
                  <a:srgbClr val="000000"/>
                </a:solidFill>
              </a:rPr>
              <a:t>lo</a:t>
            </a:r>
            <a:r>
              <a:rPr sz="3200" lang="en-US">
                <a:solidFill>
                  <a:srgbClr val="000000"/>
                </a:solidFill>
              </a:rPr>
              <a:t>ye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turn</a:t>
            </a:r>
            <a:r>
              <a:rPr sz="3200" lang="en-US">
                <a:solidFill>
                  <a:srgbClr val="000000"/>
                </a:solidFill>
              </a:rPr>
              <a:t>over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analysis: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1" name=""/>
          <p:cNvSpPr txBox="1"/>
          <p:nvPr/>
        </p:nvSpPr>
        <p:spPr>
          <a:xfrm>
            <a:off x="958288" y="2696209"/>
            <a:ext cx="8469940" cy="33807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GB">
                <a:solidFill>
                  <a:srgbClr val="000000"/>
                </a:solidFill>
              </a:rPr>
              <a:t>1.HRManagers
2.BusinessLeaders
3.DepartmentManagers
4.TalentAcquisitionTeam
5.OrganizationalDevelopmentTeam
6.ExecutiveLeadership
7.Analysts/Researchers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301636" y="459366"/>
            <a:ext cx="1158872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2449211" y="1461135"/>
            <a:ext cx="8126214" cy="50063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3200" lang="en-GB">
                <a:solidFill>
                  <a:srgbClr val="000000"/>
                </a:solidFill>
              </a:rPr>
              <a:t>Here is a solution and its value proposition:
*Solution:* 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3200" lang="en-GB">
                <a:solidFill>
                  <a:srgbClr val="000000"/>
                </a:solidFill>
              </a:rPr>
              <a:t>Employee Turnover Analytics Platform
</a:t>
            </a:r>
            <a:r>
              <a:rPr sz="3200" lang="en-GB">
                <a:solidFill>
                  <a:srgbClr val="000000"/>
                </a:solidFill>
              </a:rPr>
              <a:t>
"Reduce turnover by 20% and save up to $1M
annually with our platform's actionable insights,
predictive analytics, and personalized retention</a:t>
            </a:r>
            <a:r>
              <a:rPr sz="32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7" name=""/>
          <p:cNvSpPr txBox="1"/>
          <p:nvPr/>
        </p:nvSpPr>
        <p:spPr>
          <a:xfrm>
            <a:off x="755332" y="1554480"/>
            <a:ext cx="9400907" cy="3749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3600" lang="en-GB">
                <a:solidFill>
                  <a:srgbClr val="000000"/>
                </a:solidFill>
              </a:rPr>
              <a:t>Employee ID
- Department
- Job Title
- Tenure
- Reason for Leaving
- Date of Departure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1300161" y="1695449"/>
            <a:ext cx="9789188" cy="29108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Here's a shorter WOW factor:
"Predict turnover with 90% accuracy &amp; reduce costs by 50%!"
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2526030" y="3518034"/>
            <a:ext cx="8740790" cy="1971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This concise version still conveys the platform's powerful
capabilities and impact, making it a compelling and attentiongrabbing statement.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2024-09-29T15:55:46Z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b5647787590148eab74cf7ccb8c2a729</vt:lpwstr>
  </property>
</Properties>
</file>