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1"/>
  </p:notesMasterIdLst>
  <p:sldIdLst>
    <p:sldId id="256" r:id="rId2"/>
    <p:sldId id="257" r:id="rId3"/>
    <p:sldId id="259" r:id="rId4"/>
    <p:sldId id="260" r:id="rId5"/>
    <p:sldId id="261" r:id="rId6"/>
    <p:sldId id="262" r:id="rId7"/>
    <p:sldId id="264" r:id="rId8"/>
    <p:sldId id="265" r:id="rId9"/>
    <p:sldId id="266" r:id="rId10"/>
    <p:sldId id="276" r:id="rId11"/>
    <p:sldId id="275" r:id="rId12"/>
    <p:sldId id="263" r:id="rId13"/>
    <p:sldId id="268" r:id="rId14"/>
    <p:sldId id="270" r:id="rId15"/>
    <p:sldId id="269"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ADB80-0DCE-4B87-BCFF-465C289F94FC}"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CD0F3-6D78-44D4-89FD-E79330A9DD48}" type="slidenum">
              <a:rPr lang="en-US" smtClean="0"/>
              <a:t>‹#›</a:t>
            </a:fld>
            <a:endParaRPr lang="en-US"/>
          </a:p>
        </p:txBody>
      </p:sp>
    </p:spTree>
    <p:extLst>
      <p:ext uri="{BB962C8B-B14F-4D97-AF65-F5344CB8AC3E}">
        <p14:creationId xmlns:p14="http://schemas.microsoft.com/office/powerpoint/2010/main" val="250645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ACD0F3-6D78-44D4-89FD-E79330A9DD48}" type="slidenum">
              <a:rPr lang="en-US" smtClean="0"/>
              <a:t>1</a:t>
            </a:fld>
            <a:endParaRPr lang="en-US"/>
          </a:p>
        </p:txBody>
      </p:sp>
    </p:spTree>
    <p:extLst>
      <p:ext uri="{BB962C8B-B14F-4D97-AF65-F5344CB8AC3E}">
        <p14:creationId xmlns:p14="http://schemas.microsoft.com/office/powerpoint/2010/main" val="16211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8235-468A-FBE7-3B67-0BE6C7F0C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B00347-3E87-C588-275C-E89F27E3E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A2F207-7E6B-45B7-9F77-D3DFBE43C2B1}"/>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5" name="Footer Placeholder 4">
            <a:extLst>
              <a:ext uri="{FF2B5EF4-FFF2-40B4-BE49-F238E27FC236}">
                <a16:creationId xmlns:a16="http://schemas.microsoft.com/office/drawing/2014/main" id="{B798EDBB-A45A-45BC-F2E1-3586D496B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9CE14-0711-2676-9AD7-3D17FA1D6A8A}"/>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362692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DB47-0D94-D2E3-DA11-B9325BF58B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13BA33-7EDF-9705-180D-0638242BFE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C91E4-A8A2-014B-035F-153A913D9B13}"/>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5" name="Footer Placeholder 4">
            <a:extLst>
              <a:ext uri="{FF2B5EF4-FFF2-40B4-BE49-F238E27FC236}">
                <a16:creationId xmlns:a16="http://schemas.microsoft.com/office/drawing/2014/main" id="{BC965523-B675-C407-ABE3-E26D3F2CE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CC2BE-AF5C-AC60-6672-2B6D02C664E0}"/>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294759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63435-574E-CD3D-487E-6A97EF81C2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940ABD-C42C-5B75-9399-93E77AF51C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C13B0-E1D6-426C-B0BD-2F3653D433E5}"/>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5" name="Footer Placeholder 4">
            <a:extLst>
              <a:ext uri="{FF2B5EF4-FFF2-40B4-BE49-F238E27FC236}">
                <a16:creationId xmlns:a16="http://schemas.microsoft.com/office/drawing/2014/main" id="{84B3857E-1D54-F5BD-5753-B1AE07665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50D6D-2772-D862-7095-09294C23DE41}"/>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56157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8FE0-561F-7788-F5BE-495FEFF0B0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2A08F-6913-CB9A-30C8-77F0C72D5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0F7D6-0592-DD09-91B4-6F0A4E46F9E6}"/>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5" name="Footer Placeholder 4">
            <a:extLst>
              <a:ext uri="{FF2B5EF4-FFF2-40B4-BE49-F238E27FC236}">
                <a16:creationId xmlns:a16="http://schemas.microsoft.com/office/drawing/2014/main" id="{DC226A21-7057-9430-ABDF-2A3B92D69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17ACF-3630-53D1-1F2B-AA3FF7DD516D}"/>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7632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D6F9-6ED0-727F-5718-BF15B78DFC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5105E0-3159-B83D-40C6-18D7ECBC26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E00C9C-6EDB-113D-468B-40F09685B94C}"/>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5" name="Footer Placeholder 4">
            <a:extLst>
              <a:ext uri="{FF2B5EF4-FFF2-40B4-BE49-F238E27FC236}">
                <a16:creationId xmlns:a16="http://schemas.microsoft.com/office/drawing/2014/main" id="{B7C274E9-3C85-DE0A-BD09-6DEBC736E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7B4F7-96AA-4071-FE71-EFBD3C754097}"/>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383427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4B8F-28E1-42F4-889D-BA80E35ED5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72ABF2-91E0-1D6E-EB14-69C6C27E24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FB6906-32AE-132B-74B3-59F4DAD97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7E45D3-7BCE-C98A-02F3-C01F2D7A66AE}"/>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6" name="Footer Placeholder 5">
            <a:extLst>
              <a:ext uri="{FF2B5EF4-FFF2-40B4-BE49-F238E27FC236}">
                <a16:creationId xmlns:a16="http://schemas.microsoft.com/office/drawing/2014/main" id="{9BA7B0B0-2951-1597-E847-6816E5FA7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D95AD5-A7AE-4FB5-7459-C2D9A0F5AA3B}"/>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425778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02D2-5B89-FC49-3EE5-8EED67275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02F9E4-24C3-5AB9-5CD4-5B30C744AE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C59BD4-7E29-EF75-8C70-82B4C8FDE0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DA377-0EA2-CB0B-DDB4-6474D6708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AAA79-C948-AC3B-1DCB-66874CC762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C4A37D-9463-61FD-3F47-5CEF0D0C97A7}"/>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8" name="Footer Placeholder 7">
            <a:extLst>
              <a:ext uri="{FF2B5EF4-FFF2-40B4-BE49-F238E27FC236}">
                <a16:creationId xmlns:a16="http://schemas.microsoft.com/office/drawing/2014/main" id="{308890DC-9BA5-EA83-4D87-39B1E030E5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06DF83-045F-EC84-F4B6-234ECB304B1F}"/>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26040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D0E5-8BB2-CB1D-AA6D-ED896B209E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227790-5053-22C9-41BC-E05BE754C911}"/>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4" name="Footer Placeholder 3">
            <a:extLst>
              <a:ext uri="{FF2B5EF4-FFF2-40B4-BE49-F238E27FC236}">
                <a16:creationId xmlns:a16="http://schemas.microsoft.com/office/drawing/2014/main" id="{3C579E8F-9B05-E06C-8DD8-FC2409753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CB02BE-032D-58CF-39E0-6C229F2C8D30}"/>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228571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C4B49D-4506-3D7A-9B17-DB6F5987E3CA}"/>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3" name="Footer Placeholder 2">
            <a:extLst>
              <a:ext uri="{FF2B5EF4-FFF2-40B4-BE49-F238E27FC236}">
                <a16:creationId xmlns:a16="http://schemas.microsoft.com/office/drawing/2014/main" id="{09990977-5C82-9FFA-18AC-D346B9522C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222C5-3AB9-A864-BB43-C100F319B13B}"/>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22601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A69F-90C5-C175-432B-4E964B50D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D6265-B07D-BB9D-2584-B48D0E628C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579939-2940-B035-663E-6F81BD8B6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B8EBD-B125-E1D8-EF32-51A319223DD7}"/>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6" name="Footer Placeholder 5">
            <a:extLst>
              <a:ext uri="{FF2B5EF4-FFF2-40B4-BE49-F238E27FC236}">
                <a16:creationId xmlns:a16="http://schemas.microsoft.com/office/drawing/2014/main" id="{589B3C41-6144-3D25-D0F2-E7EC331C5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35932-790E-4287-F067-8A6C521D358D}"/>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372038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E0FC-ED29-7550-8360-E8DB785E2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9A06B0-A844-E2E9-3F8E-7CC96D987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CE919-F3F6-EEEB-39ED-BF4AC58D8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40C3D3-DCE2-F0C4-C337-DCFC5D5A275E}"/>
              </a:ext>
            </a:extLst>
          </p:cNvPr>
          <p:cNvSpPr>
            <a:spLocks noGrp="1"/>
          </p:cNvSpPr>
          <p:nvPr>
            <p:ph type="dt" sz="half" idx="10"/>
          </p:nvPr>
        </p:nvSpPr>
        <p:spPr/>
        <p:txBody>
          <a:bodyPr/>
          <a:lstStyle/>
          <a:p>
            <a:fld id="{AEC01B0E-3C04-4578-A7A1-F0CF14884A95}" type="datetimeFigureOut">
              <a:rPr lang="en-US" smtClean="0"/>
              <a:t>4/9/2025</a:t>
            </a:fld>
            <a:endParaRPr lang="en-US"/>
          </a:p>
        </p:txBody>
      </p:sp>
      <p:sp>
        <p:nvSpPr>
          <p:cNvPr id="6" name="Footer Placeholder 5">
            <a:extLst>
              <a:ext uri="{FF2B5EF4-FFF2-40B4-BE49-F238E27FC236}">
                <a16:creationId xmlns:a16="http://schemas.microsoft.com/office/drawing/2014/main" id="{2F7494F3-E309-D1FC-A81E-838B90DCE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90A20A-16FE-3CEC-C7EC-AC2E8A5AB802}"/>
              </a:ext>
            </a:extLst>
          </p:cNvPr>
          <p:cNvSpPr>
            <a:spLocks noGrp="1"/>
          </p:cNvSpPr>
          <p:nvPr>
            <p:ph type="sldNum" sz="quarter" idx="12"/>
          </p:nvPr>
        </p:nvSpPr>
        <p:spPr/>
        <p:txBody>
          <a:bodyPr/>
          <a:lstStyle/>
          <a:p>
            <a:fld id="{06D45EDB-E2EB-4091-9DF8-C54E228BBEB9}" type="slidenum">
              <a:rPr lang="en-US" smtClean="0"/>
              <a:t>‹#›</a:t>
            </a:fld>
            <a:endParaRPr lang="en-US"/>
          </a:p>
        </p:txBody>
      </p:sp>
    </p:spTree>
    <p:extLst>
      <p:ext uri="{BB962C8B-B14F-4D97-AF65-F5344CB8AC3E}">
        <p14:creationId xmlns:p14="http://schemas.microsoft.com/office/powerpoint/2010/main" val="388132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4">
                <a:lumMod val="20000"/>
                <a:lumOff val="80000"/>
              </a:schemeClr>
            </a:gs>
            <a:gs pos="38000">
              <a:schemeClr val="tx2">
                <a:lumMod val="10000"/>
                <a:lumOff val="90000"/>
              </a:schemeClr>
            </a:gs>
            <a:gs pos="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88CF0A-9025-1A96-F30D-E79DF3AEF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32A628-8923-0D7C-CF49-921C94CAB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1F8E4-9EFE-07A0-B1B4-B2975587F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C01B0E-3C04-4578-A7A1-F0CF14884A95}" type="datetimeFigureOut">
              <a:rPr lang="en-US" smtClean="0"/>
              <a:t>4/9/2025</a:t>
            </a:fld>
            <a:endParaRPr lang="en-US"/>
          </a:p>
        </p:txBody>
      </p:sp>
      <p:sp>
        <p:nvSpPr>
          <p:cNvPr id="5" name="Footer Placeholder 4">
            <a:extLst>
              <a:ext uri="{FF2B5EF4-FFF2-40B4-BE49-F238E27FC236}">
                <a16:creationId xmlns:a16="http://schemas.microsoft.com/office/drawing/2014/main" id="{31BB0CB9-662C-6B6D-4C69-0B22538FF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CCB587-ED2D-29C2-5066-271BB8EA5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D45EDB-E2EB-4091-9DF8-C54E228BBEB9}" type="slidenum">
              <a:rPr lang="en-US" smtClean="0"/>
              <a:t>‹#›</a:t>
            </a:fld>
            <a:endParaRPr lang="en-US"/>
          </a:p>
        </p:txBody>
      </p:sp>
    </p:spTree>
    <p:extLst>
      <p:ext uri="{BB962C8B-B14F-4D97-AF65-F5344CB8AC3E}">
        <p14:creationId xmlns:p14="http://schemas.microsoft.com/office/powerpoint/2010/main" val="29653568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priyaadharshinivs062/leukemia-dataset/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6B15-8F59-7517-302C-B598EAA274D9}"/>
              </a:ext>
            </a:extLst>
          </p:cNvPr>
          <p:cNvSpPr>
            <a:spLocks noGrp="1"/>
          </p:cNvSpPr>
          <p:nvPr>
            <p:ph type="ctrTitle"/>
          </p:nvPr>
        </p:nvSpPr>
        <p:spPr>
          <a:xfrm>
            <a:off x="362712" y="1444752"/>
            <a:ext cx="11466576" cy="2796731"/>
          </a:xfrm>
        </p:spPr>
        <p:txBody>
          <a:bodyPr>
            <a:normAutofit/>
          </a:bodyPr>
          <a:lstStyle/>
          <a:p>
            <a:r>
              <a:rPr lang="en-US" sz="3300" b="1" i="0" dirty="0">
                <a:effectLst/>
                <a:latin typeface="Calibri" panose="020F0502020204030204" pitchFamily="34" charset="0"/>
                <a:ea typeface="Calibri" panose="020F0502020204030204" pitchFamily="34" charset="0"/>
                <a:cs typeface="Calibri" panose="020F0502020204030204" pitchFamily="34" charset="0"/>
              </a:rPr>
              <a:t>CSYE 7105 - High Performance Parallel Machine Learning &amp; AI</a:t>
            </a:r>
            <a:br>
              <a:rPr lang="en-US" sz="5400" b="0" i="0" dirty="0">
                <a:solidFill>
                  <a:srgbClr val="2D3B45"/>
                </a:solidFill>
                <a:effectLst/>
                <a:latin typeface="Calibri" panose="020F0502020204030204" pitchFamily="34" charset="0"/>
                <a:ea typeface="Calibri" panose="020F0502020204030204" pitchFamily="34" charset="0"/>
                <a:cs typeface="Calibri" panose="020F0502020204030204" pitchFamily="34" charset="0"/>
              </a:rPr>
            </a:br>
            <a:r>
              <a:rPr lang="en-US" sz="3300" dirty="0">
                <a:latin typeface="Calibri" panose="020F0502020204030204" pitchFamily="34" charset="0"/>
                <a:ea typeface="Calibri" panose="020F0502020204030204" pitchFamily="34" charset="0"/>
                <a:cs typeface="Calibri" panose="020F0502020204030204" pitchFamily="34" charset="0"/>
              </a:rPr>
              <a:t>Final Project </a:t>
            </a:r>
            <a:br>
              <a:rPr lang="en-US" sz="2800" dirty="0">
                <a:latin typeface="Calibri" panose="020F0502020204030204" pitchFamily="34" charset="0"/>
                <a:ea typeface="Calibri" panose="020F0502020204030204" pitchFamily="34" charset="0"/>
                <a:cs typeface="Calibri" panose="020F0502020204030204" pitchFamily="34" charset="0"/>
              </a:rPr>
            </a:br>
            <a:br>
              <a:rPr lang="en-US" sz="2800" dirty="0">
                <a:latin typeface="Calibri" panose="020F0502020204030204" pitchFamily="34" charset="0"/>
                <a:ea typeface="Calibri" panose="020F0502020204030204" pitchFamily="34" charset="0"/>
                <a:cs typeface="Calibri" panose="020F0502020204030204" pitchFamily="34" charset="0"/>
              </a:rPr>
            </a:br>
            <a:r>
              <a:rPr lang="en-US" sz="4000" b="1" dirty="0">
                <a:solidFill>
                  <a:srgbClr val="C00000"/>
                </a:solidFill>
                <a:latin typeface="Calibri" panose="020F0502020204030204" pitchFamily="34" charset="0"/>
                <a:ea typeface="Calibri" panose="020F0502020204030204" pitchFamily="34" charset="0"/>
                <a:cs typeface="Calibri" panose="020F0502020204030204" pitchFamily="34" charset="0"/>
              </a:rPr>
              <a:t>Parallel Deep Learning for Leukemia Classification </a:t>
            </a:r>
            <a:br>
              <a:rPr lang="en-US" sz="4000" b="1" dirty="0">
                <a:solidFill>
                  <a:srgbClr val="C00000"/>
                </a:solidFill>
                <a:latin typeface="Calibri" panose="020F0502020204030204" pitchFamily="34" charset="0"/>
                <a:ea typeface="Calibri" panose="020F0502020204030204" pitchFamily="34" charset="0"/>
                <a:cs typeface="Calibri" panose="020F0502020204030204" pitchFamily="34" charset="0"/>
              </a:rPr>
            </a:br>
            <a:r>
              <a:rPr lang="en-US" sz="4000" b="1" dirty="0">
                <a:solidFill>
                  <a:srgbClr val="C00000"/>
                </a:solidFill>
                <a:latin typeface="Calibri" panose="020F0502020204030204" pitchFamily="34" charset="0"/>
                <a:ea typeface="Calibri" panose="020F0502020204030204" pitchFamily="34" charset="0"/>
                <a:cs typeface="Calibri" panose="020F0502020204030204" pitchFamily="34" charset="0"/>
              </a:rPr>
              <a:t>from Blood Smear Images</a:t>
            </a:r>
            <a:endParaRPr lang="en-US" sz="40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611D56D-00AA-DE25-AF6C-185F76BD17AD}"/>
              </a:ext>
            </a:extLst>
          </p:cNvPr>
          <p:cNvSpPr>
            <a:spLocks noGrp="1"/>
          </p:cNvSpPr>
          <p:nvPr>
            <p:ph type="subTitle" idx="1"/>
          </p:nvPr>
        </p:nvSpPr>
        <p:spPr>
          <a:xfrm>
            <a:off x="7647432" y="4799902"/>
            <a:ext cx="4239768" cy="1655762"/>
          </a:xfrm>
        </p:spPr>
        <p:txBody>
          <a:bodyPr>
            <a:normAutofit/>
          </a:bodyPr>
          <a:lstStyle/>
          <a:p>
            <a:pPr algn="l"/>
            <a:r>
              <a:rPr lang="en-US" sz="2800" dirty="0">
                <a:latin typeface="Calibri" panose="020F0502020204030204" pitchFamily="34" charset="0"/>
                <a:ea typeface="Calibri" panose="020F0502020204030204" pitchFamily="34" charset="0"/>
                <a:cs typeface="Calibri" panose="020F0502020204030204" pitchFamily="34" charset="0"/>
              </a:rPr>
              <a:t>Done by Team 7: </a:t>
            </a:r>
          </a:p>
          <a:p>
            <a:pPr algn="l"/>
            <a:r>
              <a:rPr lang="en-US" sz="2800" dirty="0">
                <a:latin typeface="Calibri" panose="020F0502020204030204" pitchFamily="34" charset="0"/>
                <a:ea typeface="Calibri" panose="020F0502020204030204" pitchFamily="34" charset="0"/>
                <a:cs typeface="Calibri" panose="020F0502020204030204" pitchFamily="34" charset="0"/>
              </a:rPr>
              <a:t>Kaavya Loganathan Ranjithnath Karunanidhi</a:t>
            </a:r>
          </a:p>
        </p:txBody>
      </p:sp>
      <p:sp>
        <p:nvSpPr>
          <p:cNvPr id="4" name="Subtitle 2">
            <a:extLst>
              <a:ext uri="{FF2B5EF4-FFF2-40B4-BE49-F238E27FC236}">
                <a16:creationId xmlns:a16="http://schemas.microsoft.com/office/drawing/2014/main" id="{3F08361D-52AA-DDB4-7547-A0EEEAEC8CD1}"/>
              </a:ext>
            </a:extLst>
          </p:cNvPr>
          <p:cNvSpPr txBox="1">
            <a:spLocks/>
          </p:cNvSpPr>
          <p:nvPr/>
        </p:nvSpPr>
        <p:spPr>
          <a:xfrm>
            <a:off x="752856" y="4799902"/>
            <a:ext cx="423976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libri" panose="020F0502020204030204" pitchFamily="34" charset="0"/>
                <a:ea typeface="Calibri" panose="020F0502020204030204" pitchFamily="34" charset="0"/>
                <a:cs typeface="Calibri" panose="020F0502020204030204" pitchFamily="34" charset="0"/>
              </a:rPr>
              <a:t>Advisor: </a:t>
            </a:r>
          </a:p>
          <a:p>
            <a:pPr algn="l"/>
            <a:r>
              <a:rPr lang="en-US" sz="2800" dirty="0">
                <a:latin typeface="Calibri" panose="020F0502020204030204" pitchFamily="34" charset="0"/>
                <a:ea typeface="Calibri" panose="020F0502020204030204" pitchFamily="34" charset="0"/>
                <a:cs typeface="Calibri" panose="020F0502020204030204" pitchFamily="34" charset="0"/>
              </a:rPr>
              <a:t>Dr. Handan Liu</a:t>
            </a:r>
          </a:p>
        </p:txBody>
      </p:sp>
      <p:pic>
        <p:nvPicPr>
          <p:cNvPr id="1026" name="Picture 2">
            <a:extLst>
              <a:ext uri="{FF2B5EF4-FFF2-40B4-BE49-F238E27FC236}">
                <a16:creationId xmlns:a16="http://schemas.microsoft.com/office/drawing/2014/main" id="{2318D074-CFE6-9F73-8C5B-2C85BEBDD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308" y="366675"/>
            <a:ext cx="3703384" cy="103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115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BACD9-7765-711F-B8A6-0180193BF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8A836-CFB5-340C-B826-DD057AE3490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D779BD7-4E20-D5A3-08FA-E913FA54326A}"/>
              </a:ext>
            </a:extLst>
          </p:cNvPr>
          <p:cNvSpPr>
            <a:spLocks noGrp="1"/>
          </p:cNvSpPr>
          <p:nvPr>
            <p:ph idx="1"/>
          </p:nvPr>
        </p:nvSpPr>
        <p:spPr>
          <a:xfrm>
            <a:off x="591312" y="1493726"/>
            <a:ext cx="10762488" cy="4559602"/>
          </a:xfrm>
        </p:spPr>
        <p:txBody>
          <a:bodyPr>
            <a:normAutofit fontScale="85000" lnSpcReduction="20000"/>
          </a:bodyPr>
          <a:lstStyle/>
          <a:p>
            <a:endParaRPr lang="en-US" dirty="0"/>
          </a:p>
          <a:p>
            <a:pPr marL="0" indent="0">
              <a:buNone/>
            </a:pPr>
            <a:r>
              <a:rPr lang="en-US" sz="2800" b="1" kern="100" dirty="0">
                <a:latin typeface="Calibri" panose="020F0502020204030204" pitchFamily="34" charset="0"/>
                <a:ea typeface="Calibri" panose="020F0502020204030204" pitchFamily="34" charset="0"/>
                <a:cs typeface="Calibri" panose="020F0502020204030204" pitchFamily="34" charset="0"/>
              </a:rPr>
              <a:t>Parallelization Techniques on GPUs</a:t>
            </a:r>
          </a:p>
          <a:p>
            <a:r>
              <a:rPr lang="en-US" sz="2800" b="1" kern="100" dirty="0">
                <a:latin typeface="Calibri" panose="020F0502020204030204" pitchFamily="34" charset="0"/>
                <a:ea typeface="Calibri" panose="020F0502020204030204" pitchFamily="34" charset="0"/>
                <a:cs typeface="Calibri" panose="020F0502020204030204" pitchFamily="34" charset="0"/>
              </a:rPr>
              <a:t>DDP</a:t>
            </a:r>
          </a:p>
          <a:p>
            <a:r>
              <a:rPr lang="en-US" sz="2800" b="1" kern="100" dirty="0">
                <a:latin typeface="Calibri" panose="020F0502020204030204" pitchFamily="34" charset="0"/>
                <a:ea typeface="Calibri" panose="020F0502020204030204" pitchFamily="34" charset="0"/>
                <a:cs typeface="Calibri" panose="020F0502020204030204" pitchFamily="34" charset="0"/>
              </a:rPr>
              <a:t>DDP+AMP</a:t>
            </a:r>
          </a:p>
          <a:p>
            <a:r>
              <a:rPr lang="en-US" sz="2800" b="1" kern="100" dirty="0">
                <a:latin typeface="Calibri" panose="020F0502020204030204" pitchFamily="34" charset="0"/>
                <a:ea typeface="Calibri" panose="020F0502020204030204" pitchFamily="34" charset="0"/>
                <a:cs typeface="Calibri" panose="020F0502020204030204" pitchFamily="34" charset="0"/>
              </a:rPr>
              <a:t>FSDP</a:t>
            </a:r>
          </a:p>
          <a:p>
            <a:r>
              <a:rPr lang="en-US" sz="2800" b="1" kern="100" dirty="0">
                <a:latin typeface="Calibri" panose="020F0502020204030204" pitchFamily="34" charset="0"/>
                <a:ea typeface="Calibri" panose="020F0502020204030204" pitchFamily="34" charset="0"/>
                <a:cs typeface="Calibri" panose="020F0502020204030204" pitchFamily="34" charset="0"/>
              </a:rPr>
              <a:t>FSDP+AMP</a:t>
            </a:r>
          </a:p>
          <a:p>
            <a:pPr marL="0" indent="0">
              <a:buNone/>
            </a:pPr>
            <a:endParaRPr lang="en-US" dirty="0"/>
          </a:p>
          <a:p>
            <a:pPr marL="0" indent="0">
              <a:buNone/>
            </a:pPr>
            <a:r>
              <a:rPr lang="en-US" dirty="0"/>
              <a:t>GPUs : V100-SXM2, A100</a:t>
            </a:r>
          </a:p>
          <a:p>
            <a:pPr marL="0" indent="0">
              <a:buNone/>
            </a:pPr>
            <a:r>
              <a:rPr lang="en-US" dirty="0"/>
              <a:t>Number of GPUs : 1, 2, 4</a:t>
            </a:r>
          </a:p>
          <a:p>
            <a:pPr marL="0" indent="0">
              <a:buNone/>
            </a:pPr>
            <a:r>
              <a:rPr lang="en-US" dirty="0"/>
              <a:t>Cuda: 12.1.1</a:t>
            </a:r>
          </a:p>
          <a:p>
            <a:pPr marL="0" indent="0">
              <a:buNone/>
            </a:pPr>
            <a:r>
              <a:rPr lang="en-US" dirty="0"/>
              <a:t>Total GPUs used: 4</a:t>
            </a:r>
          </a:p>
          <a:p>
            <a:endParaRPr lang="en-US" dirty="0"/>
          </a:p>
          <a:p>
            <a:pPr marL="0" indent="0">
              <a:buNone/>
            </a:pPr>
            <a:endParaRPr lang="en-US" dirty="0"/>
          </a:p>
        </p:txBody>
      </p:sp>
    </p:spTree>
    <p:extLst>
      <p:ext uri="{BB962C8B-B14F-4D97-AF65-F5344CB8AC3E}">
        <p14:creationId xmlns:p14="http://schemas.microsoft.com/office/powerpoint/2010/main" val="3965484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AC675-AC11-587F-D272-19B3FB8182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794CB-E43A-1AAE-A2D2-13A2DE3822A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88DD9D2-2EEE-B16B-7F1F-0BF62CBFD93C}"/>
              </a:ext>
            </a:extLst>
          </p:cNvPr>
          <p:cNvSpPr>
            <a:spLocks noGrp="1"/>
          </p:cNvSpPr>
          <p:nvPr>
            <p:ph idx="1"/>
          </p:nvPr>
        </p:nvSpPr>
        <p:spPr>
          <a:xfrm>
            <a:off x="591312" y="1493726"/>
            <a:ext cx="10515600" cy="4351338"/>
          </a:xfrm>
        </p:spPr>
        <p:txBody>
          <a:bodyPr>
            <a:normAutofit/>
          </a:bodyPr>
          <a:lstStyle/>
          <a:p>
            <a:r>
              <a:rPr lang="en-US" dirty="0"/>
              <a:t>Batch Size: 64</a:t>
            </a:r>
          </a:p>
          <a:p>
            <a:r>
              <a:rPr lang="en-US" dirty="0"/>
              <a:t>Epochs: 5</a:t>
            </a:r>
          </a:p>
          <a:p>
            <a:r>
              <a:rPr lang="en-US" dirty="0"/>
              <a:t>GPUs: 1,2,4</a:t>
            </a:r>
          </a:p>
          <a:p>
            <a:r>
              <a:rPr lang="en-US" dirty="0"/>
              <a:t>Calculated Total Training Time, </a:t>
            </a:r>
          </a:p>
          <a:p>
            <a:pPr marL="0" indent="0">
              <a:buNone/>
            </a:pPr>
            <a:r>
              <a:rPr lang="en-US" dirty="0"/>
              <a:t>Speedup and Efficiency</a:t>
            </a:r>
          </a:p>
        </p:txBody>
      </p:sp>
      <p:pic>
        <p:nvPicPr>
          <p:cNvPr id="5" name="Picture 4">
            <a:extLst>
              <a:ext uri="{FF2B5EF4-FFF2-40B4-BE49-F238E27FC236}">
                <a16:creationId xmlns:a16="http://schemas.microsoft.com/office/drawing/2014/main" id="{EEC39597-D720-DA59-2DA2-C974A252A367}"/>
              </a:ext>
            </a:extLst>
          </p:cNvPr>
          <p:cNvPicPr>
            <a:picLocks noChangeAspect="1"/>
          </p:cNvPicPr>
          <p:nvPr/>
        </p:nvPicPr>
        <p:blipFill>
          <a:blip r:embed="rId2"/>
          <a:stretch>
            <a:fillRect/>
          </a:stretch>
        </p:blipFill>
        <p:spPr>
          <a:xfrm>
            <a:off x="2696637" y="4120149"/>
            <a:ext cx="4163568" cy="2555288"/>
          </a:xfrm>
          <a:prstGeom prst="rect">
            <a:avLst/>
          </a:prstGeom>
        </p:spPr>
      </p:pic>
      <p:pic>
        <p:nvPicPr>
          <p:cNvPr id="2050" name="Picture 2" descr="Uploaded image">
            <a:extLst>
              <a:ext uri="{FF2B5EF4-FFF2-40B4-BE49-F238E27FC236}">
                <a16:creationId xmlns:a16="http://schemas.microsoft.com/office/drawing/2014/main" id="{CCD97F3A-F74E-67DB-55E3-E1DDBD60E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322" y="182562"/>
            <a:ext cx="4832082"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42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C1B8-EB42-2DB3-DA6C-F4A11CEC47C9}"/>
              </a:ext>
            </a:extLst>
          </p:cNvPr>
          <p:cNvSpPr>
            <a:spLocks noGrp="1"/>
          </p:cNvSpPr>
          <p:nvPr>
            <p:ph type="title"/>
          </p:nvPr>
        </p:nvSpPr>
        <p:spPr>
          <a:xfrm>
            <a:off x="701040" y="283464"/>
            <a:ext cx="10515600" cy="1441576"/>
          </a:xfrm>
        </p:spPr>
        <p:txBody>
          <a:bodyPr>
            <a:normAutofit fontScale="90000"/>
          </a:bodyPr>
          <a:lstStyle/>
          <a:p>
            <a:r>
              <a:rPr lang="en-US" dirty="0"/>
              <a:t>Performance Comparison: (v100-sxm2)</a:t>
            </a:r>
            <a:br>
              <a:rPr lang="en-US" dirty="0"/>
            </a:br>
            <a:br>
              <a:rPr lang="en-US" dirty="0"/>
            </a:br>
            <a:r>
              <a:rPr lang="en-US" dirty="0"/>
              <a:t>              </a:t>
            </a:r>
            <a:r>
              <a:rPr lang="en-US" sz="3200" dirty="0"/>
              <a:t>DDP vs DDP+AMP 		         FSDP vs FSDP+AMP</a:t>
            </a:r>
            <a:endParaRPr lang="en-US" dirty="0"/>
          </a:p>
        </p:txBody>
      </p:sp>
      <p:pic>
        <p:nvPicPr>
          <p:cNvPr id="4" name="Content Placeholder 3" descr="A graph of different types of speedup comparison&#10;&#10;AI-generated content may be incorrect.">
            <a:extLst>
              <a:ext uri="{FF2B5EF4-FFF2-40B4-BE49-F238E27FC236}">
                <a16:creationId xmlns:a16="http://schemas.microsoft.com/office/drawing/2014/main" id="{3E42C67B-9797-08B6-9F58-DC9B25E6B6FE}"/>
              </a:ext>
            </a:extLst>
          </p:cNvPr>
          <p:cNvPicPr>
            <a:picLocks noGrp="1" noChangeAspect="1"/>
          </p:cNvPicPr>
          <p:nvPr>
            <p:ph idx="1"/>
          </p:nvPr>
        </p:nvPicPr>
        <p:blipFill>
          <a:blip r:embed="rId2"/>
          <a:stretch>
            <a:fillRect/>
          </a:stretch>
        </p:blipFill>
        <p:spPr>
          <a:xfrm>
            <a:off x="2259172" y="1853056"/>
            <a:ext cx="2513996" cy="4800663"/>
          </a:xfrm>
          <a:prstGeom prst="rect">
            <a:avLst/>
          </a:prstGeom>
        </p:spPr>
      </p:pic>
      <p:pic>
        <p:nvPicPr>
          <p:cNvPr id="5" name="Picture 4" descr="A graph of different types of performance&#10;&#10;AI-generated content may be incorrect.">
            <a:extLst>
              <a:ext uri="{FF2B5EF4-FFF2-40B4-BE49-F238E27FC236}">
                <a16:creationId xmlns:a16="http://schemas.microsoft.com/office/drawing/2014/main" id="{8DC74946-7922-093D-9CAD-1738ECEC13AF}"/>
              </a:ext>
            </a:extLst>
          </p:cNvPr>
          <p:cNvPicPr>
            <a:picLocks noChangeAspect="1"/>
          </p:cNvPicPr>
          <p:nvPr/>
        </p:nvPicPr>
        <p:blipFill>
          <a:blip r:embed="rId3"/>
          <a:stretch>
            <a:fillRect/>
          </a:stretch>
        </p:blipFill>
        <p:spPr>
          <a:xfrm>
            <a:off x="7025258" y="1853056"/>
            <a:ext cx="2853850" cy="4800662"/>
          </a:xfrm>
          <a:prstGeom prst="rect">
            <a:avLst/>
          </a:prstGeom>
        </p:spPr>
      </p:pic>
    </p:spTree>
    <p:extLst>
      <p:ext uri="{BB962C8B-B14F-4D97-AF65-F5344CB8AC3E}">
        <p14:creationId xmlns:p14="http://schemas.microsoft.com/office/powerpoint/2010/main" val="73951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23EFA-8E93-451B-24E7-8366AB2109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302C4-2E9C-3A75-1C99-A2D89959CDFE}"/>
              </a:ext>
            </a:extLst>
          </p:cNvPr>
          <p:cNvSpPr>
            <a:spLocks noGrp="1"/>
          </p:cNvSpPr>
          <p:nvPr>
            <p:ph type="title"/>
          </p:nvPr>
        </p:nvSpPr>
        <p:spPr>
          <a:xfrm>
            <a:off x="673608" y="292099"/>
            <a:ext cx="10515600" cy="1325563"/>
          </a:xfrm>
        </p:spPr>
        <p:txBody>
          <a:bodyPr>
            <a:normAutofit/>
          </a:bodyPr>
          <a:lstStyle/>
          <a:p>
            <a:r>
              <a:rPr lang="en-US" dirty="0"/>
              <a:t>Performance Comparison: (a100)</a:t>
            </a:r>
            <a:br>
              <a:rPr lang="en-US" dirty="0"/>
            </a:br>
            <a:r>
              <a:rPr lang="en-US" dirty="0"/>
              <a:t>     </a:t>
            </a:r>
            <a:r>
              <a:rPr lang="en-US" sz="3200" dirty="0"/>
              <a:t>DDP vs DDP+AMP                              FSDP vs FSDP+AMP</a:t>
            </a:r>
            <a:endParaRPr lang="en-US" dirty="0"/>
          </a:p>
        </p:txBody>
      </p:sp>
      <p:pic>
        <p:nvPicPr>
          <p:cNvPr id="7" name="Picture 6" descr="A graph of different sizes and colors&#10;&#10;AI-generated content may be incorrect.">
            <a:extLst>
              <a:ext uri="{FF2B5EF4-FFF2-40B4-BE49-F238E27FC236}">
                <a16:creationId xmlns:a16="http://schemas.microsoft.com/office/drawing/2014/main" id="{12FD9F8E-CEBA-8C89-9DCD-854BCC00C2EF}"/>
              </a:ext>
            </a:extLst>
          </p:cNvPr>
          <p:cNvPicPr>
            <a:picLocks noChangeAspect="1"/>
          </p:cNvPicPr>
          <p:nvPr/>
        </p:nvPicPr>
        <p:blipFill>
          <a:blip r:embed="rId2"/>
          <a:stretch>
            <a:fillRect/>
          </a:stretch>
        </p:blipFill>
        <p:spPr>
          <a:xfrm>
            <a:off x="1348740" y="1617662"/>
            <a:ext cx="2647188" cy="5109357"/>
          </a:xfrm>
          <a:prstGeom prst="rect">
            <a:avLst/>
          </a:prstGeom>
        </p:spPr>
      </p:pic>
      <p:pic>
        <p:nvPicPr>
          <p:cNvPr id="8" name="Picture 7" descr="A graph of different types of performance&#10;&#10;AI-generated content may be incorrect.">
            <a:extLst>
              <a:ext uri="{FF2B5EF4-FFF2-40B4-BE49-F238E27FC236}">
                <a16:creationId xmlns:a16="http://schemas.microsoft.com/office/drawing/2014/main" id="{FA9A7A71-9A1B-284C-B27E-84E4FF5AC152}"/>
              </a:ext>
            </a:extLst>
          </p:cNvPr>
          <p:cNvPicPr>
            <a:picLocks noChangeAspect="1"/>
          </p:cNvPicPr>
          <p:nvPr/>
        </p:nvPicPr>
        <p:blipFill>
          <a:blip r:embed="rId3"/>
          <a:stretch>
            <a:fillRect/>
          </a:stretch>
        </p:blipFill>
        <p:spPr>
          <a:xfrm>
            <a:off x="6731126" y="1617662"/>
            <a:ext cx="3135249" cy="5115406"/>
          </a:xfrm>
          <a:prstGeom prst="rect">
            <a:avLst/>
          </a:prstGeom>
        </p:spPr>
      </p:pic>
    </p:spTree>
    <p:extLst>
      <p:ext uri="{BB962C8B-B14F-4D97-AF65-F5344CB8AC3E}">
        <p14:creationId xmlns:p14="http://schemas.microsoft.com/office/powerpoint/2010/main" val="1411190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E728D-2BB4-58C1-951A-FA557E43E3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FBCA9-E7AE-834A-263C-D3B9B26431A1}"/>
              </a:ext>
            </a:extLst>
          </p:cNvPr>
          <p:cNvSpPr>
            <a:spLocks noGrp="1"/>
          </p:cNvSpPr>
          <p:nvPr>
            <p:ph type="title"/>
          </p:nvPr>
        </p:nvSpPr>
        <p:spPr>
          <a:xfrm>
            <a:off x="664464" y="141857"/>
            <a:ext cx="10515600" cy="1325563"/>
          </a:xfrm>
        </p:spPr>
        <p:txBody>
          <a:bodyPr/>
          <a:lstStyle/>
          <a:p>
            <a:r>
              <a:rPr lang="en-US" dirty="0"/>
              <a:t>Performance: </a:t>
            </a:r>
            <a:r>
              <a:rPr lang="en-US" sz="3200" dirty="0"/>
              <a:t>DDP vs DDP+AMP and FSDP vs FSDP+AMP</a:t>
            </a:r>
            <a:endParaRPr lang="en-US" dirty="0"/>
          </a:p>
        </p:txBody>
      </p:sp>
      <p:sp>
        <p:nvSpPr>
          <p:cNvPr id="6" name="Content Placeholder 5">
            <a:extLst>
              <a:ext uri="{FF2B5EF4-FFF2-40B4-BE49-F238E27FC236}">
                <a16:creationId xmlns:a16="http://schemas.microsoft.com/office/drawing/2014/main" id="{1446C7BE-C60E-8736-AACA-7E5491402EB4}"/>
              </a:ext>
            </a:extLst>
          </p:cNvPr>
          <p:cNvSpPr>
            <a:spLocks noGrp="1"/>
          </p:cNvSpPr>
          <p:nvPr>
            <p:ph idx="1"/>
          </p:nvPr>
        </p:nvSpPr>
        <p:spPr/>
        <p:txBody>
          <a:bodyPr>
            <a:normAutofit lnSpcReduction="10000"/>
          </a:bodyPr>
          <a:lstStyle/>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lvl="8"/>
            <a:endParaRPr lang="en-US" dirty="0"/>
          </a:p>
          <a:p>
            <a:pPr marL="3657600" lvl="8" indent="0">
              <a:buNone/>
            </a:pPr>
            <a:endParaRPr lang="en-US" dirty="0"/>
          </a:p>
          <a:p>
            <a:pPr marL="3657600" lvl="8" indent="0">
              <a:buNone/>
            </a:pPr>
            <a:endParaRPr lang="en-US" dirty="0"/>
          </a:p>
          <a:p>
            <a:pPr marL="3657600" lvl="8" indent="0">
              <a:buNone/>
            </a:pPr>
            <a:r>
              <a:rPr lang="en-US" dirty="0"/>
              <a:t>                                      </a:t>
            </a:r>
            <a:r>
              <a:rPr lang="en-US" sz="2000" b="1" dirty="0"/>
              <a:t>Best Model : DDP+AMP (v100-sxm2)</a:t>
            </a:r>
            <a:endParaRPr lang="en-US" b="1" dirty="0"/>
          </a:p>
        </p:txBody>
      </p:sp>
      <p:pic>
        <p:nvPicPr>
          <p:cNvPr id="7" name="Picture 6" descr="A screenshot of a graph&#10;&#10;AI-generated content may be incorrect.">
            <a:extLst>
              <a:ext uri="{FF2B5EF4-FFF2-40B4-BE49-F238E27FC236}">
                <a16:creationId xmlns:a16="http://schemas.microsoft.com/office/drawing/2014/main" id="{9C513861-34BD-CCAC-3262-81B0C0EF2E05}"/>
              </a:ext>
            </a:extLst>
          </p:cNvPr>
          <p:cNvPicPr>
            <a:picLocks noChangeAspect="1"/>
          </p:cNvPicPr>
          <p:nvPr/>
        </p:nvPicPr>
        <p:blipFill>
          <a:blip r:embed="rId2"/>
          <a:stretch>
            <a:fillRect/>
          </a:stretch>
        </p:blipFill>
        <p:spPr>
          <a:xfrm>
            <a:off x="838200" y="1306030"/>
            <a:ext cx="3321686" cy="5390527"/>
          </a:xfrm>
          <a:prstGeom prst="rect">
            <a:avLst/>
          </a:prstGeom>
        </p:spPr>
      </p:pic>
      <p:pic>
        <p:nvPicPr>
          <p:cNvPr id="8" name="Picture 7" descr="A graph of a training&#10;&#10;AI-generated content may be incorrect.">
            <a:extLst>
              <a:ext uri="{FF2B5EF4-FFF2-40B4-BE49-F238E27FC236}">
                <a16:creationId xmlns:a16="http://schemas.microsoft.com/office/drawing/2014/main" id="{40525C97-C236-4235-2399-AFA30D1B5BE1}"/>
              </a:ext>
            </a:extLst>
          </p:cNvPr>
          <p:cNvPicPr>
            <a:picLocks noChangeAspect="1"/>
          </p:cNvPicPr>
          <p:nvPr/>
        </p:nvPicPr>
        <p:blipFill>
          <a:blip r:embed="rId3"/>
          <a:stretch>
            <a:fillRect/>
          </a:stretch>
        </p:blipFill>
        <p:spPr>
          <a:xfrm>
            <a:off x="5300472" y="2103564"/>
            <a:ext cx="5943600" cy="3437255"/>
          </a:xfrm>
          <a:prstGeom prst="rect">
            <a:avLst/>
          </a:prstGeom>
        </p:spPr>
      </p:pic>
    </p:spTree>
    <p:extLst>
      <p:ext uri="{BB962C8B-B14F-4D97-AF65-F5344CB8AC3E}">
        <p14:creationId xmlns:p14="http://schemas.microsoft.com/office/powerpoint/2010/main" val="2849966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BD55A-78D4-E856-ED12-19949B8E3F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A578D-D89E-9B2D-E8D9-AD3FEFE6D526}"/>
              </a:ext>
            </a:extLst>
          </p:cNvPr>
          <p:cNvSpPr>
            <a:spLocks noGrp="1"/>
          </p:cNvSpPr>
          <p:nvPr>
            <p:ph type="title"/>
          </p:nvPr>
        </p:nvSpPr>
        <p:spPr/>
        <p:txBody>
          <a:bodyPr/>
          <a:lstStyle/>
          <a:p>
            <a:r>
              <a:rPr lang="en-US" dirty="0"/>
              <a:t>Performance: </a:t>
            </a:r>
            <a:r>
              <a:rPr lang="en-US" sz="3200" dirty="0"/>
              <a:t>DDP vs DDP+AMP and FSDP vs FSDP+AMP</a:t>
            </a:r>
            <a:endParaRPr lang="en-US" dirty="0"/>
          </a:p>
        </p:txBody>
      </p:sp>
      <p:sp>
        <p:nvSpPr>
          <p:cNvPr id="6" name="Content Placeholder 5">
            <a:extLst>
              <a:ext uri="{FF2B5EF4-FFF2-40B4-BE49-F238E27FC236}">
                <a16:creationId xmlns:a16="http://schemas.microsoft.com/office/drawing/2014/main" id="{B962FA9B-93B3-CBAA-2C5B-0851AEA17ADF}"/>
              </a:ext>
            </a:extLst>
          </p:cNvPr>
          <p:cNvSpPr>
            <a:spLocks noGrp="1"/>
          </p:cNvSpPr>
          <p:nvPr>
            <p:ph idx="1"/>
          </p:nvPr>
        </p:nvSpPr>
        <p:spPr/>
        <p:txBody>
          <a:bodyPr/>
          <a:lstStyle/>
          <a:p>
            <a:pPr marL="0" indent="0">
              <a:buNone/>
            </a:pPr>
            <a:r>
              <a:rPr lang="en-US" sz="1800" kern="1200" dirty="0">
                <a:solidFill>
                  <a:srgbClr val="000000"/>
                </a:solidFill>
                <a:effectLst/>
                <a:latin typeface="Aptos" panose="020B0004020202020204" pitchFamily="34" charset="0"/>
                <a:ea typeface="+mn-ea"/>
                <a:cs typeface="+mn-cs"/>
              </a:rPr>
              <a:t>Processed 1000 images in each class, total 5000 images</a:t>
            </a:r>
            <a:endParaRPr lang="en-US" sz="1800" dirty="0">
              <a:effectLst/>
            </a:endParaRPr>
          </a:p>
          <a:p>
            <a:endParaRPr lang="en-US" dirty="0"/>
          </a:p>
        </p:txBody>
      </p:sp>
      <p:pic>
        <p:nvPicPr>
          <p:cNvPr id="7" name="Picture 6" descr="A screenshot of a computer code&#10;&#10;AI-generated content may be incorrect.">
            <a:extLst>
              <a:ext uri="{FF2B5EF4-FFF2-40B4-BE49-F238E27FC236}">
                <a16:creationId xmlns:a16="http://schemas.microsoft.com/office/drawing/2014/main" id="{93DB6CAE-7DAD-CAD4-2002-5A4307F95C37}"/>
              </a:ext>
            </a:extLst>
          </p:cNvPr>
          <p:cNvPicPr>
            <a:picLocks noChangeAspect="1"/>
          </p:cNvPicPr>
          <p:nvPr/>
        </p:nvPicPr>
        <p:blipFill>
          <a:blip r:embed="rId2"/>
          <a:stretch>
            <a:fillRect/>
          </a:stretch>
        </p:blipFill>
        <p:spPr>
          <a:xfrm>
            <a:off x="1925192" y="3025712"/>
            <a:ext cx="7751455" cy="1500568"/>
          </a:xfrm>
          <a:prstGeom prst="rect">
            <a:avLst/>
          </a:prstGeom>
        </p:spPr>
      </p:pic>
    </p:spTree>
    <p:extLst>
      <p:ext uri="{BB962C8B-B14F-4D97-AF65-F5344CB8AC3E}">
        <p14:creationId xmlns:p14="http://schemas.microsoft.com/office/powerpoint/2010/main" val="340650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CD4D2-9BDB-DA25-F260-9BF5927D8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A9749D-E3A1-4365-4A3A-B8418338D891}"/>
              </a:ext>
            </a:extLst>
          </p:cNvPr>
          <p:cNvSpPr>
            <a:spLocks noGrp="1"/>
          </p:cNvSpPr>
          <p:nvPr>
            <p:ph type="title"/>
          </p:nvPr>
        </p:nvSpPr>
        <p:spPr/>
        <p:txBody>
          <a:bodyPr/>
          <a:lstStyle/>
          <a:p>
            <a:r>
              <a:rPr lang="en-US" dirty="0"/>
              <a:t>Performance: </a:t>
            </a:r>
            <a:r>
              <a:rPr lang="en-US" sz="3200" dirty="0"/>
              <a:t>DDP vs DDP+AMP and FSDP vs FSDP+AMP</a:t>
            </a:r>
            <a:endParaRPr lang="en-US" dirty="0"/>
          </a:p>
        </p:txBody>
      </p:sp>
      <p:sp>
        <p:nvSpPr>
          <p:cNvPr id="6" name="Content Placeholder 5">
            <a:extLst>
              <a:ext uri="{FF2B5EF4-FFF2-40B4-BE49-F238E27FC236}">
                <a16:creationId xmlns:a16="http://schemas.microsoft.com/office/drawing/2014/main" id="{17F611E1-761E-B03B-52CB-858BDDF65942}"/>
              </a:ext>
            </a:extLst>
          </p:cNvPr>
          <p:cNvSpPr>
            <a:spLocks noGrp="1"/>
          </p:cNvSpPr>
          <p:nvPr>
            <p:ph idx="1"/>
          </p:nvPr>
        </p:nvSpPr>
        <p:spPr/>
        <p:txBody>
          <a:bodyPr/>
          <a:lstStyle/>
          <a:p>
            <a:pPr algn="l">
              <a:spcBef>
                <a:spcPts val="756"/>
              </a:spcBef>
              <a:spcAft>
                <a:spcPts val="1008"/>
              </a:spcAft>
              <a:buNone/>
            </a:pPr>
            <a:r>
              <a:rPr lang="en-US" b="0" i="0" dirty="0">
                <a:effectLst/>
                <a:latin typeface="system-ui"/>
              </a:rPr>
              <a:t>Performance metrics of the best model (DDP+AMP in v100-sxm2),</a:t>
            </a:r>
          </a:p>
          <a:p>
            <a:pPr algn="l">
              <a:spcBef>
                <a:spcPts val="1260"/>
              </a:spcBef>
              <a:spcAft>
                <a:spcPts val="840"/>
              </a:spcAft>
              <a:buNone/>
            </a:pPr>
            <a:r>
              <a:rPr lang="en-US" b="0" i="0" dirty="0">
                <a:effectLst/>
                <a:latin typeface="system-ui"/>
              </a:rPr>
              <a:t>Accuracy: 87.46%</a:t>
            </a:r>
          </a:p>
          <a:p>
            <a:pPr algn="l">
              <a:spcBef>
                <a:spcPts val="1260"/>
              </a:spcBef>
              <a:spcAft>
                <a:spcPts val="840"/>
              </a:spcAft>
              <a:buNone/>
            </a:pPr>
            <a:r>
              <a:rPr lang="en-US" b="0" i="0" dirty="0">
                <a:effectLst/>
                <a:latin typeface="system-ui"/>
              </a:rPr>
              <a:t>Precision: 0.8855</a:t>
            </a:r>
          </a:p>
          <a:p>
            <a:pPr algn="l">
              <a:spcBef>
                <a:spcPts val="1260"/>
              </a:spcBef>
              <a:spcAft>
                <a:spcPts val="840"/>
              </a:spcAft>
              <a:buNone/>
            </a:pPr>
            <a:r>
              <a:rPr lang="en-US" b="0" i="0" dirty="0">
                <a:effectLst/>
                <a:latin typeface="system-ui"/>
              </a:rPr>
              <a:t>Recall: 0.8746</a:t>
            </a:r>
          </a:p>
          <a:p>
            <a:pPr marL="0" indent="0" algn="l">
              <a:spcBef>
                <a:spcPts val="1260"/>
              </a:spcBef>
              <a:spcAft>
                <a:spcPts val="840"/>
              </a:spcAft>
              <a:buNone/>
            </a:pPr>
            <a:r>
              <a:rPr lang="en-US" b="0" i="0" dirty="0">
                <a:effectLst/>
                <a:latin typeface="system-ui"/>
              </a:rPr>
              <a:t>F1-Score: 0.8664</a:t>
            </a:r>
          </a:p>
        </p:txBody>
      </p:sp>
      <p:pic>
        <p:nvPicPr>
          <p:cNvPr id="3" name="Picture 2">
            <a:extLst>
              <a:ext uri="{FF2B5EF4-FFF2-40B4-BE49-F238E27FC236}">
                <a16:creationId xmlns:a16="http://schemas.microsoft.com/office/drawing/2014/main" id="{1202E63F-847B-54AE-0132-51FFAF8D8282}"/>
              </a:ext>
            </a:extLst>
          </p:cNvPr>
          <p:cNvPicPr>
            <a:picLocks noChangeAspect="1"/>
          </p:cNvPicPr>
          <p:nvPr/>
        </p:nvPicPr>
        <p:blipFill>
          <a:blip r:embed="rId2"/>
          <a:stretch>
            <a:fillRect/>
          </a:stretch>
        </p:blipFill>
        <p:spPr>
          <a:xfrm>
            <a:off x="5158965" y="2387124"/>
            <a:ext cx="6851325" cy="688214"/>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9A19BFBE-1136-E5A2-35AE-F97D1192C500}"/>
              </a:ext>
            </a:extLst>
          </p:cNvPr>
          <p:cNvPicPr>
            <a:picLocks noChangeAspect="1"/>
          </p:cNvPicPr>
          <p:nvPr/>
        </p:nvPicPr>
        <p:blipFill>
          <a:blip r:embed="rId3"/>
          <a:stretch>
            <a:fillRect/>
          </a:stretch>
        </p:blipFill>
        <p:spPr>
          <a:xfrm>
            <a:off x="5158965" y="3715004"/>
            <a:ext cx="2362200" cy="20066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859AD8AC-341B-321E-436E-70DD3BF41798}"/>
              </a:ext>
            </a:extLst>
          </p:cNvPr>
          <p:cNvPicPr>
            <a:picLocks noChangeAspect="1"/>
          </p:cNvPicPr>
          <p:nvPr/>
        </p:nvPicPr>
        <p:blipFill>
          <a:blip r:embed="rId4"/>
          <a:stretch>
            <a:fillRect/>
          </a:stretch>
        </p:blipFill>
        <p:spPr>
          <a:xfrm>
            <a:off x="7870090" y="3715004"/>
            <a:ext cx="4140200" cy="2101850"/>
          </a:xfrm>
          <a:prstGeom prst="rect">
            <a:avLst/>
          </a:prstGeom>
        </p:spPr>
      </p:pic>
    </p:spTree>
    <p:extLst>
      <p:ext uri="{BB962C8B-B14F-4D97-AF65-F5344CB8AC3E}">
        <p14:creationId xmlns:p14="http://schemas.microsoft.com/office/powerpoint/2010/main" val="130362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79062-180C-89BB-4A71-AC699C03B2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B40A0-4192-0F82-325A-BEB964303FEC}"/>
              </a:ext>
            </a:extLst>
          </p:cNvPr>
          <p:cNvSpPr>
            <a:spLocks noGrp="1"/>
          </p:cNvSpPr>
          <p:nvPr>
            <p:ph type="title"/>
          </p:nvPr>
        </p:nvSpPr>
        <p:spPr/>
        <p:txBody>
          <a:bodyPr/>
          <a:lstStyle/>
          <a:p>
            <a:r>
              <a:rPr lang="en-US" dirty="0"/>
              <a:t>Performance metrics:</a:t>
            </a:r>
          </a:p>
        </p:txBody>
      </p:sp>
      <p:sp>
        <p:nvSpPr>
          <p:cNvPr id="6" name="Content Placeholder 5">
            <a:extLst>
              <a:ext uri="{FF2B5EF4-FFF2-40B4-BE49-F238E27FC236}">
                <a16:creationId xmlns:a16="http://schemas.microsoft.com/office/drawing/2014/main" id="{042BA3DC-45CB-9100-5E14-3FB8128F7CD2}"/>
              </a:ext>
            </a:extLst>
          </p:cNvPr>
          <p:cNvSpPr>
            <a:spLocks noGrp="1"/>
          </p:cNvSpPr>
          <p:nvPr>
            <p:ph idx="1"/>
          </p:nvPr>
        </p:nvSpPr>
        <p:spPr/>
        <p:txBody>
          <a:bodyPr/>
          <a:lstStyle/>
          <a:p>
            <a:pPr algn="l">
              <a:spcBef>
                <a:spcPts val="756"/>
              </a:spcBef>
              <a:spcAft>
                <a:spcPts val="1008"/>
              </a:spcAft>
              <a:buNone/>
            </a:pPr>
            <a:r>
              <a:rPr lang="en-US" b="0" i="0" dirty="0">
                <a:effectLst/>
                <a:latin typeface="system-ui"/>
              </a:rPr>
              <a:t>Below are the performance metrics of the best model (DDP+AMP in v100-sxm2),</a:t>
            </a:r>
          </a:p>
          <a:p>
            <a:pPr algn="l">
              <a:spcBef>
                <a:spcPts val="1260"/>
              </a:spcBef>
              <a:spcAft>
                <a:spcPts val="840"/>
              </a:spcAft>
              <a:buNone/>
            </a:pPr>
            <a:r>
              <a:rPr lang="en-US" b="0" i="0" dirty="0">
                <a:effectLst/>
                <a:latin typeface="system-ui"/>
              </a:rPr>
              <a:t>Accuracy: 87.46%</a:t>
            </a:r>
          </a:p>
          <a:p>
            <a:pPr algn="l">
              <a:spcBef>
                <a:spcPts val="1260"/>
              </a:spcBef>
              <a:spcAft>
                <a:spcPts val="840"/>
              </a:spcAft>
              <a:buNone/>
            </a:pPr>
            <a:r>
              <a:rPr lang="en-US" b="0" i="0" dirty="0">
                <a:effectLst/>
                <a:latin typeface="system-ui"/>
              </a:rPr>
              <a:t>Precision: 0.8855</a:t>
            </a:r>
          </a:p>
          <a:p>
            <a:pPr algn="l">
              <a:spcBef>
                <a:spcPts val="1260"/>
              </a:spcBef>
              <a:spcAft>
                <a:spcPts val="840"/>
              </a:spcAft>
              <a:buNone/>
            </a:pPr>
            <a:r>
              <a:rPr lang="en-US" b="0" i="0" dirty="0">
                <a:effectLst/>
                <a:latin typeface="system-ui"/>
              </a:rPr>
              <a:t>Recall: 0.8746</a:t>
            </a:r>
          </a:p>
          <a:p>
            <a:pPr marL="0" indent="0" algn="l">
              <a:spcBef>
                <a:spcPts val="1260"/>
              </a:spcBef>
              <a:spcAft>
                <a:spcPts val="840"/>
              </a:spcAft>
              <a:buNone/>
            </a:pPr>
            <a:r>
              <a:rPr lang="en-US" b="0" i="0" dirty="0">
                <a:effectLst/>
                <a:latin typeface="system-ui"/>
              </a:rPr>
              <a:t>F1-Score: 0.8664</a:t>
            </a:r>
          </a:p>
          <a:p>
            <a:endParaRPr lang="en-US" dirty="0"/>
          </a:p>
        </p:txBody>
      </p:sp>
      <p:pic>
        <p:nvPicPr>
          <p:cNvPr id="8" name="Picture 7">
            <a:extLst>
              <a:ext uri="{FF2B5EF4-FFF2-40B4-BE49-F238E27FC236}">
                <a16:creationId xmlns:a16="http://schemas.microsoft.com/office/drawing/2014/main" id="{5CE6CF67-7F80-2EA1-369C-956A7470D247}"/>
              </a:ext>
            </a:extLst>
          </p:cNvPr>
          <p:cNvPicPr>
            <a:picLocks noChangeAspect="1"/>
          </p:cNvPicPr>
          <p:nvPr/>
        </p:nvPicPr>
        <p:blipFill>
          <a:blip r:embed="rId2"/>
          <a:stretch>
            <a:fillRect/>
          </a:stretch>
        </p:blipFill>
        <p:spPr>
          <a:xfrm>
            <a:off x="5354631" y="2277527"/>
            <a:ext cx="5929065" cy="4215348"/>
          </a:xfrm>
          <a:prstGeom prst="rect">
            <a:avLst/>
          </a:prstGeom>
        </p:spPr>
      </p:pic>
    </p:spTree>
    <p:extLst>
      <p:ext uri="{BB962C8B-B14F-4D97-AF65-F5344CB8AC3E}">
        <p14:creationId xmlns:p14="http://schemas.microsoft.com/office/powerpoint/2010/main" val="1003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E483F-5DF5-2B71-AC33-1CEAB0056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54A5A-7386-5D0C-188B-86113826E076}"/>
              </a:ext>
            </a:extLst>
          </p:cNvPr>
          <p:cNvSpPr>
            <a:spLocks noGrp="1"/>
          </p:cNvSpPr>
          <p:nvPr>
            <p:ph type="title"/>
          </p:nvPr>
        </p:nvSpPr>
        <p:spPr/>
        <p:txBody>
          <a:bodyPr/>
          <a:lstStyle/>
          <a:p>
            <a:r>
              <a:rPr lang="en-US" dirty="0"/>
              <a:t>Conclusions:</a:t>
            </a:r>
          </a:p>
        </p:txBody>
      </p:sp>
      <p:sp>
        <p:nvSpPr>
          <p:cNvPr id="6" name="Content Placeholder 5">
            <a:extLst>
              <a:ext uri="{FF2B5EF4-FFF2-40B4-BE49-F238E27FC236}">
                <a16:creationId xmlns:a16="http://schemas.microsoft.com/office/drawing/2014/main" id="{CA25C129-4B84-5DED-F7DD-971064FD26B0}"/>
              </a:ext>
            </a:extLst>
          </p:cNvPr>
          <p:cNvSpPr>
            <a:spLocks noGrp="1"/>
          </p:cNvSpPr>
          <p:nvPr>
            <p:ph idx="1"/>
          </p:nvPr>
        </p:nvSpPr>
        <p:spPr/>
        <p:txBody>
          <a:bodyPr>
            <a:normAutofit fontScale="92500" lnSpcReduction="10000"/>
          </a:bodyPr>
          <a:lstStyle/>
          <a:p>
            <a:pPr algn="l">
              <a:spcBef>
                <a:spcPts val="1512"/>
              </a:spcBef>
              <a:spcAft>
                <a:spcPts val="1008"/>
              </a:spcAft>
              <a:buNone/>
            </a:pPr>
            <a:r>
              <a:rPr lang="en-US" b="0" i="0" dirty="0">
                <a:effectLst/>
                <a:latin typeface="system-ui"/>
              </a:rPr>
              <a:t>1. Out of 8 models with 4 GPUs, DDP+AMP in v100-sxm2 is considered as the best model, hence evaluated the test data with that model.</a:t>
            </a:r>
          </a:p>
          <a:p>
            <a:pPr algn="l">
              <a:spcBef>
                <a:spcPts val="1512"/>
              </a:spcBef>
              <a:spcAft>
                <a:spcPts val="1008"/>
              </a:spcAft>
              <a:buNone/>
            </a:pPr>
            <a:r>
              <a:rPr lang="en-US" b="0" i="0" dirty="0">
                <a:effectLst/>
                <a:latin typeface="system-ui"/>
              </a:rPr>
              <a:t>2. The accuracy of the model is 87.46% which is good.</a:t>
            </a:r>
          </a:p>
          <a:p>
            <a:pPr algn="l">
              <a:spcBef>
                <a:spcPts val="1512"/>
              </a:spcBef>
              <a:spcAft>
                <a:spcPts val="1008"/>
              </a:spcAft>
              <a:buNone/>
            </a:pPr>
            <a:r>
              <a:rPr lang="en-US" b="0" i="0" dirty="0">
                <a:effectLst/>
                <a:latin typeface="system-ui"/>
              </a:rPr>
              <a:t>3. Out of 5 classifications, four (AML, CLL, CML, Healthy) were predicted very well with more than 90% success rate. The first one - (ALL) classification was poor. As per the confusion matrix, out of 1000 test data, only 535 were precited correctly as ALL. Good thing is, the balance data were not marked as Healthy, they are into other different valid Leukemia classifications.</a:t>
            </a:r>
          </a:p>
          <a:p>
            <a:pPr algn="l">
              <a:spcBef>
                <a:spcPts val="1512"/>
              </a:spcBef>
              <a:spcAft>
                <a:spcPts val="504"/>
              </a:spcAft>
            </a:pPr>
            <a:r>
              <a:rPr lang="en-US" b="0" i="0" dirty="0">
                <a:effectLst/>
                <a:latin typeface="system-ui"/>
              </a:rPr>
              <a:t>4. Best thing is, all 1000 people who were healthy and predicted correctly with 100% success rate.</a:t>
            </a:r>
          </a:p>
        </p:txBody>
      </p:sp>
    </p:spTree>
    <p:extLst>
      <p:ext uri="{BB962C8B-B14F-4D97-AF65-F5344CB8AC3E}">
        <p14:creationId xmlns:p14="http://schemas.microsoft.com/office/powerpoint/2010/main" val="98712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69542-BC5A-7321-B7F0-696B64901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923BB-E523-0BEF-08C1-685EAB4A3249}"/>
              </a:ext>
            </a:extLst>
          </p:cNvPr>
          <p:cNvSpPr>
            <a:spLocks noGrp="1"/>
          </p:cNvSpPr>
          <p:nvPr>
            <p:ph type="title"/>
          </p:nvPr>
        </p:nvSpPr>
        <p:spPr/>
        <p:txBody>
          <a:bodyPr/>
          <a:lstStyle/>
          <a:p>
            <a:r>
              <a:rPr lang="en-US" dirty="0"/>
              <a:t>Future work:</a:t>
            </a:r>
          </a:p>
        </p:txBody>
      </p:sp>
      <p:sp>
        <p:nvSpPr>
          <p:cNvPr id="6" name="Content Placeholder 5">
            <a:extLst>
              <a:ext uri="{FF2B5EF4-FFF2-40B4-BE49-F238E27FC236}">
                <a16:creationId xmlns:a16="http://schemas.microsoft.com/office/drawing/2014/main" id="{20A99369-3DC1-AA82-28F5-57965CDBBAB4}"/>
              </a:ext>
            </a:extLst>
          </p:cNvPr>
          <p:cNvSpPr>
            <a:spLocks noGrp="1"/>
          </p:cNvSpPr>
          <p:nvPr>
            <p:ph idx="1"/>
          </p:nvPr>
        </p:nvSpPr>
        <p:spPr/>
        <p:txBody>
          <a:bodyPr>
            <a:normAutofit fontScale="85000" lnSpcReduction="20000"/>
          </a:bodyPr>
          <a:lstStyle/>
          <a:p>
            <a:pPr marL="514350" indent="-514350" algn="l">
              <a:spcBef>
                <a:spcPts val="1512"/>
              </a:spcBef>
              <a:spcAft>
                <a:spcPts val="1008"/>
              </a:spcAft>
              <a:buAutoNum type="arabicPeriod"/>
            </a:pPr>
            <a:r>
              <a:rPr lang="en-US" dirty="0">
                <a:latin typeface="system-ui"/>
              </a:rPr>
              <a:t>Fine tune the models with a100 GPU and more than 4 GPUs</a:t>
            </a:r>
          </a:p>
          <a:p>
            <a:pPr marL="514350" indent="-514350" algn="l">
              <a:spcBef>
                <a:spcPts val="1512"/>
              </a:spcBef>
              <a:spcAft>
                <a:spcPts val="1008"/>
              </a:spcAft>
              <a:buAutoNum type="arabicPeriod"/>
            </a:pPr>
            <a:r>
              <a:rPr lang="en-US" dirty="0"/>
              <a:t>Use </a:t>
            </a:r>
            <a:r>
              <a:rPr lang="en-US" dirty="0" err="1"/>
              <a:t>Optuna</a:t>
            </a:r>
            <a:r>
              <a:rPr lang="en-US" dirty="0"/>
              <a:t> or Ray Tune for advanced hyperparameter tuning to optimize model performance</a:t>
            </a:r>
            <a:endParaRPr lang="en-US" dirty="0">
              <a:latin typeface="system-ui"/>
            </a:endParaRPr>
          </a:p>
          <a:p>
            <a:pPr marL="514350" indent="-514350" algn="l">
              <a:spcBef>
                <a:spcPts val="1512"/>
              </a:spcBef>
              <a:spcAft>
                <a:spcPts val="1008"/>
              </a:spcAft>
              <a:buAutoNum type="arabicPeriod"/>
            </a:pPr>
            <a:r>
              <a:rPr lang="en-US" dirty="0"/>
              <a:t>Explore </a:t>
            </a:r>
            <a:r>
              <a:rPr lang="en-US" dirty="0" err="1"/>
              <a:t>EfficientNet</a:t>
            </a:r>
            <a:r>
              <a:rPr lang="en-US" dirty="0"/>
              <a:t>, </a:t>
            </a:r>
            <a:r>
              <a:rPr lang="en-US" dirty="0" err="1"/>
              <a:t>ViTs</a:t>
            </a:r>
            <a:r>
              <a:rPr lang="en-US" dirty="0"/>
              <a:t>, or CNN-Transformer hybrids for improved classification accuracy</a:t>
            </a:r>
          </a:p>
          <a:p>
            <a:pPr marL="514350" indent="-514350" algn="l">
              <a:spcBef>
                <a:spcPts val="1512"/>
              </a:spcBef>
              <a:spcAft>
                <a:spcPts val="1008"/>
              </a:spcAft>
              <a:buAutoNum type="arabicPeriod"/>
            </a:pPr>
            <a:r>
              <a:rPr lang="en-US" dirty="0">
                <a:latin typeface="system-ui"/>
              </a:rPr>
              <a:t>Fine tune and rebuild DDP+AMP model to increase Performance</a:t>
            </a:r>
          </a:p>
          <a:p>
            <a:pPr marL="514350" indent="-514350" algn="l">
              <a:spcBef>
                <a:spcPts val="1512"/>
              </a:spcBef>
              <a:spcAft>
                <a:spcPts val="1008"/>
              </a:spcAft>
              <a:buAutoNum type="arabicPeriod"/>
            </a:pPr>
            <a:r>
              <a:rPr lang="en-US" dirty="0"/>
              <a:t>Deploy models on AWS/GCP/Azure HPC for real-time leukemia classification and scalability test</a:t>
            </a:r>
          </a:p>
          <a:p>
            <a:pPr marL="514350" indent="-514350" algn="l">
              <a:spcBef>
                <a:spcPts val="1512"/>
              </a:spcBef>
              <a:spcAft>
                <a:spcPts val="1008"/>
              </a:spcAft>
              <a:buAutoNum type="arabicPeriod"/>
            </a:pPr>
            <a:r>
              <a:rPr lang="en-US" dirty="0"/>
              <a:t>Expand dataset and analyze misclassifications to improve model accuracy and generalization</a:t>
            </a:r>
            <a:endParaRPr lang="en-US" b="0" i="0" dirty="0">
              <a:effectLst/>
              <a:latin typeface="system-ui"/>
            </a:endParaRPr>
          </a:p>
        </p:txBody>
      </p:sp>
    </p:spTree>
    <p:extLst>
      <p:ext uri="{BB962C8B-B14F-4D97-AF65-F5344CB8AC3E}">
        <p14:creationId xmlns:p14="http://schemas.microsoft.com/office/powerpoint/2010/main" val="111165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E02B-34B8-AED0-4892-D5D68B7F99C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4F5DC6D-F65D-8CE8-AECE-7B585ECA69B1}"/>
              </a:ext>
            </a:extLst>
          </p:cNvPr>
          <p:cNvSpPr>
            <a:spLocks noGrp="1"/>
          </p:cNvSpPr>
          <p:nvPr>
            <p:ph idx="1"/>
          </p:nvPr>
        </p:nvSpPr>
        <p:spPr/>
        <p:txBody>
          <a:bodyPr>
            <a:normAutofit fontScale="92500" lnSpcReduction="20000"/>
          </a:bodyPr>
          <a:lstStyle/>
          <a:p>
            <a:r>
              <a:rPr lang="en-US" sz="2000" b="1" dirty="0">
                <a:effectLst/>
                <a:latin typeface="Calibri" panose="020F0502020204030204" pitchFamily="34" charset="0"/>
                <a:ea typeface="Calibri" panose="020F0502020204030204" pitchFamily="34" charset="0"/>
                <a:cs typeface="Calibri" panose="020F0502020204030204" pitchFamily="34" charset="0"/>
              </a:rPr>
              <a:t>Introduction (Background</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Motivation</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Goal)</a:t>
            </a:r>
          </a:p>
          <a:p>
            <a:pPr marL="0" indent="0">
              <a:buNone/>
            </a:pP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r>
              <a:rPr lang="en-US" sz="2000" b="1" dirty="0">
                <a:effectLst/>
                <a:latin typeface="Calibri" panose="020F0502020204030204" pitchFamily="34" charset="0"/>
                <a:ea typeface="Calibri" panose="020F0502020204030204" pitchFamily="34" charset="0"/>
                <a:cs typeface="Calibri" panose="020F0502020204030204" pitchFamily="34" charset="0"/>
              </a:rPr>
              <a:t>Methodology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Dataset Preprocessing, Visualization, </a:t>
            </a:r>
            <a:r>
              <a:rPr lang="en-US" sz="2000" b="1" dirty="0">
                <a:effectLst/>
                <a:latin typeface="Calibri" panose="020F0502020204030204" pitchFamily="34" charset="0"/>
                <a:ea typeface="Calibri" panose="020F0502020204030204" pitchFamily="34" charset="0"/>
                <a:cs typeface="Calibri" panose="020F0502020204030204" pitchFamily="34" charset="0"/>
              </a:rPr>
              <a:t>Deep Learning Model)</a:t>
            </a:r>
          </a:p>
          <a:p>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r>
              <a:rPr lang="en-US" sz="2000" b="1" kern="100" dirty="0">
                <a:latin typeface="Calibri" panose="020F0502020204030204" pitchFamily="34" charset="0"/>
                <a:ea typeface="Calibri" panose="020F0502020204030204" pitchFamily="34" charset="0"/>
                <a:cs typeface="Calibri" panose="020F0502020204030204" pitchFamily="34" charset="0"/>
              </a:rPr>
              <a:t>Parallelization Techniques </a:t>
            </a:r>
          </a:p>
          <a:p>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r>
              <a:rPr lang="en-US" sz="2000" b="1" kern="100" dirty="0">
                <a:effectLst/>
                <a:latin typeface="Calibri" panose="020F0502020204030204" pitchFamily="34" charset="0"/>
                <a:ea typeface="Calibri" panose="020F0502020204030204" pitchFamily="34" charset="0"/>
                <a:cs typeface="Calibri" panose="020F0502020204030204" pitchFamily="34" charset="0"/>
              </a:rPr>
              <a:t>HPC Implementation</a:t>
            </a:r>
          </a:p>
          <a:p>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r>
              <a:rPr lang="en-US" sz="2000" b="1" kern="100" dirty="0">
                <a:effectLst/>
                <a:latin typeface="Calibri" panose="020F0502020204030204" pitchFamily="34" charset="0"/>
                <a:ea typeface="Calibri" panose="020F0502020204030204" pitchFamily="34" charset="0"/>
                <a:cs typeface="Calibri" panose="020F0502020204030204" pitchFamily="34" charset="0"/>
              </a:rPr>
              <a:t>Model Evaluation</a:t>
            </a:r>
          </a:p>
          <a:p>
            <a:endParaRPr lang="en-US" sz="2000" b="1" kern="100" dirty="0">
              <a:effectLst/>
              <a:latin typeface="Calibri" panose="020F0502020204030204" pitchFamily="34" charset="0"/>
              <a:ea typeface="Calibri" panose="020F0502020204030204" pitchFamily="34" charset="0"/>
              <a:cs typeface="Calibri" panose="020F0502020204030204" pitchFamily="34" charset="0"/>
            </a:endParaRPr>
          </a:p>
          <a:p>
            <a:r>
              <a:rPr lang="en-US" sz="2000" b="1" kern="100" dirty="0">
                <a:latin typeface="Calibri" panose="020F0502020204030204" pitchFamily="34" charset="0"/>
                <a:ea typeface="Calibri" panose="020F0502020204030204" pitchFamily="34" charset="0"/>
                <a:cs typeface="Calibri" panose="020F0502020204030204" pitchFamily="34" charset="0"/>
              </a:rPr>
              <a:t>Performance metrics</a:t>
            </a:r>
          </a:p>
          <a:p>
            <a:endParaRPr lang="en-US" sz="2000" b="1" kern="100" dirty="0">
              <a:latin typeface="Calibri" panose="020F0502020204030204" pitchFamily="34" charset="0"/>
              <a:ea typeface="Calibri" panose="020F0502020204030204" pitchFamily="34" charset="0"/>
              <a:cs typeface="Calibri" panose="020F0502020204030204" pitchFamily="34" charset="0"/>
            </a:endParaRPr>
          </a:p>
          <a:p>
            <a:r>
              <a:rPr lang="en-US" sz="2000" b="1" kern="100" dirty="0">
                <a:latin typeface="Calibri" panose="020F0502020204030204" pitchFamily="34" charset="0"/>
                <a:ea typeface="Calibri" panose="020F0502020204030204" pitchFamily="34" charset="0"/>
                <a:cs typeface="Calibri" panose="020F0502020204030204" pitchFamily="34" charset="0"/>
              </a:rPr>
              <a:t>Conclusion</a:t>
            </a: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endParaRPr lang="en-US" sz="1800" b="1" dirty="0">
              <a:latin typeface="Calibri" panose="020F0502020204030204" pitchFamily="34" charset="0"/>
              <a:ea typeface="Aptos" panose="020B0004020202020204" pitchFamily="34" charset="0"/>
            </a:endParaRPr>
          </a:p>
          <a:p>
            <a:endParaRPr lang="en-US" sz="1800" b="1" dirty="0">
              <a:effectLst/>
              <a:latin typeface="Calibri" panose="020F0502020204030204" pitchFamily="34" charset="0"/>
              <a:ea typeface="Aptos" panose="020B0004020202020204" pitchFamily="34" charset="0"/>
            </a:endParaRPr>
          </a:p>
        </p:txBody>
      </p:sp>
    </p:spTree>
    <p:extLst>
      <p:ext uri="{BB962C8B-B14F-4D97-AF65-F5344CB8AC3E}">
        <p14:creationId xmlns:p14="http://schemas.microsoft.com/office/powerpoint/2010/main" val="65567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3F27-9F92-92F5-0AAC-941E9431ACA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C27B108-ADFB-C362-5A8A-64D2A78CC32B}"/>
              </a:ext>
            </a:extLst>
          </p:cNvPr>
          <p:cNvSpPr>
            <a:spLocks noGrp="1"/>
          </p:cNvSpPr>
          <p:nvPr>
            <p:ph idx="1"/>
          </p:nvPr>
        </p:nvSpPr>
        <p:spPr/>
        <p:txBody>
          <a:bodyPr>
            <a:normAutofit/>
          </a:bodyPr>
          <a:lstStyle/>
          <a:p>
            <a:pPr>
              <a:buNone/>
            </a:pPr>
            <a:r>
              <a:rPr lang="en-US" sz="2600" b="1" dirty="0">
                <a:latin typeface="Calibri" panose="020F0502020204030204" pitchFamily="34" charset="0"/>
                <a:ea typeface="Calibri" panose="020F0502020204030204" pitchFamily="34" charset="0"/>
                <a:cs typeface="Calibri" panose="020F0502020204030204" pitchFamily="34" charset="0"/>
              </a:rPr>
              <a:t>Background &amp; Motivation</a:t>
            </a:r>
          </a:p>
          <a:p>
            <a:pPr>
              <a:buFont typeface="Arial" panose="020B0604020202020204" pitchFamily="34" charset="0"/>
              <a:buChar char="•"/>
            </a:pPr>
            <a:r>
              <a:rPr lang="en-US" sz="2600" b="1" dirty="0">
                <a:latin typeface="Calibri" panose="020F0502020204030204" pitchFamily="34" charset="0"/>
                <a:ea typeface="Calibri" panose="020F0502020204030204" pitchFamily="34" charset="0"/>
                <a:cs typeface="Calibri" panose="020F0502020204030204" pitchFamily="34" charset="0"/>
              </a:rPr>
              <a:t>Manual leukemia diagnosis is time-consuming and subjective -</a:t>
            </a:r>
            <a:r>
              <a:rPr lang="en-US" sz="2600" dirty="0">
                <a:latin typeface="Calibri" panose="020F0502020204030204" pitchFamily="34" charset="0"/>
                <a:ea typeface="Calibri" panose="020F0502020204030204" pitchFamily="34" charset="0"/>
                <a:cs typeface="Calibri" panose="020F0502020204030204" pitchFamily="34" charset="0"/>
              </a:rPr>
              <a:t> deep learning, especially CNNs, offers faster, scalable, and more accurate classification of blood smear images.</a:t>
            </a:r>
          </a:p>
          <a:p>
            <a:pPr>
              <a:buFont typeface="Arial" panose="020B0604020202020204" pitchFamily="34" charset="0"/>
              <a:buChar char="•"/>
            </a:pPr>
            <a:r>
              <a:rPr lang="en-US" sz="2600" b="1" dirty="0">
                <a:latin typeface="Calibri" panose="020F0502020204030204" pitchFamily="34" charset="0"/>
                <a:ea typeface="Calibri" panose="020F0502020204030204" pitchFamily="34" charset="0"/>
                <a:cs typeface="Calibri" panose="020F0502020204030204" pitchFamily="34" charset="0"/>
              </a:rPr>
              <a:t>High-Performance Computing (HPC)</a:t>
            </a:r>
            <a:r>
              <a:rPr lang="en-US" sz="2600" dirty="0">
                <a:latin typeface="Calibri" panose="020F0502020204030204" pitchFamily="34" charset="0"/>
                <a:ea typeface="Calibri" panose="020F0502020204030204" pitchFamily="34" charset="0"/>
                <a:cs typeface="Calibri" panose="020F0502020204030204" pitchFamily="34" charset="0"/>
              </a:rPr>
              <a:t> significantly reduces training time and boosts efficiency, enabling real-time AI-assisted leukemia diagnostics for large-scale screening.</a:t>
            </a:r>
          </a:p>
          <a:p>
            <a:pPr>
              <a:buFont typeface="Arial" panose="020B0604020202020204" pitchFamily="34" charset="0"/>
              <a:buChar char="•"/>
            </a:pPr>
            <a:endParaRPr lang="en-US" sz="2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01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F4B4D-6011-70F3-A7DB-EEEA4FD52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6ED44C-9D11-4F93-D046-F0AA3EFB3F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F6063C0-546F-2611-D613-D2BA29A07273}"/>
              </a:ext>
            </a:extLst>
          </p:cNvPr>
          <p:cNvSpPr>
            <a:spLocks noGrp="1"/>
          </p:cNvSpPr>
          <p:nvPr>
            <p:ph idx="1"/>
          </p:nvPr>
        </p:nvSpPr>
        <p:spPr/>
        <p:txBody>
          <a:bodyPr>
            <a:normAutofit/>
          </a:bodyPr>
          <a:lstStyle/>
          <a:p>
            <a:pPr>
              <a:buNone/>
            </a:pPr>
            <a:r>
              <a:rPr lang="en-US" sz="2600" b="1" dirty="0">
                <a:latin typeface="Calibri" panose="020F0502020204030204" pitchFamily="34" charset="0"/>
                <a:ea typeface="Calibri" panose="020F0502020204030204" pitchFamily="34" charset="0"/>
                <a:cs typeface="Calibri" panose="020F0502020204030204" pitchFamily="34" charset="0"/>
              </a:rPr>
              <a:t>Project Goal</a:t>
            </a:r>
          </a:p>
          <a:p>
            <a:pPr>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Develop an HPC-optimized deep learning framework using CNNs (ResNet50) for accurate classification of leukemia subtypes (ALL, AML, CLL, CML) and Healthy.</a:t>
            </a:r>
          </a:p>
          <a:p>
            <a:pPr>
              <a:buFont typeface="Arial" panose="020B0604020202020204" pitchFamily="34" charset="0"/>
              <a:buChar char="•"/>
            </a:pPr>
            <a:r>
              <a:rPr lang="en-US" sz="2600" b="1" dirty="0">
                <a:latin typeface="Calibri" panose="020F0502020204030204" pitchFamily="34" charset="0"/>
                <a:ea typeface="Calibri" panose="020F0502020204030204" pitchFamily="34" charset="0"/>
                <a:cs typeface="Calibri" panose="020F0502020204030204" pitchFamily="34" charset="0"/>
              </a:rPr>
              <a:t>Apply parallel computing techniques:</a:t>
            </a:r>
          </a:p>
          <a:p>
            <a:pPr lvl="1"/>
            <a:r>
              <a:rPr lang="en-US" sz="2200" dirty="0">
                <a:latin typeface="Calibri" panose="020F0502020204030204" pitchFamily="34" charset="0"/>
                <a:ea typeface="Calibri" panose="020F0502020204030204" pitchFamily="34" charset="0"/>
                <a:cs typeface="Calibri" panose="020F0502020204030204" pitchFamily="34" charset="0"/>
              </a:rPr>
              <a:t>DDP</a:t>
            </a:r>
          </a:p>
          <a:p>
            <a:pPr lvl="1"/>
            <a:r>
              <a:rPr lang="en-US" sz="2200" dirty="0">
                <a:latin typeface="Calibri" panose="020F0502020204030204" pitchFamily="34" charset="0"/>
                <a:ea typeface="Calibri" panose="020F0502020204030204" pitchFamily="34" charset="0"/>
                <a:cs typeface="Calibri" panose="020F0502020204030204" pitchFamily="34" charset="0"/>
              </a:rPr>
              <a:t>DDP+AMP</a:t>
            </a:r>
          </a:p>
          <a:p>
            <a:pPr lvl="1"/>
            <a:r>
              <a:rPr lang="en-US" sz="2200" dirty="0">
                <a:latin typeface="Calibri" panose="020F0502020204030204" pitchFamily="34" charset="0"/>
                <a:ea typeface="Calibri" panose="020F0502020204030204" pitchFamily="34" charset="0"/>
                <a:cs typeface="Calibri" panose="020F0502020204030204" pitchFamily="34" charset="0"/>
              </a:rPr>
              <a:t>FSDP</a:t>
            </a:r>
          </a:p>
          <a:p>
            <a:pPr lvl="1"/>
            <a:r>
              <a:rPr lang="en-US" sz="2200" dirty="0">
                <a:latin typeface="Calibri" panose="020F0502020204030204" pitchFamily="34" charset="0"/>
                <a:ea typeface="Calibri" panose="020F0502020204030204" pitchFamily="34" charset="0"/>
                <a:cs typeface="Calibri" panose="020F0502020204030204" pitchFamily="34" charset="0"/>
              </a:rPr>
              <a:t>FSDP+AMP </a:t>
            </a:r>
            <a:endParaRPr lang="en-US" sz="2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85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28CCC-6B96-3EF9-28B9-D0397A68F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0AC3-4B44-AAA0-0BE7-E805E92BE3A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48D68D-1749-8678-6E44-1E653DC00073}"/>
              </a:ext>
            </a:extLst>
          </p:cNvPr>
          <p:cNvSpPr>
            <a:spLocks noGrp="1"/>
          </p:cNvSpPr>
          <p:nvPr>
            <p:ph idx="1"/>
          </p:nvPr>
        </p:nvSpPr>
        <p:spPr/>
        <p:txBody>
          <a:bodyPr>
            <a:normAutofit/>
          </a:bodyPr>
          <a:lstStyle/>
          <a:p>
            <a:pPr>
              <a:buNone/>
            </a:pPr>
            <a:r>
              <a:rPr lang="en-US" sz="2600" dirty="0">
                <a:latin typeface="Calibri" panose="020F0502020204030204" pitchFamily="34" charset="0"/>
                <a:ea typeface="Calibri" panose="020F0502020204030204" pitchFamily="34" charset="0"/>
                <a:cs typeface="Calibri" panose="020F0502020204030204" pitchFamily="34" charset="0"/>
              </a:rPr>
              <a:t>GPUs used : v100-sxm2 &amp; a100</a:t>
            </a:r>
          </a:p>
          <a:p>
            <a:pPr>
              <a:buNone/>
            </a:pPr>
            <a:r>
              <a:rPr lang="en-US" sz="2600" dirty="0">
                <a:latin typeface="Calibri" panose="020F0502020204030204" pitchFamily="34" charset="0"/>
                <a:ea typeface="Calibri" panose="020F0502020204030204" pitchFamily="34" charset="0"/>
                <a:cs typeface="Calibri" panose="020F0502020204030204" pitchFamily="34" charset="0"/>
              </a:rPr>
              <a:t>Dataset :</a:t>
            </a:r>
          </a:p>
          <a:p>
            <a:pPr>
              <a:buNone/>
            </a:pPr>
            <a:r>
              <a:rPr lang="en-US" sz="2600" dirty="0">
                <a:latin typeface="Calibri" panose="020F0502020204030204" pitchFamily="34" charset="0"/>
                <a:ea typeface="Calibri" panose="020F0502020204030204" pitchFamily="34" charset="0"/>
                <a:cs typeface="Calibri" panose="020F0502020204030204" pitchFamily="34" charset="0"/>
                <a:hlinkClick r:id="rId2"/>
              </a:rPr>
              <a:t>https://www.kaggle.com/datasets/priyaadharshinivs062/leukemia-dataset/data</a:t>
            </a:r>
            <a:endParaRPr lang="en-US" sz="2600" dirty="0">
              <a:latin typeface="Calibri" panose="020F0502020204030204" pitchFamily="34" charset="0"/>
              <a:ea typeface="Calibri" panose="020F0502020204030204" pitchFamily="34" charset="0"/>
              <a:cs typeface="Calibri" panose="020F0502020204030204" pitchFamily="34" charset="0"/>
            </a:endParaRPr>
          </a:p>
          <a:p>
            <a:pPr>
              <a:buNone/>
            </a:pPr>
            <a:r>
              <a:rPr lang="en-US" sz="2600" dirty="0">
                <a:latin typeface="Calibri" panose="020F0502020204030204" pitchFamily="34" charset="0"/>
                <a:ea typeface="Calibri" panose="020F0502020204030204" pitchFamily="34" charset="0"/>
                <a:cs typeface="Calibri" panose="020F0502020204030204" pitchFamily="34" charset="0"/>
              </a:rPr>
              <a:t>Size: 25.27GB</a:t>
            </a:r>
          </a:p>
          <a:p>
            <a:pPr>
              <a:buNone/>
            </a:pPr>
            <a:r>
              <a:rPr lang="en-US" sz="2600" dirty="0">
                <a:latin typeface="Calibri" panose="020F0502020204030204" pitchFamily="34" charset="0"/>
                <a:ea typeface="Calibri" panose="020F0502020204030204" pitchFamily="34" charset="0"/>
                <a:cs typeface="Calibri" panose="020F0502020204030204" pitchFamily="34" charset="0"/>
              </a:rPr>
              <a:t>Classes: ALL, AML, CLL, CML, and Healthy</a:t>
            </a:r>
          </a:p>
        </p:txBody>
      </p:sp>
    </p:spTree>
    <p:extLst>
      <p:ext uri="{BB962C8B-B14F-4D97-AF65-F5344CB8AC3E}">
        <p14:creationId xmlns:p14="http://schemas.microsoft.com/office/powerpoint/2010/main" val="146614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E094-81C1-8CAE-C521-1F19475A571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AEDC981-04E7-13F7-C57A-4980059D4BC7}"/>
              </a:ext>
            </a:extLst>
          </p:cNvPr>
          <p:cNvSpPr>
            <a:spLocks noGrp="1"/>
          </p:cNvSpPr>
          <p:nvPr>
            <p:ph idx="1"/>
          </p:nvPr>
        </p:nvSpPr>
        <p:spPr/>
        <p:txBody>
          <a:bodyPr/>
          <a:lstStyle/>
          <a:p>
            <a:r>
              <a:rPr lang="en-US" dirty="0"/>
              <a:t>Resizing – 224x224</a:t>
            </a:r>
          </a:p>
          <a:p>
            <a:r>
              <a:rPr lang="en-US" dirty="0"/>
              <a:t>Normalization</a:t>
            </a:r>
          </a:p>
          <a:p>
            <a:r>
              <a:rPr lang="en-US" dirty="0"/>
              <a:t>Processed 5000 images in each class, total 15000 images</a:t>
            </a:r>
          </a:p>
          <a:p>
            <a:endParaRPr lang="en-US" dirty="0"/>
          </a:p>
        </p:txBody>
      </p:sp>
      <p:pic>
        <p:nvPicPr>
          <p:cNvPr id="4" name="Picture 3" descr="A close-up of a number&#10;&#10;AI-generated content may be incorrect.">
            <a:extLst>
              <a:ext uri="{FF2B5EF4-FFF2-40B4-BE49-F238E27FC236}">
                <a16:creationId xmlns:a16="http://schemas.microsoft.com/office/drawing/2014/main" id="{E579EAB6-A26C-8D72-BC15-81028A31E38D}"/>
              </a:ext>
            </a:extLst>
          </p:cNvPr>
          <p:cNvPicPr>
            <a:picLocks noChangeAspect="1"/>
          </p:cNvPicPr>
          <p:nvPr/>
        </p:nvPicPr>
        <p:blipFill>
          <a:blip r:embed="rId2"/>
          <a:stretch>
            <a:fillRect/>
          </a:stretch>
        </p:blipFill>
        <p:spPr>
          <a:xfrm>
            <a:off x="1075944" y="3496881"/>
            <a:ext cx="9480638" cy="2583879"/>
          </a:xfrm>
          <a:prstGeom prst="rect">
            <a:avLst/>
          </a:prstGeom>
        </p:spPr>
      </p:pic>
    </p:spTree>
    <p:extLst>
      <p:ext uri="{BB962C8B-B14F-4D97-AF65-F5344CB8AC3E}">
        <p14:creationId xmlns:p14="http://schemas.microsoft.com/office/powerpoint/2010/main" val="121433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A17DB-F596-CA5F-5D9C-916E0950B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EDC655-3ADD-632D-A197-06056041D19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BF3D8D7-9B45-F22D-5091-D64A703CF2D2}"/>
              </a:ext>
            </a:extLst>
          </p:cNvPr>
          <p:cNvSpPr>
            <a:spLocks noGrp="1"/>
          </p:cNvSpPr>
          <p:nvPr>
            <p:ph idx="1"/>
          </p:nvPr>
        </p:nvSpPr>
        <p:spPr/>
        <p:txBody>
          <a:bodyPr/>
          <a:lstStyle/>
          <a:p>
            <a:r>
              <a:rPr lang="en-US" dirty="0"/>
              <a:t>Visualizing the images of 5 classes:</a:t>
            </a:r>
          </a:p>
          <a:p>
            <a:endParaRPr lang="en-US" dirty="0"/>
          </a:p>
          <a:p>
            <a:endParaRPr lang="en-US" dirty="0"/>
          </a:p>
        </p:txBody>
      </p:sp>
      <p:pic>
        <p:nvPicPr>
          <p:cNvPr id="5" name="Picture 4" descr="A close-up of a cell&#10;&#10;AI-generated content may be incorrect.">
            <a:extLst>
              <a:ext uri="{FF2B5EF4-FFF2-40B4-BE49-F238E27FC236}">
                <a16:creationId xmlns:a16="http://schemas.microsoft.com/office/drawing/2014/main" id="{028FC645-4F4E-04B5-782F-EDF7E6522745}"/>
              </a:ext>
            </a:extLst>
          </p:cNvPr>
          <p:cNvPicPr>
            <a:picLocks noChangeAspect="1"/>
          </p:cNvPicPr>
          <p:nvPr/>
        </p:nvPicPr>
        <p:blipFill>
          <a:blip r:embed="rId2"/>
          <a:stretch>
            <a:fillRect/>
          </a:stretch>
        </p:blipFill>
        <p:spPr>
          <a:xfrm>
            <a:off x="1057656" y="2616454"/>
            <a:ext cx="9182448" cy="1973834"/>
          </a:xfrm>
          <a:prstGeom prst="rect">
            <a:avLst/>
          </a:prstGeom>
        </p:spPr>
      </p:pic>
    </p:spTree>
    <p:extLst>
      <p:ext uri="{BB962C8B-B14F-4D97-AF65-F5344CB8AC3E}">
        <p14:creationId xmlns:p14="http://schemas.microsoft.com/office/powerpoint/2010/main" val="53329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48C0B-7E9F-3390-DF2F-779F5C74B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AD2E32-5B75-FF9E-C284-8BA6EC32EF0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E4F2619-ED4E-F967-ECCE-C2E850FEF027}"/>
              </a:ext>
            </a:extLst>
          </p:cNvPr>
          <p:cNvSpPr>
            <a:spLocks noGrp="1"/>
          </p:cNvSpPr>
          <p:nvPr>
            <p:ph idx="1"/>
          </p:nvPr>
        </p:nvSpPr>
        <p:spPr>
          <a:xfrm>
            <a:off x="591312" y="1493726"/>
            <a:ext cx="10515600" cy="4351338"/>
          </a:xfrm>
        </p:spPr>
        <p:txBody>
          <a:bodyPr/>
          <a:lstStyle/>
          <a:p>
            <a:endParaRPr lang="en-US" dirty="0"/>
          </a:p>
          <a:p>
            <a:endParaRPr lang="en-US" dirty="0"/>
          </a:p>
        </p:txBody>
      </p:sp>
      <p:pic>
        <p:nvPicPr>
          <p:cNvPr id="4" name="Picture 3" descr="A collage of images of a cell&#10;&#10;AI-generated content may be incorrect.">
            <a:extLst>
              <a:ext uri="{FF2B5EF4-FFF2-40B4-BE49-F238E27FC236}">
                <a16:creationId xmlns:a16="http://schemas.microsoft.com/office/drawing/2014/main" id="{A8A2ACF8-622E-01C0-313E-B9E33E023344}"/>
              </a:ext>
            </a:extLst>
          </p:cNvPr>
          <p:cNvPicPr>
            <a:picLocks noChangeAspect="1"/>
          </p:cNvPicPr>
          <p:nvPr/>
        </p:nvPicPr>
        <p:blipFill>
          <a:blip r:embed="rId2"/>
          <a:stretch>
            <a:fillRect/>
          </a:stretch>
        </p:blipFill>
        <p:spPr>
          <a:xfrm>
            <a:off x="219456" y="2159578"/>
            <a:ext cx="5544312" cy="2211801"/>
          </a:xfrm>
          <a:prstGeom prst="rect">
            <a:avLst/>
          </a:prstGeom>
        </p:spPr>
      </p:pic>
      <p:pic>
        <p:nvPicPr>
          <p:cNvPr id="6" name="Picture 5" descr="A collage of images of cells&#10;&#10;AI-generated content may be incorrect.">
            <a:extLst>
              <a:ext uri="{FF2B5EF4-FFF2-40B4-BE49-F238E27FC236}">
                <a16:creationId xmlns:a16="http://schemas.microsoft.com/office/drawing/2014/main" id="{C627378D-C7AD-5CE8-7875-B3ECEC1EE465}"/>
              </a:ext>
            </a:extLst>
          </p:cNvPr>
          <p:cNvPicPr>
            <a:picLocks noChangeAspect="1"/>
          </p:cNvPicPr>
          <p:nvPr/>
        </p:nvPicPr>
        <p:blipFill>
          <a:blip r:embed="rId3"/>
          <a:stretch>
            <a:fillRect/>
          </a:stretch>
        </p:blipFill>
        <p:spPr>
          <a:xfrm>
            <a:off x="6096000" y="2159578"/>
            <a:ext cx="5943600" cy="3590290"/>
          </a:xfrm>
          <a:prstGeom prst="rect">
            <a:avLst/>
          </a:prstGeom>
        </p:spPr>
      </p:pic>
    </p:spTree>
    <p:extLst>
      <p:ext uri="{BB962C8B-B14F-4D97-AF65-F5344CB8AC3E}">
        <p14:creationId xmlns:p14="http://schemas.microsoft.com/office/powerpoint/2010/main" val="397009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134D1-3A17-4A6C-9DAB-925789AF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880AB-A208-26C4-FDF9-52215ACF9751}"/>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F1BB18A-FF2A-D7B0-88BE-AA38CF5B1D15}"/>
              </a:ext>
            </a:extLst>
          </p:cNvPr>
          <p:cNvSpPr>
            <a:spLocks noGrp="1"/>
          </p:cNvSpPr>
          <p:nvPr>
            <p:ph idx="1"/>
          </p:nvPr>
        </p:nvSpPr>
        <p:spPr>
          <a:xfrm>
            <a:off x="591312" y="1493726"/>
            <a:ext cx="4840224" cy="4351338"/>
          </a:xfrm>
        </p:spPr>
        <p:txBody>
          <a:bodyPr>
            <a:normAutofit fontScale="70000" lnSpcReduction="20000"/>
          </a:bodyPr>
          <a:lstStyle/>
          <a:p>
            <a:endParaRPr lang="en-US" dirty="0"/>
          </a:p>
          <a:p>
            <a:pPr marL="0" indent="0">
              <a:buNone/>
            </a:pPr>
            <a:r>
              <a:rPr lang="en-US" sz="3100" dirty="0"/>
              <a:t>Data Modelling: </a:t>
            </a:r>
          </a:p>
          <a:p>
            <a:r>
              <a:rPr lang="en-US" sz="3100" dirty="0"/>
              <a:t>CNN – Pretrained ResNet50</a:t>
            </a:r>
          </a:p>
          <a:p>
            <a:r>
              <a:rPr lang="en-US" sz="3100" dirty="0"/>
              <a:t>Loss Function: </a:t>
            </a:r>
            <a:r>
              <a:rPr lang="en-US" sz="3100" dirty="0" err="1"/>
              <a:t>CrossEntropyLoss</a:t>
            </a:r>
            <a:endParaRPr lang="en-US" sz="3100" dirty="0"/>
          </a:p>
          <a:p>
            <a:r>
              <a:rPr lang="en-US" sz="3100" dirty="0"/>
              <a:t>Optimizer: Adam</a:t>
            </a:r>
          </a:p>
          <a:p>
            <a:r>
              <a:rPr lang="en-US" sz="3100" dirty="0"/>
              <a:t>Epochs: 5</a:t>
            </a:r>
          </a:p>
          <a:p>
            <a:endParaRPr lang="en-US" sz="3100" dirty="0"/>
          </a:p>
          <a:p>
            <a:endParaRPr lang="en-US" sz="3100" dirty="0"/>
          </a:p>
          <a:p>
            <a:endParaRPr lang="en-US" sz="3100" dirty="0"/>
          </a:p>
          <a:p>
            <a:endParaRPr lang="en-US" sz="3100" dirty="0"/>
          </a:p>
          <a:p>
            <a:r>
              <a:rPr lang="en-US" sz="3100" dirty="0"/>
              <a:t>4 .</a:t>
            </a:r>
            <a:r>
              <a:rPr lang="en-US" sz="3100" dirty="0" err="1"/>
              <a:t>py</a:t>
            </a:r>
            <a:r>
              <a:rPr lang="en-US" sz="3100" dirty="0"/>
              <a:t> files to run in both </a:t>
            </a:r>
          </a:p>
          <a:p>
            <a:pPr marL="0" indent="0">
              <a:buNone/>
            </a:pPr>
            <a:r>
              <a:rPr lang="en-US" sz="3100" dirty="0"/>
              <a:t>v100-sxm2 and a100</a:t>
            </a:r>
          </a:p>
          <a:p>
            <a:pPr marL="0" indent="0">
              <a:buNone/>
            </a:pPr>
            <a:endParaRPr lang="en-US" dirty="0"/>
          </a:p>
        </p:txBody>
      </p:sp>
      <p:pic>
        <p:nvPicPr>
          <p:cNvPr id="7" name="Picture 6" descr="A screenshot of a computer code&#10;&#10;AI-generated content may be incorrect.">
            <a:extLst>
              <a:ext uri="{FF2B5EF4-FFF2-40B4-BE49-F238E27FC236}">
                <a16:creationId xmlns:a16="http://schemas.microsoft.com/office/drawing/2014/main" id="{3DBC7629-B7F1-D74F-51F7-3451ABC8C079}"/>
              </a:ext>
            </a:extLst>
          </p:cNvPr>
          <p:cNvPicPr>
            <a:picLocks noChangeAspect="1"/>
          </p:cNvPicPr>
          <p:nvPr/>
        </p:nvPicPr>
        <p:blipFill>
          <a:blip r:embed="rId2"/>
          <a:stretch>
            <a:fillRect/>
          </a:stretch>
        </p:blipFill>
        <p:spPr>
          <a:xfrm>
            <a:off x="5730239" y="1493726"/>
            <a:ext cx="6032221" cy="2401935"/>
          </a:xfrm>
          <a:prstGeom prst="rect">
            <a:avLst/>
          </a:prstGeom>
        </p:spPr>
      </p:pic>
      <p:pic>
        <p:nvPicPr>
          <p:cNvPr id="8" name="Picture 7" descr="A close up of text&#10;&#10;AI-generated content may be incorrect.">
            <a:extLst>
              <a:ext uri="{FF2B5EF4-FFF2-40B4-BE49-F238E27FC236}">
                <a16:creationId xmlns:a16="http://schemas.microsoft.com/office/drawing/2014/main" id="{5642E628-3B48-EB78-05D6-8D0A02815050}"/>
              </a:ext>
            </a:extLst>
          </p:cNvPr>
          <p:cNvPicPr>
            <a:picLocks noChangeAspect="1"/>
          </p:cNvPicPr>
          <p:nvPr/>
        </p:nvPicPr>
        <p:blipFill>
          <a:blip r:embed="rId3"/>
          <a:stretch>
            <a:fillRect/>
          </a:stretch>
        </p:blipFill>
        <p:spPr>
          <a:xfrm>
            <a:off x="5730239" y="4523026"/>
            <a:ext cx="3196742" cy="1682496"/>
          </a:xfrm>
          <a:prstGeom prst="rect">
            <a:avLst/>
          </a:prstGeom>
        </p:spPr>
      </p:pic>
    </p:spTree>
    <p:extLst>
      <p:ext uri="{BB962C8B-B14F-4D97-AF65-F5344CB8AC3E}">
        <p14:creationId xmlns:p14="http://schemas.microsoft.com/office/powerpoint/2010/main" val="379503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291</TotalTime>
  <Words>701</Words>
  <Application>Microsoft Office PowerPoint</Application>
  <PresentationFormat>Widescreen</PresentationFormat>
  <Paragraphs>120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system-ui</vt:lpstr>
      <vt:lpstr>Office Theme</vt:lpstr>
      <vt:lpstr>CSYE 7105 - High Performance Parallel Machine Learning &amp; AI Final Project   Parallel Deep Learning for Leukemia Classification  from Blood Smear Images</vt:lpstr>
      <vt:lpstr>Contents</vt:lpstr>
      <vt:lpstr>Introduction</vt:lpstr>
      <vt:lpstr>Introduction</vt:lpstr>
      <vt:lpstr>Introduction</vt:lpstr>
      <vt:lpstr>Methodology</vt:lpstr>
      <vt:lpstr>Methodology</vt:lpstr>
      <vt:lpstr>Methodology</vt:lpstr>
      <vt:lpstr>Methodology</vt:lpstr>
      <vt:lpstr>Methodology</vt:lpstr>
      <vt:lpstr>Methodology</vt:lpstr>
      <vt:lpstr>Performance Comparison: (v100-sxm2)                DDP vs DDP+AMP            FSDP vs FSDP+AMP</vt:lpstr>
      <vt:lpstr>Performance Comparison: (a100)      DDP vs DDP+AMP                              FSDP vs FSDP+AMP</vt:lpstr>
      <vt:lpstr>Performance: DDP vs DDP+AMP and FSDP vs FSDP+AMP</vt:lpstr>
      <vt:lpstr>Performance: DDP vs DDP+AMP and FSDP vs FSDP+AMP</vt:lpstr>
      <vt:lpstr>Performance: DDP vs DDP+AMP and FSDP vs FSDP+AMP</vt:lpstr>
      <vt:lpstr>Performance metrics:</vt:lpstr>
      <vt:lpstr>Conclusions:</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Ranjithnath K</dc:creator>
  <cp:lastModifiedBy>Ranjithnath K</cp:lastModifiedBy>
  <cp:revision>4</cp:revision>
  <dcterms:created xsi:type="dcterms:W3CDTF">2025-04-10T00:07:29Z</dcterms:created>
  <dcterms:modified xsi:type="dcterms:W3CDTF">2025-04-10T04:58:37Z</dcterms:modified>
</cp:coreProperties>
</file>