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5" r:id="rId6"/>
    <p:sldId id="282" r:id="rId7"/>
    <p:sldId id="283" r:id="rId8"/>
    <p:sldId id="284" r:id="rId9"/>
    <p:sldId id="286" r:id="rId10"/>
    <p:sldId id="289" r:id="rId11"/>
    <p:sldId id="287" r:id="rId12"/>
    <p:sldId id="281"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yan reddy" userId="aa8c669bae0c4568" providerId="LiveId" clId="{65D52F56-C88B-4967-86B8-C44FBE915117}"/>
    <pc:docChg chg="modSld">
      <pc:chgData name="kalyan reddy" userId="aa8c669bae0c4568" providerId="LiveId" clId="{65D52F56-C88B-4967-86B8-C44FBE915117}" dt="2024-04-29T06:09:41.156" v="3" actId="20577"/>
      <pc:docMkLst>
        <pc:docMk/>
      </pc:docMkLst>
      <pc:sldChg chg="modSp mod">
        <pc:chgData name="kalyan reddy" userId="aa8c669bae0c4568" providerId="LiveId" clId="{65D52F56-C88B-4967-86B8-C44FBE915117}" dt="2024-04-29T06:09:41.156" v="3" actId="20577"/>
        <pc:sldMkLst>
          <pc:docMk/>
          <pc:sldMk cId="2120378051" sldId="283"/>
        </pc:sldMkLst>
        <pc:spChg chg="mod">
          <ac:chgData name="kalyan reddy" userId="aa8c669bae0c4568" providerId="LiveId" clId="{65D52F56-C88B-4967-86B8-C44FBE915117}" dt="2024-04-29T06:09:41.156" v="3" actId="20577"/>
          <ac:spMkLst>
            <pc:docMk/>
            <pc:sldMk cId="2120378051" sldId="283"/>
            <ac:spMk id="2" creationId="{C3D50DC9-6D4A-1B36-4619-E52ED0A095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5/13/2024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110344"/>
            <a:ext cx="3485073" cy="2318656"/>
          </a:xfrm>
        </p:spPr>
        <p:txBody>
          <a:bodyPr>
            <a:normAutofit/>
          </a:bodyPr>
          <a:lstStyle/>
          <a:p>
            <a:pPr algn="l"/>
            <a:r>
              <a:rPr lang="en-US" sz="4000" dirty="0"/>
              <a:t>LOAN PREDICTION 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152121" y="3684816"/>
            <a:ext cx="4002268" cy="1709056"/>
          </a:xfrm>
        </p:spPr>
        <p:txBody>
          <a:bodyPr>
            <a:normAutofit fontScale="92500"/>
          </a:bodyPr>
          <a:lstStyle/>
          <a:p>
            <a:pPr algn="l"/>
            <a:r>
              <a:rPr lang="en-US" sz="2300" dirty="0">
                <a:solidFill>
                  <a:schemeClr val="accent2"/>
                </a:solidFill>
              </a:rPr>
              <a:t>Name : K. Ranjith Kumar Reddy</a:t>
            </a:r>
          </a:p>
          <a:p>
            <a:pPr algn="l"/>
            <a:r>
              <a:rPr lang="en-US" dirty="0">
                <a:solidFill>
                  <a:schemeClr val="accent2"/>
                </a:solidFill>
              </a:rPr>
              <a:t>Reg No : 12111200</a:t>
            </a:r>
          </a:p>
          <a:p>
            <a:pPr algn="l"/>
            <a:r>
              <a:rPr lang="en-US" dirty="0">
                <a:solidFill>
                  <a:schemeClr val="accent2"/>
                </a:solidFill>
              </a:rPr>
              <a:t>Roll No : RK21UTA17</a:t>
            </a:r>
          </a:p>
          <a:p>
            <a:pPr algn="l"/>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EC975E-096A-5239-CB86-482FF86A733C}"/>
              </a:ext>
            </a:extLst>
          </p:cNvPr>
          <p:cNvPicPr>
            <a:picLocks noChangeAspect="1"/>
          </p:cNvPicPr>
          <p:nvPr/>
        </p:nvPicPr>
        <p:blipFill>
          <a:blip r:embed="rId2"/>
          <a:stretch>
            <a:fillRect/>
          </a:stretch>
        </p:blipFill>
        <p:spPr>
          <a:xfrm>
            <a:off x="2922134" y="1464128"/>
            <a:ext cx="6086475" cy="3429000"/>
          </a:xfrm>
          <a:prstGeom prst="rect">
            <a:avLst/>
          </a:prstGeom>
        </p:spPr>
      </p:pic>
    </p:spTree>
    <p:extLst>
      <p:ext uri="{BB962C8B-B14F-4D97-AF65-F5344CB8AC3E}">
        <p14:creationId xmlns:p14="http://schemas.microsoft.com/office/powerpoint/2010/main" val="352937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9B9C-5335-CB07-7E67-A62418AE2813}"/>
              </a:ext>
            </a:extLst>
          </p:cNvPr>
          <p:cNvSpPr>
            <a:spLocks noGrp="1"/>
          </p:cNvSpPr>
          <p:nvPr>
            <p:ph type="title"/>
          </p:nvPr>
        </p:nvSpPr>
        <p:spPr>
          <a:xfrm>
            <a:off x="576338" y="0"/>
            <a:ext cx="10353762" cy="1257300"/>
          </a:xfrm>
        </p:spPr>
        <p:txBody>
          <a:bodyPr/>
          <a:lstStyle/>
          <a:p>
            <a:r>
              <a:rPr lang="en-IN" dirty="0">
                <a:solidFill>
                  <a:schemeClr val="accent2"/>
                </a:solidFill>
              </a:rPr>
              <a:t>Abstract</a:t>
            </a:r>
          </a:p>
        </p:txBody>
      </p:sp>
      <p:sp>
        <p:nvSpPr>
          <p:cNvPr id="3" name="Content Placeholder 2">
            <a:extLst>
              <a:ext uri="{FF2B5EF4-FFF2-40B4-BE49-F238E27FC236}">
                <a16:creationId xmlns:a16="http://schemas.microsoft.com/office/drawing/2014/main" id="{43A2AB01-BCD5-138C-8C2A-130BE99C63F1}"/>
              </a:ext>
            </a:extLst>
          </p:cNvPr>
          <p:cNvSpPr>
            <a:spLocks noGrp="1"/>
          </p:cNvSpPr>
          <p:nvPr>
            <p:ph idx="1"/>
          </p:nvPr>
        </p:nvSpPr>
        <p:spPr>
          <a:xfrm>
            <a:off x="717852" y="1257300"/>
            <a:ext cx="10353762" cy="3714749"/>
          </a:xfrm>
        </p:spPr>
        <p:txBody>
          <a:bodyPr>
            <a:noAutofit/>
          </a:bodyPr>
          <a:lstStyle/>
          <a:p>
            <a:r>
              <a:rPr lang="en-US" sz="2800" dirty="0"/>
              <a:t>loan prediction using machine learning. Loan application data (income, credit score) is analyzed and preprocessed. Decision Tree, Random Forest, and Logistic Regression models are trained to identify patterns for loan approval prediction. The models are evaluated to choose the best one for accurately classifying loan applications (approved/rejected) based on applicant data. This data-driven approach can potentially improve loan processing efficiency and reduce bias in lending decisions.</a:t>
            </a:r>
            <a:endParaRPr lang="en-IN" sz="2800" dirty="0"/>
          </a:p>
        </p:txBody>
      </p:sp>
    </p:spTree>
    <p:extLst>
      <p:ext uri="{BB962C8B-B14F-4D97-AF65-F5344CB8AC3E}">
        <p14:creationId xmlns:p14="http://schemas.microsoft.com/office/powerpoint/2010/main" val="3995166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3EBA-274B-0FC1-5678-CDA6982A7D8B}"/>
              </a:ext>
            </a:extLst>
          </p:cNvPr>
          <p:cNvSpPr>
            <a:spLocks noGrp="1"/>
          </p:cNvSpPr>
          <p:nvPr>
            <p:ph type="title"/>
          </p:nvPr>
        </p:nvSpPr>
        <p:spPr>
          <a:xfrm>
            <a:off x="913795" y="163286"/>
            <a:ext cx="10353762" cy="1295400"/>
          </a:xfrm>
        </p:spPr>
        <p:txBody>
          <a:bodyPr/>
          <a:lstStyle/>
          <a:p>
            <a:r>
              <a:rPr lang="en-IN" dirty="0">
                <a:solidFill>
                  <a:schemeClr val="accent2"/>
                </a:solidFill>
              </a:rPr>
              <a:t>INTRODUCTION</a:t>
            </a:r>
            <a:r>
              <a:rPr lang="en-IN" dirty="0"/>
              <a:t> </a:t>
            </a:r>
          </a:p>
        </p:txBody>
      </p:sp>
      <p:sp>
        <p:nvSpPr>
          <p:cNvPr id="3" name="Content Placeholder 2">
            <a:extLst>
              <a:ext uri="{FF2B5EF4-FFF2-40B4-BE49-F238E27FC236}">
                <a16:creationId xmlns:a16="http://schemas.microsoft.com/office/drawing/2014/main" id="{68928DFA-80F0-D62D-B8BA-43F028FBCB4B}"/>
              </a:ext>
            </a:extLst>
          </p:cNvPr>
          <p:cNvSpPr>
            <a:spLocks noGrp="1"/>
          </p:cNvSpPr>
          <p:nvPr>
            <p:ph idx="1"/>
          </p:nvPr>
        </p:nvSpPr>
        <p:spPr>
          <a:xfrm>
            <a:off x="391886" y="1458686"/>
            <a:ext cx="11473543" cy="5040085"/>
          </a:xfrm>
        </p:spPr>
        <p:txBody>
          <a:bodyPr>
            <a:normAutofit/>
          </a:bodyPr>
          <a:lstStyle/>
          <a:p>
            <a:r>
              <a:rPr lang="en-US" sz="2800" dirty="0"/>
              <a:t>loan applications to predict approvals. It cleans the data (income, credit score) for inconsistencies and prepares it for models. Three machine learning models - Decision Tree, Random Forest, and Logistic Regression - are trained to identify patterns in the data that differentiate approved loans from rejected ones. These models are then evaluated to determine which one performs best in predicting loan status (approved/rejected) based on the applicant's information. This approach can potentially streamline loan processing and reduce bias in lending decisions.</a:t>
            </a:r>
            <a:endParaRPr lang="en-IN" sz="2800" dirty="0"/>
          </a:p>
        </p:txBody>
      </p:sp>
    </p:spTree>
    <p:extLst>
      <p:ext uri="{BB962C8B-B14F-4D97-AF65-F5344CB8AC3E}">
        <p14:creationId xmlns:p14="http://schemas.microsoft.com/office/powerpoint/2010/main" val="3310260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874DB6-C19C-4007-C29E-C95805642C85}"/>
              </a:ext>
            </a:extLst>
          </p:cNvPr>
          <p:cNvSpPr txBox="1"/>
          <p:nvPr/>
        </p:nvSpPr>
        <p:spPr>
          <a:xfrm>
            <a:off x="3145772" y="283029"/>
            <a:ext cx="5421484" cy="830997"/>
          </a:xfrm>
          <a:prstGeom prst="rect">
            <a:avLst/>
          </a:prstGeom>
          <a:noFill/>
        </p:spPr>
        <p:txBody>
          <a:bodyPr wrap="none" rtlCol="0">
            <a:spAutoFit/>
          </a:bodyPr>
          <a:lstStyle/>
          <a:p>
            <a:r>
              <a:rPr lang="en-IN" sz="4800" dirty="0">
                <a:solidFill>
                  <a:schemeClr val="accent2"/>
                </a:solidFill>
                <a:latin typeface="+mj-lt"/>
              </a:rPr>
              <a:t>Problem Statement</a:t>
            </a:r>
          </a:p>
        </p:txBody>
      </p:sp>
      <p:sp>
        <p:nvSpPr>
          <p:cNvPr id="4" name="TextBox 3">
            <a:extLst>
              <a:ext uri="{FF2B5EF4-FFF2-40B4-BE49-F238E27FC236}">
                <a16:creationId xmlns:a16="http://schemas.microsoft.com/office/drawing/2014/main" id="{96ABF62B-1BDF-29CA-0E87-0EB0C48F8B97}"/>
              </a:ext>
            </a:extLst>
          </p:cNvPr>
          <p:cNvSpPr txBox="1"/>
          <p:nvPr/>
        </p:nvSpPr>
        <p:spPr>
          <a:xfrm>
            <a:off x="391885" y="1305341"/>
            <a:ext cx="11408229" cy="4247317"/>
          </a:xfrm>
          <a:prstGeom prst="rect">
            <a:avLst/>
          </a:prstGeom>
          <a:noFill/>
        </p:spPr>
        <p:txBody>
          <a:bodyPr wrap="square" rtlCol="0">
            <a:spAutoFit/>
          </a:bodyPr>
          <a:lstStyle/>
          <a:p>
            <a:r>
              <a:rPr lang="en-US" sz="2800" dirty="0"/>
              <a:t>Financial institutions need a reliable method to assess loan applications and predict the likelihood of approval. This is crucial for managing risk and making informed lending decisions. Traditional methods can be time-consuming and subjective.</a:t>
            </a:r>
          </a:p>
          <a:p>
            <a:r>
              <a:rPr lang="en-US" sz="2800" dirty="0"/>
              <a:t>This project aims to develop a machine learning model that can automatically analyze loan applicant data (income, credit score, etc.) and accurately predict loan approvals (approved/rejected). This will improve efficiency, reduce bias, and allow for faster loan application processing</a:t>
            </a:r>
          </a:p>
          <a:p>
            <a:endParaRPr lang="en-IN" dirty="0"/>
          </a:p>
        </p:txBody>
      </p:sp>
    </p:spTree>
    <p:extLst>
      <p:ext uri="{BB962C8B-B14F-4D97-AF65-F5344CB8AC3E}">
        <p14:creationId xmlns:p14="http://schemas.microsoft.com/office/powerpoint/2010/main" val="212037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D0482-B198-4EB4-EF31-77999CEFA32B}"/>
              </a:ext>
            </a:extLst>
          </p:cNvPr>
          <p:cNvSpPr txBox="1"/>
          <p:nvPr/>
        </p:nvSpPr>
        <p:spPr>
          <a:xfrm>
            <a:off x="2402649" y="381000"/>
            <a:ext cx="7386702" cy="769441"/>
          </a:xfrm>
          <a:prstGeom prst="rect">
            <a:avLst/>
          </a:prstGeom>
          <a:noFill/>
        </p:spPr>
        <p:txBody>
          <a:bodyPr wrap="none" rtlCol="0">
            <a:spAutoFit/>
          </a:bodyPr>
          <a:lstStyle/>
          <a:p>
            <a:r>
              <a:rPr lang="en-IN" sz="4400" dirty="0">
                <a:solidFill>
                  <a:schemeClr val="accent2"/>
                </a:solidFill>
              </a:rPr>
              <a:t>Data Preprocessing Methods</a:t>
            </a:r>
          </a:p>
        </p:txBody>
      </p:sp>
      <p:sp>
        <p:nvSpPr>
          <p:cNvPr id="8" name="TextBox 7">
            <a:extLst>
              <a:ext uri="{FF2B5EF4-FFF2-40B4-BE49-F238E27FC236}">
                <a16:creationId xmlns:a16="http://schemas.microsoft.com/office/drawing/2014/main" id="{2DAB5C96-1A4C-ABD2-EE9F-3D477C49E2C6}"/>
              </a:ext>
            </a:extLst>
          </p:cNvPr>
          <p:cNvSpPr txBox="1"/>
          <p:nvPr/>
        </p:nvSpPr>
        <p:spPr>
          <a:xfrm>
            <a:off x="108858" y="1687285"/>
            <a:ext cx="12336434" cy="4524315"/>
          </a:xfrm>
          <a:prstGeom prst="rect">
            <a:avLst/>
          </a:prstGeom>
          <a:noFill/>
        </p:spPr>
        <p:txBody>
          <a:bodyPr wrap="square" rtlCol="0">
            <a:spAutoFit/>
          </a:bodyPr>
          <a:lstStyle/>
          <a:p>
            <a:pPr marL="342900" indent="-342900">
              <a:buFont typeface="Wingdings" panose="05000000000000000000" pitchFamily="2" charset="2"/>
              <a:buChar char="§"/>
            </a:pPr>
            <a:r>
              <a:rPr lang="en-US" sz="2400" dirty="0"/>
              <a:t>Missing Value Imputation: The code likely employs techniques like </a:t>
            </a:r>
            <a:r>
              <a:rPr lang="en-US" sz="2400" dirty="0" err="1"/>
              <a:t>SimpleImputer</a:t>
            </a:r>
            <a:r>
              <a:rPr lang="en-US" sz="2400" dirty="0"/>
              <a:t> to address missing values in numerical features (income, credit score). This might involve replacing missing entries with the mean, median, or mode of the feature's values.</a:t>
            </a:r>
          </a:p>
          <a:p>
            <a:endParaRPr lang="en-US" sz="2400" dirty="0"/>
          </a:p>
          <a:p>
            <a:pPr marL="342900" indent="-342900">
              <a:buFont typeface="Wingdings" panose="05000000000000000000" pitchFamily="2" charset="2"/>
              <a:buChar char="§"/>
            </a:pPr>
            <a:r>
              <a:rPr lang="en-US" sz="2400" dirty="0"/>
              <a:t>Categorical Encoding: Categorical features like loan type and applicant age are probably one-hot encoded. This converts them into numerical representations suitable for machine learning algorithms. For instance, "loan type" could be transformed into separate binary features like "</a:t>
            </a:r>
            <a:r>
              <a:rPr lang="en-US" sz="2400" dirty="0" err="1"/>
              <a:t>loan_type_home_loan</a:t>
            </a:r>
            <a:r>
              <a:rPr lang="en-US" sz="2400" dirty="0"/>
              <a:t>" and "</a:t>
            </a:r>
            <a:r>
              <a:rPr lang="en-US" sz="2400" dirty="0" err="1"/>
              <a:t>loan_type_car_loan</a:t>
            </a:r>
            <a:r>
              <a:rPr lang="en-US" sz="2400" dirty="0"/>
              <a:t>".</a:t>
            </a:r>
          </a:p>
          <a:p>
            <a:endParaRPr lang="en-US" sz="2400" dirty="0"/>
          </a:p>
          <a:p>
            <a:pPr marL="342900" indent="-342900">
              <a:buFont typeface="Wingdings" panose="05000000000000000000" pitchFamily="2" charset="2"/>
              <a:buChar char="§"/>
            </a:pPr>
            <a:r>
              <a:rPr lang="en-US" sz="2400" dirty="0"/>
              <a:t>Outlier Treatment: While not explicitly mentioned, the code might handle outliers (extreme data points) by capping them to a certain threshold or removing them if they significantly impact the data distribution.</a:t>
            </a:r>
            <a:endParaRPr lang="en-IN" sz="2400" dirty="0"/>
          </a:p>
        </p:txBody>
      </p:sp>
    </p:spTree>
    <p:extLst>
      <p:ext uri="{BB962C8B-B14F-4D97-AF65-F5344CB8AC3E}">
        <p14:creationId xmlns:p14="http://schemas.microsoft.com/office/powerpoint/2010/main" val="129507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079E0F-EC5A-6D40-CB6C-4ABBB21309A9}"/>
              </a:ext>
            </a:extLst>
          </p:cNvPr>
          <p:cNvSpPr txBox="1"/>
          <p:nvPr/>
        </p:nvSpPr>
        <p:spPr>
          <a:xfrm rot="10800000" flipV="1">
            <a:off x="163286" y="558261"/>
            <a:ext cx="12028714" cy="4832092"/>
          </a:xfrm>
          <a:prstGeom prst="rect">
            <a:avLst/>
          </a:prstGeom>
          <a:noFill/>
        </p:spPr>
        <p:txBody>
          <a:bodyPr wrap="square" rtlCol="0">
            <a:spAutoFit/>
          </a:bodyPr>
          <a:lstStyle/>
          <a:p>
            <a:pPr marL="457200" indent="-457200">
              <a:buFont typeface="Wingdings" panose="05000000000000000000" pitchFamily="2" charset="2"/>
              <a:buChar char="§"/>
            </a:pPr>
            <a:r>
              <a:rPr lang="en-US" sz="2800" dirty="0"/>
              <a:t>Normalization or Standardization: It's possible that the code normalizes or standardizes numerical features (like income, loan amount) to have a common scale. This ensures all features contribute equally to the model's learning process, especially when features have vastly different ranges.</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Feature Selection: The code might involve feature selection techniques to identify the most relevant features for loan approval prediction. This could involve methods like correlation analysis or feature importance scores from models to eliminate redundant or irrelevant features and improve model performance.</a:t>
            </a:r>
            <a:endParaRPr lang="en-IN" sz="2800" dirty="0"/>
          </a:p>
        </p:txBody>
      </p:sp>
    </p:spTree>
    <p:extLst>
      <p:ext uri="{BB962C8B-B14F-4D97-AF65-F5344CB8AC3E}">
        <p14:creationId xmlns:p14="http://schemas.microsoft.com/office/powerpoint/2010/main" val="130756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5DE798-1F32-B9B9-8C88-A0325FFD3445}"/>
              </a:ext>
            </a:extLst>
          </p:cNvPr>
          <p:cNvPicPr>
            <a:picLocks noChangeAspect="1"/>
          </p:cNvPicPr>
          <p:nvPr/>
        </p:nvPicPr>
        <p:blipFill>
          <a:blip r:embed="rId2"/>
          <a:stretch>
            <a:fillRect/>
          </a:stretch>
        </p:blipFill>
        <p:spPr>
          <a:xfrm>
            <a:off x="1143001" y="2400300"/>
            <a:ext cx="9906000" cy="2334986"/>
          </a:xfrm>
          <a:prstGeom prst="rect">
            <a:avLst/>
          </a:prstGeom>
        </p:spPr>
      </p:pic>
      <p:sp>
        <p:nvSpPr>
          <p:cNvPr id="3" name="TextBox 2">
            <a:extLst>
              <a:ext uri="{FF2B5EF4-FFF2-40B4-BE49-F238E27FC236}">
                <a16:creationId xmlns:a16="http://schemas.microsoft.com/office/drawing/2014/main" id="{FFD2A387-6BD6-7E7D-DA23-394CF2456508}"/>
              </a:ext>
            </a:extLst>
          </p:cNvPr>
          <p:cNvSpPr txBox="1"/>
          <p:nvPr/>
        </p:nvSpPr>
        <p:spPr>
          <a:xfrm>
            <a:off x="3766458" y="566057"/>
            <a:ext cx="4403963" cy="830997"/>
          </a:xfrm>
          <a:prstGeom prst="rect">
            <a:avLst/>
          </a:prstGeom>
          <a:noFill/>
        </p:spPr>
        <p:txBody>
          <a:bodyPr wrap="none" rtlCol="0">
            <a:spAutoFit/>
          </a:bodyPr>
          <a:lstStyle/>
          <a:p>
            <a:r>
              <a:rPr lang="en-IN" sz="4800" dirty="0">
                <a:solidFill>
                  <a:schemeClr val="accent2"/>
                </a:solidFill>
              </a:rPr>
              <a:t>EDA PROCESS</a:t>
            </a:r>
          </a:p>
        </p:txBody>
      </p:sp>
    </p:spTree>
    <p:extLst>
      <p:ext uri="{BB962C8B-B14F-4D97-AF65-F5344CB8AC3E}">
        <p14:creationId xmlns:p14="http://schemas.microsoft.com/office/powerpoint/2010/main" val="123206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6AEB-F281-6EB6-7578-90B9B9F305C8}"/>
              </a:ext>
            </a:extLst>
          </p:cNvPr>
          <p:cNvSpPr>
            <a:spLocks noGrp="1"/>
          </p:cNvSpPr>
          <p:nvPr>
            <p:ph type="title"/>
          </p:nvPr>
        </p:nvSpPr>
        <p:spPr>
          <a:xfrm>
            <a:off x="347738" y="-130629"/>
            <a:ext cx="10353762" cy="1257300"/>
          </a:xfrm>
        </p:spPr>
        <p:txBody>
          <a:bodyPr/>
          <a:lstStyle/>
          <a:p>
            <a:r>
              <a:rPr lang="en-IN" dirty="0"/>
              <a:t>Algorithms Used</a:t>
            </a:r>
          </a:p>
        </p:txBody>
      </p:sp>
      <p:sp>
        <p:nvSpPr>
          <p:cNvPr id="3" name="TextBox 2">
            <a:extLst>
              <a:ext uri="{FF2B5EF4-FFF2-40B4-BE49-F238E27FC236}">
                <a16:creationId xmlns:a16="http://schemas.microsoft.com/office/drawing/2014/main" id="{AFBC6AAE-EC5B-AB72-6516-E85136CFABED}"/>
              </a:ext>
            </a:extLst>
          </p:cNvPr>
          <p:cNvSpPr txBox="1"/>
          <p:nvPr/>
        </p:nvSpPr>
        <p:spPr>
          <a:xfrm rot="10800000" flipV="1">
            <a:off x="152400" y="940004"/>
            <a:ext cx="11887200" cy="5509200"/>
          </a:xfrm>
          <a:prstGeom prst="rect">
            <a:avLst/>
          </a:prstGeom>
          <a:noFill/>
        </p:spPr>
        <p:txBody>
          <a:bodyPr wrap="square" rtlCol="0">
            <a:spAutoFit/>
          </a:bodyPr>
          <a:lstStyle/>
          <a:p>
            <a:pPr marL="342900" indent="-342900">
              <a:buFont typeface="Wingdings" panose="05000000000000000000" pitchFamily="2" charset="2"/>
              <a:buChar char="§"/>
            </a:pPr>
            <a:r>
              <a:rPr lang="en-US" sz="2200" dirty="0"/>
              <a:t>Decision Tree Classifier: This algorithm works by splitting the data based on a series of decision rules learned from the training data. Each split is based on a feature (like income) and its value (e.g., income greater than $50,000). The decision tree continues splitting until it reaches a leaf node containing a prediction (approved or rejected loan).</a:t>
            </a:r>
          </a:p>
          <a:p>
            <a:pPr marL="342900" indent="-342900">
              <a:buFont typeface="Wingdings" panose="05000000000000000000" pitchFamily="2" charset="2"/>
              <a:buChar char="§"/>
            </a:pPr>
            <a:r>
              <a:rPr lang="en-US" sz="2200" dirty="0"/>
              <a:t>Accuracy = 97 %</a:t>
            </a:r>
          </a:p>
          <a:p>
            <a:pPr marL="342900" indent="-342900">
              <a:buFont typeface="Wingdings" panose="05000000000000000000" pitchFamily="2" charset="2"/>
              <a:buChar char="§"/>
            </a:pPr>
            <a:r>
              <a:rPr lang="en-US" sz="2200" dirty="0"/>
              <a:t>Random Forest Classifier: This is an ensemble method that combines multiple decision trees. Each tree is trained on a random subset of features and data points. The final prediction is made by majority vote from all the individual trees in the forest. This approach helps reduce the risk of overfitting and potentially improves prediction accuracy compared to a single decision tree.</a:t>
            </a:r>
          </a:p>
          <a:p>
            <a:pPr marL="342900" indent="-342900">
              <a:buFont typeface="Wingdings" panose="05000000000000000000" pitchFamily="2" charset="2"/>
              <a:buChar char="§"/>
            </a:pPr>
            <a:r>
              <a:rPr lang="en-US" sz="2200" dirty="0"/>
              <a:t>Accuracy = 97 %</a:t>
            </a:r>
          </a:p>
          <a:p>
            <a:pPr marL="342900" indent="-342900">
              <a:buFont typeface="Wingdings" panose="05000000000000000000" pitchFamily="2" charset="2"/>
              <a:buChar char="§"/>
            </a:pPr>
            <a:r>
              <a:rPr lang="en-US" sz="2200" dirty="0"/>
              <a:t>Logistic Regression: This algorithm estimates the probability of a binary outcome (approved or rejected loan) based on the input features. It learns the relationship between features and the target variable (loan status) and uses that relationship to predict the probability of a loan being approved for a new applicant.</a:t>
            </a:r>
          </a:p>
          <a:p>
            <a:pPr marL="342900" indent="-342900">
              <a:buFont typeface="Wingdings" panose="05000000000000000000" pitchFamily="2" charset="2"/>
              <a:buChar char="§"/>
            </a:pPr>
            <a:r>
              <a:rPr lang="en-US" sz="2200" dirty="0"/>
              <a:t>Accuracy = 50 %</a:t>
            </a:r>
            <a:endParaRPr lang="en-IN" sz="2200" dirty="0"/>
          </a:p>
        </p:txBody>
      </p:sp>
    </p:spTree>
    <p:extLst>
      <p:ext uri="{BB962C8B-B14F-4D97-AF65-F5344CB8AC3E}">
        <p14:creationId xmlns:p14="http://schemas.microsoft.com/office/powerpoint/2010/main" val="2127140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521909" y="0"/>
            <a:ext cx="10353762" cy="1257300"/>
          </a:xfrm>
        </p:spPr>
        <p:txBody>
          <a:bodyPr>
            <a:normAutofit/>
          </a:bodyPr>
          <a:lstStyle/>
          <a:p>
            <a:r>
              <a:rPr lang="en-US" dirty="0">
                <a:solidFill>
                  <a:schemeClr val="accent2"/>
                </a:solidFill>
              </a:rPr>
              <a:t>Conclusion</a:t>
            </a:r>
            <a:r>
              <a:rPr lang="en-US" dirty="0"/>
              <a:t> </a:t>
            </a:r>
          </a:p>
        </p:txBody>
      </p:sp>
      <p:sp>
        <p:nvSpPr>
          <p:cNvPr id="6" name="Content Placeholder 5">
            <a:extLst>
              <a:ext uri="{FF2B5EF4-FFF2-40B4-BE49-F238E27FC236}">
                <a16:creationId xmlns:a16="http://schemas.microsoft.com/office/drawing/2014/main" id="{8CA9467E-6740-A3B1-8E01-188F3A910559}"/>
              </a:ext>
            </a:extLst>
          </p:cNvPr>
          <p:cNvSpPr>
            <a:spLocks noGrp="1"/>
          </p:cNvSpPr>
          <p:nvPr>
            <p:ph idx="1"/>
          </p:nvPr>
        </p:nvSpPr>
        <p:spPr>
          <a:xfrm>
            <a:off x="108857" y="1257300"/>
            <a:ext cx="11865429" cy="3714749"/>
          </a:xfrm>
        </p:spPr>
        <p:txBody>
          <a:bodyPr>
            <a:normAutofit fontScale="25000" lnSpcReduction="20000"/>
          </a:bodyPr>
          <a:lstStyle/>
          <a:p>
            <a:r>
              <a:rPr lang="en-US" sz="9600" dirty="0"/>
              <a:t>This analysis explored a loan prediction dataset and built machine learning models to predict loan approvals. By cleaning and preparing the data, we were able to train and evaluate different models like Decision Tree, Random Forest, and Logistic Regression. The evaluation process identified the most effective model for predicting loan status (approved/rejected) based on factors like income, credit score, and other loan details.</a:t>
            </a:r>
          </a:p>
          <a:p>
            <a:r>
              <a:rPr lang="en-US" sz="9600" dirty="0"/>
              <a:t>This approach provides a data-driven alternative to traditional loan approval methods, potentially leading to:</a:t>
            </a:r>
          </a:p>
          <a:p>
            <a:pPr>
              <a:buFont typeface="Arial" panose="020B0604020202020204" pitchFamily="34" charset="0"/>
              <a:buChar char="•"/>
            </a:pPr>
            <a:r>
              <a:rPr lang="en-US" sz="9600" b="1" dirty="0"/>
              <a:t>Improved Efficiency:</a:t>
            </a:r>
            <a:r>
              <a:rPr lang="en-US" sz="9600" dirty="0"/>
              <a:t> Automating loan status prediction can expedite the application process.</a:t>
            </a:r>
          </a:p>
          <a:p>
            <a:pPr>
              <a:buFont typeface="Arial" panose="020B0604020202020204" pitchFamily="34" charset="0"/>
              <a:buChar char="•"/>
            </a:pPr>
            <a:r>
              <a:rPr lang="en-US" sz="9600" b="1" dirty="0"/>
              <a:t>Reduced Bias:</a:t>
            </a:r>
            <a:r>
              <a:rPr lang="en-US" sz="9600" dirty="0"/>
              <a:t> Machine learning models can make objective decisions based on data patterns, minimizing human bias.</a:t>
            </a:r>
          </a:p>
          <a:p>
            <a:pPr>
              <a:buFont typeface="Arial" panose="020B0604020202020204" pitchFamily="34" charset="0"/>
              <a:buChar char="•"/>
            </a:pPr>
            <a:r>
              <a:rPr lang="en-US" sz="9600" b="1" dirty="0"/>
              <a:t>Informed Lending Decisions:</a:t>
            </a:r>
            <a:r>
              <a:rPr lang="en-US" sz="9600" dirty="0"/>
              <a:t> Loan officers can leverage these predictions for better risk assessment and loan approvals.</a:t>
            </a:r>
          </a:p>
          <a:p>
            <a:endParaRPr lang="en-IN" dirty="0"/>
          </a:p>
        </p:txBody>
      </p:sp>
    </p:spTree>
    <p:extLst>
      <p:ext uri="{BB962C8B-B14F-4D97-AF65-F5344CB8AC3E}">
        <p14:creationId xmlns:p14="http://schemas.microsoft.com/office/powerpoint/2010/main" val="3265077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{081DFCDD-8E8E-457E-B692-562BD358C4D4}tf11665031_win32</Template>
  <TotalTime>269</TotalTime>
  <Words>868</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Nova</vt:lpstr>
      <vt:lpstr>Arial Nova Light</vt:lpstr>
      <vt:lpstr>Wingdings</vt:lpstr>
      <vt:lpstr>Wingdings 2</vt:lpstr>
      <vt:lpstr>SlateVTI</vt:lpstr>
      <vt:lpstr>LOAN PREDICTION ANALYSIS</vt:lpstr>
      <vt:lpstr>Abstract</vt:lpstr>
      <vt:lpstr>INTRODUCTION </vt:lpstr>
      <vt:lpstr>PowerPoint Presentation</vt:lpstr>
      <vt:lpstr>PowerPoint Presentation</vt:lpstr>
      <vt:lpstr>PowerPoint Presentation</vt:lpstr>
      <vt:lpstr>PowerPoint Presentation</vt:lpstr>
      <vt:lpstr>Algorithms Used</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ANALYSIS</dc:title>
  <dc:creator>kalyan reddy</dc:creator>
  <cp:lastModifiedBy>kalyan reddy</cp:lastModifiedBy>
  <cp:revision>3</cp:revision>
  <dcterms:created xsi:type="dcterms:W3CDTF">2024-04-29T05:16:14Z</dcterms:created>
  <dcterms:modified xsi:type="dcterms:W3CDTF">2024-05-13T06:16:24Z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