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24"/>
  </p:notesMasterIdLst>
  <p:handoutMasterIdLst>
    <p:handoutMasterId r:id="rId25"/>
  </p:handoutMasterIdLst>
  <p:sldIdLst>
    <p:sldId id="256" r:id="rId5"/>
    <p:sldId id="258" r:id="rId6"/>
    <p:sldId id="257" r:id="rId7"/>
    <p:sldId id="277" r:id="rId8"/>
    <p:sldId id="278" r:id="rId9"/>
    <p:sldId id="271" r:id="rId10"/>
    <p:sldId id="263" r:id="rId11"/>
    <p:sldId id="264" r:id="rId12"/>
    <p:sldId id="265" r:id="rId13"/>
    <p:sldId id="266" r:id="rId14"/>
    <p:sldId id="267" r:id="rId15"/>
    <p:sldId id="268" r:id="rId16"/>
    <p:sldId id="269" r:id="rId17"/>
    <p:sldId id="270" r:id="rId18"/>
    <p:sldId id="272" r:id="rId19"/>
    <p:sldId id="273" r:id="rId20"/>
    <p:sldId id="274" r:id="rId21"/>
    <p:sldId id="275"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50" d="100"/>
          <a:sy n="50" d="100"/>
        </p:scale>
        <p:origin x="1284" y="324"/>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269538-BFC5-48BB-BEA1-D7AF1F385FD5}"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99FD7F24-5BB9-46E8-BB7C-4B477B73B815}" type="pres">
      <dgm:prSet presAssocID="{81269538-BFC5-48BB-BEA1-D7AF1F385FD5}" presName="Name0" presStyleCnt="0">
        <dgm:presLayoutVars>
          <dgm:dir/>
          <dgm:animLvl val="lvl"/>
          <dgm:resizeHandles val="exact"/>
        </dgm:presLayoutVars>
      </dgm:prSet>
      <dgm:spPr/>
    </dgm:pt>
  </dgm:ptLst>
  <dgm:cxnLst>
    <dgm:cxn modelId="{53988784-A0E1-4D82-B36B-740DE83EB0C9}" type="presOf" srcId="{81269538-BFC5-48BB-BEA1-D7AF1F385FD5}" destId="{99FD7F24-5BB9-46E8-BB7C-4B477B73B81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11/12/2023</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11/12/2023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11/12/2023</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11/12/2023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a:xfrm>
            <a:off x="1876423" y="406400"/>
            <a:ext cx="8791575" cy="2387600"/>
          </a:xfrm>
        </p:spPr>
        <p:txBody>
          <a:bodyPr>
            <a:normAutofit/>
          </a:bodyPr>
          <a:lstStyle/>
          <a:p>
            <a:pPr algn="ctr"/>
            <a:r>
              <a:rPr lang="en-US" sz="5400" dirty="0">
                <a:latin typeface="Rockwell" panose="02060603020205020403" pitchFamily="18" charset="0"/>
              </a:rPr>
              <a:t>Mobile prices data analysis</a:t>
            </a: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a:xfrm>
            <a:off x="1700212" y="3449320"/>
            <a:ext cx="8791575" cy="1655762"/>
          </a:xfrm>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Name : </a:t>
            </a:r>
            <a:r>
              <a:rPr lang="en-US" sz="2400" dirty="0" err="1">
                <a:latin typeface="Tahoma" panose="020B0604030504040204" pitchFamily="34" charset="0"/>
                <a:ea typeface="Tahoma" panose="020B0604030504040204" pitchFamily="34" charset="0"/>
                <a:cs typeface="Tahoma" panose="020B0604030504040204" pitchFamily="34" charset="0"/>
              </a:rPr>
              <a:t>K.Ranjith</a:t>
            </a:r>
            <a:r>
              <a:rPr lang="en-US" sz="2400" dirty="0">
                <a:latin typeface="Tahoma" panose="020B0604030504040204" pitchFamily="34" charset="0"/>
                <a:ea typeface="Tahoma" panose="020B0604030504040204" pitchFamily="34" charset="0"/>
                <a:cs typeface="Tahoma" panose="020B0604030504040204" pitchFamily="34" charset="0"/>
              </a:rPr>
              <a:t> Kumar Reddy</a:t>
            </a:r>
          </a:p>
          <a:p>
            <a:pPr algn="ctr"/>
            <a:r>
              <a:rPr lang="en-US" sz="2400" dirty="0">
                <a:latin typeface="Tahoma" panose="020B0604030504040204" pitchFamily="34" charset="0"/>
                <a:ea typeface="Tahoma" panose="020B0604030504040204" pitchFamily="34" charset="0"/>
                <a:cs typeface="Tahoma" panose="020B0604030504040204" pitchFamily="34" charset="0"/>
              </a:rPr>
              <a:t>REGISTRATION NO :12111200</a:t>
            </a:r>
          </a:p>
          <a:p>
            <a:pPr algn="ctr"/>
            <a:r>
              <a:rPr lang="en-US" sz="2400" dirty="0">
                <a:latin typeface="Tahoma" panose="020B0604030504040204" pitchFamily="34" charset="0"/>
                <a:ea typeface="Tahoma" panose="020B0604030504040204" pitchFamily="34" charset="0"/>
                <a:cs typeface="Tahoma" panose="020B0604030504040204" pitchFamily="34" charset="0"/>
              </a:rPr>
              <a:t>Roll no :RK21UNA08</a:t>
            </a:r>
          </a:p>
        </p:txBody>
      </p:sp>
    </p:spTree>
    <p:extLst>
      <p:ext uri="{BB962C8B-B14F-4D97-AF65-F5344CB8AC3E}">
        <p14:creationId xmlns:p14="http://schemas.microsoft.com/office/powerpoint/2010/main" val="1819359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1EEEAD-2CEF-3EF5-6FFB-070DCBD3346A}"/>
              </a:ext>
            </a:extLst>
          </p:cNvPr>
          <p:cNvPicPr>
            <a:picLocks noChangeAspect="1"/>
          </p:cNvPicPr>
          <p:nvPr/>
        </p:nvPicPr>
        <p:blipFill>
          <a:blip r:embed="rId2"/>
          <a:stretch>
            <a:fillRect/>
          </a:stretch>
        </p:blipFill>
        <p:spPr>
          <a:xfrm>
            <a:off x="1280160" y="1461134"/>
            <a:ext cx="9631680" cy="4848225"/>
          </a:xfrm>
          <a:prstGeom prst="rect">
            <a:avLst/>
          </a:prstGeom>
        </p:spPr>
      </p:pic>
      <p:sp>
        <p:nvSpPr>
          <p:cNvPr id="4" name="TextBox 3">
            <a:extLst>
              <a:ext uri="{FF2B5EF4-FFF2-40B4-BE49-F238E27FC236}">
                <a16:creationId xmlns:a16="http://schemas.microsoft.com/office/drawing/2014/main" id="{210F8B70-AD83-B13E-6EA4-78CA51BD5C97}"/>
              </a:ext>
            </a:extLst>
          </p:cNvPr>
          <p:cNvSpPr txBox="1"/>
          <p:nvPr/>
        </p:nvSpPr>
        <p:spPr>
          <a:xfrm>
            <a:off x="1493520" y="548641"/>
            <a:ext cx="7071423" cy="461665"/>
          </a:xfrm>
          <a:prstGeom prst="rect">
            <a:avLst/>
          </a:prstGeom>
          <a:noFill/>
        </p:spPr>
        <p:txBody>
          <a:bodyPr wrap="none" rtlCol="0">
            <a:spAutoFit/>
          </a:bodyPr>
          <a:lstStyle/>
          <a:p>
            <a:r>
              <a:rPr lang="en-US" sz="2400" dirty="0"/>
              <a:t>4)  Is there a relationship between RAM and ROM sizes?</a:t>
            </a:r>
            <a:endParaRPr lang="en-IN" sz="2400" dirty="0"/>
          </a:p>
        </p:txBody>
      </p:sp>
    </p:spTree>
    <p:extLst>
      <p:ext uri="{BB962C8B-B14F-4D97-AF65-F5344CB8AC3E}">
        <p14:creationId xmlns:p14="http://schemas.microsoft.com/office/powerpoint/2010/main" val="3966852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FD3755-7BCE-F2EE-A8DE-65292481460A}"/>
              </a:ext>
            </a:extLst>
          </p:cNvPr>
          <p:cNvPicPr>
            <a:picLocks noChangeAspect="1"/>
          </p:cNvPicPr>
          <p:nvPr/>
        </p:nvPicPr>
        <p:blipFill>
          <a:blip r:embed="rId2"/>
          <a:stretch>
            <a:fillRect/>
          </a:stretch>
        </p:blipFill>
        <p:spPr>
          <a:xfrm>
            <a:off x="1275080" y="1394142"/>
            <a:ext cx="9641840" cy="4935538"/>
          </a:xfrm>
          <a:prstGeom prst="rect">
            <a:avLst/>
          </a:prstGeom>
        </p:spPr>
      </p:pic>
      <p:sp>
        <p:nvSpPr>
          <p:cNvPr id="5" name="TextBox 4">
            <a:extLst>
              <a:ext uri="{FF2B5EF4-FFF2-40B4-BE49-F238E27FC236}">
                <a16:creationId xmlns:a16="http://schemas.microsoft.com/office/drawing/2014/main" id="{C9FDD6A8-83FD-0AB8-03AE-7E480F800CAF}"/>
              </a:ext>
            </a:extLst>
          </p:cNvPr>
          <p:cNvSpPr txBox="1"/>
          <p:nvPr/>
        </p:nvSpPr>
        <p:spPr>
          <a:xfrm>
            <a:off x="1361440" y="528320"/>
            <a:ext cx="8398646" cy="461665"/>
          </a:xfrm>
          <a:prstGeom prst="rect">
            <a:avLst/>
          </a:prstGeom>
          <a:noFill/>
        </p:spPr>
        <p:txBody>
          <a:bodyPr wrap="none" rtlCol="0">
            <a:spAutoFit/>
          </a:bodyPr>
          <a:lstStyle/>
          <a:p>
            <a:r>
              <a:rPr lang="en-US" sz="2400" dirty="0"/>
              <a:t>5)Is there a correlation between the number of ratings and ratings?</a:t>
            </a:r>
            <a:endParaRPr lang="en-IN" sz="2400" dirty="0"/>
          </a:p>
        </p:txBody>
      </p:sp>
    </p:spTree>
    <p:extLst>
      <p:ext uri="{BB962C8B-B14F-4D97-AF65-F5344CB8AC3E}">
        <p14:creationId xmlns:p14="http://schemas.microsoft.com/office/powerpoint/2010/main" val="3142071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2CC7F1-6140-B7E2-92C8-0E384B28BCD1}"/>
              </a:ext>
            </a:extLst>
          </p:cNvPr>
          <p:cNvPicPr>
            <a:picLocks noChangeAspect="1"/>
          </p:cNvPicPr>
          <p:nvPr/>
        </p:nvPicPr>
        <p:blipFill>
          <a:blip r:embed="rId2"/>
          <a:stretch>
            <a:fillRect/>
          </a:stretch>
        </p:blipFill>
        <p:spPr>
          <a:xfrm>
            <a:off x="990600" y="1523999"/>
            <a:ext cx="10210800" cy="5114313"/>
          </a:xfrm>
          <a:prstGeom prst="rect">
            <a:avLst/>
          </a:prstGeom>
        </p:spPr>
      </p:pic>
      <p:sp>
        <p:nvSpPr>
          <p:cNvPr id="4" name="TextBox 3">
            <a:extLst>
              <a:ext uri="{FF2B5EF4-FFF2-40B4-BE49-F238E27FC236}">
                <a16:creationId xmlns:a16="http://schemas.microsoft.com/office/drawing/2014/main" id="{C6FB5457-C09E-1A48-71FF-3AA04EFF35A6}"/>
              </a:ext>
            </a:extLst>
          </p:cNvPr>
          <p:cNvSpPr txBox="1"/>
          <p:nvPr/>
        </p:nvSpPr>
        <p:spPr>
          <a:xfrm>
            <a:off x="911598" y="500994"/>
            <a:ext cx="10029671" cy="830997"/>
          </a:xfrm>
          <a:prstGeom prst="rect">
            <a:avLst/>
          </a:prstGeom>
          <a:noFill/>
        </p:spPr>
        <p:txBody>
          <a:bodyPr wrap="square" rtlCol="0">
            <a:spAutoFit/>
          </a:bodyPr>
          <a:lstStyle/>
          <a:p>
            <a:r>
              <a:rPr lang="en-US" sz="2400" dirty="0"/>
              <a:t>6)What is the distribution of battery capacities among the phones in the dataset, and how common are different capacity levels?</a:t>
            </a:r>
            <a:endParaRPr lang="en-IN" sz="2400" dirty="0"/>
          </a:p>
        </p:txBody>
      </p:sp>
    </p:spTree>
    <p:extLst>
      <p:ext uri="{BB962C8B-B14F-4D97-AF65-F5344CB8AC3E}">
        <p14:creationId xmlns:p14="http://schemas.microsoft.com/office/powerpoint/2010/main" val="10726115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3C60FC-FF0F-75DA-10E4-EBC9D575562B}"/>
              </a:ext>
            </a:extLst>
          </p:cNvPr>
          <p:cNvPicPr>
            <a:picLocks noChangeAspect="1"/>
          </p:cNvPicPr>
          <p:nvPr/>
        </p:nvPicPr>
        <p:blipFill>
          <a:blip r:embed="rId2"/>
          <a:stretch>
            <a:fillRect/>
          </a:stretch>
        </p:blipFill>
        <p:spPr>
          <a:xfrm>
            <a:off x="1290320" y="1564640"/>
            <a:ext cx="10007600" cy="4571999"/>
          </a:xfrm>
          <a:prstGeom prst="rect">
            <a:avLst/>
          </a:prstGeom>
        </p:spPr>
      </p:pic>
      <p:sp>
        <p:nvSpPr>
          <p:cNvPr id="4" name="TextBox 3">
            <a:extLst>
              <a:ext uri="{FF2B5EF4-FFF2-40B4-BE49-F238E27FC236}">
                <a16:creationId xmlns:a16="http://schemas.microsoft.com/office/drawing/2014/main" id="{998FD130-06CC-089C-B9DE-B3B5E2D74BC8}"/>
              </a:ext>
            </a:extLst>
          </p:cNvPr>
          <p:cNvSpPr txBox="1"/>
          <p:nvPr/>
        </p:nvSpPr>
        <p:spPr>
          <a:xfrm>
            <a:off x="1828800" y="715666"/>
            <a:ext cx="6030818" cy="461665"/>
          </a:xfrm>
          <a:prstGeom prst="rect">
            <a:avLst/>
          </a:prstGeom>
          <a:noFill/>
        </p:spPr>
        <p:txBody>
          <a:bodyPr wrap="none" rtlCol="0">
            <a:spAutoFit/>
          </a:bodyPr>
          <a:lstStyle/>
          <a:p>
            <a:r>
              <a:rPr lang="en-US" sz="2400" dirty="0"/>
              <a:t>7) Which is most commonly used Ram in phone? </a:t>
            </a:r>
            <a:endParaRPr lang="en-IN" sz="2400" dirty="0"/>
          </a:p>
        </p:txBody>
      </p:sp>
    </p:spTree>
    <p:extLst>
      <p:ext uri="{BB962C8B-B14F-4D97-AF65-F5344CB8AC3E}">
        <p14:creationId xmlns:p14="http://schemas.microsoft.com/office/powerpoint/2010/main" val="24928107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E9D0B3-D8E6-07A0-4C86-9F313366F5E3}"/>
              </a:ext>
            </a:extLst>
          </p:cNvPr>
          <p:cNvPicPr>
            <a:picLocks noChangeAspect="1"/>
          </p:cNvPicPr>
          <p:nvPr/>
        </p:nvPicPr>
        <p:blipFill>
          <a:blip r:embed="rId2"/>
          <a:stretch>
            <a:fillRect/>
          </a:stretch>
        </p:blipFill>
        <p:spPr>
          <a:xfrm>
            <a:off x="1036320" y="1422400"/>
            <a:ext cx="10342880" cy="4947920"/>
          </a:xfrm>
          <a:prstGeom prst="rect">
            <a:avLst/>
          </a:prstGeom>
        </p:spPr>
      </p:pic>
      <p:sp>
        <p:nvSpPr>
          <p:cNvPr id="4" name="TextBox 3">
            <a:extLst>
              <a:ext uri="{FF2B5EF4-FFF2-40B4-BE49-F238E27FC236}">
                <a16:creationId xmlns:a16="http://schemas.microsoft.com/office/drawing/2014/main" id="{AC864C41-95B1-4A19-7C76-3E75148FCB84}"/>
              </a:ext>
            </a:extLst>
          </p:cNvPr>
          <p:cNvSpPr txBox="1"/>
          <p:nvPr/>
        </p:nvSpPr>
        <p:spPr>
          <a:xfrm>
            <a:off x="1198880" y="599440"/>
            <a:ext cx="7900945" cy="461665"/>
          </a:xfrm>
          <a:prstGeom prst="rect">
            <a:avLst/>
          </a:prstGeom>
          <a:noFill/>
        </p:spPr>
        <p:txBody>
          <a:bodyPr wrap="none" rtlCol="0">
            <a:spAutoFit/>
          </a:bodyPr>
          <a:lstStyle/>
          <a:p>
            <a:r>
              <a:rPr lang="en-US" sz="2400" dirty="0"/>
              <a:t>8) Which is most commonly used back/rear camera in phones? </a:t>
            </a:r>
            <a:endParaRPr lang="en-IN" sz="2400" dirty="0"/>
          </a:p>
        </p:txBody>
      </p:sp>
    </p:spTree>
    <p:extLst>
      <p:ext uri="{BB962C8B-B14F-4D97-AF65-F5344CB8AC3E}">
        <p14:creationId xmlns:p14="http://schemas.microsoft.com/office/powerpoint/2010/main" val="1581992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238D985-0CC5-EB06-67B8-AD3F8221E3CD}"/>
              </a:ext>
            </a:extLst>
          </p:cNvPr>
          <p:cNvSpPr txBox="1"/>
          <p:nvPr/>
        </p:nvSpPr>
        <p:spPr>
          <a:xfrm>
            <a:off x="593660" y="257134"/>
            <a:ext cx="11004680" cy="6924973"/>
          </a:xfrm>
          <a:prstGeom prst="rect">
            <a:avLst/>
          </a:prstGeom>
          <a:noFill/>
        </p:spPr>
        <p:txBody>
          <a:bodyPr wrap="square" rtlCol="0">
            <a:spAutoFit/>
          </a:bodyPr>
          <a:lstStyle/>
          <a:p>
            <a:pPr lvl="0">
              <a:tabLst>
                <a:tab pos="1946275" algn="l"/>
              </a:tabLst>
            </a:pPr>
            <a:r>
              <a:rPr lang="en-US" sz="2800" b="1" dirty="0">
                <a:solidFill>
                  <a:srgbClr val="FFC000"/>
                </a:solidFill>
                <a:effectLst/>
                <a:latin typeface="Times New Roman" panose="02020603050405020304" pitchFamily="18" charset="0"/>
                <a:ea typeface="Times New Roman" panose="02020603050405020304" pitchFamily="18" charset="0"/>
              </a:rPr>
              <a:t>             INSIGHTS </a:t>
            </a:r>
          </a:p>
          <a:p>
            <a:pPr lvl="0">
              <a:tabLst>
                <a:tab pos="1946275" algn="l"/>
              </a:tabLst>
            </a:pPr>
            <a:endParaRPr lang="en-US" sz="2400" b="1" dirty="0">
              <a:solidFill>
                <a:srgbClr val="FFC000"/>
              </a:solidFill>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1946275" algn="l"/>
              </a:tabLst>
            </a:pPr>
            <a:r>
              <a:rPr lang="en-US" sz="1800" b="1" dirty="0">
                <a:effectLst/>
                <a:latin typeface="Times New Roman" panose="02020603050405020304" pitchFamily="18" charset="0"/>
                <a:ea typeface="Times New Roman" panose="02020603050405020304" pitchFamily="18" charset="0"/>
              </a:rPr>
              <a:t>Average Rating</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457200" indent="-229235">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tabLst>
                <a:tab pos="1946275" algn="l"/>
              </a:tabLst>
            </a:pPr>
            <a:r>
              <a:rPr lang="en-US" sz="1800" dirty="0">
                <a:effectLst/>
                <a:latin typeface="Times New Roman" panose="02020603050405020304" pitchFamily="18" charset="0"/>
                <a:ea typeface="Times New Roman" panose="02020603050405020304" pitchFamily="18" charset="0"/>
              </a:rPr>
              <a:t>        - The average rating of phones in the dataset is 4.27.</a:t>
            </a:r>
            <a:endParaRPr lang="en-IN" sz="1800" dirty="0">
              <a:effectLst/>
              <a:latin typeface="Times New Roman" panose="02020603050405020304" pitchFamily="18" charset="0"/>
              <a:ea typeface="Times New Roman" panose="02020603050405020304" pitchFamily="18" charset="0"/>
            </a:endParaRPr>
          </a:p>
          <a:p>
            <a:pPr>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tabLst>
                <a:tab pos="1946275" algn="l"/>
              </a:tabLst>
            </a:pPr>
            <a:r>
              <a:rPr lang="en-US" sz="1800" b="1" dirty="0">
                <a:effectLst/>
                <a:latin typeface="Times New Roman" panose="02020603050405020304" pitchFamily="18" charset="0"/>
                <a:ea typeface="Times New Roman" panose="02020603050405020304" pitchFamily="18" charset="0"/>
              </a:rPr>
              <a:t>     2. Most Common Phone Names:</a:t>
            </a:r>
            <a:endParaRPr lang="en-IN" sz="1800" dirty="0">
              <a:effectLst/>
              <a:latin typeface="Times New Roman" panose="02020603050405020304" pitchFamily="18" charset="0"/>
              <a:ea typeface="Times New Roman" panose="02020603050405020304" pitchFamily="18" charset="0"/>
            </a:endParaRPr>
          </a:p>
          <a:p>
            <a:pPr>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 The most common phone names and their counts are listed, with "APPLE iPhone 14" having the highest count (16).</a:t>
            </a:r>
            <a:endParaRPr lang="en-IN" sz="1800" dirty="0">
              <a:effectLst/>
              <a:latin typeface="Times New Roman" panose="02020603050405020304" pitchFamily="18" charset="0"/>
              <a:ea typeface="Times New Roman" panose="02020603050405020304" pitchFamily="18" charset="0"/>
            </a:endParaRPr>
          </a:p>
          <a:p>
            <a:pPr>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342900" lvl="0" indent="-342900">
              <a:buFont typeface="+mj-lt"/>
              <a:buAutoNum type="arabicPeriod"/>
              <a:tabLst>
                <a:tab pos="1946275" algn="l"/>
              </a:tabLst>
            </a:pPr>
            <a:r>
              <a:rPr lang="en-US" sz="1800" b="1" dirty="0">
                <a:effectLst/>
                <a:latin typeface="Times New Roman" panose="02020603050405020304" pitchFamily="18" charset="0"/>
                <a:ea typeface="Times New Roman" panose="02020603050405020304" pitchFamily="18" charset="0"/>
              </a:rPr>
              <a:t>Negative Correlation:</a:t>
            </a:r>
            <a:endParaRPr lang="en-IN" sz="1800" dirty="0">
              <a:effectLst/>
              <a:latin typeface="Times New Roman" panose="02020603050405020304" pitchFamily="18" charset="0"/>
              <a:ea typeface="Times New Roman" panose="02020603050405020304" pitchFamily="18" charset="0"/>
            </a:endParaRPr>
          </a:p>
          <a:p>
            <a:pPr marL="457200" indent="-229235">
              <a:tabLst>
                <a:tab pos="1946275" algn="l"/>
              </a:tabLs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 There is a negative correlation between RAM and battery power capacity. As RAM increases, battery power capacity decreases.</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b="1" dirty="0">
                <a:effectLst/>
                <a:latin typeface="Times New Roman" panose="02020603050405020304" pitchFamily="18" charset="0"/>
                <a:ea typeface="Times New Roman" panose="02020603050405020304" pitchFamily="18" charset="0"/>
              </a:rPr>
              <a:t>4. Weak Positive Correlation:</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 There is a weak positive correlation, but the variables involved are not specified.</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b="1" dirty="0">
                <a:effectLst/>
                <a:latin typeface="Times New Roman" panose="02020603050405020304" pitchFamily="18" charset="0"/>
                <a:ea typeface="Times New Roman" panose="02020603050405020304" pitchFamily="18" charset="0"/>
              </a:rPr>
              <a:t>5. High Positive Correlation:</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 There is a high positive correlation, with a correlation coefficient nearing 1. When the value in one variable increases, the value in another variable also increases.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7036695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C193CD8-3DD9-40F0-9F25-52611A2E963F}"/>
              </a:ext>
            </a:extLst>
          </p:cNvPr>
          <p:cNvSpPr txBox="1"/>
          <p:nvPr/>
        </p:nvSpPr>
        <p:spPr>
          <a:xfrm>
            <a:off x="465221" y="618451"/>
            <a:ext cx="10058400" cy="5355312"/>
          </a:xfrm>
          <a:prstGeom prst="rect">
            <a:avLst/>
          </a:prstGeom>
          <a:noFill/>
        </p:spPr>
        <p:txBody>
          <a:bodyPr wrap="square">
            <a:spAutoFit/>
          </a:bodyPr>
          <a:lstStyle/>
          <a:p>
            <a:pPr marL="270510">
              <a:tabLst>
                <a:tab pos="1946275" algn="l"/>
              </a:tabLst>
            </a:pPr>
            <a:r>
              <a:rPr lang="en-US" sz="1800" b="1" dirty="0">
                <a:effectLst/>
                <a:latin typeface="Times New Roman" panose="02020603050405020304" pitchFamily="18" charset="0"/>
                <a:ea typeface="Times New Roman" panose="02020603050405020304" pitchFamily="18" charset="0"/>
              </a:rPr>
              <a:t>6. Rating Distribution:</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Most people rated their phones in the 4 to 5 range.</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b="1" dirty="0">
                <a:effectLst/>
                <a:latin typeface="Times New Roman" panose="02020603050405020304" pitchFamily="18" charset="0"/>
                <a:ea typeface="Times New Roman" panose="02020603050405020304" pitchFamily="18" charset="0"/>
              </a:rPr>
              <a:t>7. Weak Positive Correlation (Another Instance):</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 There is a weak positive correlation between unspecified variables.</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b="1" dirty="0">
                <a:effectLst/>
                <a:latin typeface="Times New Roman" panose="02020603050405020304" pitchFamily="18" charset="0"/>
                <a:ea typeface="Times New Roman" panose="02020603050405020304" pitchFamily="18" charset="0"/>
              </a:rPr>
              <a:t>8. Positive Correlation: Higher Battery, Higher Price:</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There is a positive correlation between higher battery capacity and a higher price.</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b="1" dirty="0">
                <a:effectLst/>
                <a:latin typeface="Times New Roman" panose="02020603050405020304" pitchFamily="18" charset="0"/>
                <a:ea typeface="Times New Roman" panose="02020603050405020304" pitchFamily="18" charset="0"/>
              </a:rPr>
              <a:t>9. Positive Correlation: Higher ROM, Higher Price:</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 There is a positive correlation between higher ROM (storage) and a higher price.</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b="1" dirty="0">
                <a:effectLst/>
                <a:latin typeface="Times New Roman" panose="02020603050405020304" pitchFamily="18" charset="0"/>
                <a:ea typeface="Times New Roman" panose="02020603050405020304" pitchFamily="18" charset="0"/>
              </a:rPr>
              <a:t>10. Most Common Back/Rear Camera:</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 The most commonly used back/rear camera in phones is 50 MP.</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012569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A4FA76-F8DE-CDCF-1BF1-65705CEB17C2}"/>
              </a:ext>
            </a:extLst>
          </p:cNvPr>
          <p:cNvSpPr txBox="1"/>
          <p:nvPr/>
        </p:nvSpPr>
        <p:spPr>
          <a:xfrm>
            <a:off x="946484" y="616855"/>
            <a:ext cx="10122569" cy="5847755"/>
          </a:xfrm>
          <a:prstGeom prst="rect">
            <a:avLst/>
          </a:prstGeom>
          <a:noFill/>
        </p:spPr>
        <p:txBody>
          <a:bodyPr wrap="square">
            <a:spAutoFit/>
          </a:bodyPr>
          <a:lstStyle/>
          <a:p>
            <a:pPr marL="270510">
              <a:tabLst>
                <a:tab pos="1946275" algn="l"/>
              </a:tabLst>
            </a:pPr>
            <a:r>
              <a:rPr lang="en-US" sz="1800" b="1" dirty="0">
                <a:effectLst/>
                <a:latin typeface="Times New Roman" panose="02020603050405020304" pitchFamily="18" charset="0"/>
                <a:ea typeface="Times New Roman" panose="02020603050405020304" pitchFamily="18" charset="0"/>
              </a:rPr>
              <a:t>16. Camera Resolution:</a:t>
            </a:r>
            <a:endParaRPr lang="en-IN" sz="1800" dirty="0">
              <a:effectLst/>
              <a:latin typeface="Times New Roman" panose="02020603050405020304" pitchFamily="18" charset="0"/>
              <a:ea typeface="Times New Roman" panose="02020603050405020304" pitchFamily="18" charset="0"/>
            </a:endParaRPr>
          </a:p>
          <a:p>
            <a:pPr>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0510" indent="-270510">
              <a:tabLst>
                <a:tab pos="1946275" algn="l"/>
              </a:tabLst>
            </a:pPr>
            <a:r>
              <a:rPr lang="en-US" sz="1800" dirty="0">
                <a:effectLst/>
                <a:latin typeface="Times New Roman" panose="02020603050405020304" pitchFamily="18" charset="0"/>
                <a:ea typeface="Times New Roman" panose="02020603050405020304" pitchFamily="18" charset="0"/>
              </a:rPr>
              <a:t>         - The highest used back camera resolution is 50 MP, and the lowest is 12     MP + 20 MP.</a:t>
            </a:r>
            <a:endParaRPr lang="en-IN" sz="1800" dirty="0">
              <a:effectLst/>
              <a:latin typeface="Times New Roman" panose="02020603050405020304" pitchFamily="18" charset="0"/>
              <a:ea typeface="Times New Roman" panose="02020603050405020304" pitchFamily="18" charset="0"/>
            </a:endParaRPr>
          </a:p>
          <a:p>
            <a:pPr marL="270510" indent="-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 The highest used front camera resolution is 16 MP, and the lowest is 8 MP + 8 MP.</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b="1" dirty="0">
                <a:effectLst/>
                <a:latin typeface="Times New Roman" panose="02020603050405020304" pitchFamily="18" charset="0"/>
                <a:ea typeface="Times New Roman" panose="02020603050405020304" pitchFamily="18" charset="0"/>
              </a:rPr>
              <a:t>17. Battery Capacity Range:</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 The highest battery capacity is 5000 </a:t>
            </a:r>
            <a:r>
              <a:rPr lang="en-US" sz="1800" dirty="0" err="1">
                <a:effectLst/>
                <a:latin typeface="Times New Roman" panose="02020603050405020304" pitchFamily="18" charset="0"/>
                <a:ea typeface="Times New Roman" panose="02020603050405020304" pitchFamily="18" charset="0"/>
              </a:rPr>
              <a:t>mAh</a:t>
            </a:r>
            <a:r>
              <a:rPr lang="en-US" sz="1800" dirty="0">
                <a:effectLst/>
                <a:latin typeface="Times New Roman" panose="02020603050405020304" pitchFamily="18" charset="0"/>
                <a:ea typeface="Times New Roman" panose="02020603050405020304" pitchFamily="18" charset="0"/>
              </a:rPr>
              <a:t>, and the lowest is 1500 </a:t>
            </a:r>
            <a:r>
              <a:rPr lang="en-US" sz="1800" dirty="0" err="1">
                <a:effectLst/>
                <a:latin typeface="Times New Roman" panose="02020603050405020304" pitchFamily="18" charset="0"/>
                <a:ea typeface="Times New Roman" panose="02020603050405020304" pitchFamily="18" charset="0"/>
              </a:rPr>
              <a:t>mAh</a:t>
            </a:r>
            <a:r>
              <a:rPr lang="en-US" sz="180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b="1" dirty="0">
                <a:effectLst/>
                <a:latin typeface="Times New Roman" panose="02020603050405020304" pitchFamily="18" charset="0"/>
                <a:ea typeface="Times New Roman" panose="02020603050405020304" pitchFamily="18" charset="0"/>
              </a:rPr>
              <a:t>18. Price Range:</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 The highest price of phones is Rupees 1,69,999, with specific models listed.</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 The least expensive phones are priced at Rupees 1,199, including Nokia 105 and Nokia Ta – 1010/105.</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b="1" dirty="0">
                <a:effectLst/>
                <a:latin typeface="Times New Roman" panose="02020603050405020304" pitchFamily="18" charset="0"/>
                <a:ea typeface="Times New Roman" panose="02020603050405020304" pitchFamily="18" charset="0"/>
              </a:rPr>
              <a:t>19. Dataset Information:</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 The dataset has 1836 entries with various features, including brand, specifications, RAM, ROM, camera details, processor, battery, price, rating, and the number of ratings.</a:t>
            </a:r>
            <a:endParaRPr lang="en-IN" sz="1800" dirty="0">
              <a:effectLst/>
              <a:latin typeface="Times New Roman" panose="02020603050405020304" pitchFamily="18" charset="0"/>
              <a:ea typeface="Times New Roman" panose="02020603050405020304" pitchFamily="18" charset="0"/>
            </a:endParaRPr>
          </a:p>
          <a:p>
            <a:pPr marL="270510">
              <a:tabLst>
                <a:tab pos="1946275" algn="l"/>
              </a:tabLst>
            </a:pP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576605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A4FA76-F8DE-CDCF-1BF1-65705CEB17C2}"/>
              </a:ext>
            </a:extLst>
          </p:cNvPr>
          <p:cNvSpPr txBox="1"/>
          <p:nvPr/>
        </p:nvSpPr>
        <p:spPr>
          <a:xfrm>
            <a:off x="946484" y="616855"/>
            <a:ext cx="10122569" cy="5078313"/>
          </a:xfrm>
          <a:prstGeom prst="rect">
            <a:avLst/>
          </a:prstGeom>
          <a:noFill/>
        </p:spPr>
        <p:txBody>
          <a:bodyPr wrap="square">
            <a:spAutoFit/>
          </a:bodyPr>
          <a:lstStyle/>
          <a:p>
            <a:pPr marL="270510">
              <a:tabLst>
                <a:tab pos="1946275" algn="l"/>
              </a:tabLst>
            </a:pPr>
            <a:r>
              <a:rPr lang="en-US" sz="1800" b="1" dirty="0">
                <a:effectLst/>
                <a:latin typeface="Times New Roman" panose="02020603050405020304" pitchFamily="18" charset="0"/>
                <a:ea typeface="Times New Roman" panose="02020603050405020304" pitchFamily="18" charset="0"/>
              </a:rPr>
              <a:t>11. Most Common Front Camera:</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The most commonly used front camera in phones is 16 MP.</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b="1" dirty="0">
                <a:effectLst/>
                <a:latin typeface="Times New Roman" panose="02020603050405020304" pitchFamily="18" charset="0"/>
                <a:ea typeface="Times New Roman" panose="02020603050405020304" pitchFamily="18" charset="0"/>
              </a:rPr>
              <a:t>12. Most Common ROM:</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 The most commonly used ROM in phones is 128 GB.</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b="1"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b="1" dirty="0">
                <a:effectLst/>
                <a:latin typeface="Times New Roman" panose="02020603050405020304" pitchFamily="18" charset="0"/>
                <a:ea typeface="Times New Roman" panose="02020603050405020304" pitchFamily="18" charset="0"/>
              </a:rPr>
              <a:t>13. Most Common Battery Capacity:</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 The most commonly used battery capacity in phones is 5000 </a:t>
            </a:r>
            <a:r>
              <a:rPr lang="en-US" sz="1800" dirty="0" err="1">
                <a:effectLst/>
                <a:latin typeface="Times New Roman" panose="02020603050405020304" pitchFamily="18" charset="0"/>
                <a:ea typeface="Times New Roman" panose="02020603050405020304" pitchFamily="18" charset="0"/>
              </a:rPr>
              <a:t>mAh</a:t>
            </a:r>
            <a:r>
              <a:rPr lang="en-US" sz="1800" dirty="0">
                <a:effectLst/>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b="1" dirty="0">
                <a:effectLst/>
                <a:latin typeface="Times New Roman" panose="02020603050405020304" pitchFamily="18" charset="0"/>
                <a:ea typeface="Times New Roman" panose="02020603050405020304" pitchFamily="18" charset="0"/>
              </a:rPr>
              <a:t>14. Most Common Processor:</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 The most commonly used processor in phones is Qualcomm Snapdragon 680 Processor.</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b="1" dirty="0">
                <a:effectLst/>
                <a:latin typeface="Times New Roman" panose="02020603050405020304" pitchFamily="18" charset="0"/>
                <a:ea typeface="Times New Roman" panose="02020603050405020304" pitchFamily="18" charset="0"/>
              </a:rPr>
              <a:t>15. Most Common RAM:</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a:t>
            </a:r>
            <a:endParaRPr lang="en-IN" sz="1400" dirty="0">
              <a:effectLst/>
              <a:latin typeface="Times New Roman" panose="02020603050405020304" pitchFamily="18" charset="0"/>
              <a:ea typeface="Times New Roman" panose="02020603050405020304" pitchFamily="18" charset="0"/>
            </a:endParaRPr>
          </a:p>
          <a:p>
            <a:pPr marL="270510">
              <a:tabLst>
                <a:tab pos="1946275" algn="l"/>
              </a:tabLst>
            </a:pPr>
            <a:r>
              <a:rPr lang="en-US" sz="1800" dirty="0">
                <a:effectLst/>
                <a:latin typeface="Times New Roman" panose="02020603050405020304" pitchFamily="18" charset="0"/>
                <a:ea typeface="Times New Roman" panose="02020603050405020304" pitchFamily="18" charset="0"/>
              </a:rPr>
              <a:t> - The most commonly used RAM in phones is 8 GB.</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110694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7692A7-6C85-5276-3C4B-1839867833E3}"/>
              </a:ext>
            </a:extLst>
          </p:cNvPr>
          <p:cNvSpPr txBox="1"/>
          <p:nvPr/>
        </p:nvSpPr>
        <p:spPr>
          <a:xfrm>
            <a:off x="914401" y="1166842"/>
            <a:ext cx="10732168" cy="4524315"/>
          </a:xfrm>
          <a:prstGeom prst="rect">
            <a:avLst/>
          </a:prstGeom>
          <a:noFill/>
        </p:spPr>
        <p:txBody>
          <a:bodyPr wrap="square">
            <a:spAutoFit/>
          </a:bodyPr>
          <a:lstStyle/>
          <a:p>
            <a:r>
              <a:rPr lang="en-US" sz="3600" dirty="0">
                <a:solidFill>
                  <a:srgbClr val="FFC000"/>
                </a:solidFill>
                <a:latin typeface="Times New Roman" panose="02020603050405020304" pitchFamily="18" charset="0"/>
                <a:cs typeface="Times New Roman" panose="02020603050405020304" pitchFamily="18" charset="0"/>
              </a:rPr>
              <a:t>CONCLUSION :</a:t>
            </a:r>
          </a:p>
          <a:p>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     In conclusion, the Mobile Prices dataset provides valuable insights into the mobile phone market, consumer preferences, and pricing strategies. The dataset can be used by researchers, analysts, and businesses to gain insights into the mobile phone industry. The analysis of the dataset reveals interesting correlations between various features of mobile phones and their prices. The dataset can be further explored to gain more insights and make informed decisions in the mobile phone industry.</a:t>
            </a:r>
          </a:p>
        </p:txBody>
      </p:sp>
    </p:spTree>
    <p:extLst>
      <p:ext uri="{BB962C8B-B14F-4D97-AF65-F5344CB8AC3E}">
        <p14:creationId xmlns:p14="http://schemas.microsoft.com/office/powerpoint/2010/main" val="3857293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p:txBody>
          <a:bodyPr>
            <a:normAutofit/>
          </a:bodyPr>
          <a:lstStyle/>
          <a:p>
            <a:r>
              <a:rPr lang="en-US" sz="4000" dirty="0">
                <a:solidFill>
                  <a:srgbClr val="FFC000"/>
                </a:solidFill>
                <a:latin typeface="Rockwell" panose="02060603020205020403" pitchFamily="18" charset="0"/>
              </a:rPr>
              <a:t>Table of content </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p:txBody>
          <a:bodyPr/>
          <a:lstStyle/>
          <a:p>
            <a:r>
              <a:rPr lang="en-US" dirty="0">
                <a:latin typeface="Tahoma" panose="020B0604030504040204" pitchFamily="34" charset="0"/>
                <a:ea typeface="Tahoma" panose="020B0604030504040204" pitchFamily="34" charset="0"/>
                <a:cs typeface="Tahoma" panose="020B0604030504040204" pitchFamily="34" charset="0"/>
              </a:rPr>
              <a:t>INTRODUCTION</a:t>
            </a:r>
          </a:p>
          <a:p>
            <a:r>
              <a:rPr lang="en-US" dirty="0">
                <a:latin typeface="Tahoma" panose="020B0604030504040204" pitchFamily="34" charset="0"/>
                <a:ea typeface="Tahoma" panose="020B0604030504040204" pitchFamily="34" charset="0"/>
                <a:cs typeface="Tahoma" panose="020B0604030504040204" pitchFamily="34" charset="0"/>
              </a:rPr>
              <a:t>LIBRARIES USED</a:t>
            </a:r>
          </a:p>
          <a:p>
            <a:r>
              <a:rPr lang="en-US" dirty="0">
                <a:latin typeface="Tahoma" panose="020B0604030504040204" pitchFamily="34" charset="0"/>
                <a:ea typeface="Tahoma" panose="020B0604030504040204" pitchFamily="34" charset="0"/>
                <a:cs typeface="Tahoma" panose="020B0604030504040204" pitchFamily="34" charset="0"/>
              </a:rPr>
              <a:t>SAMPLE DATA </a:t>
            </a:r>
          </a:p>
          <a:p>
            <a:r>
              <a:rPr lang="en-US" dirty="0">
                <a:latin typeface="Tahoma" panose="020B0604030504040204" pitchFamily="34" charset="0"/>
                <a:ea typeface="Tahoma" panose="020B0604030504040204" pitchFamily="34" charset="0"/>
                <a:cs typeface="Tahoma" panose="020B0604030504040204" pitchFamily="34" charset="0"/>
              </a:rPr>
              <a:t> STATICS</a:t>
            </a:r>
          </a:p>
          <a:p>
            <a:r>
              <a:rPr lang="en-US" dirty="0">
                <a:latin typeface="Tahoma" panose="020B0604030504040204" pitchFamily="34" charset="0"/>
                <a:ea typeface="Tahoma" panose="020B0604030504040204" pitchFamily="34" charset="0"/>
                <a:cs typeface="Tahoma" panose="020B0604030504040204" pitchFamily="34" charset="0"/>
              </a:rPr>
              <a:t>INSIGHTS</a:t>
            </a:r>
          </a:p>
          <a:p>
            <a:r>
              <a:rPr lang="en-US" dirty="0">
                <a:latin typeface="Tahoma" panose="020B0604030504040204" pitchFamily="34" charset="0"/>
                <a:ea typeface="Tahoma" panose="020B0604030504040204" pitchFamily="34" charset="0"/>
                <a:cs typeface="Tahoma" panose="020B0604030504040204" pitchFamily="34" charset="0"/>
              </a:rPr>
              <a:t>CONCLUSION</a:t>
            </a: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999173" y="516918"/>
            <a:ext cx="7189787" cy="1478570"/>
          </a:xfrm>
        </p:spPr>
        <p:txBody>
          <a:bodyPr>
            <a:normAutofit/>
          </a:bodyPr>
          <a:lstStyle/>
          <a:p>
            <a:r>
              <a:rPr lang="en-US" sz="4400" dirty="0">
                <a:solidFill>
                  <a:srgbClr val="FFC000"/>
                </a:solidFill>
                <a:latin typeface="Rockwell" panose="02060603020205020403" pitchFamily="18" charset="0"/>
              </a:rPr>
              <a:t>Introduction </a:t>
            </a:r>
          </a:p>
        </p:txBody>
      </p:sp>
      <p:graphicFrame>
        <p:nvGraphicFramePr>
          <p:cNvPr id="4" name="Content Placeholder 3">
            <a:extLst>
              <a:ext uri="{FF2B5EF4-FFF2-40B4-BE49-F238E27FC236}">
                <a16:creationId xmlns:a16="http://schemas.microsoft.com/office/drawing/2014/main" id="{8D4F1745-A55E-4835-88EB-BC637121B608}"/>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3216075237"/>
              </p:ext>
            </p:extLst>
          </p:nvPr>
        </p:nvGraphicFramePr>
        <p:xfrm>
          <a:off x="1141413" y="2249488"/>
          <a:ext cx="9906000" cy="35417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B3D204DE-F27D-5127-67E0-AED08B8A957F}"/>
              </a:ext>
            </a:extLst>
          </p:cNvPr>
          <p:cNvSpPr txBox="1"/>
          <p:nvPr/>
        </p:nvSpPr>
        <p:spPr>
          <a:xfrm>
            <a:off x="1497013" y="1995488"/>
            <a:ext cx="8727440" cy="3046988"/>
          </a:xfrm>
          <a:prstGeom prst="rect">
            <a:avLst/>
          </a:prstGeom>
          <a:noFill/>
        </p:spPr>
        <p:txBody>
          <a:bodyPr wrap="square" rtlCol="0">
            <a:spAutoFit/>
          </a:bodyPr>
          <a:lstStyle/>
          <a:p>
            <a:r>
              <a:rPr lang="en-US" sz="2400" dirty="0"/>
              <a:t>The Mobile Prices Dataset is a collection of data related to mobile phones and their pricing. This dataset provides valuable information for analysis, research, and decision-making in the mobile industry. It can be used by researchers, analysts, and businesses to gain insights into the mobile phone market, consumer preferences, and pricing strategies. The dataset was compiled from various sources, including online marketplaces, retailers, and manufacturers. It represents a diverse range of mobile phones available in the market.</a:t>
            </a:r>
            <a:endParaRPr lang="en-IN" sz="2400" dirty="0"/>
          </a:p>
        </p:txBody>
      </p:sp>
    </p:spTree>
    <p:extLst>
      <p:ext uri="{BB962C8B-B14F-4D97-AF65-F5344CB8AC3E}">
        <p14:creationId xmlns:p14="http://schemas.microsoft.com/office/powerpoint/2010/main" val="325368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0EAFD6-8E8E-99C0-E10B-B2C09E1A49BD}"/>
              </a:ext>
            </a:extLst>
          </p:cNvPr>
          <p:cNvSpPr txBox="1"/>
          <p:nvPr/>
        </p:nvSpPr>
        <p:spPr>
          <a:xfrm>
            <a:off x="1026511" y="1258332"/>
            <a:ext cx="10847989" cy="1938992"/>
          </a:xfrm>
          <a:prstGeom prst="rect">
            <a:avLst/>
          </a:prstGeom>
          <a:noFill/>
        </p:spPr>
        <p:txBody>
          <a:bodyPr wrap="square" rtlCol="0">
            <a:spAutoFit/>
          </a:bodyPr>
          <a:lstStyle/>
          <a:p>
            <a:r>
              <a:rPr lang="en-US" sz="2400" b="1" dirty="0"/>
              <a:t>PANDAS :</a:t>
            </a:r>
          </a:p>
          <a:p>
            <a:r>
              <a:rPr lang="en-US" sz="2400" dirty="0"/>
              <a:t>Pandas is a Python library for data manipulation and analysis. It provides data structures like Data Frame and Series to work with structured data easily. Pandas is commonly used for tasks such as cleaning, transforming, and analyzing datasets, making it an essential tool in data science and analysis workflows. </a:t>
            </a:r>
            <a:endParaRPr lang="en-IN" sz="2400" dirty="0"/>
          </a:p>
        </p:txBody>
      </p:sp>
      <p:sp>
        <p:nvSpPr>
          <p:cNvPr id="3" name="TextBox 2">
            <a:extLst>
              <a:ext uri="{FF2B5EF4-FFF2-40B4-BE49-F238E27FC236}">
                <a16:creationId xmlns:a16="http://schemas.microsoft.com/office/drawing/2014/main" id="{97DCADF9-5870-E619-25C5-ECCDD5DDF4E7}"/>
              </a:ext>
            </a:extLst>
          </p:cNvPr>
          <p:cNvSpPr txBox="1"/>
          <p:nvPr/>
        </p:nvSpPr>
        <p:spPr>
          <a:xfrm>
            <a:off x="1231900" y="368300"/>
            <a:ext cx="4629794" cy="707886"/>
          </a:xfrm>
          <a:prstGeom prst="rect">
            <a:avLst/>
          </a:prstGeom>
          <a:noFill/>
        </p:spPr>
        <p:txBody>
          <a:bodyPr wrap="none" rtlCol="0">
            <a:spAutoFit/>
          </a:bodyPr>
          <a:lstStyle/>
          <a:p>
            <a:r>
              <a:rPr lang="en-IN" sz="4000" b="1" dirty="0">
                <a:solidFill>
                  <a:srgbClr val="FFC000"/>
                </a:solidFill>
                <a:latin typeface="Times New Roman" panose="02020603050405020304" pitchFamily="18" charset="0"/>
                <a:cs typeface="Times New Roman" panose="02020603050405020304" pitchFamily="18" charset="0"/>
              </a:rPr>
              <a:t>LIBRARIES USED </a:t>
            </a:r>
          </a:p>
        </p:txBody>
      </p:sp>
      <p:sp>
        <p:nvSpPr>
          <p:cNvPr id="4" name="TextBox 3">
            <a:extLst>
              <a:ext uri="{FF2B5EF4-FFF2-40B4-BE49-F238E27FC236}">
                <a16:creationId xmlns:a16="http://schemas.microsoft.com/office/drawing/2014/main" id="{3458A96E-DCF6-7CCC-76F1-8A62BDF3DFBA}"/>
              </a:ext>
            </a:extLst>
          </p:cNvPr>
          <p:cNvSpPr txBox="1"/>
          <p:nvPr/>
        </p:nvSpPr>
        <p:spPr>
          <a:xfrm>
            <a:off x="1026511" y="3429000"/>
            <a:ext cx="10657489" cy="2677656"/>
          </a:xfrm>
          <a:prstGeom prst="rect">
            <a:avLst/>
          </a:prstGeom>
          <a:noFill/>
        </p:spPr>
        <p:txBody>
          <a:bodyPr wrap="square" rtlCol="0">
            <a:spAutoFit/>
          </a:bodyPr>
          <a:lstStyle/>
          <a:p>
            <a:r>
              <a:rPr lang="en-US" sz="2400" b="1" dirty="0"/>
              <a:t>NUMPY :</a:t>
            </a:r>
          </a:p>
          <a:p>
            <a:r>
              <a:rPr lang="en-US" dirty="0"/>
              <a:t> </a:t>
            </a:r>
            <a:r>
              <a:rPr lang="en-US" sz="2400" dirty="0"/>
              <a:t>NumPy is a powerful Python library for numerical computing. It provides support for large, multi-dimensional arrays and matrices, along with mathematical functions to operate on these arrays efficiently. NumPy is widely used in scientific and mathematical applications and serves as a fundamental building block for many other libraries in the Python ecosystem, especially in the fields of data science and machine learning.</a:t>
            </a:r>
            <a:endParaRPr lang="en-IN" sz="2400" dirty="0"/>
          </a:p>
        </p:txBody>
      </p:sp>
    </p:spTree>
    <p:extLst>
      <p:ext uri="{BB962C8B-B14F-4D97-AF65-F5344CB8AC3E}">
        <p14:creationId xmlns:p14="http://schemas.microsoft.com/office/powerpoint/2010/main" val="19863579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5225603-2012-88A1-11FF-587E6904C3E4}"/>
              </a:ext>
            </a:extLst>
          </p:cNvPr>
          <p:cNvSpPr txBox="1"/>
          <p:nvPr/>
        </p:nvSpPr>
        <p:spPr>
          <a:xfrm rot="10800000" flipV="1">
            <a:off x="1308100" y="588834"/>
            <a:ext cx="10045699" cy="2308324"/>
          </a:xfrm>
          <a:prstGeom prst="rect">
            <a:avLst/>
          </a:prstGeom>
          <a:noFill/>
        </p:spPr>
        <p:txBody>
          <a:bodyPr wrap="square" rtlCol="0">
            <a:spAutoFit/>
          </a:bodyPr>
          <a:lstStyle/>
          <a:p>
            <a:r>
              <a:rPr lang="en-US" sz="2400" b="1" dirty="0"/>
              <a:t>MATPLOTLYB :</a:t>
            </a:r>
          </a:p>
          <a:p>
            <a:r>
              <a:rPr lang="en-US" dirty="0"/>
              <a:t> </a:t>
            </a:r>
            <a:r>
              <a:rPr lang="en-US" sz="2400" dirty="0"/>
              <a:t>Matplotlib is a versatile Python library for creating static, animated, and interactive visualizations. It provides a wide range of plotting functions to generate high-quality charts, graphs, and plots. Matplotlib is often used in data analysis, scientific computing, and machine learning to visualize data and results in a clear and effective manner.</a:t>
            </a:r>
            <a:endParaRPr lang="en-IN" sz="2400" dirty="0"/>
          </a:p>
        </p:txBody>
      </p:sp>
      <p:sp>
        <p:nvSpPr>
          <p:cNvPr id="3" name="TextBox 2">
            <a:extLst>
              <a:ext uri="{FF2B5EF4-FFF2-40B4-BE49-F238E27FC236}">
                <a16:creationId xmlns:a16="http://schemas.microsoft.com/office/drawing/2014/main" id="{BF747C09-91CF-445D-59E3-C9ABAD0D9230}"/>
              </a:ext>
            </a:extLst>
          </p:cNvPr>
          <p:cNvSpPr txBox="1"/>
          <p:nvPr/>
        </p:nvSpPr>
        <p:spPr>
          <a:xfrm>
            <a:off x="1308099" y="3441698"/>
            <a:ext cx="10045699" cy="2308324"/>
          </a:xfrm>
          <a:prstGeom prst="rect">
            <a:avLst/>
          </a:prstGeom>
          <a:noFill/>
        </p:spPr>
        <p:txBody>
          <a:bodyPr wrap="square" rtlCol="0">
            <a:spAutoFit/>
          </a:bodyPr>
          <a:lstStyle/>
          <a:p>
            <a:r>
              <a:rPr lang="en-US" sz="2400" b="1" dirty="0"/>
              <a:t>SEABORN : </a:t>
            </a:r>
          </a:p>
          <a:p>
            <a:r>
              <a:rPr lang="en-US" sz="2400" dirty="0"/>
              <a:t>Seaborn is a Python data visualization library built on top of Matplotlib. It provides a high-level interface for creating attractive and informative statistical graphics. Seaborn simplifies the process of generating complex visualizations with concise syntax and default themes, making it particularly useful for exploring and presenting data in a visually appealing way.</a:t>
            </a:r>
            <a:endParaRPr lang="en-IN" sz="2400" dirty="0"/>
          </a:p>
        </p:txBody>
      </p:sp>
    </p:spTree>
    <p:extLst>
      <p:ext uri="{BB962C8B-B14F-4D97-AF65-F5344CB8AC3E}">
        <p14:creationId xmlns:p14="http://schemas.microsoft.com/office/powerpoint/2010/main" val="1910028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4A62A-F9D2-8211-8607-600FCB83949B}"/>
              </a:ext>
            </a:extLst>
          </p:cNvPr>
          <p:cNvSpPr>
            <a:spLocks noGrp="1"/>
          </p:cNvSpPr>
          <p:nvPr>
            <p:ph type="title"/>
          </p:nvPr>
        </p:nvSpPr>
        <p:spPr>
          <a:xfrm>
            <a:off x="1618933" y="380379"/>
            <a:ext cx="3308667" cy="986762"/>
          </a:xfrm>
        </p:spPr>
        <p:txBody>
          <a:bodyPr>
            <a:normAutofit/>
          </a:bodyPr>
          <a:lstStyle/>
          <a:p>
            <a:r>
              <a:rPr lang="en-IN" sz="2800" dirty="0">
                <a:solidFill>
                  <a:srgbClr val="FFC000"/>
                </a:solidFill>
                <a:latin typeface="Rockwell" panose="02060603020205020403" pitchFamily="18" charset="0"/>
              </a:rPr>
              <a:t>Sample data</a:t>
            </a:r>
          </a:p>
        </p:txBody>
      </p:sp>
      <p:pic>
        <p:nvPicPr>
          <p:cNvPr id="7" name="Content Placeholder 6">
            <a:extLst>
              <a:ext uri="{FF2B5EF4-FFF2-40B4-BE49-F238E27FC236}">
                <a16:creationId xmlns:a16="http://schemas.microsoft.com/office/drawing/2014/main" id="{5B75877B-E1A7-7546-1CC0-0CD926374363}"/>
              </a:ext>
            </a:extLst>
          </p:cNvPr>
          <p:cNvPicPr>
            <a:picLocks noGrp="1" noChangeAspect="1"/>
          </p:cNvPicPr>
          <p:nvPr>
            <p:ph idx="1"/>
          </p:nvPr>
        </p:nvPicPr>
        <p:blipFill>
          <a:blip r:embed="rId2"/>
          <a:stretch>
            <a:fillRect/>
          </a:stretch>
        </p:blipFill>
        <p:spPr>
          <a:xfrm>
            <a:off x="1028348" y="1696720"/>
            <a:ext cx="10135303" cy="4470400"/>
          </a:xfrm>
        </p:spPr>
      </p:pic>
    </p:spTree>
    <p:extLst>
      <p:ext uri="{BB962C8B-B14F-4D97-AF65-F5344CB8AC3E}">
        <p14:creationId xmlns:p14="http://schemas.microsoft.com/office/powerpoint/2010/main" val="75177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CF62AB1-5B52-EB85-9AA9-7F1527CDDB8F}"/>
              </a:ext>
            </a:extLst>
          </p:cNvPr>
          <p:cNvPicPr>
            <a:picLocks noChangeAspect="1"/>
          </p:cNvPicPr>
          <p:nvPr/>
        </p:nvPicPr>
        <p:blipFill>
          <a:blip r:embed="rId2"/>
          <a:stretch>
            <a:fillRect/>
          </a:stretch>
        </p:blipFill>
        <p:spPr>
          <a:xfrm>
            <a:off x="960120" y="918410"/>
            <a:ext cx="10271760" cy="5021179"/>
          </a:xfrm>
          <a:prstGeom prst="rect">
            <a:avLst/>
          </a:prstGeom>
        </p:spPr>
      </p:pic>
    </p:spTree>
    <p:extLst>
      <p:ext uri="{BB962C8B-B14F-4D97-AF65-F5344CB8AC3E}">
        <p14:creationId xmlns:p14="http://schemas.microsoft.com/office/powerpoint/2010/main" val="190261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2C1573A-4810-C6CF-FCC4-8279548495CE}"/>
              </a:ext>
            </a:extLst>
          </p:cNvPr>
          <p:cNvPicPr>
            <a:picLocks noChangeAspect="1"/>
          </p:cNvPicPr>
          <p:nvPr/>
        </p:nvPicPr>
        <p:blipFill>
          <a:blip r:embed="rId2"/>
          <a:stretch>
            <a:fillRect/>
          </a:stretch>
        </p:blipFill>
        <p:spPr>
          <a:xfrm>
            <a:off x="995680" y="1042737"/>
            <a:ext cx="10410257" cy="5085347"/>
          </a:xfrm>
          <a:prstGeom prst="rect">
            <a:avLst/>
          </a:prstGeom>
        </p:spPr>
      </p:pic>
    </p:spTree>
    <p:extLst>
      <p:ext uri="{BB962C8B-B14F-4D97-AF65-F5344CB8AC3E}">
        <p14:creationId xmlns:p14="http://schemas.microsoft.com/office/powerpoint/2010/main" val="1627235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5AFCEAD-FEAA-5DBF-3B0A-896E09085E56}"/>
              </a:ext>
            </a:extLst>
          </p:cNvPr>
          <p:cNvPicPr>
            <a:picLocks noChangeAspect="1"/>
          </p:cNvPicPr>
          <p:nvPr/>
        </p:nvPicPr>
        <p:blipFill>
          <a:blip r:embed="rId2"/>
          <a:stretch>
            <a:fillRect/>
          </a:stretch>
        </p:blipFill>
        <p:spPr>
          <a:xfrm>
            <a:off x="1209040" y="1910080"/>
            <a:ext cx="9286239" cy="3535680"/>
          </a:xfrm>
          <a:prstGeom prst="rect">
            <a:avLst/>
          </a:prstGeom>
        </p:spPr>
      </p:pic>
      <p:sp>
        <p:nvSpPr>
          <p:cNvPr id="6" name="TextBox 5">
            <a:extLst>
              <a:ext uri="{FF2B5EF4-FFF2-40B4-BE49-F238E27FC236}">
                <a16:creationId xmlns:a16="http://schemas.microsoft.com/office/drawing/2014/main" id="{72925158-2A52-58B4-7B14-3838A4F18435}"/>
              </a:ext>
            </a:extLst>
          </p:cNvPr>
          <p:cNvSpPr txBox="1"/>
          <p:nvPr/>
        </p:nvSpPr>
        <p:spPr>
          <a:xfrm>
            <a:off x="1036320" y="950575"/>
            <a:ext cx="8879867" cy="461665"/>
          </a:xfrm>
          <a:prstGeom prst="rect">
            <a:avLst/>
          </a:prstGeom>
          <a:noFill/>
        </p:spPr>
        <p:txBody>
          <a:bodyPr wrap="none" rtlCol="0">
            <a:spAutoFit/>
          </a:bodyPr>
          <a:lstStyle/>
          <a:p>
            <a:r>
              <a:rPr lang="en-US" sz="2400" dirty="0"/>
              <a:t>3) Are there any categorical variables and missing values? If so print it</a:t>
            </a:r>
            <a:r>
              <a:rPr lang="en-US" dirty="0"/>
              <a:t>.</a:t>
            </a:r>
            <a:endParaRPr lang="en-IN" dirty="0"/>
          </a:p>
        </p:txBody>
      </p:sp>
    </p:spTree>
    <p:extLst>
      <p:ext uri="{BB962C8B-B14F-4D97-AF65-F5344CB8AC3E}">
        <p14:creationId xmlns:p14="http://schemas.microsoft.com/office/powerpoint/2010/main" val="2239730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89</TotalTime>
  <Words>1100</Words>
  <Application>Microsoft Office PowerPoint</Application>
  <PresentationFormat>Widescreen</PresentationFormat>
  <Paragraphs>108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Rockwell</vt:lpstr>
      <vt:lpstr>Tahoma</vt:lpstr>
      <vt:lpstr>Times New Roman</vt:lpstr>
      <vt:lpstr>Tw Cen MT</vt:lpstr>
      <vt:lpstr>Circuit</vt:lpstr>
      <vt:lpstr>Mobile prices data analysis</vt:lpstr>
      <vt:lpstr>Table of content </vt:lpstr>
      <vt:lpstr>Introduction </vt:lpstr>
      <vt:lpstr>PowerPoint Presentation</vt:lpstr>
      <vt:lpstr>PowerPoint Presentation</vt:lpstr>
      <vt:lpstr>Sample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Mobile prices data analysis</dc:title>
  <dc:creator>kalyan reddy</dc:creator>
  <cp:lastModifiedBy>kalyan reddy</cp:lastModifiedBy>
  <cp:revision>2</cp:revision>
  <dcterms:created xsi:type="dcterms:W3CDTF">2023-11-10T16:39:27Z</dcterms:created>
  <dcterms:modified xsi:type="dcterms:W3CDTF">2023-11-12T15:33:02Z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