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385" r:id="rId1"/>
  </p:sldMasterIdLst>
  <p:notesMasterIdLst>
    <p:notesMasterId r:id="rId30"/>
  </p:notesMasterIdLst>
  <p:handoutMasterIdLst>
    <p:handoutMasterId r:id="rId31"/>
  </p:handoutMasterIdLst>
  <p:sldIdLst>
    <p:sldId id="369" r:id="rId2"/>
    <p:sldId id="1011" r:id="rId3"/>
    <p:sldId id="1028" r:id="rId4"/>
    <p:sldId id="1029" r:id="rId5"/>
    <p:sldId id="1030" r:id="rId6"/>
    <p:sldId id="1031" r:id="rId7"/>
    <p:sldId id="1032" r:id="rId8"/>
    <p:sldId id="673" r:id="rId9"/>
    <p:sldId id="1014" r:id="rId10"/>
    <p:sldId id="1015" r:id="rId11"/>
    <p:sldId id="1026" r:id="rId12"/>
    <p:sldId id="1027" r:id="rId13"/>
    <p:sldId id="1016" r:id="rId14"/>
    <p:sldId id="1006" r:id="rId15"/>
    <p:sldId id="1039" r:id="rId16"/>
    <p:sldId id="1012" r:id="rId17"/>
    <p:sldId id="1022" r:id="rId18"/>
    <p:sldId id="1023" r:id="rId19"/>
    <p:sldId id="1024" r:id="rId20"/>
    <p:sldId id="1021" r:id="rId21"/>
    <p:sldId id="1033" r:id="rId22"/>
    <p:sldId id="1034" r:id="rId23"/>
    <p:sldId id="1035" r:id="rId24"/>
    <p:sldId id="988" r:id="rId25"/>
    <p:sldId id="1036" r:id="rId26"/>
    <p:sldId id="1037" r:id="rId27"/>
    <p:sldId id="1038" r:id="rId28"/>
    <p:sldId id="859" r:id="rId2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A47EB-C691-4BE6-98EA-FF059698C821}" v="59" dt="2023-05-21T03:12:06.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0.xml" Id="rId21" /><Relationship Type="http://schemas.openxmlformats.org/officeDocument/2006/relationships/theme" Target="theme/theme1.xml" Id="rId34"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viewProps" Target="viewProps.xml" Id="rId33"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presProps" Target="presProps.xml" Id="rId32" /><Relationship Type="http://schemas.microsoft.com/office/2015/10/relationships/revisionInfo" Target="revisionInfo.xml" Id="rId37"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handoutMaster" Target="handoutMasters/handoutMaster1.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notesMaster" Target="notesMasters/notesMaster1.xml" Id="rId30" /><Relationship Type="http://schemas.openxmlformats.org/officeDocument/2006/relationships/tableStyles" Target="tableStyles.xml" Id="rId35" /><Relationship Type="http://schemas.openxmlformats.org/officeDocument/2006/relationships/slide" Target="slides/slide7.xml" Id="rId8" /><Relationship Type="http://schemas.openxmlformats.org/officeDocument/2006/relationships/slide" Target="slides/slide2.xml" Id="rId3" /></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Final ranking of brick kiln technology based on available emission metrics</a:t>
            </a:r>
            <a:r>
              <a:rPr lang="en-US"/>
              <a:t> </a:t>
            </a:r>
          </a:p>
        </c:rich>
      </c:tx>
      <c:overlay val="0"/>
      <c:spPr>
        <a:noFill/>
        <a:ln>
          <a:noFill/>
        </a:ln>
        <a:effectLst/>
      </c:spPr>
    </c:title>
    <c:autoTitleDeleted val="0"/>
    <c:plotArea>
      <c:layout/>
      <c:barChart>
        <c:barDir val="col"/>
        <c:grouping val="clustered"/>
        <c:varyColors val="0"/>
        <c:ser>
          <c:idx val="0"/>
          <c:order val="0"/>
          <c:tx>
            <c:strRef>
              <c:f>Sheet1!$B$2</c:f>
              <c:strCache>
                <c:ptCount val="1"/>
                <c:pt idx="0">
                  <c:v>final rank </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Sheet1!$A$3:$A$11</c:f>
              <c:strCache>
                <c:ptCount val="9"/>
                <c:pt idx="0">
                  <c:v>DDK</c:v>
                </c:pt>
                <c:pt idx="1">
                  <c:v>COAL FIRED</c:v>
                </c:pt>
                <c:pt idx="2">
                  <c:v>FCBTK</c:v>
                </c:pt>
                <c:pt idx="3">
                  <c:v>CLAMPS</c:v>
                </c:pt>
                <c:pt idx="4">
                  <c:v>TUNNEL</c:v>
                </c:pt>
                <c:pt idx="5">
                  <c:v>ZIG-ZAG</c:v>
                </c:pt>
                <c:pt idx="6">
                  <c:v>VSBK</c:v>
                </c:pt>
                <c:pt idx="7">
                  <c:v>BTK</c:v>
                </c:pt>
                <c:pt idx="8">
                  <c:v>Electrical kilns</c:v>
                </c:pt>
              </c:strCache>
            </c:strRef>
          </c:cat>
          <c:val>
            <c:numRef>
              <c:f>Sheet1!$B$3:$B$11</c:f>
              <c:numCache>
                <c:formatCode>General</c:formatCode>
                <c:ptCount val="9"/>
                <c:pt idx="0">
                  <c:v>7</c:v>
                </c:pt>
                <c:pt idx="1">
                  <c:v>3</c:v>
                </c:pt>
                <c:pt idx="2">
                  <c:v>5</c:v>
                </c:pt>
                <c:pt idx="3">
                  <c:v>4</c:v>
                </c:pt>
                <c:pt idx="4">
                  <c:v>6</c:v>
                </c:pt>
                <c:pt idx="5">
                  <c:v>2</c:v>
                </c:pt>
                <c:pt idx="6">
                  <c:v>1</c:v>
                </c:pt>
                <c:pt idx="7">
                  <c:v>8</c:v>
                </c:pt>
                <c:pt idx="8">
                  <c:v>0.1</c:v>
                </c:pt>
              </c:numCache>
            </c:numRef>
          </c:val>
          <c:extLst>
            <c:ext xmlns:c16="http://schemas.microsoft.com/office/drawing/2014/chart" uri="{C3380CC4-5D6E-409C-BE32-E72D297353CC}">
              <c16:uniqueId val="{00000000-346A-416C-835F-27EC19244E0F}"/>
            </c:ext>
          </c:extLst>
        </c:ser>
        <c:dLbls>
          <c:showLegendKey val="0"/>
          <c:showVal val="0"/>
          <c:showCatName val="0"/>
          <c:showSerName val="0"/>
          <c:showPercent val="0"/>
          <c:showBubbleSize val="0"/>
        </c:dLbls>
        <c:gapWidth val="100"/>
        <c:overlap val="-24"/>
        <c:axId val="49191936"/>
        <c:axId val="49275648"/>
      </c:barChart>
      <c:catAx>
        <c:axId val="49191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275648"/>
        <c:crosses val="autoZero"/>
        <c:auto val="1"/>
        <c:lblAlgn val="ctr"/>
        <c:lblOffset val="100"/>
        <c:noMultiLvlLbl val="0"/>
      </c:catAx>
      <c:valAx>
        <c:axId val="492756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19193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9545A4-417C-4DF6-8D81-04926E1FB8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a:extLst>
              <a:ext uri="{FF2B5EF4-FFF2-40B4-BE49-F238E27FC236}">
                <a16:creationId xmlns:a16="http://schemas.microsoft.com/office/drawing/2014/main" id="{64031A18-3A18-4043-A92C-73854A320636}"/>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r>
              <a:rPr lang="en-US"/>
              <a:t>4/24/2019</a:t>
            </a:r>
            <a:endParaRPr lang="en-IN"/>
          </a:p>
        </p:txBody>
      </p:sp>
      <p:sp>
        <p:nvSpPr>
          <p:cNvPr id="4" name="Footer Placeholder 3">
            <a:extLst>
              <a:ext uri="{FF2B5EF4-FFF2-40B4-BE49-F238E27FC236}">
                <a16:creationId xmlns:a16="http://schemas.microsoft.com/office/drawing/2014/main" id="{CCA48ACD-78E2-498F-BCE9-26113139B1D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IN"/>
          </a:p>
        </p:txBody>
      </p:sp>
      <p:sp>
        <p:nvSpPr>
          <p:cNvPr id="5" name="Slide Number Placeholder 4">
            <a:extLst>
              <a:ext uri="{FF2B5EF4-FFF2-40B4-BE49-F238E27FC236}">
                <a16:creationId xmlns:a16="http://schemas.microsoft.com/office/drawing/2014/main" id="{F68DEAA8-CDC5-4AA9-B55A-8F6A1278B4D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2076622-B6EE-41EC-A314-89732CF31E6C}" type="slidenum">
              <a:rPr lang="en-IN" altLang="en-US"/>
              <a:pPr/>
              <a:t>‹#›</a:t>
            </a:fld>
            <a:endParaRPr lang="en-IN" altLang="en-US"/>
          </a:p>
        </p:txBody>
      </p:sp>
    </p:spTree>
    <p:extLst>
      <p:ext uri="{BB962C8B-B14F-4D97-AF65-F5344CB8AC3E}">
        <p14:creationId xmlns:p14="http://schemas.microsoft.com/office/powerpoint/2010/main" val="3781946638"/>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8FB064-A8B5-4309-A1EB-D0A0D924557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AD7CD0DF-D626-47F3-B58F-176BB1AE721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r>
              <a:rPr lang="en-US"/>
              <a:t>4/24/2019</a:t>
            </a:r>
          </a:p>
        </p:txBody>
      </p:sp>
      <p:sp>
        <p:nvSpPr>
          <p:cNvPr id="4" name="Slide Image Placeholder 3">
            <a:extLst>
              <a:ext uri="{FF2B5EF4-FFF2-40B4-BE49-F238E27FC236}">
                <a16:creationId xmlns:a16="http://schemas.microsoft.com/office/drawing/2014/main" id="{C0F803A7-CF67-4627-A800-735BFF9BF1C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EBD0043-4721-417B-9BBD-47440E9DF01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7BFEBC-9BBD-43BC-A8C3-31F3937FD00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4313F205-401F-4DA4-9BC8-C6E64CD172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DEE72B-BD40-422F-9ACD-6B65EF011B5D}" type="slidenum">
              <a:rPr lang="en-US" altLang="en-US"/>
              <a:pPr/>
              <a:t>‹#›</a:t>
            </a:fld>
            <a:endParaRPr lang="en-US" altLang="en-US"/>
          </a:p>
        </p:txBody>
      </p:sp>
    </p:spTree>
    <p:extLst>
      <p:ext uri="{BB962C8B-B14F-4D97-AF65-F5344CB8AC3E}">
        <p14:creationId xmlns:p14="http://schemas.microsoft.com/office/powerpoint/2010/main" val="4278318301"/>
      </p:ext>
    </p:extLst>
  </p:cSld>
  <p:clrMap bg1="lt1" tx1="dk1" bg2="lt2" tx2="dk2" accent1="accent1" accent2="accent2" accent3="accent3" accent4="accent4" accent5="accent5" accent6="accent6" hlink="hlink" folHlink="folHlink"/>
  <p:hf sldNum="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6C6A0E4-0195-42D2-B5F7-D935421A50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42E53706-2977-4364-9A95-E4DE08DE45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6804" name="Date Placeholder 4">
            <a:extLst>
              <a:ext uri="{FF2B5EF4-FFF2-40B4-BE49-F238E27FC236}">
                <a16:creationId xmlns:a16="http://schemas.microsoft.com/office/drawing/2014/main" id="{DC2267B2-C0BF-49A9-9695-0544084216A3}"/>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4/24/2019</a:t>
            </a:r>
          </a:p>
        </p:txBody>
      </p:sp>
      <p:sp>
        <p:nvSpPr>
          <p:cNvPr id="76805" name="Header Placeholder 5">
            <a:extLst>
              <a:ext uri="{FF2B5EF4-FFF2-40B4-BE49-F238E27FC236}">
                <a16:creationId xmlns:a16="http://schemas.microsoft.com/office/drawing/2014/main" id="{44361307-489C-4B9B-B3A9-6B2A6F9B3E93}"/>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88050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0E7EC21E-BE10-414B-8767-CA991F0E18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5B4ECD60-A8EE-4AA8-B520-B69493F530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Header Placeholder 3">
            <a:extLst>
              <a:ext uri="{FF2B5EF4-FFF2-40B4-BE49-F238E27FC236}">
                <a16:creationId xmlns:a16="http://schemas.microsoft.com/office/drawing/2014/main" id="{C0EC7871-0A03-448B-ACBD-B58BDB5D2413}"/>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4997" name="Date Placeholder 4">
            <a:extLst>
              <a:ext uri="{FF2B5EF4-FFF2-40B4-BE49-F238E27FC236}">
                <a16:creationId xmlns:a16="http://schemas.microsoft.com/office/drawing/2014/main" id="{A103F724-A188-4BAD-B25C-56B6A2C2A013}"/>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4/24/2019</a:t>
            </a:r>
          </a:p>
        </p:txBody>
      </p:sp>
    </p:spTree>
    <p:extLst>
      <p:ext uri="{BB962C8B-B14F-4D97-AF65-F5344CB8AC3E}">
        <p14:creationId xmlns:p14="http://schemas.microsoft.com/office/powerpoint/2010/main" val="301802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9424A2E-15F0-4F3C-910B-16CFC981F32D}"/>
              </a:ext>
            </a:extLst>
          </p:cNvPr>
          <p:cNvSpPr>
            <a:spLocks noGrp="1"/>
          </p:cNvSpPr>
          <p:nvPr>
            <p:ph type="dt" sz="half" idx="10"/>
          </p:nvPr>
        </p:nvSpPr>
        <p:spPr/>
        <p:txBody>
          <a:bodyPr/>
          <a:lstStyle>
            <a:lvl1pPr>
              <a:defRPr/>
            </a:lvl1pPr>
          </a:lstStyle>
          <a:p>
            <a:pPr>
              <a:defRPr/>
            </a:pPr>
            <a:fld id="{17C5D9D4-F374-41B4-AC10-8BCA76F16FB8}" type="datetime1">
              <a:rPr lang="en-US"/>
              <a:pPr>
                <a:defRPr/>
              </a:pPr>
              <a:t>5/20/2023</a:t>
            </a:fld>
            <a:endParaRPr lang="en-US"/>
          </a:p>
        </p:txBody>
      </p:sp>
      <p:sp>
        <p:nvSpPr>
          <p:cNvPr id="5" name="Footer Placeholder 4">
            <a:extLst>
              <a:ext uri="{FF2B5EF4-FFF2-40B4-BE49-F238E27FC236}">
                <a16:creationId xmlns:a16="http://schemas.microsoft.com/office/drawing/2014/main" id="{1B9A68F6-71CD-4F2A-B010-BB32BD2910FB}"/>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6" name="Slide Number Placeholder 5">
            <a:extLst>
              <a:ext uri="{FF2B5EF4-FFF2-40B4-BE49-F238E27FC236}">
                <a16:creationId xmlns:a16="http://schemas.microsoft.com/office/drawing/2014/main" id="{1D09A3E4-CC58-4F48-AFE7-C53469BFD8AA}"/>
              </a:ext>
            </a:extLst>
          </p:cNvPr>
          <p:cNvSpPr>
            <a:spLocks noGrp="1"/>
          </p:cNvSpPr>
          <p:nvPr>
            <p:ph type="sldNum" sz="quarter" idx="12"/>
          </p:nvPr>
        </p:nvSpPr>
        <p:spPr/>
        <p:txBody>
          <a:bodyPr/>
          <a:lstStyle>
            <a:lvl1pPr>
              <a:defRPr/>
            </a:lvl1pPr>
          </a:lstStyle>
          <a:p>
            <a:fld id="{8959649A-CE07-4784-83E6-B6175348B074}" type="slidenum">
              <a:rPr lang="en-US" altLang="en-US"/>
              <a:pPr/>
              <a:t>‹#›</a:t>
            </a:fld>
            <a:endParaRPr lang="en-US" altLang="en-US"/>
          </a:p>
        </p:txBody>
      </p:sp>
    </p:spTree>
    <p:extLst>
      <p:ext uri="{BB962C8B-B14F-4D97-AF65-F5344CB8AC3E}">
        <p14:creationId xmlns:p14="http://schemas.microsoft.com/office/powerpoint/2010/main" val="270477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717FD-F13D-4FAB-BADE-B4B170A1B306}"/>
              </a:ext>
            </a:extLst>
          </p:cNvPr>
          <p:cNvSpPr>
            <a:spLocks noGrp="1"/>
          </p:cNvSpPr>
          <p:nvPr>
            <p:ph type="dt" sz="half" idx="10"/>
          </p:nvPr>
        </p:nvSpPr>
        <p:spPr/>
        <p:txBody>
          <a:bodyPr/>
          <a:lstStyle>
            <a:lvl1pPr>
              <a:defRPr/>
            </a:lvl1pPr>
          </a:lstStyle>
          <a:p>
            <a:pPr>
              <a:defRPr/>
            </a:pPr>
            <a:fld id="{1D3A4988-554D-427B-9C38-F20FC92039E1}" type="datetime1">
              <a:rPr lang="en-US"/>
              <a:pPr>
                <a:defRPr/>
              </a:pPr>
              <a:t>5/20/2023</a:t>
            </a:fld>
            <a:endParaRPr lang="en-US"/>
          </a:p>
        </p:txBody>
      </p:sp>
      <p:sp>
        <p:nvSpPr>
          <p:cNvPr id="5" name="Footer Placeholder 4">
            <a:extLst>
              <a:ext uri="{FF2B5EF4-FFF2-40B4-BE49-F238E27FC236}">
                <a16:creationId xmlns:a16="http://schemas.microsoft.com/office/drawing/2014/main" id="{8C07C687-27F4-41BC-99B0-E315D7413B83}"/>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6" name="Slide Number Placeholder 5">
            <a:extLst>
              <a:ext uri="{FF2B5EF4-FFF2-40B4-BE49-F238E27FC236}">
                <a16:creationId xmlns:a16="http://schemas.microsoft.com/office/drawing/2014/main" id="{4DB5AE54-01F4-4FB2-9847-9718D3B8C80D}"/>
              </a:ext>
            </a:extLst>
          </p:cNvPr>
          <p:cNvSpPr>
            <a:spLocks noGrp="1"/>
          </p:cNvSpPr>
          <p:nvPr>
            <p:ph type="sldNum" sz="quarter" idx="12"/>
          </p:nvPr>
        </p:nvSpPr>
        <p:spPr/>
        <p:txBody>
          <a:bodyPr/>
          <a:lstStyle>
            <a:lvl1pPr>
              <a:defRPr/>
            </a:lvl1pPr>
          </a:lstStyle>
          <a:p>
            <a:fld id="{0EE55331-67C6-4AEA-A7AA-7D61E160BF07}" type="slidenum">
              <a:rPr lang="en-US" altLang="en-US"/>
              <a:pPr/>
              <a:t>‹#›</a:t>
            </a:fld>
            <a:endParaRPr lang="en-US" altLang="en-US"/>
          </a:p>
        </p:txBody>
      </p:sp>
    </p:spTree>
    <p:extLst>
      <p:ext uri="{BB962C8B-B14F-4D97-AF65-F5344CB8AC3E}">
        <p14:creationId xmlns:p14="http://schemas.microsoft.com/office/powerpoint/2010/main" val="406466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4DAAC-F4B4-4F78-B3C5-82E823C67BBD}"/>
              </a:ext>
            </a:extLst>
          </p:cNvPr>
          <p:cNvSpPr>
            <a:spLocks noGrp="1"/>
          </p:cNvSpPr>
          <p:nvPr>
            <p:ph type="dt" sz="half" idx="10"/>
          </p:nvPr>
        </p:nvSpPr>
        <p:spPr/>
        <p:txBody>
          <a:bodyPr/>
          <a:lstStyle>
            <a:lvl1pPr>
              <a:defRPr/>
            </a:lvl1pPr>
          </a:lstStyle>
          <a:p>
            <a:pPr>
              <a:defRPr/>
            </a:pPr>
            <a:fld id="{38083F82-F73C-4700-A647-97B57E2C5FD1}" type="datetime1">
              <a:rPr lang="en-US"/>
              <a:pPr>
                <a:defRPr/>
              </a:pPr>
              <a:t>5/20/2023</a:t>
            </a:fld>
            <a:endParaRPr lang="en-US"/>
          </a:p>
        </p:txBody>
      </p:sp>
      <p:sp>
        <p:nvSpPr>
          <p:cNvPr id="5" name="Footer Placeholder 4">
            <a:extLst>
              <a:ext uri="{FF2B5EF4-FFF2-40B4-BE49-F238E27FC236}">
                <a16:creationId xmlns:a16="http://schemas.microsoft.com/office/drawing/2014/main" id="{9BCC3556-AF26-4564-9479-8D8B498C427D}"/>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6" name="Slide Number Placeholder 5">
            <a:extLst>
              <a:ext uri="{FF2B5EF4-FFF2-40B4-BE49-F238E27FC236}">
                <a16:creationId xmlns:a16="http://schemas.microsoft.com/office/drawing/2014/main" id="{8109B8EF-C49B-4C01-BC9A-B43354416D39}"/>
              </a:ext>
            </a:extLst>
          </p:cNvPr>
          <p:cNvSpPr>
            <a:spLocks noGrp="1"/>
          </p:cNvSpPr>
          <p:nvPr>
            <p:ph type="sldNum" sz="quarter" idx="12"/>
          </p:nvPr>
        </p:nvSpPr>
        <p:spPr/>
        <p:txBody>
          <a:bodyPr/>
          <a:lstStyle>
            <a:lvl1pPr>
              <a:defRPr/>
            </a:lvl1pPr>
          </a:lstStyle>
          <a:p>
            <a:fld id="{1DAF5B60-D271-4E82-9710-D524AF92AF5A}" type="slidenum">
              <a:rPr lang="en-US" altLang="en-US"/>
              <a:pPr/>
              <a:t>‹#›</a:t>
            </a:fld>
            <a:endParaRPr lang="en-US" altLang="en-US"/>
          </a:p>
        </p:txBody>
      </p:sp>
    </p:spTree>
    <p:extLst>
      <p:ext uri="{BB962C8B-B14F-4D97-AF65-F5344CB8AC3E}">
        <p14:creationId xmlns:p14="http://schemas.microsoft.com/office/powerpoint/2010/main" val="12144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FB421-423A-407E-BA23-B9EEFDF4B88E}"/>
              </a:ext>
            </a:extLst>
          </p:cNvPr>
          <p:cNvSpPr>
            <a:spLocks noGrp="1"/>
          </p:cNvSpPr>
          <p:nvPr>
            <p:ph type="dt" sz="half" idx="10"/>
          </p:nvPr>
        </p:nvSpPr>
        <p:spPr/>
        <p:txBody>
          <a:bodyPr/>
          <a:lstStyle>
            <a:lvl1pPr>
              <a:defRPr/>
            </a:lvl1pPr>
          </a:lstStyle>
          <a:p>
            <a:pPr>
              <a:defRPr/>
            </a:pPr>
            <a:fld id="{C5B59080-0D44-4E00-AB9C-5CA66C1BCB1E}" type="datetime1">
              <a:rPr lang="en-US"/>
              <a:pPr>
                <a:defRPr/>
              </a:pPr>
              <a:t>5/20/2023</a:t>
            </a:fld>
            <a:endParaRPr lang="en-US"/>
          </a:p>
        </p:txBody>
      </p:sp>
      <p:sp>
        <p:nvSpPr>
          <p:cNvPr id="5" name="Footer Placeholder 4">
            <a:extLst>
              <a:ext uri="{FF2B5EF4-FFF2-40B4-BE49-F238E27FC236}">
                <a16:creationId xmlns:a16="http://schemas.microsoft.com/office/drawing/2014/main" id="{0C0EEA5F-4E7B-4727-9D83-CEB40147B88E}"/>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6" name="Slide Number Placeholder 5">
            <a:extLst>
              <a:ext uri="{FF2B5EF4-FFF2-40B4-BE49-F238E27FC236}">
                <a16:creationId xmlns:a16="http://schemas.microsoft.com/office/drawing/2014/main" id="{8F10F93D-0911-4F42-90F9-335EC7FE103B}"/>
              </a:ext>
            </a:extLst>
          </p:cNvPr>
          <p:cNvSpPr>
            <a:spLocks noGrp="1"/>
          </p:cNvSpPr>
          <p:nvPr>
            <p:ph type="sldNum" sz="quarter" idx="12"/>
          </p:nvPr>
        </p:nvSpPr>
        <p:spPr/>
        <p:txBody>
          <a:bodyPr/>
          <a:lstStyle>
            <a:lvl1pPr>
              <a:defRPr/>
            </a:lvl1pPr>
          </a:lstStyle>
          <a:p>
            <a:fld id="{6002AA97-1C54-4038-9BD6-2308BF307C93}" type="slidenum">
              <a:rPr lang="en-US" altLang="en-US"/>
              <a:pPr/>
              <a:t>‹#›</a:t>
            </a:fld>
            <a:endParaRPr lang="en-US" altLang="en-US"/>
          </a:p>
        </p:txBody>
      </p:sp>
    </p:spTree>
    <p:extLst>
      <p:ext uri="{BB962C8B-B14F-4D97-AF65-F5344CB8AC3E}">
        <p14:creationId xmlns:p14="http://schemas.microsoft.com/office/powerpoint/2010/main" val="292834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9B12E-2926-4193-ACF3-85CA0192F99F}"/>
              </a:ext>
            </a:extLst>
          </p:cNvPr>
          <p:cNvSpPr>
            <a:spLocks noGrp="1"/>
          </p:cNvSpPr>
          <p:nvPr>
            <p:ph type="dt" sz="half" idx="10"/>
          </p:nvPr>
        </p:nvSpPr>
        <p:spPr/>
        <p:txBody>
          <a:bodyPr/>
          <a:lstStyle>
            <a:lvl1pPr>
              <a:defRPr/>
            </a:lvl1pPr>
          </a:lstStyle>
          <a:p>
            <a:pPr>
              <a:defRPr/>
            </a:pPr>
            <a:fld id="{ED65172A-BA83-48D6-9BE9-8EA94805CFB8}" type="datetime1">
              <a:rPr lang="en-US"/>
              <a:pPr>
                <a:defRPr/>
              </a:pPr>
              <a:t>5/20/2023</a:t>
            </a:fld>
            <a:endParaRPr lang="en-US"/>
          </a:p>
        </p:txBody>
      </p:sp>
      <p:sp>
        <p:nvSpPr>
          <p:cNvPr id="5" name="Footer Placeholder 4">
            <a:extLst>
              <a:ext uri="{FF2B5EF4-FFF2-40B4-BE49-F238E27FC236}">
                <a16:creationId xmlns:a16="http://schemas.microsoft.com/office/drawing/2014/main" id="{DAC8A85C-C587-4E6D-855C-3C5920D0D007}"/>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6" name="Slide Number Placeholder 5">
            <a:extLst>
              <a:ext uri="{FF2B5EF4-FFF2-40B4-BE49-F238E27FC236}">
                <a16:creationId xmlns:a16="http://schemas.microsoft.com/office/drawing/2014/main" id="{B7ED41CF-3D3B-4641-9F34-3B68785E67DF}"/>
              </a:ext>
            </a:extLst>
          </p:cNvPr>
          <p:cNvSpPr>
            <a:spLocks noGrp="1"/>
          </p:cNvSpPr>
          <p:nvPr>
            <p:ph type="sldNum" sz="quarter" idx="12"/>
          </p:nvPr>
        </p:nvSpPr>
        <p:spPr/>
        <p:txBody>
          <a:bodyPr/>
          <a:lstStyle>
            <a:lvl1pPr>
              <a:defRPr/>
            </a:lvl1pPr>
          </a:lstStyle>
          <a:p>
            <a:fld id="{C690CE66-44B8-4B2C-A51D-05647C627765}" type="slidenum">
              <a:rPr lang="en-US" altLang="en-US"/>
              <a:pPr/>
              <a:t>‹#›</a:t>
            </a:fld>
            <a:endParaRPr lang="en-US" altLang="en-US"/>
          </a:p>
        </p:txBody>
      </p:sp>
    </p:spTree>
    <p:extLst>
      <p:ext uri="{BB962C8B-B14F-4D97-AF65-F5344CB8AC3E}">
        <p14:creationId xmlns:p14="http://schemas.microsoft.com/office/powerpoint/2010/main" val="273144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9303D2F-0BF4-48BA-B38F-3C5FCF9EEB75}"/>
              </a:ext>
            </a:extLst>
          </p:cNvPr>
          <p:cNvSpPr>
            <a:spLocks noGrp="1"/>
          </p:cNvSpPr>
          <p:nvPr>
            <p:ph type="dt" sz="half" idx="10"/>
          </p:nvPr>
        </p:nvSpPr>
        <p:spPr/>
        <p:txBody>
          <a:bodyPr/>
          <a:lstStyle>
            <a:lvl1pPr>
              <a:defRPr/>
            </a:lvl1pPr>
          </a:lstStyle>
          <a:p>
            <a:pPr>
              <a:defRPr/>
            </a:pPr>
            <a:fld id="{602F9C2F-F0B9-46D5-BB52-E571E6F6E902}" type="datetime1">
              <a:rPr lang="en-US"/>
              <a:pPr>
                <a:defRPr/>
              </a:pPr>
              <a:t>5/20/2023</a:t>
            </a:fld>
            <a:endParaRPr lang="en-US"/>
          </a:p>
        </p:txBody>
      </p:sp>
      <p:sp>
        <p:nvSpPr>
          <p:cNvPr id="6" name="Footer Placeholder 4">
            <a:extLst>
              <a:ext uri="{FF2B5EF4-FFF2-40B4-BE49-F238E27FC236}">
                <a16:creationId xmlns:a16="http://schemas.microsoft.com/office/drawing/2014/main" id="{7350D156-5636-465D-B52D-4E37923EE1AB}"/>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7" name="Slide Number Placeholder 5">
            <a:extLst>
              <a:ext uri="{FF2B5EF4-FFF2-40B4-BE49-F238E27FC236}">
                <a16:creationId xmlns:a16="http://schemas.microsoft.com/office/drawing/2014/main" id="{EBDB8B3A-AB75-4B5D-9ABA-A4847EE8839F}"/>
              </a:ext>
            </a:extLst>
          </p:cNvPr>
          <p:cNvSpPr>
            <a:spLocks noGrp="1"/>
          </p:cNvSpPr>
          <p:nvPr>
            <p:ph type="sldNum" sz="quarter" idx="12"/>
          </p:nvPr>
        </p:nvSpPr>
        <p:spPr/>
        <p:txBody>
          <a:bodyPr/>
          <a:lstStyle>
            <a:lvl1pPr>
              <a:defRPr/>
            </a:lvl1pPr>
          </a:lstStyle>
          <a:p>
            <a:fld id="{F55DFD77-858A-4F89-81CF-913971ED3322}" type="slidenum">
              <a:rPr lang="en-US" altLang="en-US"/>
              <a:pPr/>
              <a:t>‹#›</a:t>
            </a:fld>
            <a:endParaRPr lang="en-US" altLang="en-US"/>
          </a:p>
        </p:txBody>
      </p:sp>
    </p:spTree>
    <p:extLst>
      <p:ext uri="{BB962C8B-B14F-4D97-AF65-F5344CB8AC3E}">
        <p14:creationId xmlns:p14="http://schemas.microsoft.com/office/powerpoint/2010/main" val="410683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995102F-EB88-4CA1-A8DD-A9FD24F0D236}"/>
              </a:ext>
            </a:extLst>
          </p:cNvPr>
          <p:cNvSpPr>
            <a:spLocks noGrp="1"/>
          </p:cNvSpPr>
          <p:nvPr>
            <p:ph type="dt" sz="half" idx="10"/>
          </p:nvPr>
        </p:nvSpPr>
        <p:spPr/>
        <p:txBody>
          <a:bodyPr/>
          <a:lstStyle>
            <a:lvl1pPr>
              <a:defRPr/>
            </a:lvl1pPr>
          </a:lstStyle>
          <a:p>
            <a:pPr>
              <a:defRPr/>
            </a:pPr>
            <a:fld id="{70C8DF57-652B-4742-B5BA-4BC28BBB5AEE}" type="datetime1">
              <a:rPr lang="en-US"/>
              <a:pPr>
                <a:defRPr/>
              </a:pPr>
              <a:t>5/20/2023</a:t>
            </a:fld>
            <a:endParaRPr lang="en-US"/>
          </a:p>
        </p:txBody>
      </p:sp>
      <p:sp>
        <p:nvSpPr>
          <p:cNvPr id="8" name="Footer Placeholder 4">
            <a:extLst>
              <a:ext uri="{FF2B5EF4-FFF2-40B4-BE49-F238E27FC236}">
                <a16:creationId xmlns:a16="http://schemas.microsoft.com/office/drawing/2014/main" id="{1D52A11E-9253-431B-9F34-5D995B935CFB}"/>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9" name="Slide Number Placeholder 5">
            <a:extLst>
              <a:ext uri="{FF2B5EF4-FFF2-40B4-BE49-F238E27FC236}">
                <a16:creationId xmlns:a16="http://schemas.microsoft.com/office/drawing/2014/main" id="{94A2492B-D140-47FE-8293-718E88ECDA5A}"/>
              </a:ext>
            </a:extLst>
          </p:cNvPr>
          <p:cNvSpPr>
            <a:spLocks noGrp="1"/>
          </p:cNvSpPr>
          <p:nvPr>
            <p:ph type="sldNum" sz="quarter" idx="12"/>
          </p:nvPr>
        </p:nvSpPr>
        <p:spPr/>
        <p:txBody>
          <a:bodyPr/>
          <a:lstStyle>
            <a:lvl1pPr>
              <a:defRPr/>
            </a:lvl1pPr>
          </a:lstStyle>
          <a:p>
            <a:fld id="{7539A7A8-974E-4117-9592-0BE560DCABF6}" type="slidenum">
              <a:rPr lang="en-US" altLang="en-US"/>
              <a:pPr/>
              <a:t>‹#›</a:t>
            </a:fld>
            <a:endParaRPr lang="en-US" altLang="en-US"/>
          </a:p>
        </p:txBody>
      </p:sp>
    </p:spTree>
    <p:extLst>
      <p:ext uri="{BB962C8B-B14F-4D97-AF65-F5344CB8AC3E}">
        <p14:creationId xmlns:p14="http://schemas.microsoft.com/office/powerpoint/2010/main" val="385769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11919EC-B47D-490E-BB27-87A858EAAB64}"/>
              </a:ext>
            </a:extLst>
          </p:cNvPr>
          <p:cNvSpPr>
            <a:spLocks noGrp="1"/>
          </p:cNvSpPr>
          <p:nvPr>
            <p:ph type="dt" sz="half" idx="10"/>
          </p:nvPr>
        </p:nvSpPr>
        <p:spPr/>
        <p:txBody>
          <a:bodyPr/>
          <a:lstStyle>
            <a:lvl1pPr>
              <a:defRPr/>
            </a:lvl1pPr>
          </a:lstStyle>
          <a:p>
            <a:pPr>
              <a:defRPr/>
            </a:pPr>
            <a:fld id="{EEA20FCF-A91D-4D96-9DCB-290FB6799170}" type="datetime1">
              <a:rPr lang="en-US"/>
              <a:pPr>
                <a:defRPr/>
              </a:pPr>
              <a:t>5/20/2023</a:t>
            </a:fld>
            <a:endParaRPr lang="en-US"/>
          </a:p>
        </p:txBody>
      </p:sp>
      <p:sp>
        <p:nvSpPr>
          <p:cNvPr id="4" name="Footer Placeholder 4">
            <a:extLst>
              <a:ext uri="{FF2B5EF4-FFF2-40B4-BE49-F238E27FC236}">
                <a16:creationId xmlns:a16="http://schemas.microsoft.com/office/drawing/2014/main" id="{B6D3D92B-69DE-43ED-8215-D2480993BF94}"/>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5" name="Slide Number Placeholder 5">
            <a:extLst>
              <a:ext uri="{FF2B5EF4-FFF2-40B4-BE49-F238E27FC236}">
                <a16:creationId xmlns:a16="http://schemas.microsoft.com/office/drawing/2014/main" id="{9F04FBAC-AE81-435A-A707-28AFAC75DDA0}"/>
              </a:ext>
            </a:extLst>
          </p:cNvPr>
          <p:cNvSpPr>
            <a:spLocks noGrp="1"/>
          </p:cNvSpPr>
          <p:nvPr>
            <p:ph type="sldNum" sz="quarter" idx="12"/>
          </p:nvPr>
        </p:nvSpPr>
        <p:spPr/>
        <p:txBody>
          <a:bodyPr/>
          <a:lstStyle>
            <a:lvl1pPr>
              <a:defRPr/>
            </a:lvl1pPr>
          </a:lstStyle>
          <a:p>
            <a:fld id="{95FDA99C-3548-4E10-B499-1532E39386AE}" type="slidenum">
              <a:rPr lang="en-US" altLang="en-US"/>
              <a:pPr/>
              <a:t>‹#›</a:t>
            </a:fld>
            <a:endParaRPr lang="en-US" altLang="en-US"/>
          </a:p>
        </p:txBody>
      </p:sp>
    </p:spTree>
    <p:extLst>
      <p:ext uri="{BB962C8B-B14F-4D97-AF65-F5344CB8AC3E}">
        <p14:creationId xmlns:p14="http://schemas.microsoft.com/office/powerpoint/2010/main" val="216808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AFC5E80-062F-4E10-97A5-1FE1979675D7}"/>
              </a:ext>
            </a:extLst>
          </p:cNvPr>
          <p:cNvSpPr>
            <a:spLocks noGrp="1"/>
          </p:cNvSpPr>
          <p:nvPr>
            <p:ph type="dt" sz="half" idx="10"/>
          </p:nvPr>
        </p:nvSpPr>
        <p:spPr/>
        <p:txBody>
          <a:bodyPr/>
          <a:lstStyle>
            <a:lvl1pPr>
              <a:defRPr/>
            </a:lvl1pPr>
          </a:lstStyle>
          <a:p>
            <a:pPr>
              <a:defRPr/>
            </a:pPr>
            <a:fld id="{F6BAC328-31B9-4D6E-B1C6-A5EC5400754D}" type="datetime1">
              <a:rPr lang="en-US"/>
              <a:pPr>
                <a:defRPr/>
              </a:pPr>
              <a:t>5/20/2023</a:t>
            </a:fld>
            <a:endParaRPr lang="en-US"/>
          </a:p>
        </p:txBody>
      </p:sp>
      <p:sp>
        <p:nvSpPr>
          <p:cNvPr id="3" name="Footer Placeholder 4">
            <a:extLst>
              <a:ext uri="{FF2B5EF4-FFF2-40B4-BE49-F238E27FC236}">
                <a16:creationId xmlns:a16="http://schemas.microsoft.com/office/drawing/2014/main" id="{DEFB7D60-09CF-4B53-9052-D28641F4403D}"/>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4" name="Slide Number Placeholder 5">
            <a:extLst>
              <a:ext uri="{FF2B5EF4-FFF2-40B4-BE49-F238E27FC236}">
                <a16:creationId xmlns:a16="http://schemas.microsoft.com/office/drawing/2014/main" id="{B0527BE7-A95D-4716-9E4E-05BC9F0643DE}"/>
              </a:ext>
            </a:extLst>
          </p:cNvPr>
          <p:cNvSpPr>
            <a:spLocks noGrp="1"/>
          </p:cNvSpPr>
          <p:nvPr>
            <p:ph type="sldNum" sz="quarter" idx="12"/>
          </p:nvPr>
        </p:nvSpPr>
        <p:spPr/>
        <p:txBody>
          <a:bodyPr/>
          <a:lstStyle>
            <a:lvl1pPr>
              <a:defRPr/>
            </a:lvl1pPr>
          </a:lstStyle>
          <a:p>
            <a:fld id="{4FC97FC2-1733-452E-BF3D-A940BACDEF08}" type="slidenum">
              <a:rPr lang="en-US" altLang="en-US"/>
              <a:pPr/>
              <a:t>‹#›</a:t>
            </a:fld>
            <a:endParaRPr lang="en-US" altLang="en-US"/>
          </a:p>
        </p:txBody>
      </p:sp>
    </p:spTree>
    <p:extLst>
      <p:ext uri="{BB962C8B-B14F-4D97-AF65-F5344CB8AC3E}">
        <p14:creationId xmlns:p14="http://schemas.microsoft.com/office/powerpoint/2010/main" val="165163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4AD5DFB-795A-4222-86AE-5FE4495C05C2}"/>
              </a:ext>
            </a:extLst>
          </p:cNvPr>
          <p:cNvSpPr>
            <a:spLocks noGrp="1"/>
          </p:cNvSpPr>
          <p:nvPr>
            <p:ph type="dt" sz="half" idx="10"/>
          </p:nvPr>
        </p:nvSpPr>
        <p:spPr/>
        <p:txBody>
          <a:bodyPr/>
          <a:lstStyle>
            <a:lvl1pPr>
              <a:defRPr/>
            </a:lvl1pPr>
          </a:lstStyle>
          <a:p>
            <a:pPr>
              <a:defRPr/>
            </a:pPr>
            <a:fld id="{D307A452-794C-4939-BA5E-A735A86425E9}" type="datetime1">
              <a:rPr lang="en-US"/>
              <a:pPr>
                <a:defRPr/>
              </a:pPr>
              <a:t>5/20/2023</a:t>
            </a:fld>
            <a:endParaRPr lang="en-US"/>
          </a:p>
        </p:txBody>
      </p:sp>
      <p:sp>
        <p:nvSpPr>
          <p:cNvPr id="6" name="Footer Placeholder 4">
            <a:extLst>
              <a:ext uri="{FF2B5EF4-FFF2-40B4-BE49-F238E27FC236}">
                <a16:creationId xmlns:a16="http://schemas.microsoft.com/office/drawing/2014/main" id="{09888B29-5C38-45C4-9162-772F98C7D86D}"/>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7" name="Slide Number Placeholder 5">
            <a:extLst>
              <a:ext uri="{FF2B5EF4-FFF2-40B4-BE49-F238E27FC236}">
                <a16:creationId xmlns:a16="http://schemas.microsoft.com/office/drawing/2014/main" id="{3162DAF5-240D-4AF5-862A-4CDAE3BC8CE7}"/>
              </a:ext>
            </a:extLst>
          </p:cNvPr>
          <p:cNvSpPr>
            <a:spLocks noGrp="1"/>
          </p:cNvSpPr>
          <p:nvPr>
            <p:ph type="sldNum" sz="quarter" idx="12"/>
          </p:nvPr>
        </p:nvSpPr>
        <p:spPr/>
        <p:txBody>
          <a:bodyPr/>
          <a:lstStyle>
            <a:lvl1pPr>
              <a:defRPr/>
            </a:lvl1pPr>
          </a:lstStyle>
          <a:p>
            <a:fld id="{6431C491-2412-4C9E-9D0A-FC2CFA220097}" type="slidenum">
              <a:rPr lang="en-US" altLang="en-US"/>
              <a:pPr/>
              <a:t>‹#›</a:t>
            </a:fld>
            <a:endParaRPr lang="en-US" altLang="en-US"/>
          </a:p>
        </p:txBody>
      </p:sp>
    </p:spTree>
    <p:extLst>
      <p:ext uri="{BB962C8B-B14F-4D97-AF65-F5344CB8AC3E}">
        <p14:creationId xmlns:p14="http://schemas.microsoft.com/office/powerpoint/2010/main" val="354475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0E2EDE8-C5B1-42CA-83F4-A160248C3F51}"/>
              </a:ext>
            </a:extLst>
          </p:cNvPr>
          <p:cNvSpPr>
            <a:spLocks noGrp="1"/>
          </p:cNvSpPr>
          <p:nvPr>
            <p:ph type="dt" sz="half" idx="10"/>
          </p:nvPr>
        </p:nvSpPr>
        <p:spPr/>
        <p:txBody>
          <a:bodyPr/>
          <a:lstStyle>
            <a:lvl1pPr>
              <a:defRPr/>
            </a:lvl1pPr>
          </a:lstStyle>
          <a:p>
            <a:pPr>
              <a:defRPr/>
            </a:pPr>
            <a:fld id="{852AD50E-3B9E-49E2-9C5E-BA1C4AD8CF35}" type="datetime1">
              <a:rPr lang="en-US"/>
              <a:pPr>
                <a:defRPr/>
              </a:pPr>
              <a:t>5/20/2023</a:t>
            </a:fld>
            <a:endParaRPr lang="en-US"/>
          </a:p>
        </p:txBody>
      </p:sp>
      <p:sp>
        <p:nvSpPr>
          <p:cNvPr id="6" name="Footer Placeholder 4">
            <a:extLst>
              <a:ext uri="{FF2B5EF4-FFF2-40B4-BE49-F238E27FC236}">
                <a16:creationId xmlns:a16="http://schemas.microsoft.com/office/drawing/2014/main" id="{CACFC57F-57A6-47B9-816F-4A085F2386E0}"/>
              </a:ext>
            </a:extLst>
          </p:cNvPr>
          <p:cNvSpPr>
            <a:spLocks noGrp="1"/>
          </p:cNvSpPr>
          <p:nvPr>
            <p:ph type="ftr" sz="quarter" idx="11"/>
          </p:nvPr>
        </p:nvSpPr>
        <p:spPr/>
        <p:txBody>
          <a:bodyPr/>
          <a:lstStyle>
            <a:lvl1pPr>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7" name="Slide Number Placeholder 5">
            <a:extLst>
              <a:ext uri="{FF2B5EF4-FFF2-40B4-BE49-F238E27FC236}">
                <a16:creationId xmlns:a16="http://schemas.microsoft.com/office/drawing/2014/main" id="{60D6469A-E58D-4750-BA49-03EEE98AA0CA}"/>
              </a:ext>
            </a:extLst>
          </p:cNvPr>
          <p:cNvSpPr>
            <a:spLocks noGrp="1"/>
          </p:cNvSpPr>
          <p:nvPr>
            <p:ph type="sldNum" sz="quarter" idx="12"/>
          </p:nvPr>
        </p:nvSpPr>
        <p:spPr/>
        <p:txBody>
          <a:bodyPr/>
          <a:lstStyle>
            <a:lvl1pPr>
              <a:defRPr/>
            </a:lvl1pPr>
          </a:lstStyle>
          <a:p>
            <a:fld id="{CB43432A-417A-4BE2-A7EC-D11AADEF0EA5}" type="slidenum">
              <a:rPr lang="en-US" altLang="en-US"/>
              <a:pPr/>
              <a:t>‹#›</a:t>
            </a:fld>
            <a:endParaRPr lang="en-US" altLang="en-US"/>
          </a:p>
        </p:txBody>
      </p:sp>
    </p:spTree>
    <p:extLst>
      <p:ext uri="{BB962C8B-B14F-4D97-AF65-F5344CB8AC3E}">
        <p14:creationId xmlns:p14="http://schemas.microsoft.com/office/powerpoint/2010/main" val="82929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03080FB-E865-4157-A7BF-E94A0348167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0027372-1042-495B-93DB-D68F58823795}"/>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241CFDC-2AA5-442A-ACE3-B140C2235ABC}"/>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28CED39-5859-4CBD-8B7B-7F77CD5595EF}" type="datetime1">
              <a:rPr lang="en-US"/>
              <a:pPr>
                <a:defRPr/>
              </a:pPr>
              <a:t>5/20/2023</a:t>
            </a:fld>
            <a:endParaRPr lang="en-US"/>
          </a:p>
        </p:txBody>
      </p:sp>
      <p:sp>
        <p:nvSpPr>
          <p:cNvPr id="5" name="Footer Placeholder 4">
            <a:extLst>
              <a:ext uri="{FF2B5EF4-FFF2-40B4-BE49-F238E27FC236}">
                <a16:creationId xmlns:a16="http://schemas.microsoft.com/office/drawing/2014/main" id="{CB6C00EB-3D40-4C9D-9804-02FBDBF70145}"/>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r>
              <a:rPr lang="en-US" err="1"/>
              <a:t>Ph.D</a:t>
            </a:r>
            <a:r>
              <a:rPr lang="en-US"/>
              <a:t> </a:t>
            </a:r>
            <a:r>
              <a:rPr lang="en-US" err="1"/>
              <a:t>VivaVoce</a:t>
            </a:r>
            <a:r>
              <a:rPr lang="en-US"/>
              <a:t>  Date:---------- Time:10.00 AM Venue: VOC101                        R.ELAVARASI EC13D002 </a:t>
            </a:r>
            <a:r>
              <a:rPr lang="en-US" err="1"/>
              <a:t>Dr.M.Anand</a:t>
            </a:r>
            <a:r>
              <a:rPr lang="en-US"/>
              <a:t> "A TWO SWITCH MECHANISM   BASED MEMS                                                                                                                                   SWITCH FOR HIGH   POWER  MICROWAVE  MONOLITHIC   INTEGRATED CIRCUITS  </a:t>
            </a:r>
          </a:p>
        </p:txBody>
      </p:sp>
      <p:sp>
        <p:nvSpPr>
          <p:cNvPr id="6" name="Slide Number Placeholder 5">
            <a:extLst>
              <a:ext uri="{FF2B5EF4-FFF2-40B4-BE49-F238E27FC236}">
                <a16:creationId xmlns:a16="http://schemas.microsoft.com/office/drawing/2014/main" id="{04F7746D-24A3-4D90-BB52-C3A2300143BF}"/>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14910DA-0963-4532-8257-78C4A63E2BB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386" r:id="rId1"/>
    <p:sldLayoutId id="2147485387" r:id="rId2"/>
    <p:sldLayoutId id="2147485388" r:id="rId3"/>
    <p:sldLayoutId id="2147485389" r:id="rId4"/>
    <p:sldLayoutId id="2147485390" r:id="rId5"/>
    <p:sldLayoutId id="2147485391" r:id="rId6"/>
    <p:sldLayoutId id="2147485392" r:id="rId7"/>
    <p:sldLayoutId id="2147485393" r:id="rId8"/>
    <p:sldLayoutId id="2147485394" r:id="rId9"/>
    <p:sldLayoutId id="2147485395" r:id="rId10"/>
    <p:sldLayoutId id="21474853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ieeexplore.ieee.org/author/37089381432" TargetMode="External"/><Relationship Id="rId3" Type="http://schemas.openxmlformats.org/officeDocument/2006/relationships/hyperlink" Target="https://ieeexplore.ieee.org/author/37089214999" TargetMode="External"/><Relationship Id="rId7" Type="http://schemas.openxmlformats.org/officeDocument/2006/relationships/hyperlink" Target="https://ieeexplore.ieee.org/author/37088429661" TargetMode="External"/><Relationship Id="rId2" Type="http://schemas.openxmlformats.org/officeDocument/2006/relationships/hyperlink" Target="https://ieeexplore.ieee.org/author/37089210492" TargetMode="External"/><Relationship Id="rId1" Type="http://schemas.openxmlformats.org/officeDocument/2006/relationships/slideLayout" Target="../slideLayouts/slideLayout2.xml"/><Relationship Id="rId6" Type="http://schemas.openxmlformats.org/officeDocument/2006/relationships/hyperlink" Target="https://ieeexplore.ieee.org/author/37086500055" TargetMode="External"/><Relationship Id="rId5" Type="http://schemas.openxmlformats.org/officeDocument/2006/relationships/hyperlink" Target="https://ieeexplore.ieee.org/author/37088643945" TargetMode="External"/><Relationship Id="rId4" Type="http://schemas.openxmlformats.org/officeDocument/2006/relationships/hyperlink" Target="https://ieeexplore.ieee.org/author/37088639551" TargetMode="Externa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2599BA44-52C4-434E-9C47-77FE27F97DF9}"/>
              </a:ext>
            </a:extLst>
          </p:cNvPr>
          <p:cNvSpPr>
            <a:spLocks noChangeArrowheads="1"/>
          </p:cNvSpPr>
          <p:nvPr/>
        </p:nvSpPr>
        <p:spPr bwMode="auto">
          <a:xfrm>
            <a:off x="7086600" y="2971800"/>
            <a:ext cx="5029200" cy="3298339"/>
          </a:xfrm>
          <a:prstGeom prst="rect">
            <a:avLst/>
          </a:prstGeom>
          <a:noFill/>
          <a:ln w="9525">
            <a:noFill/>
            <a:miter lim="800000"/>
            <a:headEnd/>
            <a:tailEnd/>
          </a:ln>
        </p:spPr>
        <p:txBody>
          <a:bodyPr>
            <a:spAutoFit/>
          </a:bodyPr>
          <a:lstStyle/>
          <a:p>
            <a:pPr>
              <a:lnSpc>
                <a:spcPts val="3360"/>
              </a:lnSpc>
              <a:defRPr/>
            </a:pPr>
            <a:r>
              <a:rPr lang="en-US" sz="2000" b="1" u="sng">
                <a:solidFill>
                  <a:schemeClr val="tx1">
                    <a:lumMod val="95000"/>
                    <a:lumOff val="5000"/>
                  </a:schemeClr>
                </a:solidFill>
                <a:latin typeface="Times New Roman" pitchFamily="18" charset="0"/>
                <a:cs typeface="Times New Roman" pitchFamily="18" charset="0"/>
              </a:rPr>
              <a:t>Guided by:</a:t>
            </a:r>
          </a:p>
          <a:p>
            <a:pPr>
              <a:lnSpc>
                <a:spcPct val="150000"/>
              </a:lnSpc>
              <a:defRPr/>
            </a:pPr>
            <a:r>
              <a:rPr lang="en-US" sz="2000" b="1">
                <a:solidFill>
                  <a:srgbClr val="0070C0"/>
                </a:solidFill>
                <a:latin typeface="Times New Roman" pitchFamily="18" charset="0"/>
                <a:cs typeface="Times New Roman" pitchFamily="18" charset="0"/>
              </a:rPr>
              <a:t>Mr. P. RAJKUMAR. M.E., A.P(ECE), </a:t>
            </a:r>
          </a:p>
          <a:p>
            <a:pPr eaLnBrk="0" hangingPunct="0">
              <a:lnSpc>
                <a:spcPct val="150000"/>
              </a:lnSpc>
              <a:defRPr/>
            </a:pPr>
            <a:r>
              <a:rPr lang="en-US" sz="2000" b="1">
                <a:latin typeface="Times New Roman" pitchFamily="18" charset="0"/>
                <a:cs typeface="Times New Roman" pitchFamily="18" charset="0"/>
              </a:rPr>
              <a:t>Department of Electronics and Communication Engineering,</a:t>
            </a:r>
          </a:p>
          <a:p>
            <a:pPr eaLnBrk="0" hangingPunct="0">
              <a:lnSpc>
                <a:spcPct val="150000"/>
              </a:lnSpc>
              <a:defRPr/>
            </a:pPr>
            <a:r>
              <a:rPr lang="en-US" sz="2000" err="1">
                <a:latin typeface="Times New Roman" pitchFamily="18" charset="0"/>
                <a:cs typeface="Times New Roman" pitchFamily="18" charset="0"/>
              </a:rPr>
              <a:t>Bharathidasan</a:t>
            </a:r>
            <a:r>
              <a:rPr lang="en-US" sz="2000">
                <a:latin typeface="Times New Roman" pitchFamily="18" charset="0"/>
                <a:cs typeface="Times New Roman" pitchFamily="18" charset="0"/>
              </a:rPr>
              <a:t> Engineering College, </a:t>
            </a:r>
            <a:r>
              <a:rPr lang="en-US" sz="2000" err="1">
                <a:latin typeface="Times New Roman" pitchFamily="18" charset="0"/>
                <a:cs typeface="Times New Roman" pitchFamily="18" charset="0"/>
              </a:rPr>
              <a:t>Nattrampalli</a:t>
            </a:r>
            <a:endParaRPr lang="en-US" sz="2000">
              <a:latin typeface="Times New Roman" pitchFamily="18" charset="0"/>
              <a:cs typeface="Times New Roman" pitchFamily="18" charset="0"/>
            </a:endParaRPr>
          </a:p>
          <a:p>
            <a:pPr eaLnBrk="0" hangingPunct="0">
              <a:lnSpc>
                <a:spcPct val="150000"/>
              </a:lnSpc>
              <a:defRPr/>
            </a:pPr>
            <a:endParaRPr lang="en-US" sz="2000">
              <a:latin typeface="Times New Roman" pitchFamily="18" charset="0"/>
              <a:cs typeface="Times New Roman" pitchFamily="18" charset="0"/>
            </a:endParaRPr>
          </a:p>
        </p:txBody>
      </p:sp>
      <p:sp>
        <p:nvSpPr>
          <p:cNvPr id="9" name="TextBox 3">
            <a:extLst>
              <a:ext uri="{FF2B5EF4-FFF2-40B4-BE49-F238E27FC236}">
                <a16:creationId xmlns:a16="http://schemas.microsoft.com/office/drawing/2014/main" id="{8F338CBC-B011-400A-8FE3-7838B32DE26B}"/>
              </a:ext>
            </a:extLst>
          </p:cNvPr>
          <p:cNvSpPr txBox="1">
            <a:spLocks noChangeArrowheads="1"/>
          </p:cNvSpPr>
          <p:nvPr/>
        </p:nvSpPr>
        <p:spPr bwMode="auto">
          <a:xfrm>
            <a:off x="304800" y="2971800"/>
            <a:ext cx="4876800" cy="3182923"/>
          </a:xfrm>
          <a:prstGeom prst="rect">
            <a:avLst/>
          </a:prstGeom>
          <a:noFill/>
          <a:ln w="9525">
            <a:noFill/>
            <a:miter lim="800000"/>
            <a:headEnd/>
            <a:tailEnd/>
          </a:ln>
        </p:spPr>
        <p:txBody>
          <a:bodyPr>
            <a:spAutoFit/>
          </a:bodyPr>
          <a:lstStyle/>
          <a:p>
            <a:pPr>
              <a:lnSpc>
                <a:spcPts val="3360"/>
              </a:lnSpc>
              <a:defRPr/>
            </a:pPr>
            <a:r>
              <a:rPr lang="en-US" sz="2000" b="1" u="sng">
                <a:solidFill>
                  <a:schemeClr val="tx1">
                    <a:lumMod val="95000"/>
                    <a:lumOff val="5000"/>
                  </a:schemeClr>
                </a:solidFill>
                <a:latin typeface="Times New Roman" pitchFamily="18" charset="0"/>
                <a:cs typeface="Times New Roman" pitchFamily="18" charset="0"/>
              </a:rPr>
              <a:t>Presented by :</a:t>
            </a:r>
            <a:r>
              <a:rPr lang="en-US" sz="2000" b="1">
                <a:solidFill>
                  <a:schemeClr val="tx1">
                    <a:lumMod val="95000"/>
                    <a:lumOff val="5000"/>
                  </a:schemeClr>
                </a:solidFill>
                <a:latin typeface="Times New Roman" pitchFamily="18" charset="0"/>
                <a:cs typeface="Times New Roman" pitchFamily="18" charset="0"/>
              </a:rPr>
              <a:t> </a:t>
            </a:r>
          </a:p>
          <a:p>
            <a:pPr>
              <a:lnSpc>
                <a:spcPts val="2900"/>
              </a:lnSpc>
              <a:defRPr/>
            </a:pPr>
            <a:r>
              <a:rPr lang="en-US" sz="2000" b="1">
                <a:solidFill>
                  <a:srgbClr val="0070C0"/>
                </a:solidFill>
                <a:latin typeface="Times New Roman" pitchFamily="18" charset="0"/>
                <a:cs typeface="Times New Roman" pitchFamily="18" charset="0"/>
              </a:rPr>
              <a:t>510516106003 : T. DINESH KUMAR</a:t>
            </a:r>
          </a:p>
          <a:p>
            <a:pPr>
              <a:lnSpc>
                <a:spcPts val="2900"/>
              </a:lnSpc>
              <a:defRPr/>
            </a:pPr>
            <a:r>
              <a:rPr lang="en-US" sz="2000" b="1">
                <a:solidFill>
                  <a:srgbClr val="0070C0"/>
                </a:solidFill>
                <a:latin typeface="Times New Roman" pitchFamily="18" charset="0"/>
                <a:cs typeface="Times New Roman" pitchFamily="18" charset="0"/>
              </a:rPr>
              <a:t>510516106006 : N. KALAIDASS</a:t>
            </a:r>
          </a:p>
          <a:p>
            <a:pPr>
              <a:lnSpc>
                <a:spcPts val="2900"/>
              </a:lnSpc>
              <a:defRPr/>
            </a:pPr>
            <a:r>
              <a:rPr lang="en-US" sz="2000" b="1">
                <a:solidFill>
                  <a:srgbClr val="0070C0"/>
                </a:solidFill>
                <a:latin typeface="Times New Roman" pitchFamily="18" charset="0"/>
                <a:cs typeface="Times New Roman" pitchFamily="18" charset="0"/>
              </a:rPr>
              <a:t>510516106012 : T. RANJITH KUMAR </a:t>
            </a:r>
            <a:endParaRPr lang="en-US" sz="2000" b="1">
              <a:solidFill>
                <a:schemeClr val="tx1">
                  <a:lumMod val="95000"/>
                  <a:lumOff val="5000"/>
                </a:schemeClr>
              </a:solidFill>
              <a:latin typeface="Times New Roman" pitchFamily="18" charset="0"/>
              <a:cs typeface="Times New Roman" pitchFamily="18" charset="0"/>
            </a:endParaRPr>
          </a:p>
          <a:p>
            <a:pPr eaLnBrk="0" hangingPunct="0">
              <a:defRPr/>
            </a:pPr>
            <a:r>
              <a:rPr lang="en-US" sz="2000" b="1">
                <a:latin typeface="Times New Roman" pitchFamily="18" charset="0"/>
                <a:cs typeface="Times New Roman" pitchFamily="18" charset="0"/>
              </a:rPr>
              <a:t>Department of Electronics and Communication Engineering,</a:t>
            </a:r>
          </a:p>
          <a:p>
            <a:pPr eaLnBrk="0" hangingPunct="0">
              <a:lnSpc>
                <a:spcPct val="150000"/>
              </a:lnSpc>
              <a:defRPr/>
            </a:pPr>
            <a:r>
              <a:rPr lang="en-US" sz="2000" err="1">
                <a:latin typeface="Times New Roman" pitchFamily="18" charset="0"/>
                <a:cs typeface="Times New Roman" pitchFamily="18" charset="0"/>
              </a:rPr>
              <a:t>Bharathidasan</a:t>
            </a:r>
            <a:r>
              <a:rPr lang="en-US" sz="2000">
                <a:latin typeface="Times New Roman" pitchFamily="18" charset="0"/>
                <a:cs typeface="Times New Roman" pitchFamily="18" charset="0"/>
              </a:rPr>
              <a:t> Engineering College, </a:t>
            </a:r>
            <a:r>
              <a:rPr lang="en-US" sz="2000" err="1">
                <a:latin typeface="Times New Roman" pitchFamily="18" charset="0"/>
                <a:cs typeface="Times New Roman" pitchFamily="18" charset="0"/>
              </a:rPr>
              <a:t>Nattrampalli</a:t>
            </a:r>
            <a:endParaRPr lang="en-US" sz="2000">
              <a:latin typeface="Times New Roman" pitchFamily="18" charset="0"/>
              <a:cs typeface="Times New Roman" pitchFamily="18" charset="0"/>
            </a:endParaRPr>
          </a:p>
        </p:txBody>
      </p:sp>
      <p:sp>
        <p:nvSpPr>
          <p:cNvPr id="11" name="Title 1">
            <a:extLst>
              <a:ext uri="{FF2B5EF4-FFF2-40B4-BE49-F238E27FC236}">
                <a16:creationId xmlns:a16="http://schemas.microsoft.com/office/drawing/2014/main" id="{8A16CD13-CC5B-48EB-A2D9-CD301BA6AF33}"/>
              </a:ext>
            </a:extLst>
          </p:cNvPr>
          <p:cNvSpPr txBox="1">
            <a:spLocks/>
          </p:cNvSpPr>
          <p:nvPr/>
        </p:nvSpPr>
        <p:spPr bwMode="auto">
          <a:xfrm>
            <a:off x="304800" y="908720"/>
            <a:ext cx="11599863" cy="1474118"/>
          </a:xfrm>
          <a:custGeom>
            <a:avLst/>
            <a:gdLst>
              <a:gd name="connsiteX0" fmla="*/ 0 w 5219700"/>
              <a:gd name="connsiteY0" fmla="*/ 0 h 1917700"/>
              <a:gd name="connsiteX1" fmla="*/ 5219700 w 5219700"/>
              <a:gd name="connsiteY1" fmla="*/ 0 h 1917700"/>
              <a:gd name="connsiteX2" fmla="*/ 5219700 w 5219700"/>
              <a:gd name="connsiteY2" fmla="*/ 1917700 h 1917700"/>
              <a:gd name="connsiteX3" fmla="*/ 0 w 5219700"/>
              <a:gd name="connsiteY3" fmla="*/ 1917700 h 1917700"/>
              <a:gd name="connsiteX4" fmla="*/ 0 w 52197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9700" h="1917700">
                <a:moveTo>
                  <a:pt x="0" y="0"/>
                </a:moveTo>
                <a:lnTo>
                  <a:pt x="5219700" y="0"/>
                </a:lnTo>
                <a:lnTo>
                  <a:pt x="5219700" y="1917700"/>
                </a:lnTo>
                <a:lnTo>
                  <a:pt x="0" y="1917700"/>
                </a:lnTo>
                <a:lnTo>
                  <a:pt x="0" y="0"/>
                </a:ln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9525">
            <a:noFill/>
            <a:miter lim="800000"/>
            <a:headEnd/>
            <a:tailEnd/>
          </a:ln>
          <a:effectLst>
            <a:outerShdw blurRad="50800" dist="38100" algn="l" rotWithShape="0">
              <a:prstClr val="black">
                <a:alpha val="40000"/>
              </a:prstClr>
            </a:outerShdw>
          </a:effectLst>
        </p:spPr>
        <p:txBody>
          <a:bodyPr anchor="ctr"/>
          <a:lstStyle/>
          <a:p>
            <a:pPr algn="ctr" defTabSz="914400" fontAlgn="auto">
              <a:spcAft>
                <a:spcPts val="0"/>
              </a:spcAft>
              <a:defRPr/>
            </a:pPr>
            <a:endParaRPr lang="en-US" sz="3600" b="1">
              <a:latin typeface="Arial" charset="0"/>
              <a:cs typeface="Arial" charset="0"/>
            </a:endParaRPr>
          </a:p>
          <a:p>
            <a:pPr algn="ctr" defTabSz="914400" fontAlgn="auto">
              <a:spcAft>
                <a:spcPts val="0"/>
              </a:spcAft>
              <a:defRPr/>
            </a:pPr>
            <a:endParaRPr lang="en-US" sz="3600" b="1">
              <a:latin typeface="Arial" charset="0"/>
              <a:cs typeface="Arial" charset="0"/>
            </a:endParaRPr>
          </a:p>
          <a:p>
            <a:pPr algn="ctr" defTabSz="914400" fontAlgn="auto">
              <a:spcAft>
                <a:spcPts val="0"/>
              </a:spcAft>
              <a:defRPr/>
            </a:pPr>
            <a:endParaRPr lang="en-US" sz="3600" b="1">
              <a:latin typeface="Arial" charset="0"/>
              <a:cs typeface="Arial" charset="0"/>
            </a:endParaRPr>
          </a:p>
          <a:p>
            <a:pPr algn="ctr" fontAlgn="auto">
              <a:spcAft>
                <a:spcPts val="0"/>
              </a:spcAft>
              <a:defRPr/>
            </a:pPr>
            <a:r>
              <a:rPr lang="en-US" sz="3600" b="1">
                <a:solidFill>
                  <a:srgbClr val="000066"/>
                </a:solidFill>
                <a:latin typeface="Times New Roman" pitchFamily="18" charset="0"/>
                <a:cs typeface="Times New Roman" pitchFamily="18" charset="0"/>
              </a:rPr>
              <a:t>INTELLIGENT INSTANT BRICK KILNS MACHINE</a:t>
            </a:r>
            <a:endParaRPr lang="en-US" sz="3600" b="1" spc="-150">
              <a:solidFill>
                <a:srgbClr val="000066"/>
              </a:solidFill>
              <a:latin typeface="Times New Roman" pitchFamily="18" charset="0"/>
              <a:ea typeface="Verdana" pitchFamily="34" charset="0"/>
              <a:cs typeface="Times New Roman" pitchFamily="18" charset="0"/>
            </a:endParaRPr>
          </a:p>
          <a:p>
            <a:pPr algn="ctr" defTabSz="914400" fontAlgn="auto">
              <a:spcAft>
                <a:spcPts val="0"/>
              </a:spcAft>
              <a:defRPr/>
            </a:pPr>
            <a:br>
              <a:rPr lang="en-IN" sz="3600">
                <a:latin typeface="+mj-lt"/>
                <a:ea typeface="+mj-ea"/>
                <a:cs typeface="+mj-cs"/>
              </a:rPr>
            </a:br>
            <a:br>
              <a:rPr lang="en-IN" sz="3600">
                <a:latin typeface="+mj-lt"/>
                <a:ea typeface="+mj-ea"/>
                <a:cs typeface="+mj-cs"/>
              </a:rPr>
            </a:br>
            <a:endParaRPr lang="en-US" sz="3600">
              <a:latin typeface="Aharoni" pitchFamily="2" charset="-79"/>
              <a:ea typeface="+mj-ea"/>
              <a:cs typeface="Aharoni" pitchFamily="2" charset="-79"/>
            </a:endParaRPr>
          </a:p>
        </p:txBody>
      </p:sp>
      <p:pic>
        <p:nvPicPr>
          <p:cNvPr id="2054" name="Picture 11">
            <a:extLst>
              <a:ext uri="{FF2B5EF4-FFF2-40B4-BE49-F238E27FC236}">
                <a16:creationId xmlns:a16="http://schemas.microsoft.com/office/drawing/2014/main" id="{66108A40-873B-491B-8E55-ED40996A2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0" y="6400800"/>
            <a:ext cx="35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3ED87233-6E44-458F-B59F-5A4418C893BD}"/>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9">
            <a:extLst>
              <a:ext uri="{FF2B5EF4-FFF2-40B4-BE49-F238E27FC236}">
                <a16:creationId xmlns:a16="http://schemas.microsoft.com/office/drawing/2014/main" id="{FD25DED4-B93C-4BD8-BF11-5A458E8DC57C}"/>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pic>
        <p:nvPicPr>
          <p:cNvPr id="12" name="Picture 11" descr="College Logo"/>
          <p:cNvPicPr/>
          <p:nvPr/>
        </p:nvPicPr>
        <p:blipFill>
          <a:blip r:embed="rId4">
            <a:extLst>
              <a:ext uri="{28A0092B-C50C-407E-A947-70E740481C1C}">
                <a14:useLocalDpi xmlns:a14="http://schemas.microsoft.com/office/drawing/2010/main" val="0"/>
              </a:ext>
            </a:extLst>
          </a:blip>
          <a:srcRect/>
          <a:stretch>
            <a:fillRect/>
          </a:stretch>
        </p:blipFill>
        <p:spPr bwMode="auto">
          <a:xfrm>
            <a:off x="4583832" y="3418522"/>
            <a:ext cx="2088232" cy="2053591"/>
          </a:xfrm>
          <a:prstGeom prst="rect">
            <a:avLst/>
          </a:prstGeom>
          <a:noFill/>
          <a:ln>
            <a:noFill/>
          </a:ln>
        </p:spPr>
      </p:pic>
      <p:pic>
        <p:nvPicPr>
          <p:cNvPr id="1027" name="Picture 3" descr="E:\desktop\PRINT desktop\IMAGES\BEC 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736" y="15103"/>
            <a:ext cx="4305300" cy="749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EXISTING AND PROPOSED SYSTEM  </a:t>
            </a:r>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762000" y="1412776"/>
            <a:ext cx="10820400" cy="4486375"/>
          </a:xfrm>
        </p:spPr>
        <p:txBody>
          <a:bodyPr/>
          <a:lstStyle/>
          <a:p>
            <a:pPr marL="0" indent="0">
              <a:buNone/>
            </a:pPr>
            <a:r>
              <a:rPr lang="en-GB" sz="2800" b="1">
                <a:solidFill>
                  <a:srgbClr val="000066"/>
                </a:solidFill>
                <a:latin typeface="Times New Roman" pitchFamily="18" charset="0"/>
                <a:cs typeface="Times New Roman" pitchFamily="18" charset="0"/>
              </a:rPr>
              <a:t>Existing System</a:t>
            </a:r>
          </a:p>
          <a:p>
            <a:pPr algn="just">
              <a:buFont typeface="Wingdings" pitchFamily="2" charset="2"/>
              <a:buChar char="Ø"/>
            </a:pPr>
            <a:r>
              <a:rPr lang="en-GB" sz="2400">
                <a:latin typeface="Times New Roman" pitchFamily="18" charset="0"/>
                <a:cs typeface="Times New Roman" pitchFamily="18" charset="0"/>
              </a:rPr>
              <a:t>The majority of bricks used are made from clay and shale; they are used preliminary in the </a:t>
            </a:r>
          </a:p>
          <a:p>
            <a:pPr algn="just">
              <a:buFont typeface="Wingdings" pitchFamily="2" charset="2"/>
              <a:buChar char="Ø"/>
            </a:pPr>
            <a:r>
              <a:rPr lang="en-GB" sz="2400">
                <a:latin typeface="Times New Roman" pitchFamily="18" charset="0"/>
                <a:cs typeface="Times New Roman" pitchFamily="18" charset="0"/>
              </a:rPr>
              <a:t>construction of walls by bleeding and jointing of bricks into established bonding arrangement. </a:t>
            </a:r>
          </a:p>
          <a:p>
            <a:pPr algn="just">
              <a:buFont typeface="Wingdings" pitchFamily="2" charset="2"/>
              <a:buChar char="Ø"/>
            </a:pPr>
            <a:r>
              <a:rPr lang="en-GB" sz="2400">
                <a:latin typeface="Times New Roman" pitchFamily="18" charset="0"/>
                <a:cs typeface="Times New Roman" pitchFamily="18" charset="0"/>
              </a:rPr>
              <a:t>They are natural earthy fine grained minerals of secondary origin and composed of an  aluminates silicate structure with an additional iron, alkalis and alkaline earth element. </a:t>
            </a:r>
          </a:p>
          <a:p>
            <a:pPr algn="just">
              <a:buFont typeface="Wingdings" pitchFamily="2" charset="2"/>
              <a:buChar char="Ø"/>
            </a:pPr>
            <a:r>
              <a:rPr lang="en-GB" sz="2400">
                <a:latin typeface="Times New Roman" pitchFamily="18" charset="0"/>
                <a:cs typeface="Times New Roman" pitchFamily="18" charset="0"/>
              </a:rPr>
              <a:t>Common clays are sufficiently plastic to permit ready </a:t>
            </a:r>
            <a:r>
              <a:rPr lang="en-GB" sz="2400" err="1">
                <a:latin typeface="Times New Roman" pitchFamily="18" charset="0"/>
                <a:cs typeface="Times New Roman" pitchFamily="18" charset="0"/>
              </a:rPr>
              <a:t>molding</a:t>
            </a:r>
            <a:r>
              <a:rPr lang="en-GB" sz="2400">
                <a:latin typeface="Times New Roman" pitchFamily="18" charset="0"/>
                <a:cs typeface="Times New Roman" pitchFamily="18" charset="0"/>
              </a:rPr>
              <a:t> and when firing, they vitrify below 1100°C.</a:t>
            </a:r>
          </a:p>
          <a:p>
            <a:pPr marL="0" indent="0">
              <a:buNone/>
            </a:pPr>
            <a:r>
              <a:rPr lang="en-GB" sz="2000">
                <a:latin typeface="Arial"/>
                <a:cs typeface="Arial"/>
              </a:rPr>
              <a:t> </a:t>
            </a:r>
            <a:endParaRPr lang="en-US" altLang="en-US" sz="2000">
              <a:latin typeface="Times New Roman" pitchFamily="18" charset="0"/>
              <a:ea typeface="Adobe Gothic Std B" pitchFamily="34" charset="-128"/>
              <a:cs typeface="Times New Roman"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9</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9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685800" y="908720"/>
            <a:ext cx="10820400" cy="5447630"/>
          </a:xfrm>
        </p:spPr>
        <p:txBody>
          <a:bodyPr/>
          <a:lstStyle/>
          <a:p>
            <a:pPr marL="0" indent="0">
              <a:buNone/>
            </a:pPr>
            <a:r>
              <a:rPr lang="en-GB" sz="2800" b="1">
                <a:solidFill>
                  <a:srgbClr val="000066"/>
                </a:solidFill>
                <a:latin typeface="Times New Roman" pitchFamily="18" charset="0"/>
                <a:cs typeface="Times New Roman" pitchFamily="18" charset="0"/>
              </a:rPr>
              <a:t>Existing System</a:t>
            </a:r>
          </a:p>
          <a:p>
            <a:pPr marL="0" indent="0">
              <a:buNone/>
            </a:pPr>
            <a:endParaRPr lang="en-GB" sz="2800" b="1">
              <a:solidFill>
                <a:srgbClr val="000066"/>
              </a:solidFill>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10</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556792"/>
            <a:ext cx="892899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39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685800" y="908720"/>
            <a:ext cx="10820400" cy="5447630"/>
          </a:xfrm>
        </p:spPr>
        <p:txBody>
          <a:bodyPr/>
          <a:lstStyle/>
          <a:p>
            <a:pPr marL="0" indent="0">
              <a:buNone/>
            </a:pPr>
            <a:r>
              <a:rPr lang="en-GB" sz="2800" b="1">
                <a:solidFill>
                  <a:srgbClr val="000066"/>
                </a:solidFill>
                <a:latin typeface="Times New Roman" pitchFamily="18" charset="0"/>
                <a:cs typeface="Times New Roman" pitchFamily="18" charset="0"/>
              </a:rPr>
              <a:t>Causes of Existing System</a:t>
            </a:r>
          </a:p>
          <a:p>
            <a:pPr marL="0" indent="0">
              <a:buNone/>
            </a:pPr>
            <a:endParaRPr lang="en-GB" sz="2800" b="1">
              <a:solidFill>
                <a:srgbClr val="000066"/>
              </a:solidFill>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11</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0" y="1556792"/>
            <a:ext cx="993710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eaLnBrk="1" fontAlgn="auto" hangingPunct="1">
              <a:spcAft>
                <a:spcPts val="0"/>
              </a:spcAft>
              <a:defRPr/>
            </a:pPr>
            <a:r>
              <a:rPr lang="en-US" sz="3600" b="1" spc="-150">
                <a:solidFill>
                  <a:srgbClr val="002060"/>
                </a:solidFill>
                <a:latin typeface="Times New Roman"/>
                <a:ea typeface="Verdana"/>
                <a:cs typeface="Times New Roman"/>
              </a:rPr>
              <a:t> PROPOSED SYSTEM  </a:t>
            </a:r>
            <a:endParaRPr lang="en-US"/>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762000" y="1412776"/>
            <a:ext cx="10820400" cy="4486375"/>
          </a:xfrm>
        </p:spPr>
        <p:txBody>
          <a:bodyPr/>
          <a:lstStyle/>
          <a:p>
            <a:pPr marL="0" indent="0">
              <a:buNone/>
            </a:pPr>
            <a:r>
              <a:rPr lang="en-GB" sz="2800" b="1">
                <a:solidFill>
                  <a:srgbClr val="000066"/>
                </a:solidFill>
                <a:latin typeface="Times New Roman" pitchFamily="18" charset="0"/>
                <a:cs typeface="Times New Roman" pitchFamily="18" charset="0"/>
              </a:rPr>
              <a:t>Proposed System</a:t>
            </a:r>
          </a:p>
          <a:p>
            <a:pPr algn="just">
              <a:buFont typeface="Wingdings" pitchFamily="2" charset="2"/>
              <a:buChar char="Ø"/>
            </a:pPr>
            <a:r>
              <a:rPr lang="en-GB" sz="2400">
                <a:latin typeface="Times New Roman" pitchFamily="18" charset="0"/>
                <a:cs typeface="Times New Roman" pitchFamily="18" charset="0"/>
              </a:rPr>
              <a:t>The brick industry continues to seek more sustainable means of manufacturing as using alternative fuel sources and incorporating recycled content in order to alleviate the hazardous impacts of the GHG emission and save the non-renewable source of energy from the none escapable depletion. </a:t>
            </a:r>
          </a:p>
          <a:p>
            <a:pPr algn="just">
              <a:buFont typeface="Wingdings" pitchFamily="2" charset="2"/>
              <a:buChar char="Ø"/>
            </a:pPr>
            <a:r>
              <a:rPr lang="en-GB" sz="2400">
                <a:latin typeface="Times New Roman" pitchFamily="18" charset="0"/>
                <a:cs typeface="Times New Roman" pitchFamily="18" charset="0"/>
              </a:rPr>
              <a:t>The brick industry has recently encountered a substantial evolution represented by launching new approaches in manufacturing non fired bricks. </a:t>
            </a:r>
          </a:p>
          <a:p>
            <a:pPr algn="just">
              <a:buFont typeface="Wingdings" pitchFamily="2" charset="2"/>
              <a:buChar char="Ø"/>
            </a:pPr>
            <a:r>
              <a:rPr lang="en-GB" sz="2400">
                <a:latin typeface="Times New Roman" pitchFamily="18" charset="0"/>
                <a:cs typeface="Times New Roman" pitchFamily="18" charset="0"/>
              </a:rPr>
              <a:t>From the economical and environmental point of view, the unfired bricks diverse sharply from the conventional fired brick. </a:t>
            </a:r>
          </a:p>
          <a:p>
            <a:pPr algn="just">
              <a:buFont typeface="Wingdings" pitchFamily="2" charset="2"/>
              <a:buChar char="Ø"/>
            </a:pPr>
            <a:r>
              <a:rPr lang="en-GB" sz="2400">
                <a:latin typeface="Times New Roman" pitchFamily="18" charset="0"/>
                <a:cs typeface="Times New Roman" pitchFamily="18" charset="0"/>
              </a:rPr>
              <a:t>Developing bricks by more sustainable, sophisticated, constitutional and eco- friendly approach will contribute to environmental protection. </a:t>
            </a:r>
          </a:p>
          <a:p>
            <a:pPr algn="just" eaLnBrk="1" hangingPunct="1"/>
            <a:endParaRPr lang="en-US" altLang="en-US" sz="2000">
              <a:latin typeface="Times New Roman" pitchFamily="18" charset="0"/>
              <a:ea typeface="Adobe Gothic Std B" pitchFamily="34" charset="-128"/>
              <a:cs typeface="Times New Roman"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12</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18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304800" y="646884"/>
            <a:ext cx="10972800" cy="742529"/>
          </a:xfrm>
        </p:spPr>
        <p:txBody>
          <a:bodyPr/>
          <a:lstStyle/>
          <a:p>
            <a:pPr marL="342900" indent="-342900"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BLOCK DIAGRAM</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13</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 descr="12V"/>
          <p:cNvPicPr>
            <a:picLocks noGrp="1"/>
          </p:cNvPicPr>
          <p:nvPr>
            <p:ph idx="1"/>
          </p:nvPr>
        </p:nvPicPr>
        <p:blipFill>
          <a:blip r:embed="rId3">
            <a:extLst>
              <a:ext uri="{28A0092B-C50C-407E-A947-70E740481C1C}">
                <a14:useLocalDpi xmlns:a14="http://schemas.microsoft.com/office/drawing/2010/main" val="0"/>
              </a:ext>
            </a:extLst>
          </a:blip>
          <a:srcRect l="9306" t="34074" r="20009" b="7031"/>
          <a:stretch>
            <a:fillRect/>
          </a:stretch>
        </p:blipFill>
        <p:spPr>
          <a:xfrm>
            <a:off x="911424" y="1389414"/>
            <a:ext cx="10366176" cy="484789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304800" y="646884"/>
            <a:ext cx="10972800"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COMPONENTS</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14</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1631504" y="1600200"/>
            <a:ext cx="10972800" cy="4525963"/>
          </a:xfrm>
        </p:spPr>
        <p:txBody>
          <a:bodyPr/>
          <a:lstStyle/>
          <a:p>
            <a:pPr>
              <a:buFont typeface="Wingdings" pitchFamily="2" charset="2"/>
              <a:buChar char="Ø"/>
            </a:pPr>
            <a:r>
              <a:rPr lang="en-IN" sz="2800">
                <a:latin typeface="Times New Roman" pitchFamily="18" charset="0"/>
                <a:cs typeface="Times New Roman" pitchFamily="18" charset="0"/>
              </a:rPr>
              <a:t>AC power supply</a:t>
            </a:r>
            <a:endParaRPr lang="en-US" sz="2800">
              <a:latin typeface="Times New Roman" pitchFamily="18" charset="0"/>
              <a:cs typeface="Times New Roman" pitchFamily="18" charset="0"/>
            </a:endParaRPr>
          </a:p>
          <a:p>
            <a:pPr>
              <a:buFont typeface="Wingdings" pitchFamily="2" charset="2"/>
              <a:buChar char="Ø"/>
            </a:pPr>
            <a:r>
              <a:rPr lang="en-IN" sz="2800">
                <a:latin typeface="Times New Roman" pitchFamily="18" charset="0"/>
                <a:cs typeface="Times New Roman" pitchFamily="18" charset="0"/>
              </a:rPr>
              <a:t>Relay</a:t>
            </a:r>
            <a:endParaRPr lang="en-US" sz="2800">
              <a:latin typeface="Times New Roman" pitchFamily="18" charset="0"/>
              <a:cs typeface="Times New Roman" pitchFamily="18" charset="0"/>
            </a:endParaRPr>
          </a:p>
          <a:p>
            <a:pPr>
              <a:buFont typeface="Wingdings" pitchFamily="2" charset="2"/>
              <a:buChar char="Ø"/>
            </a:pPr>
            <a:r>
              <a:rPr lang="en-IN" sz="2800">
                <a:latin typeface="Times New Roman" pitchFamily="18" charset="0"/>
                <a:cs typeface="Times New Roman" pitchFamily="18" charset="0"/>
              </a:rPr>
              <a:t>LCD display</a:t>
            </a:r>
          </a:p>
          <a:p>
            <a:pPr>
              <a:buFont typeface="Wingdings" pitchFamily="2" charset="2"/>
              <a:buChar char="Ø"/>
            </a:pPr>
            <a:r>
              <a:rPr lang="en-US" sz="2800" err="1">
                <a:latin typeface="Times New Roman" pitchFamily="18" charset="0"/>
                <a:cs typeface="Times New Roman" pitchFamily="18" charset="0"/>
              </a:rPr>
              <a:t>Arduino</a:t>
            </a:r>
            <a:endParaRPr lang="en-US" sz="2800">
              <a:latin typeface="Times New Roman" pitchFamily="18" charset="0"/>
              <a:cs typeface="Times New Roman" pitchFamily="18" charset="0"/>
            </a:endParaRPr>
          </a:p>
          <a:p>
            <a:pPr>
              <a:buFont typeface="Wingdings" pitchFamily="2" charset="2"/>
              <a:buChar char="Ø"/>
            </a:pPr>
            <a:r>
              <a:rPr lang="en-IN" sz="2800">
                <a:latin typeface="Times New Roman" pitchFamily="18" charset="0"/>
                <a:cs typeface="Times New Roman" pitchFamily="18" charset="0"/>
              </a:rPr>
              <a:t>Thermistor</a:t>
            </a:r>
            <a:endParaRPr lang="en-US" sz="2800">
              <a:latin typeface="Times New Roman" pitchFamily="18" charset="0"/>
              <a:cs typeface="Times New Roman" pitchFamily="18" charset="0"/>
            </a:endParaRPr>
          </a:p>
          <a:p>
            <a:pPr>
              <a:buFont typeface="Wingdings" pitchFamily="2" charset="2"/>
              <a:buChar char="Ø"/>
            </a:pPr>
            <a:r>
              <a:rPr lang="en-US" sz="2800">
                <a:latin typeface="Times New Roman" pitchFamily="18" charset="0"/>
                <a:cs typeface="Times New Roman" pitchFamily="18" charset="0"/>
              </a:rPr>
              <a:t>Load cell</a:t>
            </a:r>
          </a:p>
          <a:p>
            <a:pPr>
              <a:buFont typeface="Wingdings" pitchFamily="2" charset="2"/>
              <a:buChar char="Ø"/>
            </a:pPr>
            <a:r>
              <a:rPr lang="en-IN" sz="2800">
                <a:latin typeface="Times New Roman" pitchFamily="18" charset="0"/>
                <a:cs typeface="Times New Roman" pitchFamily="18" charset="0"/>
              </a:rPr>
              <a:t>Electrical Heating chamber</a:t>
            </a:r>
          </a:p>
          <a:p>
            <a:pPr>
              <a:buFont typeface="Wingdings" pitchFamily="2" charset="2"/>
              <a:buChar char="Ø"/>
            </a:pPr>
            <a:r>
              <a:rPr lang="en-IN" sz="2800">
                <a:latin typeface="Times New Roman" pitchFamily="18" charset="0"/>
                <a:cs typeface="Times New Roman" pitchFamily="18" charset="0"/>
              </a:rPr>
              <a:t>Non-burnt clay brick</a:t>
            </a:r>
            <a:endParaRPr lang="en-US" sz="2800">
              <a:latin typeface="Times New Roman" pitchFamily="18" charset="0"/>
              <a:cs typeface="Times New Roman" pitchFamily="18" charset="0"/>
            </a:endParaRPr>
          </a:p>
          <a:p>
            <a:pPr>
              <a:buFont typeface="Wingdings" pitchFamily="2" charset="2"/>
              <a:buChar char="Ø"/>
            </a:pPr>
            <a:r>
              <a:rPr lang="en-IN" sz="2800">
                <a:latin typeface="Times New Roman" pitchFamily="18" charset="0"/>
                <a:cs typeface="Times New Roman" pitchFamily="18" charset="0"/>
              </a:rPr>
              <a:t>Burnt clay brick</a:t>
            </a:r>
          </a:p>
        </p:txBody>
      </p:sp>
    </p:spTree>
    <p:extLst>
      <p:ext uri="{BB962C8B-B14F-4D97-AF65-F5344CB8AC3E}">
        <p14:creationId xmlns:p14="http://schemas.microsoft.com/office/powerpoint/2010/main" val="163607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9" y="847936"/>
            <a:ext cx="10972800"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a:t>
            </a:r>
            <a:r>
              <a:rPr lang="en-US" sz="3000" b="1" spc="-150">
                <a:solidFill>
                  <a:srgbClr val="002060"/>
                </a:solidFill>
                <a:latin typeface="Times New Roman" pitchFamily="18" charset="0"/>
                <a:ea typeface="Verdana" pitchFamily="34" charset="0"/>
                <a:cs typeface="Times New Roman" pitchFamily="18" charset="0"/>
              </a:rPr>
              <a:t>WORKING  PRINCIPLE OF HARDWARE REQUIREMENTS</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15</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600" y="1916832"/>
            <a:ext cx="10972800" cy="4209331"/>
          </a:xfrm>
        </p:spPr>
        <p:txBody>
          <a:bodyPr/>
          <a:lstStyle/>
          <a:p>
            <a:pPr marL="0" indent="0">
              <a:buNone/>
            </a:pPr>
            <a:r>
              <a:rPr lang="en-IN" sz="2800" b="1">
                <a:latin typeface="Times New Roman" pitchFamily="18" charset="0"/>
                <a:cs typeface="Times New Roman" pitchFamily="18" charset="0"/>
              </a:rPr>
              <a:t>AC power supply</a:t>
            </a:r>
            <a:r>
              <a:rPr lang="en-US" sz="2800">
                <a:latin typeface="Times New Roman" pitchFamily="18" charset="0"/>
                <a:cs typeface="Times New Roman" pitchFamily="18" charset="0"/>
              </a:rPr>
              <a:t>:</a:t>
            </a:r>
          </a:p>
          <a:p>
            <a:pPr algn="just">
              <a:buFont typeface="Wingdings" panose="05000000000000000000" pitchFamily="2" charset="2"/>
              <a:buChar char="Ø"/>
            </a:pPr>
            <a:r>
              <a:rPr lang="en-US" sz="2600">
                <a:latin typeface="Times New Roman" pitchFamily="18" charset="0"/>
                <a:cs typeface="Times New Roman" pitchFamily="18" charset="0"/>
              </a:rPr>
              <a:t>An AC power supply is a type of power supply used to supply alternating current (AC) power to the hole circuit.</a:t>
            </a:r>
          </a:p>
          <a:p>
            <a:pPr algn="just">
              <a:buFont typeface="Wingdings" panose="05000000000000000000" pitchFamily="2" charset="2"/>
              <a:buChar char="Ø"/>
            </a:pPr>
            <a:r>
              <a:rPr lang="en-US" sz="2600">
                <a:latin typeface="Times New Roman" pitchFamily="18" charset="0"/>
                <a:cs typeface="Times New Roman" pitchFamily="18" charset="0"/>
              </a:rPr>
              <a:t>Here we are using the power supply which is used in domestic purpose </a:t>
            </a:r>
            <a:r>
              <a:rPr lang="en-US" sz="2600" err="1">
                <a:latin typeface="Times New Roman" pitchFamily="18" charset="0"/>
                <a:cs typeface="Times New Roman" pitchFamily="18" charset="0"/>
              </a:rPr>
              <a:t>i,e</a:t>
            </a:r>
            <a:r>
              <a:rPr lang="en-US" sz="2600">
                <a:latin typeface="Times New Roman" pitchFamily="18" charset="0"/>
                <a:cs typeface="Times New Roman" pitchFamily="18" charset="0"/>
              </a:rPr>
              <a:t>. single phase, 230v, 50Hz.</a:t>
            </a:r>
          </a:p>
          <a:p>
            <a:pPr marL="0" indent="0">
              <a:buNone/>
            </a:pPr>
            <a:r>
              <a:rPr lang="en-IN" sz="2800" b="1">
                <a:latin typeface="Times New Roman" pitchFamily="18" charset="0"/>
                <a:cs typeface="Times New Roman" pitchFamily="18" charset="0"/>
              </a:rPr>
              <a:t>Voltage step down transformer:</a:t>
            </a:r>
          </a:p>
          <a:p>
            <a:pPr algn="just">
              <a:buFont typeface="Wingdings" panose="05000000000000000000" pitchFamily="2" charset="2"/>
              <a:buChar char="Ø"/>
            </a:pPr>
            <a:r>
              <a:rPr lang="en-IN" sz="2600">
                <a:latin typeface="Times New Roman" pitchFamily="18" charset="0"/>
                <a:cs typeface="Times New Roman" pitchFamily="18" charset="0"/>
              </a:rPr>
              <a:t>The transformer which will convert high voltage levels to low voltage levels with out changing frequency (230v to 12v).</a:t>
            </a:r>
            <a:r>
              <a:rPr lang="en-IN" sz="2600" b="1">
                <a:latin typeface="Times New Roman" pitchFamily="18" charset="0"/>
                <a:cs typeface="Times New Roman" pitchFamily="18" charset="0"/>
              </a:rPr>
              <a:t> </a:t>
            </a:r>
          </a:p>
          <a:p>
            <a:endParaRPr lang="en-US"/>
          </a:p>
        </p:txBody>
      </p:sp>
    </p:spTree>
    <p:extLst>
      <p:ext uri="{BB962C8B-B14F-4D97-AF65-F5344CB8AC3E}">
        <p14:creationId xmlns:p14="http://schemas.microsoft.com/office/powerpoint/2010/main" val="329838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9" y="847936"/>
            <a:ext cx="10972800"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a:t>
            </a:r>
            <a:r>
              <a:rPr lang="en-US" sz="3000" b="1" spc="-150">
                <a:solidFill>
                  <a:srgbClr val="002060"/>
                </a:solidFill>
                <a:latin typeface="Times New Roman" pitchFamily="18" charset="0"/>
                <a:ea typeface="Verdana" pitchFamily="34" charset="0"/>
                <a:cs typeface="Times New Roman" pitchFamily="18" charset="0"/>
              </a:rPr>
              <a:t>WORKING  PRINCIPLE OF HARDWARE REQUIREMENTS</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16</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600" y="1484784"/>
            <a:ext cx="10972800" cy="4641380"/>
          </a:xfrm>
        </p:spPr>
        <p:txBody>
          <a:bodyPr/>
          <a:lstStyle/>
          <a:p>
            <a:pPr marL="0" indent="0">
              <a:buNone/>
            </a:pPr>
            <a:r>
              <a:rPr lang="en-US" sz="2800" b="1">
                <a:latin typeface="Times New Roman" pitchFamily="18" charset="0"/>
                <a:cs typeface="Times New Roman" pitchFamily="18" charset="0"/>
              </a:rPr>
              <a:t>Rectifier:</a:t>
            </a:r>
          </a:p>
          <a:p>
            <a:pPr algn="just">
              <a:buFont typeface="Wingdings" panose="05000000000000000000" pitchFamily="2" charset="2"/>
              <a:buChar char="Ø"/>
            </a:pPr>
            <a:r>
              <a:rPr lang="en-US" sz="2600">
                <a:latin typeface="Times New Roman" pitchFamily="18" charset="0"/>
                <a:cs typeface="Times New Roman" pitchFamily="18" charset="0"/>
              </a:rPr>
              <a:t>A rectifier is an electronic device that converts an alternating current into a direct current by using one or more P-N junction diodes.</a:t>
            </a:r>
          </a:p>
          <a:p>
            <a:pPr algn="just">
              <a:buFont typeface="Wingdings" panose="05000000000000000000" pitchFamily="2" charset="2"/>
              <a:buChar char="Ø"/>
            </a:pPr>
            <a:r>
              <a:rPr lang="en-US" sz="2600">
                <a:latin typeface="Times New Roman" pitchFamily="18" charset="0"/>
                <a:cs typeface="Times New Roman" pitchFamily="18" charset="0"/>
              </a:rPr>
              <a:t> A diode behaves as a one-way valve that allows current to flow in a single direction. This process is known as rectification.</a:t>
            </a:r>
          </a:p>
          <a:p>
            <a:pPr marL="0" indent="0">
              <a:buNone/>
            </a:pPr>
            <a:r>
              <a:rPr lang="en-US" sz="2800" b="1" err="1">
                <a:latin typeface="Times New Roman" pitchFamily="18" charset="0"/>
                <a:cs typeface="Times New Roman" pitchFamily="18" charset="0"/>
              </a:rPr>
              <a:t>Arduino</a:t>
            </a:r>
            <a:r>
              <a:rPr lang="en-US" sz="2800" b="1">
                <a:latin typeface="Times New Roman" pitchFamily="18" charset="0"/>
                <a:cs typeface="Times New Roman" pitchFamily="18" charset="0"/>
              </a:rPr>
              <a:t>:</a:t>
            </a:r>
            <a:endParaRPr lang="en-US" sz="2800">
              <a:latin typeface="Times New Roman" pitchFamily="18" charset="0"/>
              <a:cs typeface="Times New Roman" pitchFamily="18" charset="0"/>
            </a:endParaRPr>
          </a:p>
          <a:p>
            <a:pPr algn="just">
              <a:buFont typeface="Wingdings" panose="05000000000000000000" pitchFamily="2" charset="2"/>
              <a:buChar char="Ø"/>
            </a:pPr>
            <a:r>
              <a:rPr lang="en-US" sz="2600" err="1">
                <a:latin typeface="Times New Roman" pitchFamily="18" charset="0"/>
                <a:cs typeface="Times New Roman" pitchFamily="18" charset="0"/>
              </a:rPr>
              <a:t>Arduino</a:t>
            </a:r>
            <a:r>
              <a:rPr lang="en-US" sz="2600">
                <a:latin typeface="Times New Roman" pitchFamily="18" charset="0"/>
                <a:cs typeface="Times New Roman" pitchFamily="18" charset="0"/>
              </a:rPr>
              <a:t> is an open-source electronics platform based on easy-to-use hardware and software. </a:t>
            </a:r>
          </a:p>
          <a:p>
            <a:pPr algn="just">
              <a:buFont typeface="Wingdings" panose="05000000000000000000" pitchFamily="2" charset="2"/>
              <a:buChar char="Ø"/>
            </a:pPr>
            <a:r>
              <a:rPr lang="en-US" sz="2600" err="1">
                <a:latin typeface="Times New Roman" pitchFamily="18" charset="0"/>
                <a:cs typeface="Times New Roman" pitchFamily="18" charset="0"/>
              </a:rPr>
              <a:t>Arduino</a:t>
            </a:r>
            <a:r>
              <a:rPr lang="en-US" sz="2600">
                <a:latin typeface="Times New Roman" pitchFamily="18" charset="0"/>
                <a:cs typeface="Times New Roman" pitchFamily="18" charset="0"/>
              </a:rPr>
              <a:t> boards are able to read inputs - light on a sensor, a finger on a button, or a Twitter message - and turn it into an output - activating a motor, turning on an LED, publishing something online.</a:t>
            </a:r>
          </a:p>
          <a:p>
            <a:endParaRPr lang="en-US"/>
          </a:p>
        </p:txBody>
      </p:sp>
    </p:spTree>
    <p:extLst>
      <p:ext uri="{BB962C8B-B14F-4D97-AF65-F5344CB8AC3E}">
        <p14:creationId xmlns:p14="http://schemas.microsoft.com/office/powerpoint/2010/main" val="311737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9" y="847936"/>
            <a:ext cx="10972800"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a:t>
            </a:r>
            <a:r>
              <a:rPr lang="en-US" sz="3000" b="1" spc="-150">
                <a:solidFill>
                  <a:srgbClr val="002060"/>
                </a:solidFill>
                <a:latin typeface="Times New Roman" pitchFamily="18" charset="0"/>
                <a:ea typeface="Verdana" pitchFamily="34" charset="0"/>
                <a:cs typeface="Times New Roman" pitchFamily="18" charset="0"/>
              </a:rPr>
              <a:t>WORKING  PRINCIPLE OF HARDWARE REQUIREMENTS</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17</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600" y="1484784"/>
            <a:ext cx="10972800" cy="4641380"/>
          </a:xfrm>
        </p:spPr>
        <p:txBody>
          <a:bodyPr/>
          <a:lstStyle/>
          <a:p>
            <a:pPr marL="0" indent="0" algn="just">
              <a:buNone/>
            </a:pPr>
            <a:r>
              <a:rPr lang="en-US" sz="2800" b="1">
                <a:latin typeface="Times New Roman" pitchFamily="18" charset="0"/>
                <a:cs typeface="Times New Roman" pitchFamily="18" charset="0"/>
              </a:rPr>
              <a:t>Weighing sensor:</a:t>
            </a:r>
            <a:endParaRPr lang="en-US" sz="2800">
              <a:latin typeface="Times New Roman" pitchFamily="18" charset="0"/>
              <a:cs typeface="Times New Roman" pitchFamily="18" charset="0"/>
            </a:endParaRPr>
          </a:p>
          <a:p>
            <a:pPr algn="just">
              <a:buFont typeface="Wingdings" panose="05000000000000000000" pitchFamily="2" charset="2"/>
              <a:buChar char="Ø"/>
            </a:pPr>
            <a:r>
              <a:rPr lang="en-US" sz="2600">
                <a:latin typeface="Times New Roman" pitchFamily="18" charset="0"/>
                <a:cs typeface="Times New Roman" pitchFamily="18" charset="0"/>
              </a:rPr>
              <a:t>It converts an input mechanical force such as load, weight, tension, compression, or pressure into another physical variable, in this case, into an electrical output signal that can be measured, converted and standardized. </a:t>
            </a:r>
          </a:p>
          <a:p>
            <a:pPr algn="just">
              <a:buFont typeface="Wingdings" panose="05000000000000000000" pitchFamily="2" charset="2"/>
              <a:buChar char="Ø"/>
            </a:pPr>
            <a:r>
              <a:rPr lang="en-US" sz="2600">
                <a:latin typeface="Times New Roman" pitchFamily="18" charset="0"/>
                <a:cs typeface="Times New Roman" pitchFamily="18" charset="0"/>
              </a:rPr>
              <a:t>As the force applied to the sensor increases, the electrical signal changes proportionally.</a:t>
            </a:r>
          </a:p>
          <a:p>
            <a:pPr marL="0" indent="0" algn="just">
              <a:buNone/>
            </a:pPr>
            <a:r>
              <a:rPr lang="en-IN" sz="2800" b="1">
                <a:latin typeface="Times New Roman" pitchFamily="18" charset="0"/>
                <a:cs typeface="Times New Roman" pitchFamily="18" charset="0"/>
              </a:rPr>
              <a:t>Electrical Heating chamber:</a:t>
            </a:r>
            <a:endParaRPr lang="en-US" sz="2800">
              <a:latin typeface="Times New Roman" pitchFamily="18" charset="0"/>
              <a:cs typeface="Times New Roman" pitchFamily="18" charset="0"/>
            </a:endParaRPr>
          </a:p>
          <a:p>
            <a:pPr algn="just">
              <a:buFont typeface="Wingdings" panose="05000000000000000000" pitchFamily="2" charset="2"/>
              <a:buChar char="Ø"/>
            </a:pPr>
            <a:r>
              <a:rPr lang="en-US" sz="2600">
                <a:latin typeface="Times New Roman" pitchFamily="18" charset="0"/>
                <a:cs typeface="Times New Roman" pitchFamily="18" charset="0"/>
              </a:rPr>
              <a:t>Heat Chambers are used for gentle, temperature accurate thermal treatment of components in the area of electronic power controller production. Inert-gas atmosphere supports this process.</a:t>
            </a:r>
          </a:p>
        </p:txBody>
      </p:sp>
    </p:spTree>
    <p:extLst>
      <p:ext uri="{BB962C8B-B14F-4D97-AF65-F5344CB8AC3E}">
        <p14:creationId xmlns:p14="http://schemas.microsoft.com/office/powerpoint/2010/main" val="31660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9" y="847936"/>
            <a:ext cx="10972800"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a:t>
            </a:r>
            <a:r>
              <a:rPr lang="en-US" sz="3000" b="1" spc="-150">
                <a:solidFill>
                  <a:srgbClr val="002060"/>
                </a:solidFill>
                <a:latin typeface="Times New Roman" pitchFamily="18" charset="0"/>
                <a:ea typeface="Verdana" pitchFamily="34" charset="0"/>
                <a:cs typeface="Times New Roman" pitchFamily="18" charset="0"/>
              </a:rPr>
              <a:t>WORKING  PRINCIPLE OF HARDWARE REQUIREMENTS</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18</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600" y="1759420"/>
            <a:ext cx="10972800" cy="4261868"/>
          </a:xfrm>
        </p:spPr>
        <p:txBody>
          <a:bodyPr/>
          <a:lstStyle/>
          <a:p>
            <a:pPr marL="0" indent="0" algn="just">
              <a:buNone/>
            </a:pPr>
            <a:r>
              <a:rPr lang="en-IN" sz="2800" b="1">
                <a:latin typeface="Times New Roman" pitchFamily="18" charset="0"/>
                <a:cs typeface="Times New Roman" pitchFamily="18" charset="0"/>
              </a:rPr>
              <a:t>Non burnt clay brick</a:t>
            </a:r>
            <a:r>
              <a:rPr lang="en-US" sz="2800">
                <a:latin typeface="Times New Roman" pitchFamily="18" charset="0"/>
                <a:cs typeface="Times New Roman" pitchFamily="18" charset="0"/>
              </a:rPr>
              <a:t>:</a:t>
            </a:r>
          </a:p>
          <a:p>
            <a:pPr algn="just">
              <a:buFont typeface="Wingdings" panose="05000000000000000000" pitchFamily="2" charset="2"/>
              <a:buChar char="Ø"/>
            </a:pPr>
            <a:r>
              <a:rPr lang="en-US" sz="2600">
                <a:latin typeface="Times New Roman" pitchFamily="18" charset="0"/>
                <a:cs typeface="Times New Roman" pitchFamily="18" charset="0"/>
              </a:rPr>
              <a:t>It is a raw brick which contains moisture and with poor mechanical strength.</a:t>
            </a:r>
          </a:p>
          <a:p>
            <a:pPr algn="just">
              <a:buFont typeface="Wingdings" panose="05000000000000000000" pitchFamily="2" charset="2"/>
              <a:buChar char="Ø"/>
            </a:pPr>
            <a:r>
              <a:rPr lang="en-US" sz="2600">
                <a:latin typeface="Times New Roman" pitchFamily="18" charset="0"/>
                <a:cs typeface="Times New Roman" pitchFamily="18" charset="0"/>
              </a:rPr>
              <a:t>Initial it is kept under the sun light to convert wet brick to semi dry brick. Here this semi dry brick is input to the heat chamber.</a:t>
            </a:r>
          </a:p>
          <a:p>
            <a:pPr marL="0" indent="0" algn="just">
              <a:buNone/>
            </a:pPr>
            <a:r>
              <a:rPr lang="en-IN" sz="2800" b="1">
                <a:latin typeface="Times New Roman" pitchFamily="18" charset="0"/>
                <a:cs typeface="Times New Roman" pitchFamily="18" charset="0"/>
              </a:rPr>
              <a:t>Burnt clay brick:</a:t>
            </a:r>
          </a:p>
          <a:p>
            <a:pPr algn="just">
              <a:buFont typeface="Wingdings" panose="05000000000000000000" pitchFamily="2" charset="2"/>
              <a:buChar char="Ø"/>
            </a:pPr>
            <a:r>
              <a:rPr lang="en-IN" sz="2600">
                <a:latin typeface="Times New Roman" pitchFamily="18" charset="0"/>
                <a:cs typeface="Times New Roman" pitchFamily="18" charset="0"/>
              </a:rPr>
              <a:t>It is the finished brick which is completely burnt and came from the heating chamber also it having high mechanical strength compare to semi dry brick.</a:t>
            </a:r>
          </a:p>
          <a:p>
            <a:pPr algn="just">
              <a:buFont typeface="Wingdings" panose="05000000000000000000" pitchFamily="2" charset="2"/>
              <a:buChar char="Ø"/>
            </a:pPr>
            <a:r>
              <a:rPr lang="en-IN" sz="2600">
                <a:latin typeface="Times New Roman" pitchFamily="18" charset="0"/>
                <a:cs typeface="Times New Roman" pitchFamily="18" charset="0"/>
              </a:rPr>
              <a:t>It can be directly used to construct the walls. </a:t>
            </a:r>
          </a:p>
          <a:p>
            <a:pPr marL="0" indent="0" algn="just">
              <a:buNone/>
            </a:pPr>
            <a:endParaRPr lang="en-US" sz="2600">
              <a:latin typeface="Times New Roman" pitchFamily="18" charset="0"/>
              <a:cs typeface="Times New Roman" pitchFamily="18" charset="0"/>
            </a:endParaRPr>
          </a:p>
        </p:txBody>
      </p:sp>
    </p:spTree>
    <p:extLst>
      <p:ext uri="{BB962C8B-B14F-4D97-AF65-F5344CB8AC3E}">
        <p14:creationId xmlns:p14="http://schemas.microsoft.com/office/powerpoint/2010/main" val="99787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ABSTRACT  </a:t>
            </a:r>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762000" y="1412776"/>
            <a:ext cx="10820400" cy="4486375"/>
          </a:xfrm>
        </p:spPr>
        <p:txBody>
          <a:bodyPr/>
          <a:lstStyle/>
          <a:p>
            <a:pPr algn="just" fontAlgn="auto">
              <a:spcAft>
                <a:spcPts val="0"/>
              </a:spcAft>
              <a:buClr>
                <a:srgbClr val="B31166"/>
              </a:buClr>
              <a:buFont typeface="Wingdings" panose="05000000000000000000" pitchFamily="2" charset="2"/>
              <a:buChar char="v"/>
              <a:defRPr/>
            </a:pPr>
            <a:r>
              <a:rPr lang="en-US" sz="2400">
                <a:latin typeface="Times New Roman" panose="02020603050405020304" pitchFamily="18" charset="0"/>
                <a:cs typeface="Times New Roman" panose="02020603050405020304" pitchFamily="18" charset="0"/>
              </a:rPr>
              <a:t>Nowadays clay brick kilns are possible by using large quantities of wood. To kiln the 60 thousand bricks approximately 9 tones of wood is required and it takes 15 to 20 days of duration. Many trees are cut down to satisfy the requirement.</a:t>
            </a:r>
          </a:p>
          <a:p>
            <a:pPr algn="just" fontAlgn="auto">
              <a:spcAft>
                <a:spcPts val="0"/>
              </a:spcAft>
              <a:buClr>
                <a:srgbClr val="B31166"/>
              </a:buClr>
              <a:buFont typeface="Wingdings" panose="05000000000000000000" pitchFamily="2" charset="2"/>
              <a:buChar char="v"/>
              <a:defRPr/>
            </a:pPr>
            <a:r>
              <a:rPr lang="en-US" sz="2400">
                <a:latin typeface="Times New Roman" panose="02020603050405020304" pitchFamily="18" charset="0"/>
                <a:cs typeface="Times New Roman" panose="02020603050405020304" pitchFamily="18" charset="0"/>
              </a:rPr>
              <a:t> As a result we are significantly contributing to global warming and polluting the atmospheric air.</a:t>
            </a:r>
          </a:p>
          <a:p>
            <a:pPr algn="just" fontAlgn="auto">
              <a:spcAft>
                <a:spcPts val="0"/>
              </a:spcAft>
              <a:buClr>
                <a:srgbClr val="B31166"/>
              </a:buClr>
              <a:buFont typeface="Wingdings" panose="05000000000000000000" pitchFamily="2" charset="2"/>
              <a:buChar char="v"/>
              <a:defRPr/>
            </a:pPr>
            <a:r>
              <a:rPr lang="en-US" sz="2400">
                <a:latin typeface="Times New Roman" panose="02020603050405020304" pitchFamily="18" charset="0"/>
                <a:cs typeface="Times New Roman" panose="02020603050405020304" pitchFamily="18" charset="0"/>
              </a:rPr>
              <a:t>In the world wide nearly 15%(5.52 billion </a:t>
            </a:r>
            <a:r>
              <a:rPr lang="en-US" sz="2400" err="1">
                <a:latin typeface="Times New Roman" panose="02020603050405020304" pitchFamily="18" charset="0"/>
                <a:cs typeface="Times New Roman" panose="02020603050405020304" pitchFamily="18" charset="0"/>
              </a:rPr>
              <a:t>tonnes</a:t>
            </a:r>
            <a:r>
              <a:rPr lang="en-US" sz="2400">
                <a:latin typeface="Times New Roman" panose="02020603050405020304" pitchFamily="18" charset="0"/>
                <a:cs typeface="Times New Roman" panose="02020603050405020304" pitchFamily="18" charset="0"/>
              </a:rPr>
              <a:t>) of carbon emission is done by traditional brick kilns, and 5% of bricks were wasted while the </a:t>
            </a:r>
            <a:r>
              <a:rPr lang="en-US" sz="2400" err="1">
                <a:latin typeface="Times New Roman" panose="02020603050405020304" pitchFamily="18" charset="0"/>
                <a:cs typeface="Times New Roman" panose="02020603050405020304" pitchFamily="18" charset="0"/>
              </a:rPr>
              <a:t>kilnsing</a:t>
            </a:r>
            <a:r>
              <a:rPr lang="en-US" sz="2400">
                <a:latin typeface="Times New Roman" panose="02020603050405020304" pitchFamily="18" charset="0"/>
                <a:cs typeface="Times New Roman" panose="02020603050405020304" pitchFamily="18" charset="0"/>
              </a:rPr>
              <a:t> process.</a:t>
            </a:r>
          </a:p>
          <a:p>
            <a:pPr algn="just" fontAlgn="auto">
              <a:spcAft>
                <a:spcPts val="0"/>
              </a:spcAft>
              <a:buClr>
                <a:srgbClr val="B31166"/>
              </a:buClr>
              <a:buFont typeface="Wingdings" panose="05000000000000000000" pitchFamily="2" charset="2"/>
              <a:buChar char="v"/>
              <a:defRPr/>
            </a:pPr>
            <a:r>
              <a:rPr lang="en-US" sz="2400">
                <a:latin typeface="Times New Roman" panose="02020603050405020304" pitchFamily="18" charset="0"/>
                <a:cs typeface="Times New Roman" panose="02020603050405020304" pitchFamily="18" charset="0"/>
              </a:rPr>
              <a:t> For all these problems we are with a solution to the proposal </a:t>
            </a:r>
            <a:r>
              <a:rPr lang="en-US" sz="2400" b="1">
                <a:latin typeface="Times New Roman" panose="02020603050405020304" pitchFamily="18" charset="0"/>
                <a:cs typeface="Times New Roman" panose="02020603050405020304" pitchFamily="18" charset="0"/>
              </a:rPr>
              <a:t>“INTELLIGENT INSTANT BRICK KILNS MACHINE”, </a:t>
            </a:r>
            <a:r>
              <a:rPr lang="en-US" sz="2400">
                <a:latin typeface="Times New Roman" panose="02020603050405020304" pitchFamily="18" charset="0"/>
                <a:cs typeface="Times New Roman" panose="02020603050405020304" pitchFamily="18" charset="0"/>
              </a:rPr>
              <a:t>in this</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we can get instantly finished bricks from the machine by using the electric furnace. We can reduce the deforestation and emission of harmful gases from the </a:t>
            </a:r>
            <a:r>
              <a:rPr lang="en-US" sz="2400" err="1">
                <a:latin typeface="Times New Roman" panose="02020603050405020304" pitchFamily="18" charset="0"/>
                <a:cs typeface="Times New Roman" panose="02020603050405020304" pitchFamily="18" charset="0"/>
              </a:rPr>
              <a:t>kilnsing</a:t>
            </a:r>
            <a:r>
              <a:rPr lang="en-US" sz="2400">
                <a:latin typeface="Times New Roman" panose="02020603050405020304" pitchFamily="18" charset="0"/>
                <a:cs typeface="Times New Roman" panose="02020603050405020304" pitchFamily="18" charset="0"/>
              </a:rPr>
              <a:t> process. </a:t>
            </a:r>
          </a:p>
          <a:p>
            <a:pPr marL="0" indent="0" algn="just" fontAlgn="auto">
              <a:spcAft>
                <a:spcPts val="0"/>
              </a:spcAft>
              <a:buFont typeface="Wingdings 3" charset="2"/>
              <a:buNone/>
              <a:defRPr/>
            </a:pPr>
            <a:endParaRPr lang="en-US" sz="120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1</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9" y="847936"/>
            <a:ext cx="10972800"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WORKING  PRINCIPLE</a:t>
            </a: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19</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600" y="1484784"/>
            <a:ext cx="10972800" cy="4641379"/>
          </a:xfrm>
        </p:spPr>
        <p:txBody>
          <a:bodyPr/>
          <a:lstStyle/>
          <a:p>
            <a:pPr algn="just"/>
            <a:r>
              <a:rPr lang="en-US" sz="2400">
                <a:latin typeface="Times New Roman" pitchFamily="18" charset="0"/>
                <a:cs typeface="Times New Roman" pitchFamily="18" charset="0"/>
              </a:rPr>
              <a:t>At starting the semi dry brick kept on the weighing sensor and the weighing sensor will chick the weight of the semi dry brick and it sends signal to the </a:t>
            </a:r>
            <a:r>
              <a:rPr lang="en-US" sz="2400" err="1">
                <a:latin typeface="Times New Roman" pitchFamily="18" charset="0"/>
                <a:cs typeface="Times New Roman" pitchFamily="18" charset="0"/>
              </a:rPr>
              <a:t>arduino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uno</a:t>
            </a:r>
            <a:r>
              <a:rPr lang="en-US" sz="2400">
                <a:latin typeface="Times New Roman" pitchFamily="18" charset="0"/>
                <a:cs typeface="Times New Roman" pitchFamily="18" charset="0"/>
              </a:rPr>
              <a:t>.</a:t>
            </a:r>
          </a:p>
          <a:p>
            <a:pPr algn="just"/>
            <a:r>
              <a:rPr lang="en-US" sz="2400">
                <a:latin typeface="Times New Roman" pitchFamily="18" charset="0"/>
                <a:cs typeface="Times New Roman" pitchFamily="18" charset="0"/>
              </a:rPr>
              <a:t>The function of </a:t>
            </a:r>
            <a:r>
              <a:rPr lang="en-US" sz="2400" err="1">
                <a:latin typeface="Times New Roman" pitchFamily="18" charset="0"/>
                <a:cs typeface="Times New Roman" pitchFamily="18" charset="0"/>
              </a:rPr>
              <a:t>arduino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uno</a:t>
            </a:r>
            <a:r>
              <a:rPr lang="en-US" sz="2400">
                <a:latin typeface="Times New Roman" pitchFamily="18" charset="0"/>
                <a:cs typeface="Times New Roman" pitchFamily="18" charset="0"/>
              </a:rPr>
              <a:t> is to set the duration of time that the brick need to kept in the inside of the heating chamber.</a:t>
            </a:r>
          </a:p>
          <a:p>
            <a:pPr algn="just"/>
            <a:r>
              <a:rPr lang="en-US" sz="2400">
                <a:latin typeface="Times New Roman" pitchFamily="18" charset="0"/>
                <a:cs typeface="Times New Roman" pitchFamily="18" charset="0"/>
              </a:rPr>
              <a:t>After checking the  weight of the brick the brick can be kept in the inside of the heating chamber with certain duration of time which will be fixed by the </a:t>
            </a:r>
            <a:r>
              <a:rPr lang="en-US" sz="2400" err="1">
                <a:latin typeface="Times New Roman" pitchFamily="18" charset="0"/>
                <a:cs typeface="Times New Roman" pitchFamily="18" charset="0"/>
              </a:rPr>
              <a:t>arduino</a:t>
            </a:r>
            <a:r>
              <a:rPr lang="en-US" sz="2400">
                <a:latin typeface="Times New Roman" pitchFamily="18" charset="0"/>
                <a:cs typeface="Times New Roman" pitchFamily="18" charset="0"/>
              </a:rPr>
              <a:t> </a:t>
            </a:r>
            <a:r>
              <a:rPr lang="en-US" sz="2400" err="1">
                <a:latin typeface="Times New Roman" pitchFamily="18" charset="0"/>
                <a:cs typeface="Times New Roman" pitchFamily="18" charset="0"/>
              </a:rPr>
              <a:t>uno</a:t>
            </a:r>
            <a:r>
              <a:rPr lang="en-US" sz="2400">
                <a:latin typeface="Times New Roman" pitchFamily="18" charset="0"/>
                <a:cs typeface="Times New Roman" pitchFamily="18" charset="0"/>
              </a:rPr>
              <a:t>.</a:t>
            </a:r>
          </a:p>
          <a:p>
            <a:pPr algn="just"/>
            <a:r>
              <a:rPr lang="en-US" sz="2400">
                <a:latin typeface="Times New Roman" pitchFamily="18" charset="0"/>
                <a:cs typeface="Times New Roman" pitchFamily="18" charset="0"/>
              </a:rPr>
              <a:t>After burning the brick with given duration of time the smart door will automatically opens.</a:t>
            </a:r>
          </a:p>
          <a:p>
            <a:pPr algn="just"/>
            <a:r>
              <a:rPr lang="en-US" sz="2400">
                <a:latin typeface="Times New Roman" pitchFamily="18" charset="0"/>
                <a:cs typeface="Times New Roman" pitchFamily="18" charset="0"/>
              </a:rPr>
              <a:t>The burnt brick or finished brick was taken from the heating chamber with  the help of automation.</a:t>
            </a:r>
          </a:p>
          <a:p>
            <a:pPr algn="just"/>
            <a:r>
              <a:rPr lang="en-US" sz="2400">
                <a:latin typeface="Times New Roman" pitchFamily="18" charset="0"/>
                <a:cs typeface="Times New Roman" pitchFamily="18" charset="0"/>
              </a:rPr>
              <a:t>After that the burnt bricks will be kept at outside for cooling and it is stored.</a:t>
            </a:r>
          </a:p>
        </p:txBody>
      </p:sp>
    </p:spTree>
    <p:extLst>
      <p:ext uri="{BB962C8B-B14F-4D97-AF65-F5344CB8AC3E}">
        <p14:creationId xmlns:p14="http://schemas.microsoft.com/office/powerpoint/2010/main" val="265097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8" y="847936"/>
            <a:ext cx="11284551" cy="742529"/>
          </a:xfrm>
        </p:spPr>
        <p:txBody>
          <a:bodyPr/>
          <a:lstStyle/>
          <a:p>
            <a:pPr marL="342900" indent="-342900"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a:t>
            </a:r>
            <a:r>
              <a:rPr lang="en-US" sz="3200" b="1">
                <a:latin typeface="Times New Roman" pitchFamily="18" charset="0"/>
                <a:cs typeface="Times New Roman" pitchFamily="18" charset="0"/>
              </a:rPr>
              <a:t>THE CHAMBER SPACE REQUIRED FOR 1000 BRICKS</a:t>
            </a:r>
            <a:endParaRPr lang="en-US" sz="3200" b="1" spc="-150">
              <a:solidFill>
                <a:srgbClr val="002060"/>
              </a:solidFill>
              <a:latin typeface="Times New Roman" pitchFamily="18" charset="0"/>
              <a:ea typeface="Verdana" pitchFamily="34" charset="0"/>
              <a:cs typeface="Times New Roman" pitchFamily="18" charset="0"/>
            </a:endParaRP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20</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noRot="1" noChangeAspect="1" noMove="1" noResize="1" noEditPoints="1" noAdjustHandles="1" noChangeArrowheads="1" noChangeShapeType="1" noTextEdit="1"/>
          </p:cNvSpPr>
          <p:nvPr>
            <p:ph idx="1"/>
          </p:nvPr>
        </p:nvSpPr>
        <p:spPr>
          <a:xfrm>
            <a:off x="609600" y="1484313"/>
            <a:ext cx="10972800" cy="4641850"/>
          </a:xfrm>
          <a:blipFill>
            <a:blip r:embed="rId3"/>
            <a:stretch>
              <a:fillRect l="-552" t="-753"/>
            </a:stretch>
          </a:blipFill>
        </p:spPr>
        <p:txBody>
          <a:bodyPr rtlCol="0">
            <a:normAutofit/>
          </a:bodyPr>
          <a:lstStyle/>
          <a:p>
            <a:pPr fontAlgn="auto">
              <a:spcAft>
                <a:spcPts val="0"/>
              </a:spcAft>
              <a:buFont typeface="Wingdings 3" charset="2"/>
              <a:buChar char=""/>
              <a:defRPr/>
            </a:pPr>
            <a:r>
              <a:rPr lang="en-US">
                <a:noFill/>
              </a:rPr>
              <a:t> </a:t>
            </a:r>
          </a:p>
        </p:txBody>
      </p:sp>
    </p:spTree>
    <p:extLst>
      <p:ext uri="{BB962C8B-B14F-4D97-AF65-F5344CB8AC3E}">
        <p14:creationId xmlns:p14="http://schemas.microsoft.com/office/powerpoint/2010/main" val="349821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8" y="847936"/>
            <a:ext cx="11284551" cy="742529"/>
          </a:xfrm>
        </p:spPr>
        <p:txBody>
          <a:bodyPr/>
          <a:lstStyle/>
          <a:p>
            <a:pPr marL="342900" indent="-342900" eaLnBrk="1" fontAlgn="auto" hangingPunct="1">
              <a:spcAft>
                <a:spcPts val="0"/>
              </a:spcAft>
              <a:defRPr/>
            </a:pPr>
            <a:r>
              <a:rPr lang="en-US" sz="3200" b="1" spc="-150">
                <a:latin typeface="Times New Roman" pitchFamily="18" charset="0"/>
                <a:ea typeface="Verdana" pitchFamily="34" charset="0"/>
                <a:cs typeface="Times New Roman" pitchFamily="18" charset="0"/>
              </a:rPr>
              <a:t> </a:t>
            </a:r>
            <a:r>
              <a:rPr lang="en-IN" sz="3200" b="1">
                <a:latin typeface="Times New Roman" pitchFamily="18" charset="0"/>
                <a:cs typeface="Times New Roman" pitchFamily="18" charset="0"/>
              </a:rPr>
              <a:t>TIME REQUIRED FOR ONE-TIME KILNS PROCESS</a:t>
            </a:r>
            <a:endParaRPr lang="en-US" sz="3200" b="1" spc="-150">
              <a:latin typeface="Times New Roman" pitchFamily="18" charset="0"/>
              <a:ea typeface="Verdana" pitchFamily="34" charset="0"/>
              <a:cs typeface="Times New Roman" pitchFamily="18" charset="0"/>
            </a:endParaRP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21</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noRot="1" noChangeAspect="1" noMove="1" noResize="1" noEditPoints="1" noAdjustHandles="1" noChangeArrowheads="1" noChangeShapeType="1" noTextEdit="1"/>
          </p:cNvSpPr>
          <p:nvPr>
            <p:ph idx="1"/>
          </p:nvPr>
        </p:nvSpPr>
        <p:spPr>
          <a:blipFill>
            <a:blip r:embed="rId3"/>
            <a:stretch>
              <a:fillRect l="-397" t="-433" b="-1732"/>
            </a:stretch>
          </a:blipFill>
        </p:spPr>
        <p:txBody>
          <a:bodyPr rtlCol="0">
            <a:normAutofit/>
          </a:bodyPr>
          <a:lstStyle/>
          <a:p>
            <a:pPr fontAlgn="auto">
              <a:spcAft>
                <a:spcPts val="0"/>
              </a:spcAft>
              <a:buFont typeface="Wingdings 3" charset="2"/>
              <a:buChar char=""/>
              <a:defRPr/>
            </a:pPr>
            <a:r>
              <a:rPr lang="en-US">
                <a:noFill/>
              </a:rPr>
              <a:t> </a:t>
            </a:r>
          </a:p>
        </p:txBody>
      </p:sp>
    </p:spTree>
    <p:extLst>
      <p:ext uri="{BB962C8B-B14F-4D97-AF65-F5344CB8AC3E}">
        <p14:creationId xmlns:p14="http://schemas.microsoft.com/office/powerpoint/2010/main" val="3006385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555EBB4-62A3-46A9-89E4-C1F7F29DD9C2}"/>
              </a:ext>
            </a:extLst>
          </p:cNvPr>
          <p:cNvSpPr>
            <a:spLocks noGrp="1"/>
          </p:cNvSpPr>
          <p:nvPr>
            <p:ph type="title"/>
          </p:nvPr>
        </p:nvSpPr>
        <p:spPr>
          <a:xfrm>
            <a:off x="297848" y="847936"/>
            <a:ext cx="11284551" cy="742529"/>
          </a:xfrm>
        </p:spPr>
        <p:txBody>
          <a:bodyPr/>
          <a:lstStyle/>
          <a:p>
            <a:pPr marL="342900" indent="-342900" eaLnBrk="1" fontAlgn="auto" hangingPunct="1">
              <a:spcAft>
                <a:spcPts val="0"/>
              </a:spcAft>
              <a:defRPr/>
            </a:pPr>
            <a:r>
              <a:rPr lang="en-US" sz="3200" b="1" spc="-150">
                <a:latin typeface="Times New Roman" pitchFamily="18" charset="0"/>
                <a:ea typeface="Verdana" pitchFamily="34" charset="0"/>
                <a:cs typeface="Times New Roman" pitchFamily="18" charset="0"/>
              </a:rPr>
              <a:t> </a:t>
            </a:r>
            <a:r>
              <a:rPr lang="en-IN" sz="3200" b="1">
                <a:latin typeface="Times New Roman" pitchFamily="18" charset="0"/>
                <a:cs typeface="Times New Roman" pitchFamily="18" charset="0"/>
              </a:rPr>
              <a:t>POLLUTION CAUSED BY VARIOUS METHODS OF KILNS</a:t>
            </a:r>
            <a:endParaRPr lang="en-US" sz="3200" b="1" spc="-150">
              <a:latin typeface="Times New Roman" pitchFamily="18" charset="0"/>
              <a:ea typeface="Verdana" pitchFamily="34" charset="0"/>
              <a:cs typeface="Times New Roman" pitchFamily="18" charset="0"/>
            </a:endParaRPr>
          </a:p>
        </p:txBody>
      </p:sp>
      <p:cxnSp>
        <p:nvCxnSpPr>
          <p:cNvPr id="5" name="Straight Connector 4">
            <a:extLst>
              <a:ext uri="{FF2B5EF4-FFF2-40B4-BE49-F238E27FC236}">
                <a16:creationId xmlns:a16="http://schemas.microsoft.com/office/drawing/2014/main" id="{09137A6A-8BB4-43B9-B0CB-84B32DD832A6}"/>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BF57C325-0752-4318-B6EF-1D0921B3409A}"/>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70727E98-52F9-4CEA-9874-9D43A3056D7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0A1B6B-5C28-4A33-A62C-2789C7780FF6}" type="slidenum">
              <a:rPr lang="en-US" altLang="en-US">
                <a:solidFill>
                  <a:srgbClr val="898989"/>
                </a:solidFill>
              </a:rPr>
              <a:pPr eaLnBrk="1" hangingPunct="1"/>
              <a:t>22</a:t>
            </a:fld>
            <a:r>
              <a:rPr lang="en-US" altLang="en-US">
                <a:solidFill>
                  <a:srgbClr val="898989"/>
                </a:solidFill>
              </a:rPr>
              <a:t>/67</a:t>
            </a:r>
          </a:p>
        </p:txBody>
      </p:sp>
      <p:sp>
        <p:nvSpPr>
          <p:cNvPr id="41992" name="Footer Placeholder 13">
            <a:extLst>
              <a:ext uri="{FF2B5EF4-FFF2-40B4-BE49-F238E27FC236}">
                <a16:creationId xmlns:a16="http://schemas.microsoft.com/office/drawing/2014/main" id="{09BC1867-B09A-48B2-A36D-8DBE2C44F76E}"/>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1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84909"/>
            <a:ext cx="4503829" cy="7630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ontent Placeholder 3"/>
          <p:cNvGraphicFramePr>
            <a:graphicFrameLocks noGrp="1"/>
          </p:cNvGraphicFramePr>
          <p:nvPr>
            <p:ph idx="1"/>
          </p:nvPr>
        </p:nvGraphicFramePr>
        <p:xfrm>
          <a:off x="609600" y="1600200"/>
          <a:ext cx="109728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0391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CCE4-AE12-4137-AE88-73EC7C7F8687}"/>
              </a:ext>
            </a:extLst>
          </p:cNvPr>
          <p:cNvSpPr>
            <a:spLocks noGrp="1"/>
          </p:cNvSpPr>
          <p:nvPr>
            <p:ph type="title"/>
          </p:nvPr>
        </p:nvSpPr>
        <p:spPr>
          <a:xfrm>
            <a:off x="381000" y="609600"/>
            <a:ext cx="11506200" cy="533400"/>
          </a:xfrm>
        </p:spPr>
        <p:txBody>
          <a:bodyPr rtlCol="0">
            <a:normAutofit fontScale="90000"/>
          </a:bodyPr>
          <a:lstStyle/>
          <a:p>
            <a:pPr eaLnBrk="1" fontAlgn="auto" hangingPunct="1">
              <a:spcAft>
                <a:spcPts val="0"/>
              </a:spcAft>
              <a:defRPr/>
            </a:pPr>
            <a:r>
              <a:rPr lang="en-US" sz="4000" b="1" spc="-150">
                <a:solidFill>
                  <a:srgbClr val="002060"/>
                </a:solidFill>
                <a:latin typeface="Times New Roman" pitchFamily="18" charset="0"/>
                <a:ea typeface="Verdana" pitchFamily="34" charset="0"/>
                <a:cs typeface="Times New Roman" pitchFamily="18" charset="0"/>
              </a:rPr>
              <a:t>  ADVANTAGES</a:t>
            </a:r>
            <a:r>
              <a:rPr lang="en-US" sz="4000" b="1">
                <a:latin typeface="Times New Roman" pitchFamily="18" charset="0"/>
                <a:cs typeface="Times New Roman" pitchFamily="18" charset="0"/>
              </a:rPr>
              <a:t> </a:t>
            </a:r>
            <a:endParaRPr lang="en-US" sz="4000" b="1" spc="-150">
              <a:solidFill>
                <a:srgbClr val="002060"/>
              </a:solidFill>
              <a:latin typeface="Times New Roman" pitchFamily="18" charset="0"/>
              <a:ea typeface="Verdana" pitchFamily="34" charset="0"/>
              <a:cs typeface="Times New Roman" pitchFamily="18" charset="0"/>
            </a:endParaRPr>
          </a:p>
        </p:txBody>
      </p:sp>
      <p:sp>
        <p:nvSpPr>
          <p:cNvPr id="3" name="Content Placeholder 2">
            <a:extLst>
              <a:ext uri="{FF2B5EF4-FFF2-40B4-BE49-F238E27FC236}">
                <a16:creationId xmlns:a16="http://schemas.microsoft.com/office/drawing/2014/main" id="{B2E62049-B857-42D1-BC26-ADE0D27107CC}"/>
              </a:ext>
            </a:extLst>
          </p:cNvPr>
          <p:cNvSpPr>
            <a:spLocks noGrp="1"/>
          </p:cNvSpPr>
          <p:nvPr>
            <p:ph idx="1"/>
          </p:nvPr>
        </p:nvSpPr>
        <p:spPr>
          <a:xfrm>
            <a:off x="609600" y="1412776"/>
            <a:ext cx="10972800" cy="4943574"/>
          </a:xfrm>
        </p:spPr>
        <p:txBody>
          <a:bodyPr rtlCol="0">
            <a:normAutofit fontScale="85000" lnSpcReduction="20000"/>
          </a:bodyPr>
          <a:lstStyle/>
          <a:p>
            <a:pPr>
              <a:lnSpc>
                <a:spcPct val="120000"/>
              </a:lnSpc>
              <a:buFont typeface="Wingdings" pitchFamily="2" charset="2"/>
              <a:buChar char="Ø"/>
            </a:pPr>
            <a:r>
              <a:rPr lang="en-US" sz="2800">
                <a:latin typeface="Times New Roman" pitchFamily="18" charset="0"/>
                <a:cs typeface="Times New Roman" pitchFamily="18" charset="0"/>
              </a:rPr>
              <a:t>The instant finished brick (to construct the wall) is possible.</a:t>
            </a:r>
          </a:p>
          <a:p>
            <a:pPr>
              <a:lnSpc>
                <a:spcPct val="120000"/>
              </a:lnSpc>
              <a:buFont typeface="Wingdings" pitchFamily="2" charset="2"/>
              <a:buChar char="Ø"/>
            </a:pPr>
            <a:r>
              <a:rPr lang="en-US" sz="2800">
                <a:latin typeface="Times New Roman" pitchFamily="18" charset="0"/>
                <a:cs typeface="Times New Roman" pitchFamily="18" charset="0"/>
              </a:rPr>
              <a:t>Zero emission of carbon.</a:t>
            </a:r>
          </a:p>
          <a:p>
            <a:pPr>
              <a:lnSpc>
                <a:spcPct val="120000"/>
              </a:lnSpc>
              <a:buFont typeface="Wingdings" pitchFamily="2" charset="2"/>
              <a:buChar char="Ø"/>
            </a:pPr>
            <a:r>
              <a:rPr lang="en-US" sz="2800">
                <a:latin typeface="Times New Roman" pitchFamily="18" charset="0"/>
                <a:cs typeface="Times New Roman" pitchFamily="18" charset="0"/>
              </a:rPr>
              <a:t> It will avoid contributing in global warming and polluting the atmospheric air much more. </a:t>
            </a:r>
          </a:p>
          <a:p>
            <a:pPr>
              <a:lnSpc>
                <a:spcPct val="120000"/>
              </a:lnSpc>
              <a:buFont typeface="Wingdings" pitchFamily="2" charset="2"/>
              <a:buChar char="Ø"/>
            </a:pPr>
            <a:r>
              <a:rPr lang="en-US" sz="2800">
                <a:latin typeface="Times New Roman" pitchFamily="18" charset="0"/>
                <a:cs typeface="Times New Roman" pitchFamily="18" charset="0"/>
              </a:rPr>
              <a:t>It is able to kiln the less quantity of bricks.</a:t>
            </a:r>
          </a:p>
          <a:p>
            <a:pPr>
              <a:lnSpc>
                <a:spcPct val="120000"/>
              </a:lnSpc>
              <a:buFont typeface="Wingdings" pitchFamily="2" charset="2"/>
              <a:buChar char="Ø"/>
            </a:pPr>
            <a:r>
              <a:rPr lang="en-US" sz="2800">
                <a:latin typeface="Times New Roman" pitchFamily="18" charset="0"/>
                <a:cs typeface="Times New Roman" pitchFamily="18" charset="0"/>
              </a:rPr>
              <a:t>Deforestation can be reduced(zero).</a:t>
            </a:r>
          </a:p>
          <a:p>
            <a:pPr>
              <a:lnSpc>
                <a:spcPct val="120000"/>
              </a:lnSpc>
              <a:buFont typeface="Wingdings" pitchFamily="2" charset="2"/>
              <a:buChar char="Ø"/>
            </a:pPr>
            <a:r>
              <a:rPr lang="en-US" sz="2800">
                <a:latin typeface="Times New Roman" pitchFamily="18" charset="0"/>
                <a:cs typeface="Times New Roman" pitchFamily="18" charset="0"/>
              </a:rPr>
              <a:t>Less man power is required.</a:t>
            </a:r>
          </a:p>
          <a:p>
            <a:pPr>
              <a:lnSpc>
                <a:spcPct val="120000"/>
              </a:lnSpc>
              <a:buFont typeface="Wingdings" pitchFamily="2" charset="2"/>
              <a:buChar char="Ø"/>
            </a:pPr>
            <a:r>
              <a:rPr lang="en-US" sz="2800">
                <a:latin typeface="Times New Roman" pitchFamily="18" charset="0"/>
                <a:cs typeface="Times New Roman" pitchFamily="18" charset="0"/>
              </a:rPr>
              <a:t>All time(all seasons) production is possible.</a:t>
            </a:r>
          </a:p>
          <a:p>
            <a:pPr>
              <a:lnSpc>
                <a:spcPct val="120000"/>
              </a:lnSpc>
              <a:buFont typeface="Wingdings" pitchFamily="2" charset="2"/>
              <a:buChar char="Ø"/>
            </a:pPr>
            <a:r>
              <a:rPr lang="en-US" sz="2800">
                <a:latin typeface="Times New Roman" pitchFamily="18" charset="0"/>
                <a:cs typeface="Times New Roman" pitchFamily="18" charset="0"/>
              </a:rPr>
              <a:t>The space required for the kilns process is very less compared to the traditional brick kilns process. </a:t>
            </a:r>
          </a:p>
          <a:p>
            <a:pPr>
              <a:lnSpc>
                <a:spcPct val="120000"/>
              </a:lnSpc>
              <a:buFont typeface="Wingdings" pitchFamily="2" charset="2"/>
              <a:buChar char="Ø"/>
            </a:pPr>
            <a:r>
              <a:rPr lang="en-US" sz="2800">
                <a:latin typeface="Times New Roman" pitchFamily="18" charset="0"/>
                <a:cs typeface="Times New Roman" pitchFamily="18" charset="0"/>
              </a:rPr>
              <a:t>The high quality of bricks is </a:t>
            </a:r>
            <a:r>
              <a:rPr lang="en-US" sz="2800" err="1">
                <a:latin typeface="Times New Roman" pitchFamily="18" charset="0"/>
                <a:cs typeface="Times New Roman" pitchFamily="18" charset="0"/>
              </a:rPr>
              <a:t>appaired</a:t>
            </a:r>
            <a:r>
              <a:rPr lang="en-US" sz="2800">
                <a:latin typeface="Times New Roman" pitchFamily="18" charset="0"/>
                <a:cs typeface="Times New Roman" pitchFamily="18" charset="0"/>
              </a:rPr>
              <a:t> from the machine and no wastage of bricks.</a:t>
            </a:r>
          </a:p>
          <a:p>
            <a:pPr marL="0" indent="0">
              <a:buNone/>
            </a:pPr>
            <a:endParaRPr lang="en-US" sz="2800">
              <a:latin typeface="Times New Roman" pitchFamily="18" charset="0"/>
              <a:cs typeface="Times New Roman" pitchFamily="18" charset="0"/>
            </a:endParaRPr>
          </a:p>
          <a:p>
            <a:pPr algn="just" eaLnBrk="1" fontAlgn="auto" hangingPunct="1">
              <a:spcBef>
                <a:spcPts val="580"/>
              </a:spcBef>
              <a:spcAft>
                <a:spcPts val="0"/>
              </a:spcAft>
              <a:defRPr/>
            </a:pPr>
            <a:endParaRPr lang="en-US">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69E2921C-5FF0-4F00-A0B1-8766D3D5C3B5}"/>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8B44C4F-1026-4F62-BA01-8014E39004F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1D4FAD-14B0-465A-B9DA-517D2BCFEF72}" type="slidenum">
              <a:rPr lang="en-US" altLang="en-US">
                <a:solidFill>
                  <a:srgbClr val="898989"/>
                </a:solidFill>
              </a:rPr>
              <a:pPr eaLnBrk="1" hangingPunct="1"/>
              <a:t>23</a:t>
            </a:fld>
            <a:r>
              <a:rPr lang="en-US" altLang="en-US">
                <a:solidFill>
                  <a:srgbClr val="898989"/>
                </a:solidFill>
              </a:rPr>
              <a:t>/67</a:t>
            </a:r>
          </a:p>
        </p:txBody>
      </p:sp>
      <p:sp>
        <p:nvSpPr>
          <p:cNvPr id="70663" name="Footer Placeholder 13">
            <a:extLst>
              <a:ext uri="{FF2B5EF4-FFF2-40B4-BE49-F238E27FC236}">
                <a16:creationId xmlns:a16="http://schemas.microsoft.com/office/drawing/2014/main" id="{D2690C50-E1E9-4965-B3A7-28302524C037}"/>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9"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CCE4-AE12-4137-AE88-73EC7C7F8687}"/>
              </a:ext>
            </a:extLst>
          </p:cNvPr>
          <p:cNvSpPr>
            <a:spLocks noGrp="1"/>
          </p:cNvSpPr>
          <p:nvPr>
            <p:ph type="title"/>
          </p:nvPr>
        </p:nvSpPr>
        <p:spPr>
          <a:xfrm>
            <a:off x="381000" y="609600"/>
            <a:ext cx="11506200" cy="533400"/>
          </a:xfrm>
        </p:spPr>
        <p:txBody>
          <a:bodyPr rtlCol="0">
            <a:normAutofit fontScale="90000"/>
          </a:bodyPr>
          <a:lstStyle/>
          <a:p>
            <a:pPr eaLnBrk="1" fontAlgn="auto" hangingPunct="1">
              <a:spcAft>
                <a:spcPts val="0"/>
              </a:spcAft>
              <a:defRPr/>
            </a:pPr>
            <a:r>
              <a:rPr lang="en-US" sz="4000" b="1" spc="-150">
                <a:solidFill>
                  <a:srgbClr val="002060"/>
                </a:solidFill>
                <a:latin typeface="Times New Roman" pitchFamily="18" charset="0"/>
                <a:ea typeface="Verdana" pitchFamily="34" charset="0"/>
                <a:cs typeface="Times New Roman" pitchFamily="18" charset="0"/>
              </a:rPr>
              <a:t>  FUTURE SCOPES</a:t>
            </a:r>
          </a:p>
        </p:txBody>
      </p:sp>
      <p:sp>
        <p:nvSpPr>
          <p:cNvPr id="3" name="Content Placeholder 2">
            <a:extLst>
              <a:ext uri="{FF2B5EF4-FFF2-40B4-BE49-F238E27FC236}">
                <a16:creationId xmlns:a16="http://schemas.microsoft.com/office/drawing/2014/main" id="{B2E62049-B857-42D1-BC26-ADE0D27107CC}"/>
              </a:ext>
            </a:extLst>
          </p:cNvPr>
          <p:cNvSpPr>
            <a:spLocks noGrp="1"/>
          </p:cNvSpPr>
          <p:nvPr>
            <p:ph idx="1"/>
          </p:nvPr>
        </p:nvSpPr>
        <p:spPr>
          <a:xfrm>
            <a:off x="609600" y="1412776"/>
            <a:ext cx="10972800" cy="4943574"/>
          </a:xfrm>
        </p:spPr>
        <p:txBody>
          <a:bodyPr rtlCol="0">
            <a:normAutofit/>
          </a:bodyPr>
          <a:lstStyle/>
          <a:p>
            <a:pPr algn="just" fontAlgn="auto">
              <a:spcAft>
                <a:spcPts val="0"/>
              </a:spcAft>
              <a:buFont typeface="Wingdings" pitchFamily="2" charset="2"/>
              <a:buChar char="Ø"/>
              <a:defRPr/>
            </a:pPr>
            <a:r>
              <a:rPr lang="en-US" sz="2800">
                <a:latin typeface="Times New Roman" panose="02020603050405020304" pitchFamily="18" charset="0"/>
                <a:cs typeface="Times New Roman" panose="02020603050405020304" pitchFamily="18" charset="0"/>
              </a:rPr>
              <a:t>Our proposed solution is that it can be easily integrated with solar power generation which will reduce the electricity bill and also contribute to environmental sustainability. This system is reliable, efficient, and cost-effective, and we believe it will meet your needs and expectations.</a:t>
            </a:r>
          </a:p>
          <a:p>
            <a:pPr algn="just" fontAlgn="auto">
              <a:spcAft>
                <a:spcPts val="0"/>
              </a:spcAft>
              <a:buFont typeface="Wingdings" pitchFamily="2" charset="2"/>
              <a:buChar char="Ø"/>
              <a:defRPr/>
            </a:pPr>
            <a:r>
              <a:rPr lang="en-US" sz="2800">
                <a:latin typeface="Times New Roman" panose="02020603050405020304" pitchFamily="18" charset="0"/>
                <a:cs typeface="Times New Roman" panose="02020603050405020304" pitchFamily="18" charset="0"/>
              </a:rPr>
              <a:t>We can also implement monitoring and quality check of bricks (without any defects and cracks in the bricks).</a:t>
            </a:r>
          </a:p>
          <a:p>
            <a:pPr algn="just" fontAlgn="auto">
              <a:spcAft>
                <a:spcPts val="0"/>
              </a:spcAft>
              <a:buFont typeface="Wingdings" pitchFamily="2" charset="2"/>
              <a:buChar char="Ø"/>
              <a:defRPr/>
            </a:pPr>
            <a:r>
              <a:rPr lang="en-US" sz="2800">
                <a:latin typeface="Times New Roman" panose="02020603050405020304" pitchFamily="18" charset="0"/>
                <a:cs typeface="Times New Roman" panose="02020603050405020304" pitchFamily="18" charset="0"/>
              </a:rPr>
              <a:t>In the upcoming days, the proposed system can be established for the large production of bricks.</a:t>
            </a:r>
          </a:p>
          <a:p>
            <a:pPr algn="just" fontAlgn="auto">
              <a:spcAft>
                <a:spcPts val="0"/>
              </a:spcAft>
              <a:buFont typeface="Wingdings" pitchFamily="2" charset="2"/>
              <a:buChar char="Ø"/>
              <a:defRPr/>
            </a:pPr>
            <a:r>
              <a:rPr lang="en-US" sz="2800">
                <a:latin typeface="Times New Roman" panose="02020603050405020304" pitchFamily="18" charset="0"/>
                <a:cs typeface="Times New Roman" panose="02020603050405020304" pitchFamily="18" charset="0"/>
              </a:rPr>
              <a:t>We can also use this method for drying the wet brick by maintaining the required temperature within the chamber. </a:t>
            </a:r>
          </a:p>
        </p:txBody>
      </p:sp>
      <p:cxnSp>
        <p:nvCxnSpPr>
          <p:cNvPr id="6" name="Straight Connector 5">
            <a:extLst>
              <a:ext uri="{FF2B5EF4-FFF2-40B4-BE49-F238E27FC236}">
                <a16:creationId xmlns:a16="http://schemas.microsoft.com/office/drawing/2014/main" id="{69E2921C-5FF0-4F00-A0B1-8766D3D5C3B5}"/>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8B44C4F-1026-4F62-BA01-8014E39004F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1D4FAD-14B0-465A-B9DA-517D2BCFEF72}" type="slidenum">
              <a:rPr lang="en-US" altLang="en-US">
                <a:solidFill>
                  <a:srgbClr val="898989"/>
                </a:solidFill>
              </a:rPr>
              <a:pPr eaLnBrk="1" hangingPunct="1"/>
              <a:t>24</a:t>
            </a:fld>
            <a:r>
              <a:rPr lang="en-US" altLang="en-US">
                <a:solidFill>
                  <a:srgbClr val="898989"/>
                </a:solidFill>
              </a:rPr>
              <a:t>/67</a:t>
            </a:r>
          </a:p>
        </p:txBody>
      </p:sp>
      <p:sp>
        <p:nvSpPr>
          <p:cNvPr id="70663" name="Footer Placeholder 13">
            <a:extLst>
              <a:ext uri="{FF2B5EF4-FFF2-40B4-BE49-F238E27FC236}">
                <a16:creationId xmlns:a16="http://schemas.microsoft.com/office/drawing/2014/main" id="{D2690C50-E1E9-4965-B3A7-28302524C037}"/>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9"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380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CCE4-AE12-4137-AE88-73EC7C7F8687}"/>
              </a:ext>
            </a:extLst>
          </p:cNvPr>
          <p:cNvSpPr>
            <a:spLocks noGrp="1"/>
          </p:cNvSpPr>
          <p:nvPr>
            <p:ph type="title"/>
          </p:nvPr>
        </p:nvSpPr>
        <p:spPr>
          <a:xfrm>
            <a:off x="381000" y="609600"/>
            <a:ext cx="11506200" cy="533400"/>
          </a:xfrm>
        </p:spPr>
        <p:txBody>
          <a:bodyPr rtlCol="0">
            <a:normAutofit fontScale="90000"/>
          </a:bodyPr>
          <a:lstStyle/>
          <a:p>
            <a:pPr eaLnBrk="1" fontAlgn="auto" hangingPunct="1">
              <a:spcAft>
                <a:spcPts val="0"/>
              </a:spcAft>
              <a:defRPr/>
            </a:pPr>
            <a:r>
              <a:rPr lang="en-US" sz="4000" b="1" spc="-150">
                <a:solidFill>
                  <a:srgbClr val="002060"/>
                </a:solidFill>
                <a:latin typeface="Times New Roman" pitchFamily="18" charset="0"/>
                <a:ea typeface="Verdana" pitchFamily="34" charset="0"/>
                <a:cs typeface="Times New Roman" pitchFamily="18" charset="0"/>
              </a:rPr>
              <a:t>  CONCLUSION</a:t>
            </a:r>
          </a:p>
        </p:txBody>
      </p:sp>
      <p:sp>
        <p:nvSpPr>
          <p:cNvPr id="3" name="Content Placeholder 2">
            <a:extLst>
              <a:ext uri="{FF2B5EF4-FFF2-40B4-BE49-F238E27FC236}">
                <a16:creationId xmlns:a16="http://schemas.microsoft.com/office/drawing/2014/main" id="{B2E62049-B857-42D1-BC26-ADE0D27107CC}"/>
              </a:ext>
            </a:extLst>
          </p:cNvPr>
          <p:cNvSpPr>
            <a:spLocks noGrp="1"/>
          </p:cNvSpPr>
          <p:nvPr>
            <p:ph idx="1"/>
          </p:nvPr>
        </p:nvSpPr>
        <p:spPr>
          <a:xfrm>
            <a:off x="1127448" y="1412776"/>
            <a:ext cx="9721080" cy="4320480"/>
          </a:xfrm>
        </p:spPr>
        <p:txBody>
          <a:bodyPr rtlCol="0">
            <a:normAutofit/>
          </a:bodyPr>
          <a:lstStyle/>
          <a:p>
            <a:pPr algn="just" fontAlgn="auto">
              <a:spcAft>
                <a:spcPts val="0"/>
              </a:spcAft>
              <a:buFont typeface="Wingdings" pitchFamily="2" charset="2"/>
              <a:buChar char="Ø"/>
              <a:defRPr/>
            </a:pPr>
            <a:r>
              <a:rPr lang="en-US" sz="2800">
                <a:latin typeface="Times New Roman" pitchFamily="18" charset="0"/>
                <a:cs typeface="Times New Roman" pitchFamily="18" charset="0"/>
              </a:rPr>
              <a:t>From this project, we are concluding that by optimizing the kiln process, This system can ensure a uniform and efficient heating of the bricks, reducing energy consumption and the emissions of greenhouse gases.</a:t>
            </a:r>
          </a:p>
          <a:p>
            <a:pPr algn="just" fontAlgn="auto">
              <a:spcAft>
                <a:spcPts val="0"/>
              </a:spcAft>
              <a:buFont typeface="Wingdings" pitchFamily="2" charset="2"/>
              <a:buChar char="Ø"/>
              <a:defRPr/>
            </a:pPr>
            <a:r>
              <a:rPr lang="en-US" sz="2800">
                <a:latin typeface="Times New Roman" pitchFamily="18" charset="0"/>
                <a:cs typeface="Times New Roman" pitchFamily="18" charset="0"/>
              </a:rPr>
              <a:t> By implementing this system, we can achieve a more accurate and efficient method of brick kiln process, that can produce hard and strong bricks, without compromising the environment or human resources</a:t>
            </a:r>
          </a:p>
          <a:p>
            <a:pPr marL="0" indent="0" algn="just" fontAlgn="auto">
              <a:spcAft>
                <a:spcPts val="0"/>
              </a:spcAft>
              <a:buNone/>
              <a:defRPr/>
            </a:pPr>
            <a:endParaRPr lang="en-US" sz="280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69E2921C-5FF0-4F00-A0B1-8766D3D5C3B5}"/>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8B44C4F-1026-4F62-BA01-8014E39004F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1D4FAD-14B0-465A-B9DA-517D2BCFEF72}" type="slidenum">
              <a:rPr lang="en-US" altLang="en-US">
                <a:solidFill>
                  <a:srgbClr val="898989"/>
                </a:solidFill>
              </a:rPr>
              <a:pPr eaLnBrk="1" hangingPunct="1"/>
              <a:t>25</a:t>
            </a:fld>
            <a:r>
              <a:rPr lang="en-US" altLang="en-US">
                <a:solidFill>
                  <a:srgbClr val="898989"/>
                </a:solidFill>
              </a:rPr>
              <a:t>/67</a:t>
            </a:r>
          </a:p>
        </p:txBody>
      </p:sp>
      <p:sp>
        <p:nvSpPr>
          <p:cNvPr id="70663" name="Footer Placeholder 13">
            <a:extLst>
              <a:ext uri="{FF2B5EF4-FFF2-40B4-BE49-F238E27FC236}">
                <a16:creationId xmlns:a16="http://schemas.microsoft.com/office/drawing/2014/main" id="{D2690C50-E1E9-4965-B3A7-28302524C037}"/>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9"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554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CCE4-AE12-4137-AE88-73EC7C7F8687}"/>
              </a:ext>
            </a:extLst>
          </p:cNvPr>
          <p:cNvSpPr>
            <a:spLocks noGrp="1"/>
          </p:cNvSpPr>
          <p:nvPr>
            <p:ph type="title"/>
          </p:nvPr>
        </p:nvSpPr>
        <p:spPr>
          <a:xfrm>
            <a:off x="381000" y="609600"/>
            <a:ext cx="11506200" cy="533400"/>
          </a:xfrm>
        </p:spPr>
        <p:txBody>
          <a:bodyPr rtlCol="0">
            <a:normAutofit fontScale="90000"/>
          </a:bodyPr>
          <a:lstStyle/>
          <a:p>
            <a:pPr eaLnBrk="1" fontAlgn="auto" hangingPunct="1">
              <a:spcAft>
                <a:spcPts val="0"/>
              </a:spcAft>
              <a:defRPr/>
            </a:pPr>
            <a:r>
              <a:rPr lang="en-US" sz="4000" b="1" spc="-150">
                <a:solidFill>
                  <a:srgbClr val="002060"/>
                </a:solidFill>
                <a:latin typeface="Times New Roman" pitchFamily="18" charset="0"/>
                <a:ea typeface="Verdana" pitchFamily="34" charset="0"/>
                <a:cs typeface="Times New Roman" pitchFamily="18" charset="0"/>
              </a:rPr>
              <a:t>  REFERENCE</a:t>
            </a:r>
          </a:p>
        </p:txBody>
      </p:sp>
      <p:sp>
        <p:nvSpPr>
          <p:cNvPr id="3" name="Content Placeholder 2">
            <a:extLst>
              <a:ext uri="{FF2B5EF4-FFF2-40B4-BE49-F238E27FC236}">
                <a16:creationId xmlns:a16="http://schemas.microsoft.com/office/drawing/2014/main" id="{B2E62049-B857-42D1-BC26-ADE0D27107CC}"/>
              </a:ext>
            </a:extLst>
          </p:cNvPr>
          <p:cNvSpPr>
            <a:spLocks noGrp="1"/>
          </p:cNvSpPr>
          <p:nvPr>
            <p:ph idx="1"/>
          </p:nvPr>
        </p:nvSpPr>
        <p:spPr>
          <a:xfrm>
            <a:off x="623392" y="1412776"/>
            <a:ext cx="11089232" cy="4752528"/>
          </a:xfrm>
        </p:spPr>
        <p:txBody>
          <a:bodyPr rtlCol="0">
            <a:normAutofit fontScale="70000" lnSpcReduction="20000"/>
          </a:bodyPr>
          <a:lstStyle/>
          <a:p>
            <a:pPr algn="just">
              <a:lnSpc>
                <a:spcPct val="120000"/>
              </a:lnSpc>
              <a:buFont typeface="Wingdings" pitchFamily="2" charset="2"/>
              <a:buChar char="Ø"/>
            </a:pPr>
            <a:r>
              <a:rPr lang="en-US" sz="2800">
                <a:latin typeface="Times New Roman" pitchFamily="18" charset="0"/>
                <a:cs typeface="Times New Roman" pitchFamily="18" charset="0"/>
              </a:rPr>
              <a:t>American Institute of Architects, Environmental Resource Guide, The American Institute of Architects, Canada, 1998. </a:t>
            </a:r>
          </a:p>
          <a:p>
            <a:pPr algn="just">
              <a:lnSpc>
                <a:spcPct val="120000"/>
              </a:lnSpc>
              <a:buFont typeface="Wingdings" pitchFamily="2" charset="2"/>
              <a:buChar char="Ø"/>
            </a:pPr>
            <a:r>
              <a:rPr lang="en-US" sz="2800">
                <a:latin typeface="Times New Roman" pitchFamily="18" charset="0"/>
                <a:cs typeface="Times New Roman" pitchFamily="18" charset="0"/>
              </a:rPr>
              <a:t>Campbell, J. W. P. and Pryce, W., Brick, A World History, Thames and Hudson, New York, NY, 2003.</a:t>
            </a:r>
          </a:p>
          <a:p>
            <a:pPr algn="just">
              <a:lnSpc>
                <a:spcPct val="120000"/>
              </a:lnSpc>
              <a:buFont typeface="Wingdings" pitchFamily="2" charset="2"/>
              <a:buChar char="Ø"/>
            </a:pPr>
            <a:r>
              <a:rPr lang="en-US" sz="2800">
                <a:latin typeface="Times New Roman" pitchFamily="18" charset="0"/>
                <a:cs typeface="Times New Roman" pitchFamily="18" charset="0"/>
              </a:rPr>
              <a:t>Proposal for Implementation of Induction Stoves for Electrification of the Peruvian 00000Energy Matrix, </a:t>
            </a:r>
            <a:r>
              <a:rPr lang="en-US" sz="2800" err="1">
                <a:latin typeface="Times New Roman" pitchFamily="18" charset="0"/>
                <a:cs typeface="Times New Roman" pitchFamily="18" charset="0"/>
              </a:rPr>
              <a:t>Garay</a:t>
            </a:r>
            <a:r>
              <a:rPr lang="en-US" sz="2800">
                <a:latin typeface="Times New Roman" pitchFamily="18" charset="0"/>
                <a:cs typeface="Times New Roman" pitchFamily="18" charset="0"/>
              </a:rPr>
              <a:t> Aquino; Dennis Raul; Carlos </a:t>
            </a:r>
            <a:r>
              <a:rPr lang="en-US" sz="2800" err="1">
                <a:latin typeface="Times New Roman" pitchFamily="18" charset="0"/>
                <a:cs typeface="Times New Roman" pitchFamily="18" charset="0"/>
              </a:rPr>
              <a:t>Quispe</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Anccasi</a:t>
            </a:r>
            <a:r>
              <a:rPr lang="en-US" sz="2800">
                <a:latin typeface="Times New Roman" pitchFamily="18" charset="0"/>
                <a:cs typeface="Times New Roman" pitchFamily="18" charset="0"/>
              </a:rPr>
              <a:t>.</a:t>
            </a:r>
          </a:p>
          <a:p>
            <a:pPr algn="just">
              <a:lnSpc>
                <a:spcPct val="120000"/>
              </a:lnSpc>
              <a:buFont typeface="Wingdings" pitchFamily="2" charset="2"/>
              <a:buChar char="Ø"/>
            </a:pPr>
            <a:r>
              <a:rPr lang="en-US" sz="2800">
                <a:latin typeface="Times New Roman" pitchFamily="18" charset="0"/>
                <a:cs typeface="Times New Roman" pitchFamily="18" charset="0"/>
              </a:rPr>
              <a:t>Automatic Room Temperature Control System Using </a:t>
            </a:r>
            <a:r>
              <a:rPr lang="en-US" sz="2800" err="1">
                <a:latin typeface="Times New Roman" pitchFamily="18" charset="0"/>
                <a:cs typeface="Times New Roman" pitchFamily="18" charset="0"/>
              </a:rPr>
              <a:t>Arduino</a:t>
            </a:r>
            <a:r>
              <a:rPr lang="en-US" sz="2800">
                <a:latin typeface="Times New Roman" pitchFamily="18" charset="0"/>
                <a:cs typeface="Times New Roman" pitchFamily="18" charset="0"/>
              </a:rPr>
              <a:t> UNO R3 and DHT11 Sensor, </a:t>
            </a:r>
            <a:r>
              <a:rPr lang="en-IN" sz="2800" err="1">
                <a:latin typeface="Times New Roman" pitchFamily="18" charset="0"/>
                <a:cs typeface="Times New Roman" pitchFamily="18" charset="0"/>
              </a:rPr>
              <a:t>Gurmu</a:t>
            </a:r>
            <a:r>
              <a:rPr lang="en-IN" sz="2800">
                <a:latin typeface="Times New Roman" pitchFamily="18" charset="0"/>
                <a:cs typeface="Times New Roman" pitchFamily="18" charset="0"/>
              </a:rPr>
              <a:t> M. </a:t>
            </a:r>
            <a:r>
              <a:rPr lang="en-IN" sz="2800" err="1">
                <a:latin typeface="Times New Roman" pitchFamily="18" charset="0"/>
                <a:cs typeface="Times New Roman" pitchFamily="18" charset="0"/>
              </a:rPr>
              <a:t>Debele</a:t>
            </a:r>
            <a:r>
              <a:rPr lang="en-IN" sz="2800">
                <a:latin typeface="Times New Roman" pitchFamily="18" charset="0"/>
                <a:cs typeface="Times New Roman" pitchFamily="18" charset="0"/>
              </a:rPr>
              <a:t>, Xiao </a:t>
            </a:r>
            <a:r>
              <a:rPr lang="en-IN" sz="2800" err="1">
                <a:latin typeface="Times New Roman" pitchFamily="18" charset="0"/>
                <a:cs typeface="Times New Roman" pitchFamily="18" charset="0"/>
              </a:rPr>
              <a:t>Qian</a:t>
            </a:r>
            <a:r>
              <a:rPr lang="en-IN" sz="2800">
                <a:latin typeface="Times New Roman" pitchFamily="18" charset="0"/>
                <a:cs typeface="Times New Roman" pitchFamily="18" charset="0"/>
              </a:rPr>
              <a:t>.</a:t>
            </a:r>
            <a:endParaRPr lang="en-US" sz="2800">
              <a:latin typeface="Times New Roman" pitchFamily="18" charset="0"/>
              <a:cs typeface="Times New Roman" pitchFamily="18" charset="0"/>
            </a:endParaRPr>
          </a:p>
          <a:p>
            <a:pPr algn="just">
              <a:lnSpc>
                <a:spcPct val="120000"/>
              </a:lnSpc>
              <a:buFont typeface="Wingdings" pitchFamily="2" charset="2"/>
              <a:buChar char="Ø"/>
            </a:pPr>
            <a:r>
              <a:rPr lang="en-US" sz="2800" err="1">
                <a:latin typeface="Times New Roman" pitchFamily="18" charset="0"/>
                <a:cs typeface="Times New Roman" pitchFamily="18" charset="0"/>
              </a:rPr>
              <a:t>Arduino</a:t>
            </a:r>
            <a:r>
              <a:rPr lang="en-US" sz="2800">
                <a:latin typeface="Times New Roman" pitchFamily="18" charset="0"/>
                <a:cs typeface="Times New Roman" pitchFamily="18" charset="0"/>
              </a:rPr>
              <a:t>-based Automated Dosage Prescription using Load Cell, </a:t>
            </a:r>
            <a:r>
              <a:rPr lang="en-US" sz="2800" err="1">
                <a:latin typeface="Times New Roman" pitchFamily="18" charset="0"/>
                <a:cs typeface="Times New Roman" pitchFamily="18" charset="0"/>
              </a:rPr>
              <a:t>A.Rasheedha</a:t>
            </a:r>
            <a:r>
              <a:rPr lang="en-US" sz="2800">
                <a:latin typeface="Times New Roman" pitchFamily="18" charset="0"/>
                <a:cs typeface="Times New Roman" pitchFamily="18" charset="0"/>
              </a:rPr>
              <a:t>; K. </a:t>
            </a:r>
            <a:r>
              <a:rPr lang="en-US" sz="2800" err="1">
                <a:latin typeface="Times New Roman" pitchFamily="18" charset="0"/>
                <a:cs typeface="Times New Roman" pitchFamily="18" charset="0"/>
              </a:rPr>
              <a:t>Srinathi</a:t>
            </a:r>
            <a:r>
              <a:rPr lang="en-US" sz="2800">
                <a:latin typeface="Times New Roman" pitchFamily="18" charset="0"/>
                <a:cs typeface="Times New Roman" pitchFamily="18" charset="0"/>
              </a:rPr>
              <a:t>; T. </a:t>
            </a:r>
            <a:r>
              <a:rPr lang="en-US" sz="2800" err="1">
                <a:latin typeface="Times New Roman" pitchFamily="18" charset="0"/>
                <a:cs typeface="Times New Roman" pitchFamily="18" charset="0"/>
              </a:rPr>
              <a:t>Sivalavanya</a:t>
            </a:r>
            <a:r>
              <a:rPr lang="en-US" sz="2800">
                <a:latin typeface="Times New Roman" pitchFamily="18" charset="0"/>
                <a:cs typeface="Times New Roman" pitchFamily="18" charset="0"/>
              </a:rPr>
              <a:t>; R.R. </a:t>
            </a:r>
            <a:r>
              <a:rPr lang="en-US" sz="2800" err="1">
                <a:latin typeface="Times New Roman" pitchFamily="18" charset="0"/>
                <a:cs typeface="Times New Roman" pitchFamily="18" charset="0"/>
              </a:rPr>
              <a:t>Monesha</a:t>
            </a:r>
            <a:r>
              <a:rPr lang="en-US" sz="2800">
                <a:latin typeface="Times New Roman" pitchFamily="18" charset="0"/>
                <a:cs typeface="Times New Roman" pitchFamily="18" charset="0"/>
              </a:rPr>
              <a:t>.</a:t>
            </a:r>
          </a:p>
          <a:p>
            <a:pPr algn="just">
              <a:lnSpc>
                <a:spcPct val="120000"/>
              </a:lnSpc>
              <a:buFont typeface="Wingdings" pitchFamily="2" charset="2"/>
              <a:buChar char="Ø"/>
            </a:pPr>
            <a:r>
              <a:rPr lang="en-US" sz="2800" err="1">
                <a:latin typeface="Times New Roman" pitchFamily="18" charset="0"/>
                <a:cs typeface="Times New Roman" pitchFamily="18" charset="0"/>
              </a:rPr>
              <a:t>Arduino</a:t>
            </a:r>
            <a:r>
              <a:rPr lang="en-US" sz="2800">
                <a:latin typeface="Times New Roman" pitchFamily="18" charset="0"/>
                <a:cs typeface="Times New Roman" pitchFamily="18" charset="0"/>
              </a:rPr>
              <a:t>-based Auto Door unlocks control system by Android mobile through Bluetooth and Wi-Fi,  M.  </a:t>
            </a:r>
            <a:r>
              <a:rPr lang="en-US" sz="2800" err="1">
                <a:latin typeface="Times New Roman" pitchFamily="18" charset="0"/>
                <a:cs typeface="Times New Roman" pitchFamily="18" charset="0"/>
              </a:rPr>
              <a:t>Muthumari</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Nitesh</a:t>
            </a:r>
            <a:r>
              <a:rPr lang="en-US" sz="2800">
                <a:latin typeface="Times New Roman" pitchFamily="18" charset="0"/>
                <a:cs typeface="Times New Roman" pitchFamily="18" charset="0"/>
              </a:rPr>
              <a:t> Kumar </a:t>
            </a:r>
            <a:r>
              <a:rPr lang="en-US" sz="2800" err="1">
                <a:latin typeface="Times New Roman" pitchFamily="18" charset="0"/>
                <a:cs typeface="Times New Roman" pitchFamily="18" charset="0"/>
              </a:rPr>
              <a:t>Sah</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Rishu</a:t>
            </a:r>
            <a:r>
              <a:rPr lang="en-US" sz="2800">
                <a:latin typeface="Times New Roman" pitchFamily="18" charset="0"/>
                <a:cs typeface="Times New Roman" pitchFamily="18" charset="0"/>
              </a:rPr>
              <a:t> Raj; </a:t>
            </a:r>
            <a:r>
              <a:rPr lang="en-US" sz="2800" err="1">
                <a:latin typeface="Times New Roman" pitchFamily="18" charset="0"/>
                <a:cs typeface="Times New Roman" pitchFamily="18" charset="0"/>
              </a:rPr>
              <a:t>Jyotikinkar</a:t>
            </a:r>
            <a:r>
              <a:rPr lang="en-US" sz="2800">
                <a:latin typeface="Times New Roman" pitchFamily="18" charset="0"/>
                <a:cs typeface="Times New Roman" pitchFamily="18" charset="0"/>
              </a:rPr>
              <a:t> </a:t>
            </a:r>
            <a:r>
              <a:rPr lang="en-US" sz="2800" err="1">
                <a:latin typeface="Times New Roman" pitchFamily="18" charset="0"/>
                <a:cs typeface="Times New Roman" pitchFamily="18" charset="0"/>
              </a:rPr>
              <a:t>Saharia</a:t>
            </a:r>
            <a:r>
              <a:rPr lang="en-US" sz="2800">
                <a:latin typeface="Times New Roman" pitchFamily="18" charset="0"/>
                <a:cs typeface="Times New Roman" pitchFamily="18" charset="0"/>
              </a:rPr>
              <a:t>.</a:t>
            </a:r>
          </a:p>
          <a:p>
            <a:pPr algn="just">
              <a:lnSpc>
                <a:spcPct val="120000"/>
              </a:lnSpc>
              <a:buFont typeface="Wingdings" pitchFamily="2" charset="2"/>
              <a:buChar char="Ø"/>
            </a:pPr>
            <a:r>
              <a:rPr lang="en-US" sz="2800" i="1">
                <a:latin typeface="Times New Roman" pitchFamily="18" charset="0"/>
                <a:cs typeface="Times New Roman" pitchFamily="18" charset="0"/>
              </a:rPr>
              <a:t>Linearization of NTC Thermistor Characteristic Using Op-Amp Based Inverting Amplifier, </a:t>
            </a:r>
            <a:r>
              <a:rPr lang="en-US" sz="2800" i="1" err="1">
                <a:latin typeface="Times New Roman" pitchFamily="18" charset="0"/>
                <a:cs typeface="Times New Roman" pitchFamily="18" charset="0"/>
              </a:rPr>
              <a:t>Aloke</a:t>
            </a:r>
            <a:r>
              <a:rPr lang="en-US" sz="2800" i="1">
                <a:latin typeface="Times New Roman" pitchFamily="18" charset="0"/>
                <a:cs typeface="Times New Roman" pitchFamily="18" charset="0"/>
              </a:rPr>
              <a:t> Raj </a:t>
            </a:r>
            <a:r>
              <a:rPr lang="en-US" sz="2800" i="1" err="1">
                <a:latin typeface="Times New Roman" pitchFamily="18" charset="0"/>
                <a:cs typeface="Times New Roman" pitchFamily="18" charset="0"/>
              </a:rPr>
              <a:t>Sarkar</a:t>
            </a:r>
            <a:r>
              <a:rPr lang="en-US" sz="2800" i="1">
                <a:latin typeface="Times New Roman" pitchFamily="18" charset="0"/>
                <a:cs typeface="Times New Roman" pitchFamily="18" charset="0"/>
              </a:rPr>
              <a:t>, </a:t>
            </a:r>
            <a:r>
              <a:rPr lang="en-US" sz="2800" i="1" err="1">
                <a:latin typeface="Times New Roman" pitchFamily="18" charset="0"/>
                <a:cs typeface="Times New Roman" pitchFamily="18" charset="0"/>
              </a:rPr>
              <a:t>Debangshu</a:t>
            </a:r>
            <a:r>
              <a:rPr lang="en-US" sz="2800" i="1">
                <a:latin typeface="Times New Roman" pitchFamily="18" charset="0"/>
                <a:cs typeface="Times New Roman" pitchFamily="18" charset="0"/>
              </a:rPr>
              <a:t> </a:t>
            </a:r>
            <a:r>
              <a:rPr lang="en-US" sz="2800" i="1" err="1">
                <a:latin typeface="Times New Roman" pitchFamily="18" charset="0"/>
                <a:cs typeface="Times New Roman" pitchFamily="18" charset="0"/>
              </a:rPr>
              <a:t>Dey</a:t>
            </a:r>
            <a:r>
              <a:rPr lang="en-US" sz="2800" i="1">
                <a:latin typeface="Times New Roman" pitchFamily="18" charset="0"/>
                <a:cs typeface="Times New Roman" pitchFamily="18" charset="0"/>
              </a:rPr>
              <a:t>, </a:t>
            </a:r>
            <a:r>
              <a:rPr lang="en-US" sz="2800" i="1" err="1">
                <a:latin typeface="Times New Roman" pitchFamily="18" charset="0"/>
                <a:cs typeface="Times New Roman" pitchFamily="18" charset="0"/>
              </a:rPr>
              <a:t>Sugata</a:t>
            </a:r>
            <a:r>
              <a:rPr lang="en-US" sz="2800" i="1">
                <a:latin typeface="Times New Roman" pitchFamily="18" charset="0"/>
                <a:cs typeface="Times New Roman" pitchFamily="18" charset="0"/>
              </a:rPr>
              <a:t> </a:t>
            </a:r>
            <a:r>
              <a:rPr lang="en-US" sz="2800" i="1" err="1">
                <a:latin typeface="Times New Roman" pitchFamily="18" charset="0"/>
                <a:cs typeface="Times New Roman" pitchFamily="18" charset="0"/>
              </a:rPr>
              <a:t>Munshi</a:t>
            </a:r>
            <a:r>
              <a:rPr lang="en-US" sz="2800" i="1">
                <a:latin typeface="Times New Roman" pitchFamily="18" charset="0"/>
                <a:cs typeface="Times New Roman" pitchFamily="18" charset="0"/>
              </a:rPr>
              <a:t>.</a:t>
            </a:r>
            <a:endParaRPr lang="en-US" sz="280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69E2921C-5FF0-4F00-A0B1-8766D3D5C3B5}"/>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8B44C4F-1026-4F62-BA01-8014E39004F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1D4FAD-14B0-465A-B9DA-517D2BCFEF72}" type="slidenum">
              <a:rPr lang="en-US" altLang="en-US">
                <a:solidFill>
                  <a:srgbClr val="898989"/>
                </a:solidFill>
              </a:rPr>
              <a:pPr eaLnBrk="1" hangingPunct="1"/>
              <a:t>26</a:t>
            </a:fld>
            <a:r>
              <a:rPr lang="en-US" altLang="en-US">
                <a:solidFill>
                  <a:srgbClr val="898989"/>
                </a:solidFill>
              </a:rPr>
              <a:t>/67</a:t>
            </a:r>
          </a:p>
        </p:txBody>
      </p:sp>
      <p:sp>
        <p:nvSpPr>
          <p:cNvPr id="70663" name="Footer Placeholder 13">
            <a:extLst>
              <a:ext uri="{FF2B5EF4-FFF2-40B4-BE49-F238E27FC236}">
                <a16:creationId xmlns:a16="http://schemas.microsoft.com/office/drawing/2014/main" id="{D2690C50-E1E9-4965-B3A7-28302524C037}"/>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r>
              <a:rPr lang="en-US" altLang="en-US" sz="800">
                <a:solidFill>
                  <a:srgbClr val="0070C0"/>
                </a:solidFill>
              </a:rPr>
              <a:t>  </a:t>
            </a:r>
          </a:p>
        </p:txBody>
      </p:sp>
      <p:pic>
        <p:nvPicPr>
          <p:cNvPr id="9"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32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7B0D5D1-2A9C-44B1-9E67-2AEB269BD4C2}"/>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0DB12350-457B-4207-A0BF-C4FF357E9E6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C37948-CC24-493E-82CB-8885F945F979}" type="slidenum">
              <a:rPr lang="en-US" altLang="en-US">
                <a:solidFill>
                  <a:srgbClr val="898989"/>
                </a:solidFill>
              </a:rPr>
              <a:pPr eaLnBrk="1" hangingPunct="1"/>
              <a:t>27</a:t>
            </a:fld>
            <a:r>
              <a:rPr lang="en-US" altLang="en-US">
                <a:solidFill>
                  <a:srgbClr val="898989"/>
                </a:solidFill>
              </a:rPr>
              <a:t>/67</a:t>
            </a:r>
          </a:p>
        </p:txBody>
      </p:sp>
      <p:sp>
        <p:nvSpPr>
          <p:cNvPr id="74759" name="Footer Placeholder 13">
            <a:extLst>
              <a:ext uri="{FF2B5EF4-FFF2-40B4-BE49-F238E27FC236}">
                <a16:creationId xmlns:a16="http://schemas.microsoft.com/office/drawing/2014/main" id="{35947E0D-7642-45D0-B4E3-A4825CD4C2EA}"/>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800">
                <a:solidFill>
                  <a:srgbClr val="0070C0"/>
                </a:solidFill>
              </a:rPr>
              <a:t>  </a:t>
            </a:r>
          </a:p>
        </p:txBody>
      </p:sp>
      <p:pic>
        <p:nvPicPr>
          <p:cNvPr id="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INTRODUCTION</a:t>
            </a:r>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983432" y="1600200"/>
            <a:ext cx="10225136" cy="4637112"/>
          </a:xfrm>
        </p:spPr>
        <p:txBody>
          <a:bodyPr/>
          <a:lstStyle/>
          <a:p>
            <a:pPr algn="just" fontAlgn="auto">
              <a:lnSpc>
                <a:spcPct val="150000"/>
              </a:lnSpc>
              <a:spcAft>
                <a:spcPts val="0"/>
              </a:spcAft>
              <a:buFont typeface="Wingdings" pitchFamily="2" charset="2"/>
              <a:buChar char="q"/>
              <a:defRPr/>
            </a:pPr>
            <a:r>
              <a:rPr lang="en-US" sz="2400">
                <a:solidFill>
                  <a:srgbClr val="111111"/>
                </a:solidFill>
                <a:latin typeface="Times New Roman" panose="02020603050405020304" pitchFamily="18" charset="0"/>
                <a:cs typeface="Times New Roman" panose="02020603050405020304" pitchFamily="18" charset="0"/>
              </a:rPr>
              <a:t>The brick was </a:t>
            </a:r>
            <a:r>
              <a:rPr lang="en-US" sz="2400">
                <a:solidFill>
                  <a:srgbClr val="202124"/>
                </a:solidFill>
                <a:latin typeface="Times New Roman" panose="02020603050405020304" pitchFamily="18" charset="0"/>
                <a:cs typeface="Times New Roman" panose="02020603050405020304" pitchFamily="18" charset="0"/>
              </a:rPr>
              <a:t>discovered by Jordan Valley in 7000 BC in Turkey.</a:t>
            </a:r>
            <a:endParaRPr lang="en-US" sz="2400">
              <a:solidFill>
                <a:srgbClr val="111111"/>
              </a:solidFill>
              <a:latin typeface="Times New Roman" panose="02020603050405020304" pitchFamily="18" charset="0"/>
              <a:cs typeface="Times New Roman" panose="02020603050405020304" pitchFamily="18" charset="0"/>
            </a:endParaRPr>
          </a:p>
          <a:p>
            <a:pPr algn="just" fontAlgn="auto">
              <a:lnSpc>
                <a:spcPct val="150000"/>
              </a:lnSpc>
              <a:spcAft>
                <a:spcPts val="0"/>
              </a:spcAft>
              <a:buFont typeface="Wingdings" pitchFamily="2" charset="2"/>
              <a:buChar char="q"/>
              <a:defRPr/>
            </a:pPr>
            <a:r>
              <a:rPr lang="en-US" sz="2400">
                <a:solidFill>
                  <a:srgbClr val="111111"/>
                </a:solidFill>
                <a:latin typeface="Times New Roman" panose="02020603050405020304" pitchFamily="18" charset="0"/>
                <a:cs typeface="Times New Roman" panose="02020603050405020304" pitchFamily="18" charset="0"/>
              </a:rPr>
              <a:t>A brick is a type of construction material used to build walls, The first brick hiving dimensions of 400*150*100 mm.</a:t>
            </a:r>
            <a:endParaRPr lang="en-US" sz="2400">
              <a:solidFill>
                <a:srgbClr val="202124"/>
              </a:solidFill>
              <a:latin typeface="Times New Roman" panose="02020603050405020304" pitchFamily="18" charset="0"/>
              <a:cs typeface="Times New Roman" panose="02020603050405020304" pitchFamily="18" charset="0"/>
            </a:endParaRPr>
          </a:p>
          <a:p>
            <a:pPr algn="just" fontAlgn="auto">
              <a:lnSpc>
                <a:spcPct val="150000"/>
              </a:lnSpc>
              <a:spcAft>
                <a:spcPts val="0"/>
              </a:spcAft>
              <a:buFont typeface="Wingdings" pitchFamily="2" charset="2"/>
              <a:buChar char="q"/>
              <a:defRPr/>
            </a:pPr>
            <a:r>
              <a:rPr lang="en-US" sz="2400">
                <a:solidFill>
                  <a:srgbClr val="202124"/>
                </a:solidFill>
                <a:latin typeface="Times New Roman" panose="02020603050405020304" pitchFamily="18" charset="0"/>
                <a:cs typeface="Times New Roman" panose="02020603050405020304" pitchFamily="18" charset="0"/>
              </a:rPr>
              <a:t>The first bricks, made in areas with warm climates, were mud bricks dried in the sun for hardening.</a:t>
            </a:r>
          </a:p>
          <a:p>
            <a:pPr algn="just">
              <a:lnSpc>
                <a:spcPct val="150000"/>
              </a:lnSpc>
              <a:buFont typeface="Wingdings" pitchFamily="2" charset="2"/>
              <a:buChar char="q"/>
            </a:pPr>
            <a:r>
              <a:rPr lang="en-US" sz="2400">
                <a:latin typeface="Times New Roman" panose="02020603050405020304" pitchFamily="18" charset="0"/>
                <a:cs typeface="Times New Roman" panose="02020603050405020304" pitchFamily="18" charset="0"/>
              </a:rPr>
              <a:t>Properly, the term brick denotes a block composed of dried clay, but is now also used informally to denote other chemically cured construction blocks.</a:t>
            </a: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2</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62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algn="l" eaLnBrk="1" fontAlgn="auto" hangingPunct="1">
              <a:spcAft>
                <a:spcPts val="0"/>
              </a:spcAft>
              <a:defRPr/>
            </a:pPr>
            <a:r>
              <a:rPr lang="en-US" sz="3600" b="1" spc="-150">
                <a:solidFill>
                  <a:srgbClr val="002060"/>
                </a:solidFill>
                <a:latin typeface="Times New Roman"/>
                <a:ea typeface="Verdana"/>
                <a:cs typeface="Times New Roman"/>
              </a:rPr>
              <a:t>GENERAL PHASES</a:t>
            </a:r>
            <a:endParaRPr lang="en-US" sz="3600" b="1" spc="-150">
              <a:solidFill>
                <a:srgbClr val="002060"/>
              </a:solidFill>
              <a:latin typeface="Times New Roman" pitchFamily="18" charset="0"/>
              <a:ea typeface="Verdana" pitchFamily="34" charset="0"/>
              <a:cs typeface="Times New Roman" pitchFamily="18" charset="0"/>
            </a:endParaRPr>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762000" y="1412776"/>
            <a:ext cx="10820400" cy="4824536"/>
          </a:xfrm>
        </p:spPr>
        <p:txBody>
          <a:bodyPr/>
          <a:lstStyle/>
          <a:p>
            <a:r>
              <a:rPr lang="en-US" sz="3600">
                <a:latin typeface="Times New Roman" panose="02020603050405020304" pitchFamily="18" charset="0"/>
                <a:cs typeface="Times New Roman" panose="02020603050405020304" pitchFamily="18" charset="0"/>
              </a:rPr>
              <a:t>The manufacturing process has six general phases:</a:t>
            </a:r>
          </a:p>
          <a:p>
            <a:pPr marL="1314450" lvl="2" indent="-514350" algn="just">
              <a:lnSpc>
                <a:spcPct val="150000"/>
              </a:lnSpc>
              <a:buFont typeface="+mj-lt"/>
              <a:buAutoNum type="arabicPeriod"/>
            </a:pPr>
            <a:r>
              <a:rPr lang="en-US" sz="2800">
                <a:latin typeface="Times New Roman" panose="02020603050405020304" pitchFamily="18" charset="0"/>
                <a:cs typeface="Times New Roman" panose="02020603050405020304" pitchFamily="18" charset="0"/>
              </a:rPr>
              <a:t> Mining and storage of raw materials.</a:t>
            </a:r>
          </a:p>
          <a:p>
            <a:pPr marL="1314450" lvl="2" indent="-514350" algn="just">
              <a:lnSpc>
                <a:spcPct val="150000"/>
              </a:lnSpc>
              <a:buFont typeface="+mj-lt"/>
              <a:buAutoNum type="arabicPeriod"/>
            </a:pPr>
            <a:r>
              <a:rPr lang="en-US" sz="2800">
                <a:latin typeface="Times New Roman" panose="02020603050405020304" pitchFamily="18" charset="0"/>
                <a:cs typeface="Times New Roman" panose="02020603050405020304" pitchFamily="18" charset="0"/>
              </a:rPr>
              <a:t> Preparing raw materials.</a:t>
            </a:r>
          </a:p>
          <a:p>
            <a:pPr marL="1314450" lvl="2" indent="-514350" algn="just">
              <a:lnSpc>
                <a:spcPct val="150000"/>
              </a:lnSpc>
              <a:buFont typeface="+mj-lt"/>
              <a:buAutoNum type="arabicPeriod"/>
            </a:pPr>
            <a:r>
              <a:rPr lang="en-US" sz="2800">
                <a:latin typeface="Times New Roman" panose="02020603050405020304" pitchFamily="18" charset="0"/>
                <a:cs typeface="Times New Roman" panose="02020603050405020304" pitchFamily="18" charset="0"/>
              </a:rPr>
              <a:t> Forming the brick.</a:t>
            </a:r>
          </a:p>
          <a:p>
            <a:pPr marL="1314450" lvl="2" indent="-514350" algn="just">
              <a:lnSpc>
                <a:spcPct val="150000"/>
              </a:lnSpc>
              <a:buFont typeface="+mj-lt"/>
              <a:buAutoNum type="arabicPeriod"/>
            </a:pPr>
            <a:r>
              <a:rPr lang="en-US" sz="2800">
                <a:latin typeface="Times New Roman" panose="02020603050405020304" pitchFamily="18" charset="0"/>
                <a:cs typeface="Times New Roman" panose="02020603050405020304" pitchFamily="18" charset="0"/>
              </a:rPr>
              <a:t> Drying.</a:t>
            </a:r>
          </a:p>
          <a:p>
            <a:pPr marL="1314450" lvl="2" indent="-514350" algn="just">
              <a:lnSpc>
                <a:spcPct val="150000"/>
              </a:lnSpc>
              <a:buFont typeface="+mj-lt"/>
              <a:buAutoNum type="arabicPeriod"/>
            </a:pPr>
            <a:r>
              <a:rPr lang="en-US" sz="2800">
                <a:latin typeface="Times New Roman" panose="02020603050405020304" pitchFamily="18" charset="0"/>
                <a:cs typeface="Times New Roman" panose="02020603050405020304" pitchFamily="18" charset="0"/>
              </a:rPr>
              <a:t> Firing and cooling.      </a:t>
            </a:r>
          </a:p>
          <a:p>
            <a:pPr marL="1314450" lvl="2" indent="-514350" algn="just">
              <a:lnSpc>
                <a:spcPct val="150000"/>
              </a:lnSpc>
              <a:buFont typeface="+mj-lt"/>
              <a:buAutoNum type="arabicPeriod"/>
            </a:pPr>
            <a:r>
              <a:rPr lang="en-US" sz="2800">
                <a:latin typeface="Times New Roman" panose="02020603050405020304" pitchFamily="18" charset="0"/>
                <a:cs typeface="Times New Roman" panose="02020603050405020304" pitchFamily="18" charset="0"/>
              </a:rPr>
              <a:t> De-hacking and storing finished products.</a:t>
            </a:r>
            <a:endParaRPr lang="en-IN" sz="280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3</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3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algn="l" eaLnBrk="1" fontAlgn="auto" hangingPunct="1">
              <a:spcAft>
                <a:spcPts val="0"/>
              </a:spcAft>
              <a:defRPr/>
            </a:pPr>
            <a:r>
              <a:rPr lang="en-US" sz="3600" b="1" spc="-150">
                <a:solidFill>
                  <a:srgbClr val="002060"/>
                </a:solidFill>
                <a:latin typeface="Times New Roman"/>
                <a:ea typeface="Verdana"/>
                <a:cs typeface="Times New Roman"/>
              </a:rPr>
              <a:t> PROBLEMS AND THE SOLUTION</a:t>
            </a:r>
            <a:endParaRPr lang="en-US" sz="3600" b="1" spc="-150">
              <a:solidFill>
                <a:srgbClr val="002060"/>
              </a:solidFill>
              <a:latin typeface="Times New Roman" pitchFamily="18" charset="0"/>
              <a:ea typeface="Verdana" pitchFamily="34" charset="0"/>
              <a:cs typeface="Times New Roman" pitchFamily="18" charset="0"/>
            </a:endParaRPr>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762000" y="1600200"/>
            <a:ext cx="10820400" cy="4637112"/>
          </a:xfrm>
        </p:spPr>
        <p:txBody>
          <a:bodyPr/>
          <a:lstStyle/>
          <a:p>
            <a:pPr algn="just"/>
            <a:r>
              <a:rPr lang="en-US" sz="2400">
                <a:latin typeface="Times New Roman" pitchFamily="18" charset="0"/>
                <a:cs typeface="Times New Roman" pitchFamily="18" charset="0"/>
              </a:rPr>
              <a:t>Global energy-related CO</a:t>
            </a:r>
            <a:r>
              <a:rPr lang="en-US" sz="2400" baseline="-25000">
                <a:latin typeface="Times New Roman" pitchFamily="18" charset="0"/>
                <a:cs typeface="Times New Roman" pitchFamily="18" charset="0"/>
              </a:rPr>
              <a:t>2</a:t>
            </a:r>
            <a:r>
              <a:rPr lang="en-US" sz="2400">
                <a:latin typeface="Times New Roman" pitchFamily="18" charset="0"/>
                <a:cs typeface="Times New Roman" pitchFamily="18" charset="0"/>
              </a:rPr>
              <a:t> emissions grew in 2022 by 0.9%, or 321 million </a:t>
            </a:r>
            <a:r>
              <a:rPr lang="en-US" sz="2400" err="1">
                <a:latin typeface="Times New Roman" pitchFamily="18" charset="0"/>
                <a:cs typeface="Times New Roman" pitchFamily="18" charset="0"/>
              </a:rPr>
              <a:t>tonnes</a:t>
            </a:r>
            <a:r>
              <a:rPr lang="en-US" sz="2400">
                <a:latin typeface="Times New Roman" pitchFamily="18" charset="0"/>
                <a:cs typeface="Times New Roman" pitchFamily="18" charset="0"/>
              </a:rPr>
              <a:t>, reaching a new high of more than 36.8 billion </a:t>
            </a:r>
            <a:r>
              <a:rPr lang="en-US" sz="2400" err="1">
                <a:latin typeface="Times New Roman" pitchFamily="18" charset="0"/>
                <a:cs typeface="Times New Roman" pitchFamily="18" charset="0"/>
              </a:rPr>
              <a:t>tonnes</a:t>
            </a:r>
            <a:r>
              <a:rPr lang="en-US" sz="2400">
                <a:latin typeface="Times New Roman" pitchFamily="18" charset="0"/>
                <a:cs typeface="Times New Roman" pitchFamily="18" charset="0"/>
              </a:rPr>
              <a:t>, according to the report</a:t>
            </a:r>
            <a:r>
              <a:rPr lang="en-US" sz="2400" i="1">
                <a:latin typeface="Times New Roman" pitchFamily="18" charset="0"/>
                <a:cs typeface="Times New Roman" pitchFamily="18" charset="0"/>
              </a:rPr>
              <a:t>.</a:t>
            </a:r>
            <a:r>
              <a:rPr lang="en-US" sz="2400">
                <a:latin typeface="Times New Roman" pitchFamily="18" charset="0"/>
                <a:cs typeface="Times New Roman" pitchFamily="18" charset="0"/>
              </a:rPr>
              <a:t> In this nearly 15%(5.52 billion </a:t>
            </a:r>
            <a:r>
              <a:rPr lang="en-US" sz="2400" err="1">
                <a:latin typeface="Times New Roman" pitchFamily="18" charset="0"/>
                <a:cs typeface="Times New Roman" pitchFamily="18" charset="0"/>
              </a:rPr>
              <a:t>tonnes</a:t>
            </a:r>
            <a:r>
              <a:rPr lang="en-US" sz="2400">
                <a:latin typeface="Times New Roman" pitchFamily="18" charset="0"/>
                <a:cs typeface="Times New Roman" pitchFamily="18" charset="0"/>
              </a:rPr>
              <a:t>) of carbon emission in done by doing traditional way of brick kilns.</a:t>
            </a:r>
          </a:p>
          <a:p>
            <a:pPr algn="just"/>
            <a:r>
              <a:rPr lang="en-US" sz="2400">
                <a:latin typeface="Times New Roman" pitchFamily="18" charset="0"/>
                <a:cs typeface="Times New Roman" pitchFamily="18" charset="0"/>
              </a:rPr>
              <a:t>In the traditional brick kilns requires a lot of man power  and more duration of time also the cost of brick making is high. even though by doing all this the quality of brick is less.</a:t>
            </a:r>
          </a:p>
          <a:p>
            <a:pPr algn="just"/>
            <a:r>
              <a:rPr lang="en-US" sz="2400">
                <a:latin typeface="Times New Roman" pitchFamily="18" charset="0"/>
                <a:cs typeface="Times New Roman" pitchFamily="18" charset="0"/>
              </a:rPr>
              <a:t>There is more possibility to get loss on bricks while burning the bricks if it not burnt properly.</a:t>
            </a:r>
          </a:p>
          <a:p>
            <a:pPr algn="just"/>
            <a:r>
              <a:rPr lang="en-US" sz="2400">
                <a:latin typeface="Times New Roman" pitchFamily="18" charset="0"/>
                <a:cs typeface="Times New Roman" pitchFamily="18" charset="0"/>
              </a:rPr>
              <a:t>For all this problems the solution is to use the </a:t>
            </a:r>
            <a:r>
              <a:rPr lang="en-US" sz="2400" b="1">
                <a:latin typeface="Times New Roman" pitchFamily="18" charset="0"/>
                <a:cs typeface="Times New Roman" pitchFamily="18" charset="0"/>
              </a:rPr>
              <a:t>“INTELLIGENT INSTANT BRICK KILNS MACHINE”.</a:t>
            </a:r>
            <a:endParaRPr lang="en-US" sz="2400">
              <a:latin typeface="Times New Roman" pitchFamily="18" charset="0"/>
              <a:cs typeface="Times New Roman" pitchFamily="18" charset="0"/>
            </a:endParaRPr>
          </a:p>
          <a:p>
            <a:pPr marL="0" indent="0">
              <a:buNone/>
            </a:pPr>
            <a:endParaRPr lang="en-IN" sz="280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4</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26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TRADITIONAL WAY</a:t>
            </a: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5</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anufacturing of Bricks for Masonry Construction - Methods and Process">
            <a:extLst>
              <a:ext uri="{FF2B5EF4-FFF2-40B4-BE49-F238E27FC236}">
                <a16:creationId xmlns:a16="http://schemas.microsoft.com/office/drawing/2014/main" id="{992431A1-69A3-3768-D01E-D891325E68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27448" y="1916832"/>
            <a:ext cx="4680520" cy="3456384"/>
          </a:xfrm>
          <a:prstGeom prst="rect">
            <a:avLst/>
          </a:prstGeom>
          <a:noFill/>
          <a:ln w="57150">
            <a:solidFill>
              <a:schemeClr val="tx2"/>
            </a:solidFill>
          </a:ln>
          <a:extLst>
            <a:ext uri="{909E8E84-426E-40DD-AFC4-6F175D3DCCD1}">
              <a14:hiddenFill xmlns:a14="http://schemas.microsoft.com/office/drawing/2010/main">
                <a:solidFill>
                  <a:srgbClr val="FFFFFF"/>
                </a:solidFill>
              </a14:hiddenFill>
            </a:ext>
          </a:extLst>
        </p:spPr>
      </p:pic>
      <p:pic>
        <p:nvPicPr>
          <p:cNvPr id="10" name="Picture 6" descr="Firing the Brick Kiln: Colonial Williamsburg - Daily Press">
            <a:extLst>
              <a:ext uri="{FF2B5EF4-FFF2-40B4-BE49-F238E27FC236}">
                <a16:creationId xmlns:a16="http://schemas.microsoft.com/office/drawing/2014/main" id="{9E76AF3F-BF13-99F9-0C31-20EA346EB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223" y="1916832"/>
            <a:ext cx="4706753" cy="3484944"/>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04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algn="l"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    METHODS OF KILNS</a:t>
            </a: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6</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a:buClr>
                <a:srgbClr val="FF0000"/>
              </a:buClr>
              <a:buFont typeface="Wingdings" pitchFamily="2" charset="2"/>
              <a:buChar char="ü"/>
            </a:pPr>
            <a:r>
              <a:rPr lang="en-IN">
                <a:latin typeface="Times New Roman" pitchFamily="18" charset="0"/>
                <a:cs typeface="Times New Roman" pitchFamily="18" charset="0"/>
              </a:rPr>
              <a:t>Down Draught Kiln</a:t>
            </a:r>
          </a:p>
          <a:p>
            <a:pPr>
              <a:buClr>
                <a:srgbClr val="FF0000"/>
              </a:buClr>
              <a:buFont typeface="Wingdings" pitchFamily="2" charset="2"/>
              <a:buChar char="ü"/>
            </a:pPr>
            <a:r>
              <a:rPr lang="en-IN">
                <a:latin typeface="Times New Roman" pitchFamily="18" charset="0"/>
                <a:cs typeface="Times New Roman" pitchFamily="18" charset="0"/>
              </a:rPr>
              <a:t>Coal Fired</a:t>
            </a:r>
          </a:p>
          <a:p>
            <a:pPr>
              <a:buClr>
                <a:srgbClr val="FF0000"/>
              </a:buClr>
              <a:buFont typeface="Wingdings" pitchFamily="2" charset="2"/>
              <a:buChar char="ü"/>
            </a:pPr>
            <a:r>
              <a:rPr lang="en-IN">
                <a:latin typeface="Times New Roman" pitchFamily="18" charset="0"/>
                <a:cs typeface="Times New Roman" pitchFamily="18" charset="0"/>
              </a:rPr>
              <a:t>Fixed Chimney Bull's Trench Kiln</a:t>
            </a:r>
          </a:p>
          <a:p>
            <a:pPr>
              <a:buClr>
                <a:srgbClr val="FF0000"/>
              </a:buClr>
              <a:buFont typeface="Wingdings" pitchFamily="2" charset="2"/>
              <a:buChar char="ü"/>
            </a:pPr>
            <a:r>
              <a:rPr lang="en-IN">
                <a:latin typeface="Times New Roman" pitchFamily="18" charset="0"/>
                <a:cs typeface="Times New Roman" pitchFamily="18" charset="0"/>
              </a:rPr>
              <a:t>Clamps Kiln</a:t>
            </a:r>
          </a:p>
          <a:p>
            <a:pPr>
              <a:buClr>
                <a:srgbClr val="FF0000"/>
              </a:buClr>
              <a:buFont typeface="Wingdings" pitchFamily="2" charset="2"/>
              <a:buChar char="ü"/>
            </a:pPr>
            <a:r>
              <a:rPr lang="en-IN">
                <a:latin typeface="Times New Roman" pitchFamily="18" charset="0"/>
                <a:cs typeface="Times New Roman" pitchFamily="18" charset="0"/>
              </a:rPr>
              <a:t>Tunnel Kiln</a:t>
            </a:r>
          </a:p>
          <a:p>
            <a:pPr>
              <a:buClr>
                <a:srgbClr val="FF0000"/>
              </a:buClr>
              <a:buFont typeface="Wingdings" pitchFamily="2" charset="2"/>
              <a:buChar char="ü"/>
            </a:pPr>
            <a:r>
              <a:rPr lang="en-IN">
                <a:latin typeface="Times New Roman" pitchFamily="18" charset="0"/>
                <a:cs typeface="Times New Roman" pitchFamily="18" charset="0"/>
              </a:rPr>
              <a:t>Zigzag Kiln</a:t>
            </a:r>
          </a:p>
          <a:p>
            <a:pPr>
              <a:buClr>
                <a:srgbClr val="FF0000"/>
              </a:buClr>
              <a:buFont typeface="Wingdings" pitchFamily="2" charset="2"/>
              <a:buChar char="ü"/>
            </a:pPr>
            <a:r>
              <a:rPr lang="en-IN">
                <a:latin typeface="Times New Roman" pitchFamily="18" charset="0"/>
                <a:cs typeface="Times New Roman" pitchFamily="18" charset="0"/>
              </a:rPr>
              <a:t>Vertical Shaft Brick Kiln</a:t>
            </a:r>
          </a:p>
          <a:p>
            <a:pPr>
              <a:buClr>
                <a:srgbClr val="FF0000"/>
              </a:buClr>
              <a:buFont typeface="Wingdings" pitchFamily="2" charset="2"/>
              <a:buChar char="ü"/>
            </a:pPr>
            <a:r>
              <a:rPr lang="en-IN">
                <a:latin typeface="Times New Roman" pitchFamily="18" charset="0"/>
                <a:cs typeface="Times New Roman" pitchFamily="18" charset="0"/>
              </a:rPr>
              <a:t>Bull's Trench Kilns</a:t>
            </a:r>
          </a:p>
        </p:txBody>
      </p:sp>
    </p:spTree>
    <p:extLst>
      <p:ext uri="{BB962C8B-B14F-4D97-AF65-F5344CB8AC3E}">
        <p14:creationId xmlns:p14="http://schemas.microsoft.com/office/powerpoint/2010/main" val="188779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6154-F283-4E7E-A8BE-30400E68DC65}"/>
              </a:ext>
            </a:extLst>
          </p:cNvPr>
          <p:cNvSpPr>
            <a:spLocks noGrp="1"/>
          </p:cNvSpPr>
          <p:nvPr>
            <p:ph type="title"/>
          </p:nvPr>
        </p:nvSpPr>
        <p:spPr>
          <a:xfrm>
            <a:off x="609600" y="550863"/>
            <a:ext cx="10972800" cy="685800"/>
          </a:xfrm>
        </p:spPr>
        <p:txBody>
          <a:bodyPr rtlCol="0">
            <a:normAutofit/>
          </a:bodyPr>
          <a:lstStyle/>
          <a:p>
            <a:pPr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Literature Survey</a:t>
            </a:r>
            <a:endParaRPr lang="en-IN" sz="3600" b="1" spc="-150">
              <a:solidFill>
                <a:srgbClr val="002060"/>
              </a:solidFill>
              <a:latin typeface="Times New Roman" pitchFamily="18" charset="0"/>
              <a:ea typeface="Verdana" pitchFamily="34" charset="0"/>
              <a:cs typeface="Times New Roman" pitchFamily="18" charset="0"/>
            </a:endParaRPr>
          </a:p>
        </p:txBody>
      </p:sp>
      <p:graphicFrame>
        <p:nvGraphicFramePr>
          <p:cNvPr id="6" name="Content Placeholder 5">
            <a:extLst>
              <a:ext uri="{FF2B5EF4-FFF2-40B4-BE49-F238E27FC236}">
                <a16:creationId xmlns:a16="http://schemas.microsoft.com/office/drawing/2014/main" id="{53307790-0FDC-494C-9CA3-50A18B996AE2}"/>
              </a:ext>
            </a:extLst>
          </p:cNvPr>
          <p:cNvGraphicFramePr>
            <a:graphicFrameLocks noGrp="1"/>
          </p:cNvGraphicFramePr>
          <p:nvPr>
            <p:ph idx="1"/>
            <p:extLst>
              <p:ext uri="{D42A27DB-BD31-4B8C-83A1-F6EECF244321}">
                <p14:modId xmlns:p14="http://schemas.microsoft.com/office/powerpoint/2010/main" val="3852385701"/>
              </p:ext>
            </p:extLst>
          </p:nvPr>
        </p:nvGraphicFramePr>
        <p:xfrm>
          <a:off x="580492" y="1236663"/>
          <a:ext cx="11031016" cy="5087504"/>
        </p:xfrm>
        <a:graphic>
          <a:graphicData uri="http://schemas.openxmlformats.org/drawingml/2006/table">
            <a:tbl>
              <a:tblPr firstRow="1" bandRow="1">
                <a:tableStyleId>{5C22544A-7EE6-4342-B048-85BDC9FD1C3A}</a:tableStyleId>
              </a:tblPr>
              <a:tblGrid>
                <a:gridCol w="661864">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7848872">
                  <a:extLst>
                    <a:ext uri="{9D8B030D-6E8A-4147-A177-3AD203B41FA5}">
                      <a16:colId xmlns:a16="http://schemas.microsoft.com/office/drawing/2014/main" val="20002"/>
                    </a:ext>
                  </a:extLst>
                </a:gridCol>
              </a:tblGrid>
              <a:tr h="424044">
                <a:tc>
                  <a:txBody>
                    <a:bodyPr/>
                    <a:lstStyle/>
                    <a:p>
                      <a:r>
                        <a:rPr lang="en-IN" sz="1800" err="1">
                          <a:latin typeface="Times New Roman" pitchFamily="18" charset="0"/>
                          <a:cs typeface="Times New Roman" pitchFamily="18" charset="0"/>
                        </a:rPr>
                        <a:t>S.No</a:t>
                      </a:r>
                      <a:endParaRPr lang="en-IN" sz="1800">
                        <a:latin typeface="Times New Roman" pitchFamily="18" charset="0"/>
                        <a:cs typeface="Times New Roman" pitchFamily="18" charset="0"/>
                      </a:endParaRPr>
                    </a:p>
                  </a:txBody>
                  <a:tcPr marT="45714" marB="45714"/>
                </a:tc>
                <a:tc>
                  <a:txBody>
                    <a:bodyPr/>
                    <a:lstStyle/>
                    <a:p>
                      <a:r>
                        <a:rPr lang="en-US" sz="1800">
                          <a:latin typeface="Times New Roman" pitchFamily="18" charset="0"/>
                          <a:cs typeface="Times New Roman" pitchFamily="18" charset="0"/>
                        </a:rPr>
                        <a:t>AUTHOR /YEAR</a:t>
                      </a:r>
                      <a:endParaRPr lang="en-IN" sz="1800">
                        <a:latin typeface="Times New Roman" pitchFamily="18" charset="0"/>
                        <a:cs typeface="Times New Roman" pitchFamily="18" charset="0"/>
                      </a:endParaRPr>
                    </a:p>
                  </a:txBody>
                  <a:tcPr marT="45714" marB="45714"/>
                </a:tc>
                <a:tc>
                  <a:txBody>
                    <a:bodyPr/>
                    <a:lstStyle/>
                    <a:p>
                      <a:r>
                        <a:rPr lang="en-US" sz="1800">
                          <a:latin typeface="Times New Roman" pitchFamily="18" charset="0"/>
                          <a:cs typeface="Times New Roman" pitchFamily="18" charset="0"/>
                        </a:rPr>
                        <a:t>METHODOLOGIES</a:t>
                      </a:r>
                      <a:endParaRPr lang="en-IN" sz="1800">
                        <a:latin typeface="Times New Roman" pitchFamily="18" charset="0"/>
                        <a:cs typeface="Times New Roman" pitchFamily="18" charset="0"/>
                      </a:endParaRPr>
                    </a:p>
                  </a:txBody>
                  <a:tcPr marT="45714" marB="45714"/>
                </a:tc>
                <a:extLst>
                  <a:ext uri="{0D108BD9-81ED-4DB2-BD59-A6C34878D82A}">
                    <a16:rowId xmlns:a16="http://schemas.microsoft.com/office/drawing/2014/main" val="10000"/>
                  </a:ext>
                </a:extLst>
              </a:tr>
              <a:tr h="1376157">
                <a:tc>
                  <a:txBody>
                    <a:bodyPr/>
                    <a:lstStyle/>
                    <a:p>
                      <a:r>
                        <a:rPr lang="en-US" sz="1800">
                          <a:latin typeface="Times New Roman" pitchFamily="18" charset="0"/>
                          <a:cs typeface="Times New Roman" pitchFamily="18" charset="0"/>
                        </a:rPr>
                        <a:t>1.</a:t>
                      </a:r>
                      <a:endParaRPr lang="en-IN" sz="1800">
                        <a:latin typeface="Times New Roman" pitchFamily="18" charset="0"/>
                        <a:cs typeface="Times New Roman" pitchFamily="18" charset="0"/>
                      </a:endParaRPr>
                    </a:p>
                  </a:txBody>
                  <a:tcPr marT="45714" marB="45714" anchor="ctr"/>
                </a:tc>
                <a:tc>
                  <a:txBody>
                    <a:bodyPr/>
                    <a:lstStyle/>
                    <a:p>
                      <a:pPr lvl="0" algn="l">
                        <a:buNone/>
                      </a:pPr>
                      <a:r>
                        <a:rPr lang="en-US" sz="1800" b="1" i="1" u="sng" strike="noStrike" noProof="0" err="1">
                          <a:solidFill>
                            <a:schemeClr val="tx1"/>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Garay</a:t>
                      </a:r>
                      <a:r>
                        <a:rPr lang="en-US" sz="1800" b="1" i="1" u="sng" strike="noStrike" noProof="0">
                          <a:solidFill>
                            <a:schemeClr val="tx1"/>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 Aquino</a:t>
                      </a:r>
                      <a:r>
                        <a:rPr lang="en-US" sz="1800" b="1" i="1" u="sng" strike="noStrike" noProof="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lvl="0" algn="l">
                        <a:buNone/>
                      </a:pPr>
                      <a:r>
                        <a:rPr lang="en-US" sz="1800" b="1" i="1" u="sng" strike="noStrike" noProof="0">
                          <a:solidFill>
                            <a:schemeClr val="tx1"/>
                          </a:solidFill>
                          <a:latin typeface="Times New Roman" pitchFamily="18" charset="0"/>
                          <a:cs typeface="Times New Roman" pitchFamily="18" charset="0"/>
                        </a:rPr>
                        <a:t> </a:t>
                      </a:r>
                      <a:r>
                        <a:rPr lang="en-US" sz="1800" b="1" i="1" u="sng" strike="noStrike" noProof="0">
                          <a:solidFill>
                            <a:schemeClr val="tx1"/>
                          </a:solidFill>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Dennis Raul</a:t>
                      </a:r>
                      <a:r>
                        <a:rPr lang="en-US" sz="1800" b="1" i="1" u="sng" strike="noStrike" noProof="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lvl="0" algn="l">
                        <a:buNone/>
                      </a:pPr>
                      <a:r>
                        <a:rPr lang="en-US" sz="1800" b="1" i="1" u="sng" strike="noStrike" noProof="0">
                          <a:solidFill>
                            <a:schemeClr val="tx1"/>
                          </a:solidFill>
                          <a:latin typeface="Times New Roman" pitchFamily="18" charset="0"/>
                          <a:cs typeface="Times New Roman" pitchFamily="18" charset="0"/>
                        </a:rPr>
                        <a:t> Carlos </a:t>
                      </a:r>
                      <a:r>
                        <a:rPr lang="en-US" sz="1800" b="1" i="1" u="sng" strike="noStrike" noProof="0" err="1">
                          <a:solidFill>
                            <a:schemeClr val="tx1"/>
                          </a:solidFill>
                          <a:latin typeface="Times New Roman" pitchFamily="18" charset="0"/>
                          <a:cs typeface="Times New Roman" pitchFamily="18" charset="0"/>
                        </a:rPr>
                        <a:t>Quispe</a:t>
                      </a:r>
                      <a:r>
                        <a:rPr lang="en-US" sz="1800" b="1" i="1" u="sng" strike="noStrike" noProof="0">
                          <a:solidFill>
                            <a:schemeClr val="tx1"/>
                          </a:solidFill>
                          <a:latin typeface="Times New Roman" pitchFamily="18" charset="0"/>
                          <a:cs typeface="Times New Roman" pitchFamily="18" charset="0"/>
                        </a:rPr>
                        <a:t> </a:t>
                      </a:r>
                      <a:r>
                        <a:rPr lang="en-US" sz="1800" b="1" i="1" u="sng" strike="noStrike" noProof="0" err="1">
                          <a:solidFill>
                            <a:schemeClr val="tx1"/>
                          </a:solidFill>
                          <a:latin typeface="Times New Roman" pitchFamily="18" charset="0"/>
                          <a:cs typeface="Times New Roman" pitchFamily="18" charset="0"/>
                        </a:rPr>
                        <a:t>Anccasi</a:t>
                      </a:r>
                      <a:r>
                        <a:rPr lang="en-US" sz="1800" b="1" i="1" u="sng" strike="noStrike" noProof="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endParaRPr lang="en-IN" sz="1800" b="1">
                        <a:latin typeface="Times New Roman" pitchFamily="18" charset="0"/>
                        <a:cs typeface="Times New Roman" pitchFamily="18" charset="0"/>
                      </a:endParaRPr>
                    </a:p>
                  </a:txBody>
                  <a:tcPr marT="45726" marB="45726" anchor="ctr"/>
                </a:tc>
                <a:tc>
                  <a:txBody>
                    <a:bodyPr/>
                    <a:lstStyle/>
                    <a:p>
                      <a:r>
                        <a:rPr lang="en-US" b="1" i="1">
                          <a:solidFill>
                            <a:srgbClr val="00B0F0"/>
                          </a:solidFill>
                          <a:latin typeface="Times New Roman" panose="02020603050405020304" pitchFamily="18" charset="0"/>
                          <a:cs typeface="Times New Roman" panose="02020603050405020304" pitchFamily="18" charset="0"/>
                        </a:rPr>
                        <a:t>Proposal for Implementation of Induction Stoves for Electrification of the Peruvian Energy Matrix</a:t>
                      </a:r>
                    </a:p>
                    <a:p>
                      <a:pPr marL="0" marR="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itchFamily="18" charset="0"/>
                          <a:cs typeface="Times New Roman" pitchFamily="18" charset="0"/>
                        </a:rPr>
                        <a:t>The chosen of use induction stoves instead of gas stoves were based on the five fundamental aspects of the efficient energy transition: affordability, competitiveness, efficiency, environmental sustainability, and safety, and not for dogmatism or chosen by a committee.</a:t>
                      </a:r>
                    </a:p>
                  </a:txBody>
                  <a:tcPr marT="45726" marB="45726"/>
                </a:tc>
                <a:extLst>
                  <a:ext uri="{0D108BD9-81ED-4DB2-BD59-A6C34878D82A}">
                    <a16:rowId xmlns:a16="http://schemas.microsoft.com/office/drawing/2014/main" val="10001"/>
                  </a:ext>
                </a:extLst>
              </a:tr>
              <a:tr h="1368152">
                <a:tc>
                  <a:txBody>
                    <a:bodyPr/>
                    <a:lstStyle/>
                    <a:p>
                      <a:r>
                        <a:rPr lang="en-US" sz="1800">
                          <a:latin typeface="Times New Roman" pitchFamily="18" charset="0"/>
                          <a:cs typeface="Times New Roman" pitchFamily="18" charset="0"/>
                        </a:rPr>
                        <a:t>2.</a:t>
                      </a:r>
                      <a:endParaRPr lang="en-IN" sz="1800">
                        <a:latin typeface="Times New Roman" pitchFamily="18" charset="0"/>
                        <a:cs typeface="Times New Roman" pitchFamily="18" charset="0"/>
                      </a:endParaRPr>
                    </a:p>
                  </a:txBody>
                  <a:tcPr marT="45714" marB="45714" anchor="ctr"/>
                </a:tc>
                <a:tc>
                  <a:txBody>
                    <a:bodyPr/>
                    <a:lstStyle/>
                    <a:p>
                      <a:pPr lvl="0" algn="l">
                        <a:lnSpc>
                          <a:spcPct val="100000"/>
                        </a:lnSpc>
                        <a:spcBef>
                          <a:spcPts val="0"/>
                        </a:spcBef>
                        <a:spcAft>
                          <a:spcPts val="0"/>
                        </a:spcAft>
                        <a:buNone/>
                      </a:pPr>
                      <a:r>
                        <a:rPr lang="en-IN" sz="1800" b="1" i="1" u="sng" strike="noStrike" noProof="0" err="1">
                          <a:solidFill>
                            <a:srgbClr val="C00000"/>
                          </a:solidFill>
                          <a:latin typeface="Times New Roman"/>
                          <a:hlinkClick r:id="rId4"/>
                        </a:rPr>
                        <a:t>urmu</a:t>
                      </a:r>
                      <a:r>
                        <a:rPr lang="en-IN" sz="1800" b="1" i="1" u="sng" strike="noStrike" noProof="0">
                          <a:solidFill>
                            <a:srgbClr val="C00000"/>
                          </a:solidFill>
                          <a:latin typeface="Times New Roman"/>
                          <a:hlinkClick r:id="rId4"/>
                        </a:rPr>
                        <a:t> M. </a:t>
                      </a:r>
                      <a:r>
                        <a:rPr lang="en-IN" sz="1800" b="1" i="1" u="sng" strike="noStrike" noProof="0" err="1">
                          <a:solidFill>
                            <a:srgbClr val="C00000"/>
                          </a:solidFill>
                          <a:latin typeface="Times New Roman"/>
                          <a:hlinkClick r:id="rId4"/>
                        </a:rPr>
                        <a:t>Debele</a:t>
                      </a:r>
                      <a:r>
                        <a:rPr lang="en-IN" sz="1800" b="1" i="1" u="sng" strike="noStrike" noProof="0">
                          <a:solidFill>
                            <a:srgbClr val="C00000"/>
                          </a:solidFill>
                          <a:latin typeface="Times New Roman"/>
                        </a:rPr>
                        <a:t>, </a:t>
                      </a:r>
                      <a:endParaRPr lang="en-IN" sz="1800" b="0" i="0" u="none" strike="noStrike" noProof="0"/>
                    </a:p>
                    <a:p>
                      <a:pPr lvl="0" algn="l">
                        <a:lnSpc>
                          <a:spcPct val="100000"/>
                        </a:lnSpc>
                        <a:spcBef>
                          <a:spcPts val="0"/>
                        </a:spcBef>
                        <a:spcAft>
                          <a:spcPts val="0"/>
                        </a:spcAft>
                        <a:buNone/>
                      </a:pPr>
                      <a:r>
                        <a:rPr lang="en-IN" sz="1800" b="1" i="1" u="none" strike="noStrike" noProof="0">
                          <a:solidFill>
                            <a:srgbClr val="C00000"/>
                          </a:solidFill>
                          <a:latin typeface="Times New Roman"/>
                          <a:hlinkClick r:id="rId5"/>
                        </a:rPr>
                        <a:t>Xiao </a:t>
                      </a:r>
                      <a:r>
                        <a:rPr lang="en-IN" sz="1800" b="1" i="1" u="none" strike="noStrike" noProof="0" err="1">
                          <a:solidFill>
                            <a:srgbClr val="C00000"/>
                          </a:solidFill>
                          <a:latin typeface="Times New Roman"/>
                          <a:hlinkClick r:id="rId5"/>
                        </a:rPr>
                        <a:t>Qian</a:t>
                      </a:r>
                      <a:endParaRPr lang="en-IN" sz="1800" b="0" i="0" u="none" strike="noStrike" noProof="0"/>
                    </a:p>
                    <a:p>
                      <a:endParaRPr lang="en-IN" sz="1800" b="1">
                        <a:latin typeface="Times New Roman" pitchFamily="18" charset="0"/>
                        <a:cs typeface="Times New Roman" pitchFamily="18" charset="0"/>
                      </a:endParaRPr>
                    </a:p>
                  </a:txBody>
                  <a:tcPr marT="45718" marB="45718"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1" u="none" strike="noStrike" kern="1200" noProof="0">
                          <a:solidFill>
                            <a:srgbClr val="00B0F0"/>
                          </a:solidFill>
                          <a:latin typeface="Times New Roman"/>
                        </a:rPr>
                        <a:t>Automatic Room Temperature Control System Using </a:t>
                      </a:r>
                      <a:r>
                        <a:rPr lang="en-US" sz="1800" b="1" i="1" u="none" strike="noStrike" kern="1200" noProof="0" err="1">
                          <a:solidFill>
                            <a:srgbClr val="00B0F0"/>
                          </a:solidFill>
                          <a:latin typeface="Times New Roman"/>
                        </a:rPr>
                        <a:t>Arduino</a:t>
                      </a:r>
                      <a:r>
                        <a:rPr lang="en-US" sz="1800" b="1" i="1" u="none" strike="noStrike" kern="1200" noProof="0">
                          <a:solidFill>
                            <a:srgbClr val="00B0F0"/>
                          </a:solidFill>
                          <a:latin typeface="Times New Roman"/>
                        </a:rPr>
                        <a:t> UNO R3 and DHT11 Sensor</a:t>
                      </a:r>
                    </a:p>
                    <a:p>
                      <a:pPr marL="0" marR="0" indent="0" algn="just" defTabSz="914400" rtl="0" eaLnBrk="1" fontAlgn="auto" latinLnBrk="0" hangingPunct="1">
                        <a:lnSpc>
                          <a:spcPct val="100000"/>
                        </a:lnSpc>
                        <a:spcBef>
                          <a:spcPts val="0"/>
                        </a:spcBef>
                        <a:spcAft>
                          <a:spcPts val="0"/>
                        </a:spcAft>
                        <a:buClrTx/>
                        <a:buSzTx/>
                        <a:buFontTx/>
                        <a:buNone/>
                        <a:tabLst/>
                        <a:defRPr/>
                      </a:pPr>
                      <a:r>
                        <a:rPr lang="en-US" b="0" i="0">
                          <a:solidFill>
                            <a:schemeClr val="tx1"/>
                          </a:solidFill>
                          <a:effectLst/>
                          <a:latin typeface="Times New Roman" pitchFamily="18" charset="0"/>
                          <a:cs typeface="Times New Roman" pitchFamily="18" charset="0"/>
                        </a:rPr>
                        <a:t>The DHT11 sensor senses the surrounding room temperature and gives the result in degrees Celsius. Both the reference and the measured values are displayed on the Liquid Crystal Display (LCD).</a:t>
                      </a:r>
                    </a:p>
                  </a:txBody>
                  <a:tcPr marT="45718" marB="45718"/>
                </a:tc>
                <a:extLst>
                  <a:ext uri="{0D108BD9-81ED-4DB2-BD59-A6C34878D82A}">
                    <a16:rowId xmlns:a16="http://schemas.microsoft.com/office/drawing/2014/main" val="10002"/>
                  </a:ext>
                </a:extLst>
              </a:tr>
              <a:tr h="1368152">
                <a:tc>
                  <a:txBody>
                    <a:bodyPr/>
                    <a:lstStyle/>
                    <a:p>
                      <a:r>
                        <a:rPr lang="en-US" sz="1800">
                          <a:latin typeface="Times New Roman" pitchFamily="18" charset="0"/>
                          <a:cs typeface="Times New Roman" pitchFamily="18" charset="0"/>
                        </a:rPr>
                        <a:t>3.</a:t>
                      </a:r>
                      <a:endParaRPr lang="en-IN" sz="1800">
                        <a:latin typeface="Times New Roman" pitchFamily="18" charset="0"/>
                        <a:cs typeface="Times New Roman" pitchFamily="18" charset="0"/>
                      </a:endParaRPr>
                    </a:p>
                  </a:txBody>
                  <a:tcPr marT="45714" marB="45714" anchor="ctr"/>
                </a:tc>
                <a:tc>
                  <a:txBody>
                    <a:bodyPr/>
                    <a:lstStyle/>
                    <a:p>
                      <a:pPr lvl="0" algn="l">
                        <a:lnSpc>
                          <a:spcPct val="100000"/>
                        </a:lnSpc>
                        <a:spcBef>
                          <a:spcPts val="0"/>
                        </a:spcBef>
                        <a:spcAft>
                          <a:spcPts val="0"/>
                        </a:spcAft>
                        <a:buNone/>
                      </a:pPr>
                      <a:r>
                        <a:rPr lang="en-IN" sz="1800" b="1" i="1" u="none" strike="noStrike" kern="1200" noProof="0" err="1">
                          <a:solidFill>
                            <a:srgbClr val="C00000"/>
                          </a:solidFill>
                          <a:latin typeface="Times New Roman"/>
                          <a:hlinkClick r:id="rId6"/>
                        </a:rPr>
                        <a:t>Oleh</a:t>
                      </a:r>
                      <a:r>
                        <a:rPr lang="en-IN" sz="1800" b="1" i="1" u="none" strike="noStrike" kern="1200" noProof="0">
                          <a:solidFill>
                            <a:srgbClr val="C00000"/>
                          </a:solidFill>
                          <a:latin typeface="Times New Roman"/>
                          <a:hlinkClick r:id="rId6"/>
                        </a:rPr>
                        <a:t> </a:t>
                      </a:r>
                      <a:r>
                        <a:rPr lang="en-IN" sz="1800" b="1" i="1" u="none" strike="noStrike" kern="1200" noProof="0" err="1">
                          <a:solidFill>
                            <a:srgbClr val="C00000"/>
                          </a:solidFill>
                          <a:latin typeface="Times New Roman"/>
                          <a:hlinkClick r:id="rId6"/>
                        </a:rPr>
                        <a:t>Pihnastyi</a:t>
                      </a:r>
                      <a:r>
                        <a:rPr lang="en-IN" sz="1800" b="1" i="1" u="none" strike="noStrike" kern="1200" noProof="0">
                          <a:solidFill>
                            <a:srgbClr val="C00000"/>
                          </a:solidFill>
                          <a:latin typeface="Times New Roman"/>
                        </a:rPr>
                        <a:t>,</a:t>
                      </a:r>
                      <a:endParaRPr lang="en-US" sz="1800" b="0" i="0" u="none" strike="noStrike" kern="1200" noProof="0"/>
                    </a:p>
                    <a:p>
                      <a:pPr lvl="0" algn="l">
                        <a:lnSpc>
                          <a:spcPct val="100000"/>
                        </a:lnSpc>
                        <a:spcBef>
                          <a:spcPts val="0"/>
                        </a:spcBef>
                        <a:spcAft>
                          <a:spcPts val="0"/>
                        </a:spcAft>
                        <a:buNone/>
                      </a:pPr>
                      <a:r>
                        <a:rPr lang="en-IN" sz="1800" b="1" i="1" u="none" strike="noStrike" kern="1200" noProof="0">
                          <a:solidFill>
                            <a:srgbClr val="C00000"/>
                          </a:solidFill>
                          <a:latin typeface="Times New Roman"/>
                        </a:rPr>
                        <a:t> </a:t>
                      </a:r>
                      <a:r>
                        <a:rPr lang="en-IN" sz="1800" b="1" i="1" u="sng" strike="noStrike" kern="1200" noProof="0" err="1">
                          <a:solidFill>
                            <a:srgbClr val="C00000"/>
                          </a:solidFill>
                          <a:latin typeface="Times New Roman"/>
                          <a:hlinkClick r:id="rId7"/>
                        </a:rPr>
                        <a:t>Georgii</a:t>
                      </a:r>
                      <a:r>
                        <a:rPr lang="en-IN" sz="1800" b="1" i="1" u="sng" strike="noStrike" kern="1200" noProof="0">
                          <a:solidFill>
                            <a:srgbClr val="C00000"/>
                          </a:solidFill>
                          <a:latin typeface="Times New Roman"/>
                          <a:hlinkClick r:id="rId7"/>
                        </a:rPr>
                        <a:t> </a:t>
                      </a:r>
                      <a:r>
                        <a:rPr lang="en-IN" sz="1800" b="1" i="1" u="sng" strike="noStrike" kern="1200" baseline="0" noProof="0">
                          <a:solidFill>
                            <a:srgbClr val="C00000"/>
                          </a:solidFill>
                          <a:latin typeface="Times New Roman"/>
                          <a:hlinkClick r:id="rId7"/>
                        </a:rPr>
                        <a:t> </a:t>
                      </a:r>
                      <a:r>
                        <a:rPr lang="en-IN" sz="1800" b="1" i="1" u="sng" strike="noStrike" kern="1200" noProof="0" err="1">
                          <a:solidFill>
                            <a:srgbClr val="C00000"/>
                          </a:solidFill>
                          <a:latin typeface="Times New Roman"/>
                          <a:hlinkClick r:id="rId7"/>
                        </a:rPr>
                        <a:t>Kozhevnikov</a:t>
                      </a:r>
                      <a:r>
                        <a:rPr lang="en-IN" sz="1800" b="1" i="1" u="sng" strike="noStrike" kern="1200" noProof="0">
                          <a:solidFill>
                            <a:srgbClr val="C00000"/>
                          </a:solidFill>
                          <a:latin typeface="Times New Roman"/>
                        </a:rPr>
                        <a:t>, </a:t>
                      </a:r>
                      <a:endParaRPr lang="en-US" sz="1800" b="0" i="0" u="none" strike="noStrike" kern="1200" noProof="0"/>
                    </a:p>
                    <a:p>
                      <a:pPr lvl="0" algn="l">
                        <a:lnSpc>
                          <a:spcPct val="100000"/>
                        </a:lnSpc>
                        <a:spcBef>
                          <a:spcPts val="0"/>
                        </a:spcBef>
                        <a:spcAft>
                          <a:spcPts val="0"/>
                        </a:spcAft>
                        <a:buNone/>
                      </a:pPr>
                      <a:r>
                        <a:rPr lang="en-IN" sz="1800" b="1" i="1" u="none" strike="noStrike" kern="1200" noProof="0" err="1">
                          <a:solidFill>
                            <a:srgbClr val="C00000"/>
                          </a:solidFill>
                          <a:latin typeface="Times New Roman"/>
                          <a:hlinkClick r:id="rId8"/>
                        </a:rPr>
                        <a:t>Svitlana</a:t>
                      </a:r>
                      <a:r>
                        <a:rPr lang="en-IN" sz="1800" b="1" i="1" u="none" strike="noStrike" kern="1200" noProof="0">
                          <a:solidFill>
                            <a:srgbClr val="C00000"/>
                          </a:solidFill>
                          <a:latin typeface="Times New Roman"/>
                          <a:hlinkClick r:id="rId8"/>
                        </a:rPr>
                        <a:t> </a:t>
                      </a:r>
                      <a:r>
                        <a:rPr lang="en-IN" sz="1800" b="1" i="1" u="none" strike="noStrike" kern="1200" noProof="0" err="1">
                          <a:solidFill>
                            <a:srgbClr val="C00000"/>
                          </a:solidFill>
                          <a:latin typeface="Times New Roman"/>
                          <a:hlinkClick r:id="rId8"/>
                        </a:rPr>
                        <a:t>Cherniavska</a:t>
                      </a:r>
                      <a:endParaRPr lang="en-US" sz="1800" b="0" i="0" u="none" strike="noStrike" kern="1200" noProof="0"/>
                    </a:p>
                    <a:p>
                      <a:endParaRPr lang="en-US" sz="1800" b="1" kern="1200">
                        <a:solidFill>
                          <a:schemeClr val="dk1"/>
                        </a:solidFill>
                        <a:latin typeface="Times New Roman" pitchFamily="18" charset="0"/>
                        <a:ea typeface="+mn-ea"/>
                        <a:cs typeface="Times New Roman" pitchFamily="18" charset="0"/>
                      </a:endParaRPr>
                    </a:p>
                  </a:txBody>
                  <a:tcPr marT="45726" marB="4572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noProof="0">
                          <a:solidFill>
                            <a:srgbClr val="00B0F0"/>
                          </a:solidFill>
                          <a:latin typeface="Times New Roman"/>
                        </a:rPr>
                        <a:t>Conveyor Belt Speed Control Efficiency Using the Energy Management Methodology</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a:solidFill>
                            <a:schemeClr val="tx1"/>
                          </a:solidFill>
                          <a:effectLst/>
                          <a:latin typeface="Times New Roman" pitchFamily="18" charset="0"/>
                          <a:cs typeface="Times New Roman" pitchFamily="18" charset="0"/>
                        </a:rPr>
                        <a:t>The article presents an algorithm for optimal regulation of the step speed using the energy management methodology. Methods of reducing the cost of transport costs for conveyor systems are considered.</a:t>
                      </a:r>
                    </a:p>
                  </a:txBody>
                  <a:tcPr marT="45726" marB="45726"/>
                </a:tc>
                <a:extLst>
                  <a:ext uri="{0D108BD9-81ED-4DB2-BD59-A6C34878D82A}">
                    <a16:rowId xmlns:a16="http://schemas.microsoft.com/office/drawing/2014/main" val="10003"/>
                  </a:ext>
                </a:extLst>
              </a:tr>
            </a:tbl>
          </a:graphicData>
        </a:graphic>
      </p:graphicFrame>
      <p:cxnSp>
        <p:nvCxnSpPr>
          <p:cNvPr id="7" name="Straight Connector 6">
            <a:extLst>
              <a:ext uri="{FF2B5EF4-FFF2-40B4-BE49-F238E27FC236}">
                <a16:creationId xmlns:a16="http://schemas.microsoft.com/office/drawing/2014/main" id="{500E6795-F6A4-447A-A7D6-F7BDCD71905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9">
            <a:extLst>
              <a:ext uri="{FF2B5EF4-FFF2-40B4-BE49-F238E27FC236}">
                <a16:creationId xmlns:a16="http://schemas.microsoft.com/office/drawing/2014/main" id="{C5277CD3-D0A4-4354-B765-BE97229B9EE8}"/>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9" name="Slide Number Placeholder 8">
            <a:extLst>
              <a:ext uri="{FF2B5EF4-FFF2-40B4-BE49-F238E27FC236}">
                <a16:creationId xmlns:a16="http://schemas.microsoft.com/office/drawing/2014/main" id="{9245FD70-286B-4BBE-8A4D-F89CE4F2BFC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F07920-4A4F-405B-8937-9BECD673E6F8}" type="slidenum">
              <a:rPr lang="en-US" altLang="en-US">
                <a:solidFill>
                  <a:srgbClr val="898989"/>
                </a:solidFill>
              </a:rPr>
              <a:pPr eaLnBrk="1" hangingPunct="1"/>
              <a:t>7</a:t>
            </a:fld>
            <a:r>
              <a:rPr lang="en-US" altLang="en-US">
                <a:solidFill>
                  <a:srgbClr val="898989"/>
                </a:solidFill>
              </a:rPr>
              <a:t>/67</a:t>
            </a:r>
          </a:p>
        </p:txBody>
      </p:sp>
      <p:sp>
        <p:nvSpPr>
          <p:cNvPr id="11293" name="Footer Placeholder 13">
            <a:extLst>
              <a:ext uri="{FF2B5EF4-FFF2-40B4-BE49-F238E27FC236}">
                <a16:creationId xmlns:a16="http://schemas.microsoft.com/office/drawing/2014/main" id="{35E005F2-2C77-4F10-8730-E5A2961684FF}"/>
              </a:ext>
            </a:extLst>
          </p:cNvPr>
          <p:cNvSpPr>
            <a:spLocks noGrp="1"/>
          </p:cNvSpPr>
          <p:nvPr>
            <p:ph type="ftr" sz="quarter" idx="11"/>
          </p:nvPr>
        </p:nvSpPr>
        <p:spPr bwMode="auto">
          <a:xfrm>
            <a:off x="0" y="6400800"/>
            <a:ext cx="10972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11" name="Picture 2" descr="E:\desktop\PRINT desktop\IMAGES\BEC 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30CB-8D2F-4D95-B946-1F11DB1952F2}"/>
              </a:ext>
            </a:extLst>
          </p:cNvPr>
          <p:cNvSpPr>
            <a:spLocks noGrp="1"/>
          </p:cNvSpPr>
          <p:nvPr>
            <p:ph type="title"/>
          </p:nvPr>
        </p:nvSpPr>
        <p:spPr>
          <a:xfrm>
            <a:off x="609600" y="404664"/>
            <a:ext cx="10972800" cy="1195536"/>
          </a:xfrm>
        </p:spPr>
        <p:txBody>
          <a:bodyPr rtlCol="0">
            <a:normAutofit/>
          </a:bodyPr>
          <a:lstStyle/>
          <a:p>
            <a:pPr eaLnBrk="1" fontAlgn="auto" hangingPunct="1">
              <a:spcAft>
                <a:spcPts val="0"/>
              </a:spcAft>
              <a:defRPr/>
            </a:pPr>
            <a:r>
              <a:rPr lang="en-US" sz="3600" b="1" spc="-150">
                <a:solidFill>
                  <a:srgbClr val="002060"/>
                </a:solidFill>
                <a:latin typeface="Times New Roman" pitchFamily="18" charset="0"/>
                <a:ea typeface="Verdana" pitchFamily="34" charset="0"/>
                <a:cs typeface="Times New Roman" pitchFamily="18" charset="0"/>
              </a:rPr>
              <a:t>HARDWARE AND SOFTWARE REQUIREMNTS  </a:t>
            </a:r>
          </a:p>
        </p:txBody>
      </p:sp>
      <p:sp>
        <p:nvSpPr>
          <p:cNvPr id="16387" name="Content Placeholder 2">
            <a:extLst>
              <a:ext uri="{FF2B5EF4-FFF2-40B4-BE49-F238E27FC236}">
                <a16:creationId xmlns:a16="http://schemas.microsoft.com/office/drawing/2014/main" id="{1272F9D8-F1C9-4582-BDE4-07C60F5D6F28}"/>
              </a:ext>
            </a:extLst>
          </p:cNvPr>
          <p:cNvSpPr>
            <a:spLocks noGrp="1"/>
          </p:cNvSpPr>
          <p:nvPr>
            <p:ph idx="1"/>
          </p:nvPr>
        </p:nvSpPr>
        <p:spPr>
          <a:xfrm>
            <a:off x="762000" y="1412776"/>
            <a:ext cx="10820400" cy="4486375"/>
          </a:xfrm>
        </p:spPr>
        <p:txBody>
          <a:bodyPr/>
          <a:lstStyle/>
          <a:p>
            <a:pPr marL="0" indent="0">
              <a:buNone/>
            </a:pPr>
            <a:r>
              <a:rPr lang="en-GB" sz="2800" b="1">
                <a:solidFill>
                  <a:srgbClr val="000066"/>
                </a:solidFill>
                <a:latin typeface="Times New Roman" pitchFamily="18" charset="0"/>
                <a:cs typeface="Times New Roman" pitchFamily="18" charset="0"/>
              </a:rPr>
              <a:t>Hardware Requirements</a:t>
            </a:r>
          </a:p>
          <a:p>
            <a:pPr>
              <a:buFont typeface="Wingdings" pitchFamily="2" charset="2"/>
              <a:buChar char="Ø"/>
            </a:pPr>
            <a:r>
              <a:rPr lang="en-GB" sz="2400">
                <a:latin typeface="Times New Roman" pitchFamily="18" charset="0"/>
                <a:cs typeface="Times New Roman" pitchFamily="18" charset="0"/>
              </a:rPr>
              <a:t>AC power supply</a:t>
            </a:r>
          </a:p>
          <a:p>
            <a:pPr>
              <a:buFont typeface="Wingdings" pitchFamily="2" charset="2"/>
              <a:buChar char="Ø"/>
            </a:pPr>
            <a:r>
              <a:rPr lang="en-GB" sz="2400">
                <a:latin typeface="Times New Roman" pitchFamily="18" charset="0"/>
                <a:cs typeface="Times New Roman" pitchFamily="18" charset="0"/>
              </a:rPr>
              <a:t>Voltage step down transformer</a:t>
            </a:r>
          </a:p>
          <a:p>
            <a:pPr>
              <a:buFont typeface="Wingdings" pitchFamily="2" charset="2"/>
              <a:buChar char="Ø"/>
            </a:pPr>
            <a:r>
              <a:rPr lang="en-GB" sz="2400">
                <a:latin typeface="Times New Roman" pitchFamily="18" charset="0"/>
                <a:cs typeface="Times New Roman" pitchFamily="18" charset="0"/>
              </a:rPr>
              <a:t>Rectifier</a:t>
            </a:r>
          </a:p>
          <a:p>
            <a:pPr>
              <a:buFont typeface="Wingdings" pitchFamily="2" charset="2"/>
              <a:buChar char="Ø"/>
            </a:pPr>
            <a:r>
              <a:rPr lang="en-GB" sz="2400" err="1">
                <a:latin typeface="Times New Roman" pitchFamily="18" charset="0"/>
                <a:cs typeface="Times New Roman" pitchFamily="18" charset="0"/>
              </a:rPr>
              <a:t>Arduino</a:t>
            </a:r>
            <a:endParaRPr lang="en-GB" sz="2400">
              <a:latin typeface="Times New Roman" pitchFamily="18" charset="0"/>
              <a:cs typeface="Times New Roman" pitchFamily="18" charset="0"/>
            </a:endParaRPr>
          </a:p>
          <a:p>
            <a:pPr>
              <a:buFont typeface="Wingdings" pitchFamily="2" charset="2"/>
              <a:buChar char="Ø"/>
            </a:pPr>
            <a:r>
              <a:rPr lang="en-GB" sz="2400">
                <a:latin typeface="Times New Roman" pitchFamily="18" charset="0"/>
                <a:cs typeface="Times New Roman" pitchFamily="18" charset="0"/>
              </a:rPr>
              <a:t>Weighing sensor</a:t>
            </a:r>
          </a:p>
          <a:p>
            <a:pPr>
              <a:buFont typeface="Wingdings" pitchFamily="2" charset="2"/>
              <a:buChar char="Ø"/>
            </a:pPr>
            <a:r>
              <a:rPr lang="en-GB" sz="2400">
                <a:latin typeface="Times New Roman" pitchFamily="18" charset="0"/>
                <a:cs typeface="Times New Roman" pitchFamily="18" charset="0"/>
              </a:rPr>
              <a:t>Electrical chamber</a:t>
            </a:r>
          </a:p>
          <a:p>
            <a:pPr marL="0" indent="0">
              <a:buNone/>
            </a:pPr>
            <a:r>
              <a:rPr lang="en-GB" sz="2000">
                <a:latin typeface="Arial"/>
                <a:cs typeface="Arial"/>
              </a:rPr>
              <a:t> </a:t>
            </a:r>
            <a:r>
              <a:rPr lang="en-GB" sz="2800" b="1">
                <a:solidFill>
                  <a:srgbClr val="000066"/>
                </a:solidFill>
                <a:latin typeface="Times New Roman" pitchFamily="18" charset="0"/>
                <a:cs typeface="Times New Roman" pitchFamily="18" charset="0"/>
              </a:rPr>
              <a:t>Software Requirements</a:t>
            </a:r>
          </a:p>
          <a:p>
            <a:pPr>
              <a:buFont typeface="Wingdings" pitchFamily="2" charset="2"/>
              <a:buChar char="Ø"/>
            </a:pPr>
            <a:r>
              <a:rPr lang="en-GB" sz="2800">
                <a:latin typeface="Times New Roman" pitchFamily="18" charset="0"/>
                <a:cs typeface="Times New Roman" pitchFamily="18" charset="0"/>
              </a:rPr>
              <a:t>C programming (To display the Temperature and delay function)</a:t>
            </a:r>
          </a:p>
          <a:p>
            <a:pPr algn="just" eaLnBrk="1" hangingPunct="1"/>
            <a:endParaRPr lang="en-US" altLang="en-US" sz="2000">
              <a:latin typeface="Times New Roman" pitchFamily="18" charset="0"/>
              <a:ea typeface="Adobe Gothic Std B" pitchFamily="34" charset="-128"/>
              <a:cs typeface="Times New Roman" pitchFamily="18" charset="0"/>
            </a:endParaRPr>
          </a:p>
        </p:txBody>
      </p:sp>
      <p:cxnSp>
        <p:nvCxnSpPr>
          <p:cNvPr id="5" name="Straight Connector 4">
            <a:extLst>
              <a:ext uri="{FF2B5EF4-FFF2-40B4-BE49-F238E27FC236}">
                <a16:creationId xmlns:a16="http://schemas.microsoft.com/office/drawing/2014/main" id="{8C18574F-B22E-4D99-ADDE-7D04CCBE6EEF}"/>
              </a:ext>
            </a:extLst>
          </p:cNvPr>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9">
            <a:extLst>
              <a:ext uri="{FF2B5EF4-FFF2-40B4-BE49-F238E27FC236}">
                <a16:creationId xmlns:a16="http://schemas.microsoft.com/office/drawing/2014/main" id="{C60356F7-FB53-40A1-A712-5C4878950756}"/>
              </a:ext>
            </a:extLst>
          </p:cNvPr>
          <p:cNvSpPr txBox="1">
            <a:spLocks/>
          </p:cNvSpPr>
          <p:nvPr/>
        </p:nvSpPr>
        <p:spPr>
          <a:xfrm>
            <a:off x="2057400" y="6400800"/>
            <a:ext cx="8194675" cy="381000"/>
          </a:xfrm>
          <a:prstGeom prst="rect">
            <a:avLst/>
          </a:prstGeom>
        </p:spPr>
        <p:txBody>
          <a:bodyPr>
            <a:normAutofit/>
          </a:bodyPr>
          <a:lstStyle/>
          <a:p>
            <a:pPr marL="342900" indent="-342900" defTabSz="914400" fontAlgn="auto">
              <a:spcBef>
                <a:spcPts val="580"/>
              </a:spcBef>
              <a:spcAft>
                <a:spcPts val="0"/>
              </a:spcAft>
              <a:buFont typeface="Arial" pitchFamily="34" charset="0"/>
              <a:buNone/>
              <a:defRPr/>
            </a:pPr>
            <a:r>
              <a:rPr lang="en-US" sz="1500" b="1">
                <a:solidFill>
                  <a:schemeClr val="tx1">
                    <a:lumMod val="50000"/>
                    <a:lumOff val="50000"/>
                  </a:schemeClr>
                </a:solidFill>
                <a:latin typeface="Times New Roman" pitchFamily="18" charset="0"/>
                <a:cs typeface="Times New Roman" pitchFamily="18" charset="0"/>
              </a:rPr>
              <a:t>.</a:t>
            </a:r>
          </a:p>
          <a:p>
            <a:pPr marL="342900" indent="-342900" defTabSz="914400" fontAlgn="auto">
              <a:spcBef>
                <a:spcPts val="580"/>
              </a:spcBef>
              <a:spcAft>
                <a:spcPts val="0"/>
              </a:spcAft>
              <a:buFont typeface="Arial" pitchFamily="34" charset="0"/>
              <a:buNone/>
              <a:defRPr/>
            </a:pPr>
            <a:endParaRPr lang="en-US" sz="1300" b="1">
              <a:solidFill>
                <a:schemeClr val="tx1">
                  <a:lumMod val="50000"/>
                  <a:lumOff val="50000"/>
                </a:schemeClr>
              </a:solidFill>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00A46CE9-B4D3-43C5-A986-E47BE505377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AECA0A-4666-4562-904C-2D431FD349E8}" type="slidenum">
              <a:rPr lang="en-US" altLang="en-US">
                <a:solidFill>
                  <a:srgbClr val="898989"/>
                </a:solidFill>
              </a:rPr>
              <a:pPr eaLnBrk="1" hangingPunct="1"/>
              <a:t>8</a:t>
            </a:fld>
            <a:r>
              <a:rPr lang="en-US" altLang="en-US">
                <a:solidFill>
                  <a:srgbClr val="898989"/>
                </a:solidFill>
              </a:rPr>
              <a:t>/67</a:t>
            </a:r>
          </a:p>
        </p:txBody>
      </p:sp>
      <p:sp>
        <p:nvSpPr>
          <p:cNvPr id="16392" name="Footer Placeholder 13">
            <a:extLst>
              <a:ext uri="{FF2B5EF4-FFF2-40B4-BE49-F238E27FC236}">
                <a16:creationId xmlns:a16="http://schemas.microsoft.com/office/drawing/2014/main" id="{8C6F51E9-AD9C-4965-B22A-A09BB43E5ACE}"/>
              </a:ext>
            </a:extLst>
          </p:cNvPr>
          <p:cNvSpPr>
            <a:spLocks noGrp="1"/>
          </p:cNvSpPr>
          <p:nvPr>
            <p:ph type="ftr" sz="quarter" idx="11"/>
          </p:nvPr>
        </p:nvSpPr>
        <p:spPr bwMode="auto">
          <a:xfrm>
            <a:off x="0" y="6400800"/>
            <a:ext cx="1181104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b="1">
                <a:solidFill>
                  <a:schemeClr val="accent1"/>
                </a:solidFill>
              </a:rPr>
              <a:t>Title of the Project: </a:t>
            </a:r>
            <a:r>
              <a:rPr lang="en-US" altLang="en-US" b="1">
                <a:solidFill>
                  <a:srgbClr val="0070C0"/>
                </a:solidFill>
              </a:rPr>
              <a:t>  </a:t>
            </a:r>
            <a:r>
              <a:rPr lang="en-US" b="1"/>
              <a:t>INTELLIGENT INSTANT BRICK KILNS MACHINE</a:t>
            </a:r>
            <a:r>
              <a:rPr lang="en-US" altLang="en-US" b="1">
                <a:solidFill>
                  <a:srgbClr val="0070C0"/>
                </a:solidFill>
              </a:rPr>
              <a:t>								</a:t>
            </a:r>
            <a:r>
              <a:rPr lang="en-US" altLang="en-US" b="1">
                <a:solidFill>
                  <a:schemeClr val="accent1"/>
                </a:solidFill>
              </a:rPr>
              <a:t>Presented by:</a:t>
            </a:r>
            <a:r>
              <a:rPr lang="en-US" altLang="en-US" b="1">
                <a:solidFill>
                  <a:srgbClr val="0070C0"/>
                </a:solidFill>
              </a:rPr>
              <a:t> Batch - V</a:t>
            </a:r>
            <a:endParaRPr lang="en-US" altLang="en-US">
              <a:solidFill>
                <a:srgbClr val="0070C0"/>
              </a:solidFill>
            </a:endParaRPr>
          </a:p>
          <a:p>
            <a:pPr eaLnBrk="1" hangingPunct="1"/>
            <a:r>
              <a:rPr lang="en-US" altLang="en-US" sz="800">
                <a:solidFill>
                  <a:srgbClr val="0070C0"/>
                </a:solidFill>
              </a:rPr>
              <a:t>”  </a:t>
            </a:r>
          </a:p>
        </p:txBody>
      </p:sp>
      <p:pic>
        <p:nvPicPr>
          <p:cNvPr id="2050" name="Picture 2" descr="E:\desktop\PRINT desktop\IMAGES\BEC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265" y="84909"/>
            <a:ext cx="4305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8552"/>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28</Slides>
  <Notes>2</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ABSTRACT  </vt:lpstr>
      <vt:lpstr>INTRODUCTION</vt:lpstr>
      <vt:lpstr>GENERAL PHASES</vt:lpstr>
      <vt:lpstr> PROBLEMS AND THE SOLUTION</vt:lpstr>
      <vt:lpstr>    TRADITIONAL WAY</vt:lpstr>
      <vt:lpstr>    METHODS OF KILNS</vt:lpstr>
      <vt:lpstr>Literature Survey</vt:lpstr>
      <vt:lpstr>HARDWARE AND SOFTWARE REQUIREMNTS  </vt:lpstr>
      <vt:lpstr>EXISTING AND PROPOSED SYSTEM  </vt:lpstr>
      <vt:lpstr>PowerPoint Presentation</vt:lpstr>
      <vt:lpstr>PowerPoint Presentation</vt:lpstr>
      <vt:lpstr> PROPOSED SYSTEM  </vt:lpstr>
      <vt:lpstr>       BLOCK DIAGRAM</vt:lpstr>
      <vt:lpstr>       COMPONENTS</vt:lpstr>
      <vt:lpstr>       WORKING  PRINCIPLE OF HARDWARE REQUIREMENTS</vt:lpstr>
      <vt:lpstr>       WORKING  PRINCIPLE OF HARDWARE REQUIREMENTS</vt:lpstr>
      <vt:lpstr>       WORKING  PRINCIPLE OF HARDWARE REQUIREMENTS</vt:lpstr>
      <vt:lpstr>       WORKING  PRINCIPLE OF HARDWARE REQUIREMENTS</vt:lpstr>
      <vt:lpstr>       WORKING  PRINCIPLE</vt:lpstr>
      <vt:lpstr>       THE CHAMBER SPACE REQUIRED FOR 1000 BRICKS</vt:lpstr>
      <vt:lpstr> TIME REQUIRED FOR ONE-TIME KILNS PROCESS</vt:lpstr>
      <vt:lpstr> POLLUTION CAUSED BY VARIOUS METHODS OF KILNS</vt:lpstr>
      <vt:lpstr>  ADVANTAGES </vt:lpstr>
      <vt:lpstr>  FUTURE SCOPES</vt:lpstr>
      <vt:lpstr>  CONCLUSION</vt:lpstr>
      <vt:lpstr>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INTELLIGENT SYSTEM TO DIAGNOSE CERVICAL CANCER</dc:title>
  <dc:creator>Jeeva</dc:creator>
  <cp:revision>1</cp:revision>
  <dcterms:created xsi:type="dcterms:W3CDTF">2014-01-21T16:44:35Z</dcterms:created>
  <dcterms:modified xsi:type="dcterms:W3CDTF">2023-05-21T03:12:15Z</dcterms:modified>
</cp:coreProperties>
</file>