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5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/>
          <p:nvPr>
            <p:ph idx="2" type="pic"/>
          </p:nvPr>
        </p:nvSpPr>
        <p:spPr>
          <a:xfrm>
            <a:off x="685800" y="533400"/>
            <a:ext cx="108189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914402" y="3843867"/>
            <a:ext cx="830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>
            <a:off x="684212" y="4114800"/>
            <a:ext cx="85359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1141411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684213" y="4301067"/>
            <a:ext cx="8534400" cy="16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3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684211" y="5132981"/>
            <a:ext cx="8535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684212" y="3928534"/>
            <a:ext cx="8534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2" type="body"/>
          </p:nvPr>
        </p:nvSpPr>
        <p:spPr>
          <a:xfrm>
            <a:off x="684211" y="4978400"/>
            <a:ext cx="85344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531812" y="81222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0285412" y="2768601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684211" y="4766732"/>
            <a:ext cx="8534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 rot="5400000">
            <a:off x="3143762" y="-1773750"/>
            <a:ext cx="36153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 rot="5400000">
            <a:off x="1943200" y="-571500"/>
            <a:ext cx="5308500" cy="7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/>
          <p:nvPr/>
        </p:nvSpPr>
        <p:spPr>
          <a:xfrm flipH="1">
            <a:off x="10995300" y="5661233"/>
            <a:ext cx="11967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"/>
          <p:cNvSpPr/>
          <p:nvPr/>
        </p:nvSpPr>
        <p:spPr>
          <a:xfrm flipH="1">
            <a:off x="10995300" y="5661167"/>
            <a:ext cx="11967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"/>
          <p:cNvSpPr txBox="1"/>
          <p:nvPr>
            <p:ph type="ctrTitle"/>
          </p:nvPr>
        </p:nvSpPr>
        <p:spPr>
          <a:xfrm>
            <a:off x="520700" y="2425700"/>
            <a:ext cx="10962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56" name="Google Shape;256;p2"/>
          <p:cNvSpPr txBox="1"/>
          <p:nvPr>
            <p:ph idx="1" type="subTitle"/>
          </p:nvPr>
        </p:nvSpPr>
        <p:spPr>
          <a:xfrm>
            <a:off x="520700" y="3718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614600" y="2753800"/>
            <a:ext cx="10962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0" name="Google Shape;260;p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65" name="Google Shape;265;p4"/>
          <p:cNvSpPr txBox="1"/>
          <p:nvPr>
            <p:ph idx="1" type="body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6" name="Google Shape;266;p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/>
          <p:nvPr/>
        </p:nvSpPr>
        <p:spPr>
          <a:xfrm flipH="1" rot="10800000">
            <a:off x="0" y="2247900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"/>
          <p:cNvSpPr/>
          <p:nvPr/>
        </p:nvSpPr>
        <p:spPr>
          <a:xfrm>
            <a:off x="0" y="2248000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629200" y="2558767"/>
            <a:ext cx="5333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5"/>
          <p:cNvSpPr txBox="1"/>
          <p:nvPr>
            <p:ph idx="2" type="body"/>
          </p:nvPr>
        </p:nvSpPr>
        <p:spPr>
          <a:xfrm>
            <a:off x="6259000" y="2558767"/>
            <a:ext cx="5333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/>
          <p:nvPr/>
        </p:nvSpPr>
        <p:spPr>
          <a:xfrm flipH="1" rot="10800000">
            <a:off x="0" y="875100"/>
            <a:ext cx="12192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0" y="875133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8" name="Google Shape;278;p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"/>
          <p:cNvSpPr/>
          <p:nvPr/>
        </p:nvSpPr>
        <p:spPr>
          <a:xfrm rot="-5400000">
            <a:off x="1012250" y="3356550"/>
            <a:ext cx="6858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"/>
          <p:cNvSpPr txBox="1"/>
          <p:nvPr>
            <p:ph type="title"/>
          </p:nvPr>
        </p:nvSpPr>
        <p:spPr>
          <a:xfrm>
            <a:off x="301437" y="477067"/>
            <a:ext cx="37440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83" name="Google Shape;283;p7"/>
          <p:cNvSpPr txBox="1"/>
          <p:nvPr>
            <p:ph idx="1" type="body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653667" y="6510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87" name="Google Shape;287;p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"/>
          <p:cNvSpPr/>
          <p:nvPr/>
        </p:nvSpPr>
        <p:spPr>
          <a:xfrm rot="5400000">
            <a:off x="2595233" y="3356900"/>
            <a:ext cx="68571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2" name="Google Shape;292;p9"/>
          <p:cNvSpPr txBox="1"/>
          <p:nvPr>
            <p:ph idx="1" type="subTitle"/>
          </p:nvPr>
        </p:nvSpPr>
        <p:spPr>
          <a:xfrm>
            <a:off x="354000" y="3705956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/>
        </p:nvSpPr>
        <p:spPr>
          <a:xfrm flipH="1" rot="10800000">
            <a:off x="0" y="-100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 flipH="1" rot="10800000">
            <a:off x="0" y="6163733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 txBox="1"/>
          <p:nvPr>
            <p:ph idx="1" type="body"/>
          </p:nvPr>
        </p:nvSpPr>
        <p:spPr>
          <a:xfrm>
            <a:off x="76200" y="6262433"/>
            <a:ext cx="11175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99" name="Google Shape;299;p1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hasCustomPrompt="1" type="title"/>
          </p:nvPr>
        </p:nvSpPr>
        <p:spPr>
          <a:xfrm>
            <a:off x="634000" y="1678033"/>
            <a:ext cx="109629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634000" y="4406167"/>
            <a:ext cx="109629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3" name="Google Shape;303;p1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>
            <p:ph type="title"/>
          </p:nvPr>
        </p:nvSpPr>
        <p:spPr>
          <a:xfrm>
            <a:off x="684211" y="2006600"/>
            <a:ext cx="85344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sz="36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3"/>
          <p:cNvSpPr txBox="1"/>
          <p:nvPr>
            <p:ph idx="1" type="body"/>
          </p:nvPr>
        </p:nvSpPr>
        <p:spPr>
          <a:xfrm>
            <a:off x="684213" y="44958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13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13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ctrTitle"/>
          </p:nvPr>
        </p:nvSpPr>
        <p:spPr>
          <a:xfrm>
            <a:off x="684212" y="68579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subTitle"/>
          </p:nvPr>
        </p:nvSpPr>
        <p:spPr>
          <a:xfrm>
            <a:off x="684212" y="3843867"/>
            <a:ext cx="6400800" cy="19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7" name="Google Shape;57;p4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 flipH="1">
            <a:off x="6108125" y="91545"/>
            <a:ext cx="6080700" cy="6080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 flipH="1">
            <a:off x="7335726" y="32278"/>
            <a:ext cx="4853100" cy="48531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 flipH="1">
            <a:off x="7845425" y="609601"/>
            <a:ext cx="4343400" cy="43434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684211" y="685800"/>
            <a:ext cx="49377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5808133" y="685801"/>
            <a:ext cx="49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972080" y="685800"/>
            <a:ext cx="46497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2" type="body"/>
          </p:nvPr>
        </p:nvSpPr>
        <p:spPr>
          <a:xfrm>
            <a:off x="684211" y="1270529"/>
            <a:ext cx="49377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3" type="body"/>
          </p:nvPr>
        </p:nvSpPr>
        <p:spPr>
          <a:xfrm>
            <a:off x="6079066" y="685800"/>
            <a:ext cx="466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24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80" name="Google Shape;80;p7"/>
          <p:cNvSpPr txBox="1"/>
          <p:nvPr>
            <p:ph idx="4" type="body"/>
          </p:nvPr>
        </p:nvSpPr>
        <p:spPr>
          <a:xfrm>
            <a:off x="5806545" y="1262062"/>
            <a:ext cx="49293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1" name="Google Shape;81;p7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84212" y="685800"/>
            <a:ext cx="59436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rtl="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rtl="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7085012" y="2209799"/>
            <a:ext cx="3657600" cy="20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/>
          <p:nvPr>
            <p:ph idx="2" type="pic"/>
          </p:nvPr>
        </p:nvSpPr>
        <p:spPr>
          <a:xfrm>
            <a:off x="989012" y="914400"/>
            <a:ext cx="3281100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4722812" y="2777066"/>
            <a:ext cx="6021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9" name="Google Shape;99;p10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19877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"/>
          <p:cNvGrpSpPr/>
          <p:nvPr/>
        </p:nvGrpSpPr>
        <p:grpSpPr>
          <a:xfrm>
            <a:off x="9206826" y="2963333"/>
            <a:ext cx="2982002" cy="3209011"/>
            <a:chOff x="9206826" y="2963333"/>
            <a:chExt cx="2982002" cy="3209011"/>
          </a:xfrm>
        </p:grpSpPr>
        <p:cxnSp>
          <p:nvCxnSpPr>
            <p:cNvPr id="30" name="Google Shape;30;p1"/>
            <p:cNvCxnSpPr/>
            <p:nvPr/>
          </p:nvCxnSpPr>
          <p:spPr>
            <a:xfrm flipH="1">
              <a:off x="11275926" y="2963333"/>
              <a:ext cx="912900" cy="912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flipH="1">
              <a:off x="9206826" y="3190344"/>
              <a:ext cx="2982000" cy="29820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flipH="1">
              <a:off x="10292226" y="3285067"/>
              <a:ext cx="1896600" cy="1896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flipH="1">
              <a:off x="10443125" y="3131080"/>
              <a:ext cx="1745700" cy="1745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flipH="1">
              <a:off x="10918927" y="3683001"/>
              <a:ext cx="1269900" cy="1269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5" name="Google Shape;35;p1"/>
          <p:cNvSpPr txBox="1"/>
          <p:nvPr>
            <p:ph type="title"/>
          </p:nvPr>
        </p:nvSpPr>
        <p:spPr>
          <a:xfrm>
            <a:off x="684212" y="4487332"/>
            <a:ext cx="85344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" type="body"/>
          </p:nvPr>
        </p:nvSpPr>
        <p:spPr>
          <a:xfrm>
            <a:off x="684212" y="685800"/>
            <a:ext cx="8534400" cy="36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0" type="dt"/>
          </p:nvPr>
        </p:nvSpPr>
        <p:spPr>
          <a:xfrm>
            <a:off x="9904412" y="6172200"/>
            <a:ext cx="160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1" type="ftr"/>
          </p:nvPr>
        </p:nvSpPr>
        <p:spPr>
          <a:xfrm>
            <a:off x="684212" y="6172200"/>
            <a:ext cx="754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2" type="sldNum"/>
          </p:nvPr>
        </p:nvSpPr>
        <p:spPr>
          <a:xfrm>
            <a:off x="10363200" y="5578475"/>
            <a:ext cx="114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2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title"/>
          </p:nvPr>
        </p:nvSpPr>
        <p:spPr>
          <a:xfrm>
            <a:off x="629200" y="984967"/>
            <a:ext cx="10962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Font typeface="Roboto"/>
              <a:buNone/>
              <a:defRPr sz="4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0" name="Google Shape;250;p1"/>
          <p:cNvSpPr txBox="1"/>
          <p:nvPr>
            <p:ph idx="1" type="body"/>
          </p:nvPr>
        </p:nvSpPr>
        <p:spPr>
          <a:xfrm>
            <a:off x="629200" y="2558767"/>
            <a:ext cx="10962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●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○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Roboto"/>
              <a:buChar char="■"/>
              <a:defRPr sz="1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1" name="Google Shape;251;p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/>
          <p:nvPr>
            <p:ph type="title"/>
          </p:nvPr>
        </p:nvSpPr>
        <p:spPr>
          <a:xfrm>
            <a:off x="1828798" y="396240"/>
            <a:ext cx="8534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b="1" lang="en-US" u="sng">
                <a:solidFill>
                  <a:schemeClr val="dk1"/>
                </a:solidFill>
              </a:rPr>
              <a:t>EMPLOYEE DATA ANALYSIS USING EXCEL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314" name="Google Shape;314;p14"/>
          <p:cNvSpPr txBox="1"/>
          <p:nvPr>
            <p:ph idx="1" type="body"/>
          </p:nvPr>
        </p:nvSpPr>
        <p:spPr>
          <a:xfrm>
            <a:off x="2214876" y="2743200"/>
            <a:ext cx="8534400" cy="3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STUDENT NAME : RANJITH KUMAR 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REGISTER NO    : 312215522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DEPARTMENT    : B.COM (GENERAL)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COLLEGE          :  PATRICIAN COLLEGE OF ARTS AND SCIENCE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724852" y="185420"/>
            <a:ext cx="85344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MODELLING: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987266" y="1539240"/>
            <a:ext cx="108186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1. Data Collection</a:t>
            </a:r>
            <a:r>
              <a:rPr b="1" lang="en-US" sz="2850">
                <a:solidFill>
                  <a:srgbClr val="0C0C0C"/>
                </a:solidFill>
              </a:rPr>
              <a:t>: </a:t>
            </a:r>
            <a:endParaRPr sz="855"/>
          </a:p>
          <a:p>
            <a:pPr indent="0" lvl="0" marL="0" rtl="0" algn="l">
              <a:lnSpc>
                <a:spcPct val="100000"/>
              </a:lnSpc>
              <a:spcBef>
                <a:spcPts val="1027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2137">
                <a:solidFill>
                  <a:srgbClr val="0C0C0C"/>
                </a:solidFill>
              </a:rPr>
              <a:t>.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2.</a:t>
            </a:r>
            <a:r>
              <a:rPr lang="en-US" sz="2422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Data Organization</a:t>
            </a:r>
            <a:r>
              <a:rPr b="1" lang="en-US" sz="2850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27"/>
              </a:spcBef>
              <a:spcAft>
                <a:spcPts val="0"/>
              </a:spcAft>
              <a:buSzPts val="1710"/>
              <a:buNone/>
            </a:pPr>
            <a:r>
              <a:rPr b="1" lang="en-US" sz="2137">
                <a:solidFill>
                  <a:srgbClr val="0C0C0C"/>
                </a:solidFill>
              </a:rPr>
              <a:t> </a:t>
            </a:r>
            <a:r>
              <a:rPr lang="en-US" sz="2137">
                <a:solidFill>
                  <a:srgbClr val="0C0C0C"/>
                </a:solidFill>
              </a:rPr>
              <a:t>Create an Excel worksheet for each employee or team- Set up tables for performance metrics and ratings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303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 3.Rating Scale Setup</a:t>
            </a:r>
            <a:r>
              <a:rPr b="1" lang="en-US" sz="3515">
                <a:solidFill>
                  <a:srgbClr val="0C0C0C"/>
                </a:solidFill>
              </a:rPr>
              <a:t>: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None/>
            </a:pPr>
            <a:r>
              <a:rPr lang="en-US" sz="1804">
                <a:solidFill>
                  <a:srgbClr val="0C0C0C"/>
                </a:solidFill>
              </a:rPr>
              <a:t>Create a standardized rating scale (e.g., 1-5)- Define criteria for each rating level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1084"/>
              </a:spcBef>
              <a:spcAft>
                <a:spcPts val="0"/>
              </a:spcAft>
              <a:buSzPts val="1938"/>
              <a:buNone/>
            </a:pPr>
            <a:r>
              <a:rPr b="1" lang="en-US" sz="2422">
                <a:solidFill>
                  <a:srgbClr val="0C0C0C"/>
                </a:solidFill>
              </a:rPr>
              <a:t>4.</a:t>
            </a:r>
            <a:r>
              <a:rPr lang="en-US" sz="1804">
                <a:solidFill>
                  <a:srgbClr val="0C0C0C"/>
                </a:solidFill>
              </a:rPr>
              <a:t> </a:t>
            </a:r>
            <a:r>
              <a:rPr b="1" lang="en-US" sz="2422">
                <a:solidFill>
                  <a:srgbClr val="0C0C0C"/>
                </a:solidFill>
              </a:rPr>
              <a:t>pivot table features: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Drag-and-drop interface</a:t>
            </a:r>
            <a:endParaRPr sz="855"/>
          </a:p>
          <a:p>
            <a:pPr indent="-571500" lvl="0" marL="571500" rtl="0" algn="l">
              <a:lnSpc>
                <a:spcPct val="80000"/>
              </a:lnSpc>
              <a:spcBef>
                <a:spcPts val="961"/>
              </a:spcBef>
              <a:spcAft>
                <a:spcPts val="0"/>
              </a:spcAft>
              <a:buSzPts val="1443"/>
              <a:buFont typeface="Arial"/>
              <a:buChar char="•"/>
            </a:pPr>
            <a:r>
              <a:rPr lang="en-US" sz="1804">
                <a:solidFill>
                  <a:srgbClr val="0C0C0C"/>
                </a:solidFill>
              </a:rPr>
              <a:t>Row and column labels</a:t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847"/>
              </a:spcBef>
              <a:spcAft>
                <a:spcPts val="0"/>
              </a:spcAft>
              <a:buSzPts val="988"/>
              <a:buNone/>
            </a:pPr>
            <a:r>
              <a:t/>
            </a:r>
            <a:endParaRPr sz="123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8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 flipH="1">
            <a:off x="12192118" y="-193040"/>
            <a:ext cx="45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955039" y="1016000"/>
            <a:ext cx="101397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Values area for aggregated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Filters for narrowing data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solidFill>
                  <a:srgbClr val="0C0C0C"/>
                </a:solidFill>
              </a:rPr>
              <a:t> Grouping and ungrouping dataPivot tables simplify complex data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5.Data Entry: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Enter employee performance data into Excel tables- Use formulas to calculate weighted scores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None/>
            </a:pPr>
            <a:r>
              <a:rPr b="1" lang="en-US" sz="2400">
                <a:solidFill>
                  <a:srgbClr val="0C0C0C"/>
                </a:solidFill>
              </a:rPr>
              <a:t> 6.Charting and Visualization: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Create charts and graphs to illustrate performance trends- Use Excel tools: PivotTables, Conditional Formatting, Charts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0C0C0C"/>
                </a:solidFill>
              </a:rPr>
              <a:t> Analysis and Insights- Identify strengths, weaknesses, and areas for improvement- Use Excel filters and sorting to analyze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541971" y="116160"/>
            <a:ext cx="8534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RESULTS: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347" name="Google Shape;347;p25"/>
          <p:cNvSpPr txBox="1"/>
          <p:nvPr>
            <p:ph idx="1" type="body"/>
          </p:nvPr>
        </p:nvSpPr>
        <p:spPr>
          <a:xfrm rot="10800000">
            <a:off x="-893962" y="6035158"/>
            <a:ext cx="45600" cy="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450"/>
          </a:p>
        </p:txBody>
      </p:sp>
      <p:sp>
        <p:nvSpPr>
          <p:cNvPr id="348" name="Google Shape;348;p25"/>
          <p:cNvSpPr/>
          <p:nvPr/>
        </p:nvSpPr>
        <p:spPr>
          <a:xfrm>
            <a:off x="1259840" y="1270000"/>
            <a:ext cx="9855300" cy="506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1737360" y="995679"/>
            <a:ext cx="8341500" cy="536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737360" y="995680"/>
            <a:ext cx="8341500" cy="53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481011" y="426720"/>
            <a:ext cx="8534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CONCLUSION: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354" name="Google Shape;354;p27"/>
          <p:cNvSpPr txBox="1"/>
          <p:nvPr>
            <p:ph idx="1" type="body"/>
          </p:nvPr>
        </p:nvSpPr>
        <p:spPr>
          <a:xfrm>
            <a:off x="1178560" y="1920240"/>
            <a:ext cx="9834900" cy="45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solidFill>
                  <a:srgbClr val="0C0C0C"/>
                </a:solidFill>
              </a:rPr>
              <a:t>The conclusion of employee performance analysis using Excel is: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Data-driven insights inform decisions.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Improved performance and productivity.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Enhanced accountability and fairness.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Strategic alignment with organizational goal.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Identified training needs and succession planning.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Competitive advantage through optimized talent management.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 Excel-based performance analysis drives business success by optimizing employee performance and talent management.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>
            <p:ph type="title"/>
          </p:nvPr>
        </p:nvSpPr>
        <p:spPr>
          <a:xfrm>
            <a:off x="1588451" y="284480"/>
            <a:ext cx="85344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chemeClr val="dk1"/>
                </a:solidFill>
              </a:rPr>
              <a:t>PROJECT TITLE:</a:t>
            </a:r>
            <a:endParaRPr b="1" sz="4800" u="sng">
              <a:solidFill>
                <a:schemeClr val="dk1"/>
              </a:solidFill>
            </a:endParaRPr>
          </a:p>
        </p:txBody>
      </p:sp>
      <p:sp>
        <p:nvSpPr>
          <p:cNvPr id="317" name="Google Shape;317;p15"/>
          <p:cNvSpPr txBox="1"/>
          <p:nvPr>
            <p:ph idx="1" type="body"/>
          </p:nvPr>
        </p:nvSpPr>
        <p:spPr>
          <a:xfrm>
            <a:off x="1828800" y="26060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5400">
                <a:solidFill>
                  <a:srgbClr val="262626"/>
                </a:solidFill>
              </a:rPr>
              <a:t>EMPLOYEE PERFORMANCE ANALYSIS USING EXCEL</a:t>
            </a:r>
            <a:endParaRPr b="1" sz="5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type="title"/>
          </p:nvPr>
        </p:nvSpPr>
        <p:spPr>
          <a:xfrm>
            <a:off x="420053" y="116840"/>
            <a:ext cx="85344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AGENDA: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3241039" y="1356360"/>
            <a:ext cx="84261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Problem statement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Project overview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End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Our solution and proposition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Dataset Description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Modelling Approch</a:t>
            </a:r>
            <a:endParaRPr b="1" sz="2800">
              <a:solidFill>
                <a:srgbClr val="262626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Result and Discussion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AutoNum type="arabicPeriod"/>
            </a:pPr>
            <a:r>
              <a:rPr b="1" lang="en-US" sz="2800">
                <a:solidFill>
                  <a:srgbClr val="262626"/>
                </a:solidFill>
              </a:rPr>
              <a:t>Conclusion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572451" y="2794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PROBLEM STATEMENT: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1205706" y="2230120"/>
            <a:ext cx="9943200" cy="4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By analyzing employee performance, organizations can make informed decisions, drive growth, and enhance overall success.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Identifies areas for growth, sets goals, and develops plans for enhancement.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Sets clear expectations, goals, and standards for employees.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Aligns individual efforts with organizational objectives.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920"/>
              <a:buFont typeface="Arial"/>
              <a:buChar char="•"/>
            </a:pPr>
            <a:r>
              <a:rPr lang="en-US" sz="2400">
                <a:solidFill>
                  <a:srgbClr val="0C0C0C"/>
                </a:solidFill>
              </a:rPr>
              <a:t> Ensures individual performance aligns with organizational goals and objectives.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176211" y="0"/>
            <a:ext cx="85344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PROJECT OVERVIEW: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1073626" y="1651000"/>
            <a:ext cx="100446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 sz="1700">
                <a:solidFill>
                  <a:srgbClr val="0C0C0C"/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  <a:endParaRPr sz="1530"/>
          </a:p>
          <a:p>
            <a:pPr indent="0" lvl="0" marL="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None/>
            </a:pPr>
            <a:r>
              <a:rPr lang="en-US" sz="1700"/>
              <a:t> It involves: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Setting clear goals and expectations.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Gathering data on performance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Evaluating performance against goals and metrics.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Providing constructive feedback and coaching.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Identifying areas for improvement and development.</a:t>
            </a:r>
            <a:endParaRPr sz="1530"/>
          </a:p>
          <a:p>
            <a:pPr indent="-285750" lvl="0" marL="285750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 Informing decisions on promotions, training, and resource allocation.</a:t>
            </a:r>
            <a:endParaRPr sz="1530"/>
          </a:p>
          <a:p>
            <a:pPr indent="-285750" lvl="0" marL="285750" rtl="0" algn="l">
              <a:lnSpc>
                <a:spcPct val="150000"/>
              </a:lnSpc>
              <a:spcBef>
                <a:spcPts val="940"/>
              </a:spcBef>
              <a:spcAft>
                <a:spcPts val="0"/>
              </a:spcAft>
              <a:buSzPts val="1360"/>
              <a:buFont typeface="Noto Sans Symbols"/>
              <a:buChar char="▪"/>
            </a:pPr>
            <a:r>
              <a:rPr lang="en-US" sz="1700">
                <a:solidFill>
                  <a:srgbClr val="0C0C0C"/>
                </a:solidFill>
              </a:rPr>
              <a:t>In summary, employee performance analysis is a crucial process to optimize employee performance, inform decisions, and drive business success.</a:t>
            </a:r>
            <a:endParaRPr sz="17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470851" y="8060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WHO ARE THE END USERS?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29" name="Google Shape;329;p19"/>
          <p:cNvSpPr txBox="1"/>
          <p:nvPr>
            <p:ph idx="1" type="body"/>
          </p:nvPr>
        </p:nvSpPr>
        <p:spPr>
          <a:xfrm>
            <a:off x="3813493" y="2413000"/>
            <a:ext cx="8534400" cy="3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Employers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Manager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Organizations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Customers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❖"/>
            </a:pPr>
            <a:r>
              <a:rPr lang="en-US" sz="2800">
                <a:solidFill>
                  <a:srgbClr val="0C0C0C"/>
                </a:solidFill>
              </a:rPr>
              <a:t>shareholders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735013" y="761320"/>
            <a:ext cx="8534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OUR SOLUTION AND ITS VALUE PROPOSITION: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332" name="Google Shape;332;p20"/>
          <p:cNvSpPr txBox="1"/>
          <p:nvPr>
            <p:ph idx="1" type="body"/>
          </p:nvPr>
        </p:nvSpPr>
        <p:spPr>
          <a:xfrm>
            <a:off x="2086292" y="2768600"/>
            <a:ext cx="93132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Conditional formatting –missing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Filter-remove</a:t>
            </a:r>
            <a:endParaRPr sz="2800">
              <a:solidFill>
                <a:srgbClr val="0C0C0C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Formula-performance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Pivot-summary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240"/>
              <a:buFont typeface="Noto Sans Symbols"/>
              <a:buChar char="⮚"/>
            </a:pPr>
            <a:r>
              <a:rPr lang="en-US" sz="2800">
                <a:solidFill>
                  <a:srgbClr val="0C0C0C"/>
                </a:solidFill>
              </a:rPr>
              <a:t>Gragh,pie chart-data visualization </a:t>
            </a:r>
            <a:endParaRPr sz="2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430212" y="489880"/>
            <a:ext cx="8534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Century Gothic"/>
              <a:buNone/>
            </a:pPr>
            <a:r>
              <a:rPr b="1" lang="en-US" sz="4800" u="sng">
                <a:solidFill>
                  <a:srgbClr val="0C0C0C"/>
                </a:solidFill>
              </a:rPr>
              <a:t>DATA DESCRIPTION:</a:t>
            </a:r>
            <a:endParaRPr b="1" sz="4800" u="sng">
              <a:solidFill>
                <a:srgbClr val="0C0C0C"/>
              </a:solidFill>
            </a:endParaRPr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3518852" y="1833880"/>
            <a:ext cx="98619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data-Kaggle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26-features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9-features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id – number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Business unit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Name-text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Employees type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Performance level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Gender-male,female</a:t>
            </a:r>
            <a:endParaRPr sz="2000">
              <a:solidFill>
                <a:srgbClr val="0C0C0C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✔"/>
            </a:pPr>
            <a:r>
              <a:rPr lang="en-US" sz="2000">
                <a:solidFill>
                  <a:srgbClr val="0C0C0C"/>
                </a:solidFill>
              </a:rPr>
              <a:t>Employee rating-number</a:t>
            </a:r>
            <a:endParaRPr sz="2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643572" y="243840"/>
            <a:ext cx="85344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entury Gothic"/>
              <a:buNone/>
            </a:pPr>
            <a:r>
              <a:rPr b="1" lang="en-US" sz="4400" u="sng">
                <a:solidFill>
                  <a:srgbClr val="0C0C0C"/>
                </a:solidFill>
              </a:rPr>
              <a:t>THE “WOW”IN OUR SOLUTION:</a:t>
            </a:r>
            <a:endParaRPr b="1" sz="4400" u="sng">
              <a:solidFill>
                <a:srgbClr val="0C0C0C"/>
              </a:solidFill>
            </a:endParaRPr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436052" y="2722880"/>
            <a:ext cx="10105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PERFORMANCE LEVEL=IFS(J2&gt;=5,”VERY HIGH”,J2&gt;=4,”HIGH”,J2&gt;=3,”MED”,TRUE,”LOW”)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GRAPH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560"/>
              <a:buFont typeface="Arial"/>
              <a:buChar char="•"/>
            </a:pPr>
            <a:r>
              <a:rPr lang="en-US" sz="3200">
                <a:solidFill>
                  <a:srgbClr val="0C0C0C"/>
                </a:solidFill>
              </a:rPr>
              <a:t>PIE CHART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