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6" r:id="rId19"/>
    <p:sldId id="277" r:id="rId20"/>
    <p:sldId id="278" r:id="rId21"/>
    <p:sldId id="279" r:id="rId22"/>
    <p:sldId id="280" r:id="rId23"/>
    <p:sldId id="282" r:id="rId24"/>
    <p:sldId id="284" r:id="rId25"/>
    <p:sldId id="283" r:id="rId26"/>
    <p:sldId id="285" r:id="rId27"/>
    <p:sldId id="286" r:id="rId28"/>
    <p:sldId id="287" r:id="rId29"/>
    <p:sldId id="288" r:id="rId30"/>
    <p:sldId id="290" r:id="rId31"/>
    <p:sldId id="289"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5" d="100"/>
          <a:sy n="85"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298662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425919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52807-B10B-4392-8F40-AFA2E499F4F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5625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382606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52807-B10B-4392-8F40-AFA2E499F4F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561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293381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161820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329125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18222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75EDF9-F449-401D-8E8E-7B0B9A23FA0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5343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217368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5EDF9-F449-401D-8E8E-7B0B9A23FA0A}"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250986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75EDF9-F449-401D-8E8E-7B0B9A23FA0A}"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16512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5EDF9-F449-401D-8E8E-7B0B9A23FA0A}"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26341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49012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75EDF9-F449-401D-8E8E-7B0B9A23FA0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B52807-B10B-4392-8F40-AFA2E499F4FE}" type="slidenum">
              <a:rPr lang="en-IN" smtClean="0"/>
              <a:t>‹#›</a:t>
            </a:fld>
            <a:endParaRPr lang="en-IN"/>
          </a:p>
        </p:txBody>
      </p:sp>
    </p:spTree>
    <p:extLst>
      <p:ext uri="{BB962C8B-B14F-4D97-AF65-F5344CB8AC3E}">
        <p14:creationId xmlns:p14="http://schemas.microsoft.com/office/powerpoint/2010/main" val="139996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75EDF9-F449-401D-8E8E-7B0B9A23FA0A}" type="datetimeFigureOut">
              <a:rPr lang="en-IN" smtClean="0"/>
              <a:t>06/05/2023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B52807-B10B-4392-8F40-AFA2E499F4FE}" type="slidenum">
              <a:rPr lang="en-IN" smtClean="0"/>
              <a:t>‹#›</a:t>
            </a:fld>
            <a:endParaRPr lang="en-IN"/>
          </a:p>
        </p:txBody>
      </p:sp>
    </p:spTree>
    <p:extLst>
      <p:ext uri="{BB962C8B-B14F-4D97-AF65-F5344CB8AC3E}">
        <p14:creationId xmlns:p14="http://schemas.microsoft.com/office/powerpoint/2010/main" val="232829829"/>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052" y="1107438"/>
            <a:ext cx="8915399" cy="2262781"/>
          </a:xfrm>
        </p:spPr>
        <p:txBody>
          <a:bodyPr>
            <a:normAutofit fontScale="90000"/>
          </a:bodyPr>
          <a:lstStyle/>
          <a:p>
            <a:pPr algn="ctr"/>
            <a:r>
              <a:rPr lang="en-US" sz="1800" b="1" dirty="0" err="1">
                <a:ln w="0"/>
                <a:solidFill>
                  <a:schemeClr val="accent1"/>
                </a:solidFill>
                <a:effectLst>
                  <a:outerShdw blurRad="38100" dist="25400" dir="5400000" algn="ctr" rotWithShape="0">
                    <a:srgbClr val="6E747A">
                      <a:alpha val="43000"/>
                    </a:srgbClr>
                  </a:outerShdw>
                </a:effectLst>
              </a:rPr>
              <a:t>Vidya</a:t>
            </a:r>
            <a:r>
              <a:rPr lang="en-US" sz="1800" b="1" dirty="0">
                <a:ln w="0"/>
                <a:solidFill>
                  <a:schemeClr val="accent1"/>
                </a:solidFill>
                <a:effectLst>
                  <a:outerShdw blurRad="38100" dist="25400" dir="5400000" algn="ctr" rotWithShape="0">
                    <a:srgbClr val="6E747A">
                      <a:alpha val="43000"/>
                    </a:srgbClr>
                  </a:outerShdw>
                </a:effectLst>
              </a:rPr>
              <a:t> </a:t>
            </a:r>
            <a:r>
              <a:rPr lang="en-US" sz="1800" b="1" dirty="0" err="1">
                <a:ln w="0"/>
                <a:solidFill>
                  <a:schemeClr val="accent1"/>
                </a:solidFill>
                <a:effectLst>
                  <a:outerShdw blurRad="38100" dist="25400" dir="5400000" algn="ctr" rotWithShape="0">
                    <a:srgbClr val="6E747A">
                      <a:alpha val="43000"/>
                    </a:srgbClr>
                  </a:outerShdw>
                </a:effectLst>
              </a:rPr>
              <a:t>Pratishtan’s</a:t>
            </a:r>
            <a:r>
              <a:rPr lang="en-US" sz="1800" b="1" dirty="0">
                <a:ln w="0"/>
                <a:solidFill>
                  <a:schemeClr val="accent1"/>
                </a:solidFill>
                <a:effectLst>
                  <a:outerShdw blurRad="38100" dist="25400" dir="5400000" algn="ctr" rotWithShape="0">
                    <a:srgbClr val="6E747A">
                      <a:alpha val="43000"/>
                    </a:srgbClr>
                  </a:outerShdw>
                </a:effectLst>
              </a:rPr>
              <a:t/>
            </a:r>
            <a:br>
              <a:rPr lang="en-US" sz="1800" b="1" dirty="0">
                <a:ln w="0"/>
                <a:solidFill>
                  <a:schemeClr val="accent1"/>
                </a:solidFill>
                <a:effectLst>
                  <a:outerShdw blurRad="38100" dist="25400" dir="5400000" algn="ctr" rotWithShape="0">
                    <a:srgbClr val="6E747A">
                      <a:alpha val="43000"/>
                    </a:srgbClr>
                  </a:outerShdw>
                </a:effectLst>
              </a:rPr>
            </a:br>
            <a:r>
              <a:rPr lang="en-US" sz="1800" b="1" dirty="0">
                <a:ln w="0"/>
                <a:solidFill>
                  <a:schemeClr val="accent1"/>
                </a:solidFill>
                <a:effectLst>
                  <a:outerShdw blurRad="38100" dist="25400" dir="5400000" algn="ctr" rotWithShape="0">
                    <a:srgbClr val="6E747A">
                      <a:alpha val="43000"/>
                    </a:srgbClr>
                  </a:outerShdw>
                </a:effectLst>
              </a:rPr>
              <a:t>Art’s, Science &amp; Commerce ,College</a:t>
            </a:r>
            <a:br>
              <a:rPr lang="en-US" sz="1800" b="1" dirty="0">
                <a:ln w="0"/>
                <a:solidFill>
                  <a:schemeClr val="accent1"/>
                </a:solidFill>
                <a:effectLst>
                  <a:outerShdw blurRad="38100" dist="25400" dir="5400000" algn="ctr" rotWithShape="0">
                    <a:srgbClr val="6E747A">
                      <a:alpha val="43000"/>
                    </a:srgbClr>
                  </a:outerShdw>
                </a:effectLst>
              </a:rPr>
            </a:br>
            <a:r>
              <a:rPr lang="en-US" sz="1800" b="1" dirty="0" err="1">
                <a:ln w="0"/>
                <a:solidFill>
                  <a:schemeClr val="accent1"/>
                </a:solidFill>
                <a:effectLst>
                  <a:outerShdw blurRad="38100" dist="25400" dir="5400000" algn="ctr" rotWithShape="0">
                    <a:srgbClr val="6E747A">
                      <a:alpha val="43000"/>
                    </a:srgbClr>
                  </a:outerShdw>
                </a:effectLst>
              </a:rPr>
              <a:t>Baramati</a:t>
            </a:r>
            <a:r>
              <a:rPr lang="en-US" sz="1800" b="1" dirty="0">
                <a:ln w="0"/>
                <a:solidFill>
                  <a:schemeClr val="accent1"/>
                </a:solidFill>
                <a:effectLst>
                  <a:outerShdw blurRad="38100" dist="25400" dir="5400000" algn="ctr" rotWithShape="0">
                    <a:srgbClr val="6E747A">
                      <a:alpha val="43000"/>
                    </a:srgbClr>
                  </a:outerShdw>
                </a:effectLst>
              </a:rPr>
              <a:t>, </a:t>
            </a:r>
            <a:r>
              <a:rPr lang="en-US" sz="1800" b="1" dirty="0" err="1">
                <a:ln w="0"/>
                <a:solidFill>
                  <a:schemeClr val="accent1"/>
                </a:solidFill>
                <a:effectLst>
                  <a:outerShdw blurRad="38100" dist="25400" dir="5400000" algn="ctr" rotWithShape="0">
                    <a:srgbClr val="6E747A">
                      <a:alpha val="43000"/>
                    </a:srgbClr>
                  </a:outerShdw>
                </a:effectLst>
              </a:rPr>
              <a:t>Dist</a:t>
            </a:r>
            <a:r>
              <a:rPr lang="en-US" sz="1800" b="1" dirty="0">
                <a:ln w="0"/>
                <a:solidFill>
                  <a:schemeClr val="accent1"/>
                </a:solidFill>
                <a:effectLst>
                  <a:outerShdw blurRad="38100" dist="25400" dir="5400000" algn="ctr" rotWithShape="0">
                    <a:srgbClr val="6E747A">
                      <a:alpha val="43000"/>
                    </a:srgbClr>
                  </a:outerShdw>
                </a:effectLst>
              </a:rPr>
              <a:t> : </a:t>
            </a:r>
            <a:r>
              <a:rPr lang="en-US" sz="1800" b="1" dirty="0" smtClean="0">
                <a:ln w="0"/>
                <a:solidFill>
                  <a:schemeClr val="accent1"/>
                </a:solidFill>
                <a:effectLst>
                  <a:outerShdw blurRad="38100" dist="25400" dir="5400000" algn="ctr" rotWithShape="0">
                    <a:srgbClr val="6E747A">
                      <a:alpha val="43000"/>
                    </a:srgbClr>
                  </a:outerShdw>
                </a:effectLst>
              </a:rPr>
              <a:t>Pune-413133</a:t>
            </a:r>
            <a:r>
              <a:rPr lang="en-US" sz="1600" b="1" dirty="0" smtClean="0">
                <a:ln w="0"/>
                <a:solidFill>
                  <a:schemeClr val="accent1"/>
                </a:solidFill>
                <a:effectLst>
                  <a:outerShdw blurRad="38100" dist="25400" dir="5400000" algn="ctr" rotWithShape="0">
                    <a:srgbClr val="6E747A">
                      <a:alpha val="43000"/>
                    </a:srgbClr>
                  </a:outerShdw>
                </a:effectLst>
              </a:rPr>
              <a:t/>
            </a:r>
            <a:br>
              <a:rPr lang="en-US" sz="1600" b="1" dirty="0" smtClean="0">
                <a:ln w="0"/>
                <a:solidFill>
                  <a:schemeClr val="accent1"/>
                </a:solidFill>
                <a:effectLst>
                  <a:outerShdw blurRad="38100" dist="25400" dir="5400000" algn="ctr" rotWithShape="0">
                    <a:srgbClr val="6E747A">
                      <a:alpha val="43000"/>
                    </a:srgbClr>
                  </a:outerShdw>
                </a:effectLst>
              </a:rPr>
            </a:br>
            <a:r>
              <a:rPr lang="en-US" sz="1600" b="1" dirty="0">
                <a:ln w="0"/>
                <a:solidFill>
                  <a:schemeClr val="accent1"/>
                </a:solidFill>
                <a:effectLst>
                  <a:outerShdw blurRad="38100" dist="25400" dir="5400000" algn="ctr" rotWithShape="0">
                    <a:srgbClr val="6E747A">
                      <a:alpha val="43000"/>
                    </a:srgbClr>
                  </a:outerShdw>
                </a:effectLst>
              </a:rPr>
              <a:t/>
            </a:r>
            <a:br>
              <a:rPr lang="en-US" sz="1600" b="1" dirty="0">
                <a:ln w="0"/>
                <a:solidFill>
                  <a:schemeClr val="accent1"/>
                </a:solidFill>
                <a:effectLst>
                  <a:outerShdw blurRad="38100" dist="25400" dir="5400000" algn="ctr" rotWithShape="0">
                    <a:srgbClr val="6E747A">
                      <a:alpha val="43000"/>
                    </a:srgbClr>
                  </a:outerShdw>
                </a:effectLst>
              </a:rPr>
            </a:br>
            <a:r>
              <a:rPr lang="en-US" sz="2200" dirty="0">
                <a:ln w="0"/>
                <a:effectLst>
                  <a:outerShdw blurRad="38100" dist="19050" dir="2700000" algn="tl" rotWithShape="0">
                    <a:schemeClr val="dk1">
                      <a:alpha val="40000"/>
                    </a:schemeClr>
                  </a:outerShdw>
                </a:effectLst>
              </a:rPr>
              <a:t>A Project report on</a:t>
            </a:r>
            <a:r>
              <a:rPr lang="en-US" sz="2200" dirty="0" smtClean="0">
                <a:ln w="0"/>
                <a:effectLst>
                  <a:outerShdw blurRad="38100" dist="19050" dir="2700000" algn="tl" rotWithShape="0">
                    <a:schemeClr val="dk1">
                      <a:alpha val="40000"/>
                    </a:schemeClr>
                  </a:outerShdw>
                </a:effectLst>
              </a:rPr>
              <a:t>:</a:t>
            </a:r>
            <a:r>
              <a:rPr lang="en-US" sz="2200" dirty="0">
                <a:ln w="0"/>
                <a:effectLst>
                  <a:outerShdw blurRad="38100" dist="19050" dir="2700000" algn="tl" rotWithShape="0">
                    <a:schemeClr val="dk1">
                      <a:alpha val="40000"/>
                    </a:schemeClr>
                  </a:outerShdw>
                </a:effectLst>
              </a:rPr>
              <a:t/>
            </a:r>
            <a:br>
              <a:rPr lang="en-US" sz="2200" dirty="0">
                <a:ln w="0"/>
                <a:effectLst>
                  <a:outerShdw blurRad="38100" dist="19050" dir="2700000" algn="tl" rotWithShape="0">
                    <a:schemeClr val="dk1">
                      <a:alpha val="40000"/>
                    </a:schemeClr>
                  </a:outerShdw>
                </a:effectLst>
              </a:rPr>
            </a:br>
            <a:r>
              <a:rPr lang="en-US" sz="7300" b="1" dirty="0" smtClean="0">
                <a:ln w="12700">
                  <a:solidFill>
                    <a:schemeClr val="tx2">
                      <a:lumMod val="75000"/>
                    </a:schemeClr>
                  </a:solidFill>
                  <a:prstDash val="solid"/>
                </a:ln>
                <a:blipFill>
                  <a:blip r:embed="rId2"/>
                  <a:tile tx="0" ty="0" sx="100000" sy="100000" flip="none" algn="tl"/>
                </a:blipFill>
                <a:effectLst>
                  <a:outerShdw dist="38100" dir="2640000" algn="bl" rotWithShape="0">
                    <a:schemeClr val="tx2">
                      <a:lumMod val="75000"/>
                    </a:schemeClr>
                  </a:outerShdw>
                </a:effectLst>
                <a:latin typeface="Comic Sans MS" panose="030F0702030302020204" pitchFamily="66" charset="0"/>
              </a:rPr>
              <a:t>Digital Notice Board</a:t>
            </a:r>
            <a:r>
              <a:rPr lang="en-US" sz="1600" dirty="0">
                <a:ln w="0"/>
                <a:effectLst>
                  <a:outerShdw blurRad="38100" dist="19050" dir="2700000" algn="tl" rotWithShape="0">
                    <a:schemeClr val="dk1">
                      <a:alpha val="40000"/>
                    </a:schemeClr>
                  </a:outerShdw>
                </a:effectLst>
              </a:rPr>
              <a:t/>
            </a:r>
            <a:br>
              <a:rPr lang="en-US" sz="1600" dirty="0">
                <a:ln w="0"/>
                <a:effectLst>
                  <a:outerShdw blurRad="38100" dist="19050" dir="2700000" algn="tl" rotWithShape="0">
                    <a:schemeClr val="dk1">
                      <a:alpha val="40000"/>
                    </a:schemeClr>
                  </a:outerShdw>
                </a:effectLst>
              </a:rPr>
            </a:br>
            <a:endParaRPr lang="en-US" sz="1600" b="1" dirty="0">
              <a:ln w="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924050" y="3847739"/>
            <a:ext cx="4030943" cy="2532741"/>
          </a:xfrm>
        </p:spPr>
        <p:txBody>
          <a:bodyPr>
            <a:normAutofit fontScale="70000" lnSpcReduction="20000"/>
          </a:bodyPr>
          <a:lstStyle/>
          <a:p>
            <a:r>
              <a:rPr lang="en-US" sz="6300" b="1" dirty="0" smtClean="0">
                <a:latin typeface="Bookman Old Style" panose="02050604050505020204" pitchFamily="18" charset="0"/>
              </a:rPr>
              <a:t>Group Members :</a:t>
            </a:r>
          </a:p>
          <a:p>
            <a:r>
              <a:rPr lang="en-US" sz="3400" b="1" dirty="0" err="1" smtClean="0">
                <a:solidFill>
                  <a:srgbClr val="002060"/>
                </a:solidFill>
                <a:latin typeface="Bookman Old Style" panose="02050604050505020204" pitchFamily="18" charset="0"/>
              </a:rPr>
              <a:t>Kakade</a:t>
            </a:r>
            <a:r>
              <a:rPr lang="en-US" sz="3400" b="1" dirty="0" smtClean="0">
                <a:solidFill>
                  <a:srgbClr val="002060"/>
                </a:solidFill>
                <a:latin typeface="Bookman Old Style" panose="02050604050505020204" pitchFamily="18" charset="0"/>
              </a:rPr>
              <a:t> Akash (57)</a:t>
            </a:r>
          </a:p>
          <a:p>
            <a:r>
              <a:rPr lang="en-US" sz="3400" b="1" dirty="0" smtClean="0">
                <a:solidFill>
                  <a:srgbClr val="002060"/>
                </a:solidFill>
                <a:latin typeface="Bookman Old Style" panose="02050604050505020204" pitchFamily="18" charset="0"/>
              </a:rPr>
              <a:t>Kale </a:t>
            </a:r>
            <a:r>
              <a:rPr lang="en-US" sz="3400" b="1" dirty="0" err="1" smtClean="0">
                <a:solidFill>
                  <a:srgbClr val="002060"/>
                </a:solidFill>
                <a:latin typeface="Bookman Old Style" panose="02050604050505020204" pitchFamily="18" charset="0"/>
              </a:rPr>
              <a:t>Ranjit</a:t>
            </a:r>
            <a:r>
              <a:rPr lang="en-US" sz="3400" b="1" dirty="0" smtClean="0">
                <a:solidFill>
                  <a:srgbClr val="002060"/>
                </a:solidFill>
                <a:latin typeface="Bookman Old Style" panose="02050604050505020204" pitchFamily="18" charset="0"/>
              </a:rPr>
              <a:t> (59)</a:t>
            </a:r>
          </a:p>
          <a:p>
            <a:r>
              <a:rPr lang="en-US" sz="3400" b="1" dirty="0" err="1" smtClean="0">
                <a:solidFill>
                  <a:srgbClr val="002060"/>
                </a:solidFill>
                <a:latin typeface="Bookman Old Style" panose="02050604050505020204" pitchFamily="18" charset="0"/>
              </a:rPr>
              <a:t>Chandgude</a:t>
            </a:r>
            <a:r>
              <a:rPr lang="en-US" sz="3400" b="1" dirty="0" smtClean="0">
                <a:solidFill>
                  <a:srgbClr val="002060"/>
                </a:solidFill>
                <a:latin typeface="Bookman Old Style" panose="02050604050505020204" pitchFamily="18" charset="0"/>
              </a:rPr>
              <a:t> Rohan (14)</a:t>
            </a:r>
            <a:endParaRPr lang="en-US" sz="3400" b="1" dirty="0">
              <a:solidFill>
                <a:srgbClr val="002060"/>
              </a:solidFill>
              <a:latin typeface="Bookman Old Style" panose="02050604050505020204" pitchFamily="18" charset="0"/>
            </a:endParaRPr>
          </a:p>
        </p:txBody>
      </p:sp>
      <p:pic>
        <p:nvPicPr>
          <p:cNvPr id="5" name="Picture 4"/>
          <p:cNvPicPr>
            <a:picLocks noChangeAspect="1"/>
          </p:cNvPicPr>
          <p:nvPr/>
        </p:nvPicPr>
        <p:blipFill>
          <a:blip r:embed="rId3"/>
          <a:stretch>
            <a:fillRect/>
          </a:stretch>
        </p:blipFill>
        <p:spPr>
          <a:xfrm>
            <a:off x="5954993" y="99891"/>
            <a:ext cx="853514" cy="1201016"/>
          </a:xfrm>
          <a:prstGeom prst="rect">
            <a:avLst/>
          </a:prstGeom>
        </p:spPr>
      </p:pic>
      <p:sp>
        <p:nvSpPr>
          <p:cNvPr id="11" name="TextBox 10"/>
          <p:cNvSpPr txBox="1"/>
          <p:nvPr/>
        </p:nvSpPr>
        <p:spPr>
          <a:xfrm>
            <a:off x="6705600" y="3847739"/>
            <a:ext cx="5019040" cy="2831544"/>
          </a:xfrm>
          <a:prstGeom prst="rect">
            <a:avLst/>
          </a:prstGeom>
          <a:noFill/>
        </p:spPr>
        <p:txBody>
          <a:bodyPr wrap="square" rtlCol="0">
            <a:spAutoFit/>
          </a:bodyPr>
          <a:lstStyle/>
          <a:p>
            <a:r>
              <a:rPr lang="en-US" sz="4000" dirty="0" smtClean="0"/>
              <a:t>Guided By :</a:t>
            </a:r>
          </a:p>
          <a:p>
            <a:r>
              <a:rPr lang="en-US" dirty="0"/>
              <a:t>	</a:t>
            </a:r>
            <a:endParaRPr lang="en-US" dirty="0" smtClean="0">
              <a:latin typeface="Comic Sans MS" panose="030F0702030302020204" pitchFamily="66" charset="0"/>
            </a:endParaRPr>
          </a:p>
          <a:p>
            <a:r>
              <a:rPr lang="en-US" b="1" dirty="0">
                <a:latin typeface="Comic Sans MS" panose="030F0702030302020204" pitchFamily="66" charset="0"/>
              </a:rPr>
              <a:t>	</a:t>
            </a:r>
            <a:r>
              <a:rPr lang="en-US" sz="2400" b="1" dirty="0" smtClean="0">
                <a:latin typeface="Book Antiqua" panose="02040602050305030304" pitchFamily="18" charset="0"/>
              </a:rPr>
              <a:t>Mr. Joshi Sir</a:t>
            </a:r>
          </a:p>
          <a:p>
            <a:r>
              <a:rPr lang="en-US" sz="2400" b="1" dirty="0">
                <a:latin typeface="Book Antiqua" panose="02040602050305030304" pitchFamily="18" charset="0"/>
              </a:rPr>
              <a:t>	</a:t>
            </a:r>
            <a:r>
              <a:rPr lang="en-US" sz="2400" b="1" dirty="0" smtClean="0">
                <a:latin typeface="Book Antiqua" panose="02040602050305030304" pitchFamily="18" charset="0"/>
              </a:rPr>
              <a:t> (HOD)</a:t>
            </a:r>
          </a:p>
          <a:p>
            <a:endParaRPr lang="en-US" sz="2400" dirty="0" smtClean="0"/>
          </a:p>
          <a:p>
            <a:r>
              <a:rPr lang="en-US" sz="2400" dirty="0"/>
              <a:t>	</a:t>
            </a:r>
            <a:r>
              <a:rPr lang="en-US" sz="2400" b="1" dirty="0" err="1" smtClean="0">
                <a:latin typeface="Book Antiqua" panose="02040602050305030304" pitchFamily="18" charset="0"/>
              </a:rPr>
              <a:t>Mrs.Khetre</a:t>
            </a:r>
            <a:r>
              <a:rPr lang="en-US" sz="2400" b="1" dirty="0" smtClean="0">
                <a:latin typeface="Book Antiqua" panose="02040602050305030304" pitchFamily="18" charset="0"/>
              </a:rPr>
              <a:t> Madam</a:t>
            </a:r>
          </a:p>
          <a:p>
            <a:r>
              <a:rPr lang="en-US" sz="2400" dirty="0">
                <a:latin typeface="Book Antiqua" panose="02040602050305030304" pitchFamily="18" charset="0"/>
              </a:rPr>
              <a:t>	</a:t>
            </a:r>
            <a:r>
              <a:rPr lang="en-US" sz="2400" b="1" dirty="0" smtClean="0">
                <a:latin typeface="Book Antiqua" panose="02040602050305030304" pitchFamily="18" charset="0"/>
              </a:rPr>
              <a:t>  (Project Guide)</a:t>
            </a:r>
            <a:endParaRPr lang="en-IN" sz="2400" b="1" dirty="0">
              <a:latin typeface="Book Antiqua" panose="02040602050305030304" pitchFamily="18" charset="0"/>
            </a:endParaRPr>
          </a:p>
        </p:txBody>
      </p:sp>
    </p:spTree>
    <p:extLst>
      <p:ext uri="{BB962C8B-B14F-4D97-AF65-F5344CB8AC3E}">
        <p14:creationId xmlns:p14="http://schemas.microsoft.com/office/powerpoint/2010/main" val="25481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ln w="22225">
                  <a:solidFill>
                    <a:schemeClr val="tx1"/>
                  </a:solidFill>
                  <a:prstDash val="solid"/>
                </a:ln>
                <a:solidFill>
                  <a:schemeClr val="accent1">
                    <a:lumMod val="60000"/>
                    <a:lumOff val="40000"/>
                  </a:schemeClr>
                </a:solidFill>
              </a:rPr>
              <a:t>EXISTING SYSTEM</a:t>
            </a:r>
            <a:endParaRPr lang="en-US" sz="5400" b="1" u="sng" dirty="0">
              <a:ln w="22225">
                <a:solidFill>
                  <a:schemeClr val="tx1"/>
                </a:solidFill>
                <a:prstDash val="solid"/>
              </a:ln>
              <a:solidFill>
                <a:schemeClr val="accent1">
                  <a:lumMod val="60000"/>
                  <a:lumOff val="40000"/>
                </a:schemeClr>
              </a:solidFill>
            </a:endParaRPr>
          </a:p>
        </p:txBody>
      </p:sp>
      <p:sp>
        <p:nvSpPr>
          <p:cNvPr id="3" name="Content Placeholder 2"/>
          <p:cNvSpPr>
            <a:spLocks noGrp="1"/>
          </p:cNvSpPr>
          <p:nvPr>
            <p:ph idx="1"/>
          </p:nvPr>
        </p:nvSpPr>
        <p:spPr>
          <a:xfrm>
            <a:off x="1700938" y="1905000"/>
            <a:ext cx="8915400" cy="3777622"/>
          </a:xfrm>
        </p:spPr>
        <p:txBody>
          <a:bodyPr>
            <a:normAutofit lnSpcReduction="10000"/>
          </a:bodyPr>
          <a:lstStyle/>
          <a:p>
            <a:r>
              <a:rPr lang="en-IN" dirty="0"/>
              <a:t>Initially, the notice board was physical that means students had to actually go and find the notice board to view the latest notices. It resulted in a quite chaotic situation. Even the person who wanted to share the notice he/she had to take a print out or write it manually using paper and pen and display on that physical notice board. The existing system forces both student and teacher/admin to physically move from the original place to view the notices</a:t>
            </a:r>
            <a:r>
              <a:rPr lang="en-IN" dirty="0" smtClean="0"/>
              <a:t>.</a:t>
            </a:r>
          </a:p>
          <a:p>
            <a:r>
              <a:rPr lang="en-IN" dirty="0" smtClean="0"/>
              <a:t> </a:t>
            </a:r>
            <a:r>
              <a:rPr lang="en-IN" dirty="0"/>
              <a:t>This consumes a lot of time for both of them. If incase the teacher displays notice on notice board which is quite important and urgent response has to be taken from students then it’s difficult for students to know about it, as there is no way that students are informed that some notice has been displayed on the board. This was kind of troublesome situation for both student and teacher.  </a:t>
            </a:r>
          </a:p>
        </p:txBody>
      </p:sp>
    </p:spTree>
    <p:extLst>
      <p:ext uri="{BB962C8B-B14F-4D97-AF65-F5344CB8AC3E}">
        <p14:creationId xmlns:p14="http://schemas.microsoft.com/office/powerpoint/2010/main" val="214323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a:ln w="22225">
                  <a:solidFill>
                    <a:schemeClr val="tx1"/>
                  </a:solidFill>
                  <a:prstDash val="solid"/>
                </a:ln>
                <a:solidFill>
                  <a:schemeClr val="accent1">
                    <a:lumMod val="60000"/>
                    <a:lumOff val="40000"/>
                  </a:schemeClr>
                </a:solidFill>
              </a:rPr>
              <a:t>SCOPE &amp; LIMITATION OF</a:t>
            </a:r>
            <a:br>
              <a:rPr lang="en-US" sz="4000" b="1" u="sng" dirty="0">
                <a:ln w="22225">
                  <a:solidFill>
                    <a:schemeClr val="tx1"/>
                  </a:solidFill>
                  <a:prstDash val="solid"/>
                </a:ln>
                <a:solidFill>
                  <a:schemeClr val="accent1">
                    <a:lumMod val="60000"/>
                    <a:lumOff val="40000"/>
                  </a:schemeClr>
                </a:solidFill>
              </a:rPr>
            </a:br>
            <a:r>
              <a:rPr lang="en-US" sz="4000" b="1" u="sng" dirty="0">
                <a:ln w="22225">
                  <a:solidFill>
                    <a:schemeClr val="tx1"/>
                  </a:solidFill>
                  <a:prstDash val="solid"/>
                </a:ln>
                <a:solidFill>
                  <a:schemeClr val="accent1">
                    <a:lumMod val="60000"/>
                    <a:lumOff val="40000"/>
                  </a:schemeClr>
                </a:solidFill>
              </a:rPr>
              <a:t>EXISTING SYSTEM</a:t>
            </a:r>
            <a:endParaRPr lang="en-US" sz="4000" b="1" u="sng" dirty="0">
              <a:ln w="22225">
                <a:solidFill>
                  <a:schemeClr val="tx1"/>
                </a:solidFill>
                <a:prstDash val="solid"/>
              </a:ln>
              <a:solidFill>
                <a:schemeClr val="accent1">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r>
              <a:rPr lang="en-IN" sz="3500" b="1" dirty="0" smtClean="0"/>
              <a:t>Scope of Existing System:</a:t>
            </a:r>
          </a:p>
          <a:p>
            <a:r>
              <a:rPr lang="en-IN" sz="2400" b="1" dirty="0" smtClean="0"/>
              <a:t>1) Does not require Internet Connection.</a:t>
            </a:r>
          </a:p>
          <a:p>
            <a:r>
              <a:rPr lang="en-IN" sz="2400" b="1" dirty="0" smtClean="0"/>
              <a:t>2) No need to create profile.</a:t>
            </a:r>
          </a:p>
          <a:p>
            <a:endParaRPr lang="en-IN" sz="2400" b="1" dirty="0" smtClean="0"/>
          </a:p>
          <a:p>
            <a:r>
              <a:rPr lang="en-IN" sz="3500" dirty="0" smtClean="0">
                <a:latin typeface="Bahnschrift SemiLight SemiConde" panose="020B0502040204020203" pitchFamily="34" charset="0"/>
              </a:rPr>
              <a:t>Limitations of Existing System:</a:t>
            </a:r>
          </a:p>
          <a:p>
            <a:r>
              <a:rPr lang="en-IN" sz="2400" b="1" dirty="0" smtClean="0">
                <a:latin typeface="Bahnschrift SemiBold" panose="020B0502040204020203" pitchFamily="34" charset="0"/>
              </a:rPr>
              <a:t>1)Time Consuming – For knowing that notice are displayed and going to see that is time taking process &amp; taking print or writing notice is also time consuming for teachers.</a:t>
            </a:r>
          </a:p>
          <a:p>
            <a:r>
              <a:rPr lang="en-IN" sz="2400" b="1" dirty="0" smtClean="0">
                <a:latin typeface="Bahnschrift SemiBold" panose="020B0502040204020203" pitchFamily="34" charset="0"/>
              </a:rPr>
              <a:t>2)</a:t>
            </a:r>
            <a:r>
              <a:rPr lang="en-IN" sz="2400" b="1" dirty="0" err="1" smtClean="0">
                <a:latin typeface="Bahnschrift SemiBold" panose="020B0502040204020203" pitchFamily="34" charset="0"/>
              </a:rPr>
              <a:t>Compulsary</a:t>
            </a:r>
            <a:r>
              <a:rPr lang="en-IN" sz="2400" b="1" dirty="0" smtClean="0">
                <a:latin typeface="Bahnschrift SemiBold" panose="020B0502040204020203" pitchFamily="34" charset="0"/>
              </a:rPr>
              <a:t> need to be present – to see the Notice Students need </a:t>
            </a:r>
            <a:r>
              <a:rPr lang="en-IN" sz="2400" b="1" dirty="0">
                <a:latin typeface="Bahnschrift SemiBold" panose="020B0502040204020203" pitchFamily="34" charset="0"/>
              </a:rPr>
              <a:t>to be there present </a:t>
            </a:r>
            <a:r>
              <a:rPr lang="en-IN" sz="2400" b="1" dirty="0" smtClean="0">
                <a:latin typeface="Bahnschrift SemiBold" panose="020B0502040204020203" pitchFamily="34" charset="0"/>
              </a:rPr>
              <a:t>.</a:t>
            </a:r>
            <a:endParaRPr lang="en-IN" sz="2400" b="1" dirty="0">
              <a:latin typeface="Bahnschrift SemiBold" panose="020B0502040204020203" pitchFamily="34" charset="0"/>
            </a:endParaRPr>
          </a:p>
        </p:txBody>
      </p:sp>
    </p:spTree>
    <p:extLst>
      <p:ext uri="{BB962C8B-B14F-4D97-AF65-F5344CB8AC3E}">
        <p14:creationId xmlns:p14="http://schemas.microsoft.com/office/powerpoint/2010/main" val="3931464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ln w="22225">
                  <a:solidFill>
                    <a:schemeClr val="tx1"/>
                  </a:solidFill>
                  <a:prstDash val="solid"/>
                </a:ln>
                <a:solidFill>
                  <a:schemeClr val="accent1">
                    <a:lumMod val="60000"/>
                    <a:lumOff val="40000"/>
                  </a:schemeClr>
                </a:solidFill>
              </a:rPr>
              <a:t>PROJECT PERSPECTIVE-FEATURES</a:t>
            </a:r>
            <a:endParaRPr lang="en-US" sz="4400" b="1" u="sng" dirty="0">
              <a:ln w="22225">
                <a:solidFill>
                  <a:schemeClr val="tx1"/>
                </a:solidFill>
                <a:prstDash val="solid"/>
              </a:ln>
              <a:solidFill>
                <a:schemeClr val="accent1">
                  <a:lumMod val="60000"/>
                  <a:lumOff val="40000"/>
                </a:schemeClr>
              </a:solidFill>
            </a:endParaRPr>
          </a:p>
        </p:txBody>
      </p:sp>
      <p:sp>
        <p:nvSpPr>
          <p:cNvPr id="3" name="Content Placeholder 2"/>
          <p:cNvSpPr>
            <a:spLocks noGrp="1"/>
          </p:cNvSpPr>
          <p:nvPr>
            <p:ph idx="1"/>
          </p:nvPr>
        </p:nvSpPr>
        <p:spPr>
          <a:xfrm>
            <a:off x="1720532" y="1904999"/>
            <a:ext cx="8915400" cy="2057400"/>
          </a:xfrm>
        </p:spPr>
        <p:txBody>
          <a:bodyPr>
            <a:normAutofit/>
          </a:bodyPr>
          <a:lstStyle/>
          <a:p>
            <a:r>
              <a:rPr lang="en-IN" sz="2400" dirty="0">
                <a:latin typeface="Sanskrit Text" panose="02020503050405020304" pitchFamily="18" charset="0"/>
                <a:ea typeface="Calibri" panose="020F0502020204030204" pitchFamily="34" charset="0"/>
                <a:cs typeface="Times New Roman" panose="02020603050405020304" pitchFamily="18" charset="0"/>
              </a:rPr>
              <a:t>The </a:t>
            </a:r>
            <a:r>
              <a:rPr lang="en-IN" sz="2400" dirty="0" smtClean="0">
                <a:latin typeface="Sanskrit Text" panose="02020503050405020304" pitchFamily="18" charset="0"/>
                <a:ea typeface="Calibri" panose="020F0502020204030204" pitchFamily="34" charset="0"/>
                <a:cs typeface="Times New Roman" panose="02020603050405020304" pitchFamily="18" charset="0"/>
              </a:rPr>
              <a:t>DIGITAL NOTICE BOARD will </a:t>
            </a:r>
            <a:r>
              <a:rPr lang="en-IN" sz="2400" dirty="0">
                <a:latin typeface="Sanskrit Text" panose="02020503050405020304" pitchFamily="18" charset="0"/>
                <a:ea typeface="Calibri" panose="020F0502020204030204" pitchFamily="34" charset="0"/>
                <a:cs typeface="Times New Roman" panose="02020603050405020304" pitchFamily="18" charset="0"/>
              </a:rPr>
              <a:t>make a significant difference</a:t>
            </a:r>
            <a:r>
              <a:rPr lang="en-IN" sz="2400" dirty="0" smtClean="0">
                <a:latin typeface="Sanskrit Text" panose="02020503050405020304" pitchFamily="18" charset="0"/>
                <a:ea typeface="Calibri" panose="020F0502020204030204" pitchFamily="34" charset="0"/>
                <a:cs typeface="Times New Roman" panose="02020603050405020304" pitchFamily="18" charset="0"/>
              </a:rPr>
              <a:t>. The Students and Teachers  will get a new and amazing overall digital experience and easy to use handy feature and convenient by their use. And user friendly website for both.</a:t>
            </a:r>
            <a:endParaRPr lang="en-IN" sz="2400" dirty="0"/>
          </a:p>
        </p:txBody>
      </p:sp>
      <p:sp>
        <p:nvSpPr>
          <p:cNvPr id="4" name="TextBox 3"/>
          <p:cNvSpPr txBox="1"/>
          <p:nvPr/>
        </p:nvSpPr>
        <p:spPr>
          <a:xfrm>
            <a:off x="792480" y="1320225"/>
            <a:ext cx="4678680" cy="5847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3200" b="1" dirty="0" smtClean="0">
                <a:ln/>
                <a:solidFill>
                  <a:srgbClr val="00B050"/>
                </a:solidFill>
                <a:latin typeface="Bookman Old Style" panose="02050604050505020204" pitchFamily="18" charset="0"/>
              </a:rPr>
              <a:t>Perspective:</a:t>
            </a:r>
            <a:endParaRPr lang="en-IN" sz="3200" b="1" dirty="0">
              <a:ln/>
              <a:solidFill>
                <a:srgbClr val="00B050"/>
              </a:solidFill>
              <a:latin typeface="Bookman Old Style" panose="02050604050505020204" pitchFamily="18" charset="0"/>
            </a:endParaRPr>
          </a:p>
        </p:txBody>
      </p:sp>
      <p:sp>
        <p:nvSpPr>
          <p:cNvPr id="5" name="TextBox 4"/>
          <p:cNvSpPr txBox="1"/>
          <p:nvPr/>
        </p:nvSpPr>
        <p:spPr>
          <a:xfrm>
            <a:off x="1720532" y="3639234"/>
            <a:ext cx="9159240" cy="646331"/>
          </a:xfrm>
          <a:prstGeom prst="rect">
            <a:avLst/>
          </a:prstGeom>
          <a:noFill/>
        </p:spPr>
        <p:txBody>
          <a:bodyPr wrap="square" rtlCol="0">
            <a:spAutoFit/>
          </a:bodyPr>
          <a:lstStyle/>
          <a:p>
            <a:r>
              <a:rPr lang="en-IN" sz="3600" dirty="0" smtClean="0">
                <a:solidFill>
                  <a:srgbClr val="002060"/>
                </a:solidFill>
                <a:effectLst>
                  <a:outerShdw blurRad="38100" dist="38100" dir="2700000" algn="tl">
                    <a:srgbClr val="000000">
                      <a:alpha val="43137"/>
                    </a:srgbClr>
                  </a:outerShdw>
                </a:effectLst>
                <a:latin typeface="Copperplate Gothic Bold" panose="020E0705020206020404" pitchFamily="34" charset="0"/>
              </a:rPr>
              <a:t>Features:</a:t>
            </a:r>
            <a:endParaRPr lang="en-IN" sz="3600" dirty="0">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8" name="TextBox 7"/>
          <p:cNvSpPr txBox="1"/>
          <p:nvPr/>
        </p:nvSpPr>
        <p:spPr>
          <a:xfrm>
            <a:off x="1720532" y="4453205"/>
            <a:ext cx="10105708"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Bahnschrift Light" panose="020B0502040204020203" pitchFamily="34" charset="0"/>
                <a:ea typeface="Calibri" panose="020F0502020204030204" pitchFamily="34" charset="0"/>
                <a:cs typeface="Times New Roman" panose="02020603050405020304" pitchFamily="18" charset="0"/>
              </a:rPr>
              <a:t>The </a:t>
            </a:r>
            <a:r>
              <a:rPr lang="en-IN" sz="2400" dirty="0" smtClean="0">
                <a:latin typeface="Bahnschrift Light" panose="020B0502040204020203" pitchFamily="34" charset="0"/>
                <a:ea typeface="Calibri" panose="020F0502020204030204" pitchFamily="34" charset="0"/>
                <a:cs typeface="Times New Roman" panose="02020603050405020304" pitchFamily="18" charset="0"/>
              </a:rPr>
              <a:t>DIGITAL NOTICE BOARD keep </a:t>
            </a:r>
            <a:r>
              <a:rPr lang="en-IN" sz="2400" dirty="0">
                <a:latin typeface="Bahnschrift Light" panose="020B0502040204020203" pitchFamily="34" charset="0"/>
                <a:ea typeface="Calibri" panose="020F0502020204030204" pitchFamily="34" charset="0"/>
                <a:cs typeface="Times New Roman" panose="02020603050405020304" pitchFamily="18" charset="0"/>
              </a:rPr>
              <a:t>tracks of all the record inserted in it. Multiple accounts cannot be created through same mail</a:t>
            </a:r>
            <a:r>
              <a:rPr lang="en-IN" sz="2400" dirty="0" smtClean="0">
                <a:latin typeface="Bahnschrift Light" panose="020B0502040204020203" pitchFamily="34"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v"/>
            </a:pPr>
            <a:endParaRPr lang="en-IN" sz="2400" dirty="0" smtClean="0">
              <a:latin typeface="Bahnschrift Light" panose="020B0502040204020203"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400" dirty="0" smtClean="0">
                <a:latin typeface="Bahnschrift Light" panose="020B0502040204020203" pitchFamily="34" charset="0"/>
                <a:ea typeface="Calibri" panose="020F0502020204030204" pitchFamily="34" charset="0"/>
                <a:cs typeface="Times New Roman" panose="02020603050405020304" pitchFamily="18" charset="0"/>
              </a:rPr>
              <a:t>Reduces Manual work &amp; </a:t>
            </a:r>
            <a:r>
              <a:rPr lang="en-IN" sz="2400" dirty="0" err="1" smtClean="0">
                <a:latin typeface="Bahnschrift Light" panose="020B0502040204020203" pitchFamily="34" charset="0"/>
                <a:ea typeface="Calibri" panose="020F0502020204030204" pitchFamily="34" charset="0"/>
                <a:cs typeface="Times New Roman" panose="02020603050405020304" pitchFamily="18" charset="0"/>
              </a:rPr>
              <a:t>Foucues</a:t>
            </a:r>
            <a:r>
              <a:rPr lang="en-IN" sz="2400" dirty="0" smtClean="0">
                <a:latin typeface="Bahnschrift Light" panose="020B0502040204020203" pitchFamily="34" charset="0"/>
                <a:ea typeface="Calibri" panose="020F0502020204030204" pitchFamily="34" charset="0"/>
                <a:cs typeface="Times New Roman" panose="02020603050405020304" pitchFamily="18" charset="0"/>
              </a:rPr>
              <a:t> on Digitalizing it and </a:t>
            </a:r>
            <a:r>
              <a:rPr lang="en-IN" sz="2400" dirty="0" err="1" smtClean="0">
                <a:latin typeface="Bahnschrift Light" panose="020B0502040204020203" pitchFamily="34" charset="0"/>
                <a:ea typeface="Calibri" panose="020F0502020204030204" pitchFamily="34" charset="0"/>
                <a:cs typeface="Times New Roman" panose="02020603050405020304" pitchFamily="18" charset="0"/>
              </a:rPr>
              <a:t>maked</a:t>
            </a:r>
            <a:r>
              <a:rPr lang="en-IN" sz="2400" dirty="0" smtClean="0">
                <a:latin typeface="Bahnschrift Light" panose="020B0502040204020203" pitchFamily="34" charset="0"/>
                <a:ea typeface="Calibri" panose="020F0502020204030204" pitchFamily="34" charset="0"/>
                <a:cs typeface="Times New Roman" panose="02020603050405020304" pitchFamily="18" charset="0"/>
              </a:rPr>
              <a:t> User Friendly.</a:t>
            </a:r>
          </a:p>
        </p:txBody>
      </p:sp>
    </p:spTree>
    <p:extLst>
      <p:ext uri="{BB962C8B-B14F-4D97-AF65-F5344CB8AC3E}">
        <p14:creationId xmlns:p14="http://schemas.microsoft.com/office/powerpoint/2010/main" val="216254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n w="9525">
                  <a:solidFill>
                    <a:schemeClr val="tx1"/>
                  </a:solidFill>
                  <a:prstDash val="solid"/>
                </a:ln>
                <a:solidFill>
                  <a:schemeClr val="accent3">
                    <a:lumMod val="60000"/>
                    <a:lumOff val="40000"/>
                  </a:schemeClr>
                </a:solidFill>
                <a:effectLst>
                  <a:outerShdw blurRad="12700" dist="38100" dir="2700000" algn="tl" rotWithShape="0">
                    <a:schemeClr val="accent5">
                      <a:lumMod val="60000"/>
                      <a:lumOff val="40000"/>
                    </a:schemeClr>
                  </a:outerShdw>
                </a:effectLst>
              </a:rPr>
              <a:t>STAKEHOLDERS</a:t>
            </a:r>
            <a:endParaRPr lang="en-IN" sz="5400"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indent="457200" algn="just">
              <a:lnSpc>
                <a:spcPct val="107000"/>
              </a:lnSpc>
              <a:spcAft>
                <a:spcPts val="800"/>
              </a:spcAft>
            </a:pPr>
            <a:r>
              <a:rPr lang="en-IN" sz="2800" dirty="0">
                <a:latin typeface="Sanskrit Text" panose="02020503050405020304" pitchFamily="18" charset="0"/>
                <a:ea typeface="Calibri" panose="020F0502020204030204" pitchFamily="34" charset="0"/>
                <a:cs typeface="Times New Roman" panose="02020603050405020304" pitchFamily="18" charset="0"/>
              </a:rPr>
              <a:t>The main Stakeholders in our project are </a:t>
            </a:r>
            <a:r>
              <a:rPr lang="en-IN" sz="2800" dirty="0" smtClean="0">
                <a:latin typeface="Sanskrit Text" panose="02020503050405020304" pitchFamily="18" charset="0"/>
                <a:ea typeface="Calibri" panose="020F0502020204030204" pitchFamily="34" charset="0"/>
                <a:cs typeface="Times New Roman" panose="02020603050405020304" pitchFamily="18" charset="0"/>
              </a:rPr>
              <a:t>the Teacher’s and Student’s</a:t>
            </a:r>
            <a:r>
              <a:rPr lang="en-IN" sz="2800" dirty="0">
                <a:latin typeface="Sanskrit Text" panose="02020503050405020304" pitchFamily="18" charset="0"/>
                <a:ea typeface="Calibri" panose="020F0502020204030204" pitchFamily="34" charset="0"/>
                <a:cs typeface="Times New Roman" panose="02020603050405020304" pitchFamily="18" charset="0"/>
              </a:rPr>
              <a:t>. 	</a:t>
            </a:r>
            <a:r>
              <a:rPr lang="en-IN" sz="2800" dirty="0" smtClean="0">
                <a:latin typeface="Sanskrit Text" panose="02020503050405020304" pitchFamily="18" charset="0"/>
                <a:ea typeface="Calibri" panose="020F0502020204030204" pitchFamily="34" charset="0"/>
                <a:cs typeface="Times New Roman" panose="02020603050405020304" pitchFamily="18" charset="0"/>
              </a:rPr>
              <a:t>The </a:t>
            </a:r>
            <a:r>
              <a:rPr lang="en-IN" sz="2800" dirty="0" smtClean="0">
                <a:latin typeface="Sanskrit Text" panose="02020503050405020304" pitchFamily="18" charset="0"/>
                <a:cs typeface="Times New Roman" panose="02020603050405020304" pitchFamily="18" charset="0"/>
              </a:rPr>
              <a:t>System </a:t>
            </a:r>
            <a:r>
              <a:rPr lang="en-IN" sz="2800" dirty="0">
                <a:latin typeface="Sanskrit Text" panose="02020503050405020304" pitchFamily="18" charset="0"/>
                <a:cs typeface="Times New Roman" panose="02020603050405020304" pitchFamily="18" charset="0"/>
              </a:rPr>
              <a:t>is mainly design so that they can connect with each other 	whenever required</a:t>
            </a:r>
            <a:r>
              <a:rPr lang="en-IN" sz="2800" dirty="0" smtClean="0">
                <a:latin typeface="Sanskrit Text" panose="02020503050405020304" pitchFamily="18" charset="0"/>
                <a:cs typeface="Times New Roman" panose="02020603050405020304" pitchFamily="18" charset="0"/>
              </a:rPr>
              <a:t>.</a:t>
            </a:r>
          </a:p>
          <a:p>
            <a:pPr indent="457200" algn="just">
              <a:lnSpc>
                <a:spcPct val="107000"/>
              </a:lnSpc>
              <a:spcAft>
                <a:spcPts val="800"/>
              </a:spcAft>
            </a:pPr>
            <a:r>
              <a:rPr lang="en-IN" sz="2800" dirty="0" smtClean="0">
                <a:latin typeface="Sanskrit Text" panose="02020503050405020304" pitchFamily="18" charset="0"/>
                <a:cs typeface="Times New Roman" panose="02020603050405020304" pitchFamily="18" charset="0"/>
              </a:rPr>
              <a:t>Both need to log in by using username and password to log in.</a:t>
            </a:r>
            <a:endParaRPr lang="en-IN" sz="2800" dirty="0">
              <a:latin typeface="Sanskrit Text" panose="02020503050405020304" pitchFamily="18" charset="0"/>
              <a:cs typeface="Times New Roman" panose="02020603050405020304" pitchFamily="18" charset="0"/>
            </a:endParaRPr>
          </a:p>
        </p:txBody>
      </p:sp>
    </p:spTree>
    <p:extLst>
      <p:ext uri="{BB962C8B-B14F-4D97-AF65-F5344CB8AC3E}">
        <p14:creationId xmlns:p14="http://schemas.microsoft.com/office/powerpoint/2010/main" val="2505586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u="sng" dirty="0">
                <a:ln w="22225">
                  <a:solidFill>
                    <a:schemeClr val="tx1"/>
                  </a:solidFill>
                  <a:prstDash val="solid"/>
                </a:ln>
                <a:solidFill>
                  <a:schemeClr val="accent1">
                    <a:lumMod val="60000"/>
                    <a:lumOff val="40000"/>
                  </a:schemeClr>
                </a:solidFill>
              </a:rPr>
              <a:t>REQUIREMENT ANALYSIS</a:t>
            </a:r>
            <a:r>
              <a:rPr lang="en-US" b="1" u="sng" dirty="0">
                <a:ln w="22225">
                  <a:solidFill>
                    <a:schemeClr val="tx1"/>
                  </a:solidFill>
                  <a:prstDash val="solid"/>
                </a:ln>
                <a:solidFill>
                  <a:schemeClr val="accent2">
                    <a:lumMod val="40000"/>
                    <a:lumOff val="60000"/>
                  </a:schemeClr>
                </a:solidFill>
              </a:rPr>
              <a:t/>
            </a:r>
            <a:br>
              <a:rPr lang="en-US" b="1" u="sng" dirty="0">
                <a:ln w="22225">
                  <a:solidFill>
                    <a:schemeClr val="tx1"/>
                  </a:solidFill>
                  <a:prstDash val="solid"/>
                </a:ln>
                <a:solidFill>
                  <a:schemeClr val="accent2">
                    <a:lumMod val="40000"/>
                    <a:lumOff val="60000"/>
                  </a:schemeClr>
                </a:solidFill>
              </a:rPr>
            </a:br>
            <a:r>
              <a:rPr lang="en-US" b="1" u="sng" dirty="0">
                <a:ln w="22225">
                  <a:solidFill>
                    <a:schemeClr val="tx1"/>
                  </a:solidFill>
                  <a:prstDash val="solid"/>
                </a:ln>
                <a:solidFill>
                  <a:schemeClr val="accent2">
                    <a:lumMod val="40000"/>
                    <a:lumOff val="60000"/>
                  </a:schemeClr>
                </a:solidFill>
              </a:rPr>
              <a:t/>
            </a:r>
            <a:br>
              <a:rPr lang="en-US" b="1" u="sng" dirty="0">
                <a:ln w="22225">
                  <a:solidFill>
                    <a:schemeClr val="tx1"/>
                  </a:solidFill>
                  <a:prstDash val="solid"/>
                </a:ln>
                <a:solidFill>
                  <a:schemeClr val="accent2">
                    <a:lumMod val="40000"/>
                    <a:lumOff val="60000"/>
                  </a:schemeClr>
                </a:solidFill>
              </a:rPr>
            </a:br>
            <a:endParaRPr lang="en-IN" dirty="0"/>
          </a:p>
        </p:txBody>
      </p:sp>
      <p:sp>
        <p:nvSpPr>
          <p:cNvPr id="4" name="Content Placeholder 3"/>
          <p:cNvSpPr>
            <a:spLocks noGrp="1"/>
          </p:cNvSpPr>
          <p:nvPr>
            <p:ph idx="1"/>
          </p:nvPr>
        </p:nvSpPr>
        <p:spPr>
          <a:xfrm>
            <a:off x="2589212" y="2798618"/>
            <a:ext cx="8915400" cy="3777622"/>
          </a:xfrm>
        </p:spPr>
        <p:txBody>
          <a:bodyPr>
            <a:normAutofit/>
          </a:bodyPr>
          <a:lstStyle/>
          <a:p>
            <a:pPr indent="457200" algn="just">
              <a:lnSpc>
                <a:spcPct val="107000"/>
              </a:lnSpc>
              <a:spcAft>
                <a:spcPts val="800"/>
              </a:spcAft>
            </a:pPr>
            <a:r>
              <a:rPr lang="en-IN" sz="2400" dirty="0">
                <a:latin typeface="Sanskrit Text" panose="02020503050405020304" pitchFamily="18" charset="0"/>
                <a:ea typeface="Calibri" panose="020F0502020204030204" pitchFamily="34" charset="0"/>
                <a:cs typeface="Times New Roman" panose="02020603050405020304" pitchFamily="18" charset="0"/>
              </a:rPr>
              <a:t>There is not any restriction of time to register or access the site only stable internet connection is requires then it will be available 24 Hours a day .</a:t>
            </a:r>
          </a:p>
          <a:p>
            <a:pPr indent="457200" algn="just">
              <a:lnSpc>
                <a:spcPct val="107000"/>
              </a:lnSpc>
              <a:spcAft>
                <a:spcPts val="800"/>
              </a:spcAft>
            </a:pPr>
            <a:r>
              <a:rPr lang="en-IN" sz="2400" dirty="0" smtClean="0">
                <a:latin typeface="Sanskrit Text" panose="02020503050405020304" pitchFamily="18" charset="0"/>
                <a:ea typeface="Calibri" panose="020F0502020204030204" pitchFamily="34" charset="0"/>
                <a:cs typeface="Times New Roman" panose="02020603050405020304" pitchFamily="18" charset="0"/>
              </a:rPr>
              <a:t>Teacher’s(Admin) &amp; Students  </a:t>
            </a:r>
            <a:r>
              <a:rPr lang="en-IN" sz="2400" dirty="0">
                <a:latin typeface="Sanskrit Text" panose="02020503050405020304" pitchFamily="18" charset="0"/>
                <a:ea typeface="Calibri" panose="020F0502020204030204" pitchFamily="34" charset="0"/>
                <a:cs typeface="Times New Roman" panose="02020603050405020304" pitchFamily="18" charset="0"/>
              </a:rPr>
              <a:t>should be able to update his/her information</a:t>
            </a:r>
            <a:r>
              <a:rPr lang="en-IN" sz="2400" dirty="0" smtClean="0">
                <a:latin typeface="Sanskrit Text" panose="02020503050405020304" pitchFamily="18" charset="0"/>
                <a:ea typeface="Calibri" panose="020F0502020204030204" pitchFamily="34" charset="0"/>
                <a:cs typeface="Times New Roman" panose="02020603050405020304" pitchFamily="18" charset="0"/>
              </a:rPr>
              <a:t>. Admin can Update , Post , Add  and Delete Notice . </a:t>
            </a:r>
          </a:p>
          <a:p>
            <a:pPr indent="457200" algn="just">
              <a:lnSpc>
                <a:spcPct val="107000"/>
              </a:lnSpc>
              <a:spcAft>
                <a:spcPts val="800"/>
              </a:spcAft>
            </a:pPr>
            <a:r>
              <a:rPr lang="en-IN" sz="2400" dirty="0" smtClean="0">
                <a:latin typeface="Sanskrit Text" panose="02020503050405020304" pitchFamily="18" charset="0"/>
                <a:cs typeface="Times New Roman" panose="02020603050405020304" pitchFamily="18" charset="0"/>
              </a:rPr>
              <a:t>Whereas Student’s can see , edit their profile and reply to the notices. Which are posted by teachers.</a:t>
            </a:r>
            <a:endParaRPr lang="en-IN" sz="2400" dirty="0"/>
          </a:p>
        </p:txBody>
      </p:sp>
      <p:sp>
        <p:nvSpPr>
          <p:cNvPr id="5" name="TextBox 4"/>
          <p:cNvSpPr txBox="1"/>
          <p:nvPr/>
        </p:nvSpPr>
        <p:spPr>
          <a:xfrm>
            <a:off x="1795549" y="1596044"/>
            <a:ext cx="7963593" cy="1261884"/>
          </a:xfrm>
          <a:prstGeom prst="rect">
            <a:avLst/>
          </a:prstGeom>
          <a:noFill/>
        </p:spPr>
        <p:txBody>
          <a:bodyPr wrap="square" rtlCol="0">
            <a:spAutoFit/>
          </a:bodyPr>
          <a:lstStyle/>
          <a:p>
            <a:r>
              <a:rPr lang="en-US" b="1" dirty="0">
                <a:ln w="9525">
                  <a:solidFill>
                    <a:schemeClr val="tx1"/>
                  </a:solidFill>
                  <a:prstDash val="solid"/>
                </a:ln>
                <a:solidFill>
                  <a:schemeClr val="accent5"/>
                </a:solidFill>
                <a:effectLst>
                  <a:outerShdw blurRad="12700" dist="38100" dir="2700000" algn="tl" rotWithShape="0">
                    <a:schemeClr val="accent5">
                      <a:lumMod val="60000"/>
                      <a:lumOff val="40000"/>
                    </a:schemeClr>
                  </a:outerShdw>
                </a:effectLst>
              </a:rPr>
              <a:t>	</a:t>
            </a:r>
            <a:r>
              <a:rPr lang="en-US" sz="4000" b="1" dirty="0">
                <a:ln w="9525">
                  <a:solidFill>
                    <a:schemeClr val="tx1"/>
                  </a:solidFill>
                  <a:prstDash val="solid"/>
                </a:ln>
                <a:solidFill>
                  <a:srgbClr val="0070C0"/>
                </a:solidFill>
                <a:effectLst>
                  <a:outerShdw blurRad="12700" dist="38100" dir="2700000" algn="tl" rotWithShape="0">
                    <a:schemeClr val="accent5">
                      <a:lumMod val="60000"/>
                      <a:lumOff val="40000"/>
                    </a:schemeClr>
                  </a:outerShdw>
                </a:effectLst>
              </a:rPr>
              <a:t>1. Functional Requirements:</a:t>
            </a:r>
          </a:p>
          <a:p>
            <a:endParaRPr lang="en-IN" sz="3600" dirty="0"/>
          </a:p>
        </p:txBody>
      </p:sp>
    </p:spTree>
    <p:extLst>
      <p:ext uri="{BB962C8B-B14F-4D97-AF65-F5344CB8AC3E}">
        <p14:creationId xmlns:p14="http://schemas.microsoft.com/office/powerpoint/2010/main" val="282854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ln w="22225">
                  <a:solidFill>
                    <a:schemeClr val="tx1"/>
                  </a:solidFill>
                  <a:prstDash val="solid"/>
                </a:ln>
                <a:solidFill>
                  <a:schemeClr val="accent2">
                    <a:lumMod val="40000"/>
                    <a:lumOff val="60000"/>
                  </a:schemeClr>
                </a:solidFill>
              </a:rPr>
              <a:t>REQUIREMENT ANALYSIS</a:t>
            </a:r>
            <a:endParaRPr lang="en-US" sz="5400" b="1" u="sng" dirty="0">
              <a:ln w="22225">
                <a:solidFill>
                  <a:schemeClr val="tx1"/>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2589212" y="2333105"/>
            <a:ext cx="8915400" cy="3777622"/>
          </a:xfrm>
        </p:spPr>
        <p:txBody>
          <a:bodyPr>
            <a:normAutofit/>
          </a:bodyPr>
          <a:lstStyle/>
          <a:p>
            <a:pPr indent="457200" algn="just">
              <a:lnSpc>
                <a:spcPct val="107000"/>
              </a:lnSpc>
              <a:spcAft>
                <a:spcPts val="800"/>
              </a:spcAft>
            </a:pPr>
            <a:r>
              <a:rPr lang="en-IN" sz="3200" dirty="0" smtClean="0">
                <a:latin typeface="Sanskrit Text" panose="02020503050405020304" pitchFamily="18" charset="0"/>
                <a:ea typeface="Calibri" panose="020F0502020204030204" pitchFamily="34" charset="0"/>
                <a:cs typeface="Times New Roman" panose="02020603050405020304" pitchFamily="18" charset="0"/>
              </a:rPr>
              <a:t>DIGITAL NOTICE BOARD  </a:t>
            </a:r>
            <a:r>
              <a:rPr lang="en-IN" sz="3200" dirty="0">
                <a:latin typeface="Sanskrit Text" panose="02020503050405020304" pitchFamily="18" charset="0"/>
                <a:ea typeface="Calibri" panose="020F0502020204030204" pitchFamily="34" charset="0"/>
                <a:cs typeface="Times New Roman" panose="02020603050405020304" pitchFamily="18" charset="0"/>
              </a:rPr>
              <a:t>does not have any limit to the number of </a:t>
            </a:r>
            <a:r>
              <a:rPr lang="en-IN" sz="3200" dirty="0" smtClean="0">
                <a:latin typeface="Sanskrit Text" panose="02020503050405020304" pitchFamily="18" charset="0"/>
                <a:ea typeface="Calibri" panose="020F0502020204030204" pitchFamily="34" charset="0"/>
                <a:cs typeface="Times New Roman" panose="02020603050405020304" pitchFamily="18" charset="0"/>
              </a:rPr>
              <a:t>Students </a:t>
            </a:r>
            <a:r>
              <a:rPr lang="en-IN" sz="3200" dirty="0">
                <a:latin typeface="Sanskrit Text" panose="02020503050405020304" pitchFamily="18" charset="0"/>
                <a:ea typeface="Calibri" panose="020F0502020204030204" pitchFamily="34" charset="0"/>
                <a:cs typeface="Times New Roman" panose="02020603050405020304" pitchFamily="18" charset="0"/>
              </a:rPr>
              <a:t>to store.</a:t>
            </a:r>
          </a:p>
          <a:p>
            <a:pPr indent="457200" algn="just">
              <a:lnSpc>
                <a:spcPct val="107000"/>
              </a:lnSpc>
              <a:spcAft>
                <a:spcPts val="800"/>
              </a:spcAft>
            </a:pPr>
            <a:r>
              <a:rPr lang="en-IN" sz="3200" dirty="0" smtClean="0">
                <a:latin typeface="Sanskrit Text" panose="02020503050405020304" pitchFamily="18" charset="0"/>
                <a:cs typeface="Times New Roman" panose="02020603050405020304" pitchFamily="18" charset="0"/>
              </a:rPr>
              <a:t>Records </a:t>
            </a:r>
            <a:r>
              <a:rPr lang="en-IN" sz="3200" dirty="0">
                <a:latin typeface="Sanskrit Text" panose="02020503050405020304" pitchFamily="18" charset="0"/>
                <a:cs typeface="Times New Roman" panose="02020603050405020304" pitchFamily="18" charset="0"/>
              </a:rPr>
              <a:t>are well sorted and each donor data has a unique id.</a:t>
            </a:r>
          </a:p>
          <a:p>
            <a:pPr indent="457200" algn="just">
              <a:lnSpc>
                <a:spcPct val="107000"/>
              </a:lnSpc>
              <a:spcAft>
                <a:spcPts val="800"/>
              </a:spcAft>
            </a:pPr>
            <a:r>
              <a:rPr lang="en-IN" sz="3200" dirty="0">
                <a:latin typeface="Sanskrit Text" panose="02020503050405020304" pitchFamily="18" charset="0"/>
                <a:cs typeface="Times New Roman" panose="02020603050405020304" pitchFamily="18" charset="0"/>
              </a:rPr>
              <a:t>This site can be accessed through any browser with stable internet connection</a:t>
            </a:r>
            <a:endParaRPr lang="en-IN" sz="3200" dirty="0"/>
          </a:p>
        </p:txBody>
      </p:sp>
      <p:sp>
        <p:nvSpPr>
          <p:cNvPr id="5" name="TextBox 4"/>
          <p:cNvSpPr txBox="1"/>
          <p:nvPr/>
        </p:nvSpPr>
        <p:spPr>
          <a:xfrm>
            <a:off x="1803437" y="1538520"/>
            <a:ext cx="10490662" cy="1077218"/>
          </a:xfrm>
          <a:prstGeom prst="rect">
            <a:avLst/>
          </a:prstGeom>
          <a:noFill/>
        </p:spPr>
        <p:txBody>
          <a:bodyPr wrap="square" rtlCol="0">
            <a:spAutoFit/>
          </a:bodyPr>
          <a:lstStyle/>
          <a:p>
            <a:r>
              <a:rPr lang="en-US" b="1" dirty="0">
                <a:ln w="9525">
                  <a:solidFill>
                    <a:schemeClr val="tx1"/>
                  </a:solidFill>
                  <a:prstDash val="solid"/>
                </a:ln>
                <a:solidFill>
                  <a:schemeClr val="accent5"/>
                </a:solidFill>
                <a:effectLst>
                  <a:outerShdw blurRad="12700" dist="38100" dir="2700000" algn="tl" rotWithShape="0">
                    <a:schemeClr val="accent5">
                      <a:lumMod val="60000"/>
                      <a:lumOff val="40000"/>
                    </a:schemeClr>
                  </a:outerShdw>
                </a:effectLst>
              </a:rPr>
              <a:t>	</a:t>
            </a:r>
            <a:r>
              <a:rPr lang="en-US" sz="3200" b="1" dirty="0">
                <a:ln w="9525">
                  <a:solidFill>
                    <a:schemeClr val="tx1"/>
                  </a:solidFill>
                  <a:prstDash val="solid"/>
                </a:ln>
                <a:solidFill>
                  <a:srgbClr val="00B0F0"/>
                </a:solidFill>
                <a:effectLst>
                  <a:outerShdw blurRad="12700" dist="38100" dir="2700000" algn="tl" rotWithShape="0">
                    <a:schemeClr val="accent5">
                      <a:lumMod val="60000"/>
                      <a:lumOff val="40000"/>
                    </a:schemeClr>
                  </a:outerShdw>
                </a:effectLst>
              </a:rPr>
              <a:t>2. Performance Requirements:</a:t>
            </a:r>
          </a:p>
          <a:p>
            <a:endParaRPr lang="en-IN" sz="3200" dirty="0">
              <a:solidFill>
                <a:srgbClr val="00B0F0"/>
              </a:solidFill>
            </a:endParaRPr>
          </a:p>
        </p:txBody>
      </p:sp>
    </p:spTree>
    <p:extLst>
      <p:ext uri="{BB962C8B-B14F-4D97-AF65-F5344CB8AC3E}">
        <p14:creationId xmlns:p14="http://schemas.microsoft.com/office/powerpoint/2010/main" val="239502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ln w="22225">
                  <a:solidFill>
                    <a:schemeClr val="tx1"/>
                  </a:solidFill>
                  <a:prstDash val="solid"/>
                </a:ln>
                <a:solidFill>
                  <a:schemeClr val="accent1">
                    <a:lumMod val="60000"/>
                    <a:lumOff val="40000"/>
                  </a:schemeClr>
                </a:solidFill>
              </a:rPr>
              <a:t>REQUIREMENT ANALYSIS</a:t>
            </a:r>
            <a:endParaRPr lang="en-US" sz="5400" b="1" u="sng" dirty="0">
              <a:ln w="22225">
                <a:solidFill>
                  <a:schemeClr val="tx1"/>
                </a:solidFill>
                <a:prstDash val="solid"/>
              </a:ln>
              <a:solidFill>
                <a:schemeClr val="accent1">
                  <a:lumMod val="60000"/>
                  <a:lumOff val="40000"/>
                </a:schemeClr>
              </a:solidFill>
            </a:endParaRPr>
          </a:p>
        </p:txBody>
      </p:sp>
      <p:sp>
        <p:nvSpPr>
          <p:cNvPr id="3" name="Content Placeholder 2"/>
          <p:cNvSpPr>
            <a:spLocks noGrp="1"/>
          </p:cNvSpPr>
          <p:nvPr>
            <p:ph idx="1"/>
          </p:nvPr>
        </p:nvSpPr>
        <p:spPr>
          <a:xfrm>
            <a:off x="2589212" y="2565862"/>
            <a:ext cx="8915400" cy="3777622"/>
          </a:xfrm>
        </p:spPr>
        <p:txBody>
          <a:bodyPr>
            <a:normAutofit/>
          </a:bodyPr>
          <a:lstStyle/>
          <a:p>
            <a:r>
              <a:rPr lang="en-IN" sz="3200" dirty="0" smtClean="0"/>
              <a:t>Website is well secured from attacks and Phishing . So that accessing the database is not possible because of Encryption.</a:t>
            </a:r>
            <a:endParaRPr lang="en-IN" sz="3200" dirty="0"/>
          </a:p>
        </p:txBody>
      </p:sp>
      <p:sp>
        <p:nvSpPr>
          <p:cNvPr id="4" name="TextBox 3"/>
          <p:cNvSpPr txBox="1"/>
          <p:nvPr/>
        </p:nvSpPr>
        <p:spPr>
          <a:xfrm>
            <a:off x="1978429" y="1551057"/>
            <a:ext cx="7581207" cy="707886"/>
          </a:xfrm>
          <a:prstGeom prst="rect">
            <a:avLst/>
          </a:prstGeom>
          <a:noFill/>
        </p:spPr>
        <p:txBody>
          <a:bodyPr wrap="square" rtlCol="0">
            <a:spAutoFit/>
          </a:bodyPr>
          <a:lstStyle/>
          <a:p>
            <a:r>
              <a:rPr lang="en-US" b="1" dirty="0">
                <a:ln w="9525">
                  <a:solidFill>
                    <a:schemeClr val="tx1"/>
                  </a:solidFill>
                  <a:prstDash val="solid"/>
                </a:ln>
                <a:solidFill>
                  <a:schemeClr val="accent5"/>
                </a:solidFill>
                <a:effectLst>
                  <a:outerShdw blurRad="12700" dist="38100" dir="2700000" algn="tl" rotWithShape="0">
                    <a:schemeClr val="accent5">
                      <a:lumMod val="60000"/>
                      <a:lumOff val="40000"/>
                    </a:schemeClr>
                  </a:outerShdw>
                </a:effectLst>
              </a:rPr>
              <a:t>	</a:t>
            </a:r>
            <a:r>
              <a:rPr lang="en-US" sz="4000" b="1" dirty="0">
                <a:ln w="9525">
                  <a:solidFill>
                    <a:schemeClr val="tx1"/>
                  </a:solidFill>
                  <a:prstDash val="solid"/>
                </a:ln>
                <a:solidFill>
                  <a:srgbClr val="0070C0"/>
                </a:solidFill>
                <a:effectLst>
                  <a:outerShdw blurRad="12700" dist="38100" dir="2700000" algn="tl" rotWithShape="0">
                    <a:schemeClr val="accent5">
                      <a:lumMod val="60000"/>
                      <a:lumOff val="40000"/>
                    </a:schemeClr>
                  </a:outerShdw>
                </a:effectLst>
              </a:rPr>
              <a:t>3. Security Requirements:</a:t>
            </a:r>
            <a:endParaRPr lang="en-US" sz="4000" b="1" dirty="0">
              <a:ln w="9525">
                <a:solidFill>
                  <a:schemeClr val="tx1"/>
                </a:solidFill>
                <a:prstDash val="solid"/>
              </a:ln>
              <a:solidFill>
                <a:srgbClr val="0070C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1991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334" y="534658"/>
            <a:ext cx="8911687" cy="1280890"/>
          </a:xfrm>
        </p:spPr>
        <p:txBody>
          <a:bodyPr>
            <a:normAutofit/>
          </a:bodyPr>
          <a:lstStyle/>
          <a:p>
            <a:pPr marL="228600">
              <a:lnSpc>
                <a:spcPct val="107000"/>
              </a:lnSpc>
              <a:spcAft>
                <a:spcPts val="800"/>
              </a:spcAft>
            </a:pPr>
            <a:r>
              <a:rPr lang="en-US" sz="5400" b="1" u="heavy" dirty="0" smtClean="0">
                <a:solidFill>
                  <a:srgbClr val="002060"/>
                </a:solidFill>
                <a:latin typeface="Baskerville Old Face" panose="02020602080505020303" pitchFamily="18" charset="0"/>
                <a:ea typeface="Calibri" panose="020F0502020204030204" pitchFamily="34" charset="0"/>
                <a:cs typeface="Sanskrit Text" panose="02020503050405020304" pitchFamily="18" charset="0"/>
              </a:rPr>
              <a:t>SYSTEM   </a:t>
            </a:r>
            <a:r>
              <a:rPr lang="en-US" sz="5400" b="1" u="heavy" dirty="0">
                <a:solidFill>
                  <a:srgbClr val="002060"/>
                </a:solidFill>
                <a:latin typeface="Baskerville Old Face" panose="02020602080505020303" pitchFamily="18" charset="0"/>
                <a:ea typeface="Calibri" panose="020F0502020204030204" pitchFamily="34" charset="0"/>
                <a:cs typeface="Sanskrit Text" panose="02020503050405020304" pitchFamily="18" charset="0"/>
              </a:rPr>
              <a:t>DESIGN</a:t>
            </a:r>
            <a:endParaRPr lang="en-IN" sz="5400" dirty="0">
              <a:solidFill>
                <a:srgbClr val="002060"/>
              </a:solidFill>
              <a:latin typeface="Baskerville Old Face" panose="02020602080505020303"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76598" y="2133599"/>
            <a:ext cx="12042913" cy="4724401"/>
          </a:xfrm>
          <a:solidFill>
            <a:schemeClr val="bg1"/>
          </a:solidFill>
        </p:spPr>
        <p:txBody>
          <a:bodyPr>
            <a:normAutofit/>
          </a:bodyPr>
          <a:lstStyle/>
          <a:p>
            <a:r>
              <a:rPr lang="en-IN" sz="3200" b="1" dirty="0" smtClean="0">
                <a:latin typeface="Arial Narrow" panose="020B0606020202030204" pitchFamily="34" charset="0"/>
              </a:rPr>
              <a:t>ER Diagram</a:t>
            </a:r>
            <a:endParaRPr lang="en-IN" sz="3200" b="1" dirty="0">
              <a:latin typeface="Arial Narrow" panose="020B0606020202030204" pitchFamily="34" charset="0"/>
            </a:endParaRPr>
          </a:p>
        </p:txBody>
      </p:sp>
      <p:grpSp>
        <p:nvGrpSpPr>
          <p:cNvPr id="100" name="Group 99"/>
          <p:cNvGrpSpPr/>
          <p:nvPr/>
        </p:nvGrpSpPr>
        <p:grpSpPr>
          <a:xfrm>
            <a:off x="2565096" y="2910701"/>
            <a:ext cx="7127544" cy="3133047"/>
            <a:chOff x="0" y="0"/>
            <a:chExt cx="6803390" cy="2757903"/>
          </a:xfrm>
        </p:grpSpPr>
        <p:sp>
          <p:nvSpPr>
            <p:cNvPr id="101" name="Rectangle 100"/>
            <p:cNvSpPr/>
            <p:nvPr/>
          </p:nvSpPr>
          <p:spPr>
            <a:xfrm>
              <a:off x="644195" y="679620"/>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p:cNvSpPr/>
            <p:nvPr/>
          </p:nvSpPr>
          <p:spPr>
            <a:xfrm>
              <a:off x="644195" y="992040"/>
              <a:ext cx="46619" cy="206429"/>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p:cNvSpPr/>
            <p:nvPr/>
          </p:nvSpPr>
          <p:spPr>
            <a:xfrm>
              <a:off x="1101344" y="1304460"/>
              <a:ext cx="165808"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p:cNvSpPr/>
            <p:nvPr/>
          </p:nvSpPr>
          <p:spPr>
            <a:xfrm>
              <a:off x="1226312" y="1304460"/>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5" name="Rectangle 104"/>
            <p:cNvSpPr/>
            <p:nvPr/>
          </p:nvSpPr>
          <p:spPr>
            <a:xfrm>
              <a:off x="5312791" y="1304460"/>
              <a:ext cx="93238"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1</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105"/>
            <p:cNvSpPr/>
            <p:nvPr/>
          </p:nvSpPr>
          <p:spPr>
            <a:xfrm>
              <a:off x="5382895" y="1304460"/>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p:cNvSpPr/>
            <p:nvPr/>
          </p:nvSpPr>
          <p:spPr>
            <a:xfrm>
              <a:off x="644195" y="1615356"/>
              <a:ext cx="46619" cy="206429"/>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8" name="Rectangle 107"/>
            <p:cNvSpPr/>
            <p:nvPr/>
          </p:nvSpPr>
          <p:spPr>
            <a:xfrm>
              <a:off x="644195" y="1928157"/>
              <a:ext cx="46619" cy="206429"/>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9" name="Rectangle 108"/>
            <p:cNvSpPr/>
            <p:nvPr/>
          </p:nvSpPr>
          <p:spPr>
            <a:xfrm>
              <a:off x="644195" y="2239053"/>
              <a:ext cx="46619" cy="206429"/>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p:cNvSpPr/>
            <p:nvPr/>
          </p:nvSpPr>
          <p:spPr>
            <a:xfrm>
              <a:off x="644195" y="2551473"/>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p:cNvSpPr/>
            <p:nvPr/>
          </p:nvSpPr>
          <p:spPr>
            <a:xfrm>
              <a:off x="2868041" y="2551473"/>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2" name="Shape 744"/>
            <p:cNvSpPr/>
            <p:nvPr/>
          </p:nvSpPr>
          <p:spPr>
            <a:xfrm>
              <a:off x="775335" y="878205"/>
              <a:ext cx="1024255" cy="314325"/>
            </a:xfrm>
            <a:custGeom>
              <a:avLst/>
              <a:gdLst/>
              <a:ahLst/>
              <a:cxnLst/>
              <a:rect l="0" t="0" r="0" b="0"/>
              <a:pathLst>
                <a:path w="1024255" h="314325">
                  <a:moveTo>
                    <a:pt x="0" y="314325"/>
                  </a:moveTo>
                  <a:lnTo>
                    <a:pt x="1024255" y="314325"/>
                  </a:lnTo>
                  <a:lnTo>
                    <a:pt x="1024255" y="0"/>
                  </a:lnTo>
                  <a:lnTo>
                    <a:pt x="0" y="0"/>
                  </a:lnTo>
                  <a:close/>
                </a:path>
              </a:pathLst>
            </a:custGeom>
            <a:ln w="12700" cap="rnd">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3" name="Rectangle 112"/>
            <p:cNvSpPr/>
            <p:nvPr/>
          </p:nvSpPr>
          <p:spPr>
            <a:xfrm>
              <a:off x="961187" y="972566"/>
              <a:ext cx="864005" cy="274583"/>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Student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4" name="Rectangle 113"/>
            <p:cNvSpPr/>
            <p:nvPr/>
          </p:nvSpPr>
          <p:spPr>
            <a:xfrm>
              <a:off x="1611884" y="972566"/>
              <a:ext cx="60925" cy="274583"/>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5" name="Shape 748"/>
            <p:cNvSpPr/>
            <p:nvPr/>
          </p:nvSpPr>
          <p:spPr>
            <a:xfrm>
              <a:off x="0" y="556260"/>
              <a:ext cx="636270" cy="343535"/>
            </a:xfrm>
            <a:custGeom>
              <a:avLst/>
              <a:gdLst/>
              <a:ahLst/>
              <a:cxnLst/>
              <a:rect l="0" t="0" r="0" b="0"/>
              <a:pathLst>
                <a:path w="636270" h="343535">
                  <a:moveTo>
                    <a:pt x="318135" y="0"/>
                  </a:moveTo>
                  <a:cubicBezTo>
                    <a:pt x="142431" y="0"/>
                    <a:pt x="0" y="76835"/>
                    <a:pt x="0" y="171704"/>
                  </a:cubicBezTo>
                  <a:cubicBezTo>
                    <a:pt x="0" y="266700"/>
                    <a:pt x="142431" y="343535"/>
                    <a:pt x="318135" y="343535"/>
                  </a:cubicBezTo>
                  <a:cubicBezTo>
                    <a:pt x="493840" y="343535"/>
                    <a:pt x="636270" y="266700"/>
                    <a:pt x="636270" y="171704"/>
                  </a:cubicBezTo>
                  <a:cubicBezTo>
                    <a:pt x="636270" y="76835"/>
                    <a:pt x="493840" y="0"/>
                    <a:pt x="318135"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6" name="Rectangle 115"/>
            <p:cNvSpPr/>
            <p:nvPr/>
          </p:nvSpPr>
          <p:spPr>
            <a:xfrm>
              <a:off x="162306" y="670052"/>
              <a:ext cx="268839"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Rno</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7" name="Rectangle 116"/>
            <p:cNvSpPr/>
            <p:nvPr/>
          </p:nvSpPr>
          <p:spPr>
            <a:xfrm>
              <a:off x="364998" y="670052"/>
              <a:ext cx="38021"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8" name="Shape 752"/>
            <p:cNvSpPr/>
            <p:nvPr/>
          </p:nvSpPr>
          <p:spPr>
            <a:xfrm>
              <a:off x="263525" y="160655"/>
              <a:ext cx="738505" cy="344170"/>
            </a:xfrm>
            <a:custGeom>
              <a:avLst/>
              <a:gdLst/>
              <a:ahLst/>
              <a:cxnLst/>
              <a:rect l="0" t="0" r="0" b="0"/>
              <a:pathLst>
                <a:path w="738505" h="344170">
                  <a:moveTo>
                    <a:pt x="369253" y="0"/>
                  </a:moveTo>
                  <a:cubicBezTo>
                    <a:pt x="165303" y="0"/>
                    <a:pt x="0" y="77089"/>
                    <a:pt x="0" y="172085"/>
                  </a:cubicBezTo>
                  <a:cubicBezTo>
                    <a:pt x="0" y="267081"/>
                    <a:pt x="165303" y="344170"/>
                    <a:pt x="369253" y="344170"/>
                  </a:cubicBezTo>
                  <a:cubicBezTo>
                    <a:pt x="573202" y="344170"/>
                    <a:pt x="738505" y="267081"/>
                    <a:pt x="738505" y="172085"/>
                  </a:cubicBezTo>
                  <a:cubicBezTo>
                    <a:pt x="738505" y="77089"/>
                    <a:pt x="573202" y="0"/>
                    <a:pt x="369253"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9" name="Rectangle 118"/>
            <p:cNvSpPr/>
            <p:nvPr/>
          </p:nvSpPr>
          <p:spPr>
            <a:xfrm>
              <a:off x="441198" y="275336"/>
              <a:ext cx="408137"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Name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0" name="Rectangle 119"/>
            <p:cNvSpPr/>
            <p:nvPr/>
          </p:nvSpPr>
          <p:spPr>
            <a:xfrm>
              <a:off x="749351" y="275336"/>
              <a:ext cx="38021"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1" name="Shape 756"/>
            <p:cNvSpPr/>
            <p:nvPr/>
          </p:nvSpPr>
          <p:spPr>
            <a:xfrm>
              <a:off x="1031240" y="0"/>
              <a:ext cx="666115" cy="344170"/>
            </a:xfrm>
            <a:custGeom>
              <a:avLst/>
              <a:gdLst/>
              <a:ahLst/>
              <a:cxnLst/>
              <a:rect l="0" t="0" r="0" b="0"/>
              <a:pathLst>
                <a:path w="666115" h="344170">
                  <a:moveTo>
                    <a:pt x="333121" y="0"/>
                  </a:moveTo>
                  <a:cubicBezTo>
                    <a:pt x="149098" y="0"/>
                    <a:pt x="0" y="77089"/>
                    <a:pt x="0" y="172085"/>
                  </a:cubicBezTo>
                  <a:cubicBezTo>
                    <a:pt x="0" y="267081"/>
                    <a:pt x="149098" y="344170"/>
                    <a:pt x="333121" y="344170"/>
                  </a:cubicBezTo>
                  <a:cubicBezTo>
                    <a:pt x="517017" y="344170"/>
                    <a:pt x="666115" y="267081"/>
                    <a:pt x="666115" y="172085"/>
                  </a:cubicBezTo>
                  <a:cubicBezTo>
                    <a:pt x="666115" y="77089"/>
                    <a:pt x="517017" y="0"/>
                    <a:pt x="333121"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2" name="Rectangle 121"/>
            <p:cNvSpPr/>
            <p:nvPr/>
          </p:nvSpPr>
          <p:spPr>
            <a:xfrm>
              <a:off x="1198880" y="113792"/>
              <a:ext cx="341348"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Class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p:cNvSpPr/>
            <p:nvPr/>
          </p:nvSpPr>
          <p:spPr>
            <a:xfrm>
              <a:off x="1456436" y="113792"/>
              <a:ext cx="38021"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4" name="Shape 759"/>
            <p:cNvSpPr/>
            <p:nvPr/>
          </p:nvSpPr>
          <p:spPr>
            <a:xfrm>
              <a:off x="1689735" y="168275"/>
              <a:ext cx="695325" cy="343535"/>
            </a:xfrm>
            <a:custGeom>
              <a:avLst/>
              <a:gdLst/>
              <a:ahLst/>
              <a:cxnLst/>
              <a:rect l="0" t="0" r="0" b="0"/>
              <a:pathLst>
                <a:path w="695325" h="343535">
                  <a:moveTo>
                    <a:pt x="347599" y="0"/>
                  </a:moveTo>
                  <a:cubicBezTo>
                    <a:pt x="539623" y="0"/>
                    <a:pt x="695325" y="76835"/>
                    <a:pt x="695325" y="171704"/>
                  </a:cubicBezTo>
                  <a:cubicBezTo>
                    <a:pt x="695325" y="266700"/>
                    <a:pt x="539623" y="343535"/>
                    <a:pt x="347599" y="343535"/>
                  </a:cubicBezTo>
                  <a:cubicBezTo>
                    <a:pt x="155702" y="343535"/>
                    <a:pt x="0" y="266700"/>
                    <a:pt x="0" y="171704"/>
                  </a:cubicBezTo>
                  <a:cubicBezTo>
                    <a:pt x="0" y="76835"/>
                    <a:pt x="155702" y="0"/>
                    <a:pt x="347599"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25" name="Shape 760"/>
            <p:cNvSpPr/>
            <p:nvPr/>
          </p:nvSpPr>
          <p:spPr>
            <a:xfrm>
              <a:off x="1689735" y="168275"/>
              <a:ext cx="695325" cy="343535"/>
            </a:xfrm>
            <a:custGeom>
              <a:avLst/>
              <a:gdLst/>
              <a:ahLst/>
              <a:cxnLst/>
              <a:rect l="0" t="0" r="0" b="0"/>
              <a:pathLst>
                <a:path w="695325" h="343535">
                  <a:moveTo>
                    <a:pt x="347599" y="0"/>
                  </a:moveTo>
                  <a:cubicBezTo>
                    <a:pt x="155702" y="0"/>
                    <a:pt x="0" y="76835"/>
                    <a:pt x="0" y="171704"/>
                  </a:cubicBezTo>
                  <a:cubicBezTo>
                    <a:pt x="0" y="266700"/>
                    <a:pt x="155702" y="343535"/>
                    <a:pt x="347599" y="343535"/>
                  </a:cubicBezTo>
                  <a:cubicBezTo>
                    <a:pt x="539623" y="343535"/>
                    <a:pt x="695325" y="266700"/>
                    <a:pt x="695325" y="171704"/>
                  </a:cubicBezTo>
                  <a:cubicBezTo>
                    <a:pt x="695325" y="76835"/>
                    <a:pt x="539623" y="0"/>
                    <a:pt x="347599"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6" name="Rectangle 125"/>
            <p:cNvSpPr/>
            <p:nvPr/>
          </p:nvSpPr>
          <p:spPr>
            <a:xfrm>
              <a:off x="1860296" y="282956"/>
              <a:ext cx="374658"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Email</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7" name="Shape 763"/>
            <p:cNvSpPr/>
            <p:nvPr/>
          </p:nvSpPr>
          <p:spPr>
            <a:xfrm>
              <a:off x="1909445" y="585470"/>
              <a:ext cx="1024255" cy="343535"/>
            </a:xfrm>
            <a:custGeom>
              <a:avLst/>
              <a:gdLst/>
              <a:ahLst/>
              <a:cxnLst/>
              <a:rect l="0" t="0" r="0" b="0"/>
              <a:pathLst>
                <a:path w="1024255" h="343535">
                  <a:moveTo>
                    <a:pt x="512064" y="0"/>
                  </a:moveTo>
                  <a:cubicBezTo>
                    <a:pt x="229235" y="0"/>
                    <a:pt x="0" y="76835"/>
                    <a:pt x="0" y="171704"/>
                  </a:cubicBezTo>
                  <a:cubicBezTo>
                    <a:pt x="0" y="266700"/>
                    <a:pt x="229235" y="343535"/>
                    <a:pt x="512064" y="343535"/>
                  </a:cubicBezTo>
                  <a:cubicBezTo>
                    <a:pt x="795020" y="343535"/>
                    <a:pt x="1024255" y="266700"/>
                    <a:pt x="1024255" y="171704"/>
                  </a:cubicBezTo>
                  <a:cubicBezTo>
                    <a:pt x="1024255" y="76835"/>
                    <a:pt x="795020" y="0"/>
                    <a:pt x="512064"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28" name="Rectangle 127"/>
            <p:cNvSpPr/>
            <p:nvPr/>
          </p:nvSpPr>
          <p:spPr>
            <a:xfrm>
              <a:off x="2128520" y="700532"/>
              <a:ext cx="657292"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Password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9" name="Shape 765"/>
            <p:cNvSpPr/>
            <p:nvPr/>
          </p:nvSpPr>
          <p:spPr>
            <a:xfrm>
              <a:off x="527050" y="862965"/>
              <a:ext cx="255905" cy="182880"/>
            </a:xfrm>
            <a:custGeom>
              <a:avLst/>
              <a:gdLst/>
              <a:ahLst/>
              <a:cxnLst/>
              <a:rect l="0" t="0" r="0" b="0"/>
              <a:pathLst>
                <a:path w="255905" h="182880">
                  <a:moveTo>
                    <a:pt x="0" y="0"/>
                  </a:moveTo>
                  <a:lnTo>
                    <a:pt x="255905" y="18288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0" name="Shape 766"/>
            <p:cNvSpPr/>
            <p:nvPr/>
          </p:nvSpPr>
          <p:spPr>
            <a:xfrm>
              <a:off x="717550" y="511810"/>
              <a:ext cx="204470" cy="373380"/>
            </a:xfrm>
            <a:custGeom>
              <a:avLst/>
              <a:gdLst/>
              <a:ahLst/>
              <a:cxnLst/>
              <a:rect l="0" t="0" r="0" b="0"/>
              <a:pathLst>
                <a:path w="204470" h="373380">
                  <a:moveTo>
                    <a:pt x="0" y="0"/>
                  </a:moveTo>
                  <a:lnTo>
                    <a:pt x="204470" y="37338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1" name="Rectangle 130"/>
            <p:cNvSpPr/>
            <p:nvPr/>
          </p:nvSpPr>
          <p:spPr>
            <a:xfrm>
              <a:off x="4028059" y="2510282"/>
              <a:ext cx="159438" cy="189936"/>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2" name="Rectangle 131"/>
            <p:cNvSpPr/>
            <p:nvPr/>
          </p:nvSpPr>
          <p:spPr>
            <a:xfrm>
              <a:off x="4146931" y="2510282"/>
              <a:ext cx="42143" cy="189936"/>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3" name="Rectangle 132"/>
            <p:cNvSpPr/>
            <p:nvPr/>
          </p:nvSpPr>
          <p:spPr>
            <a:xfrm>
              <a:off x="2901569" y="2517903"/>
              <a:ext cx="159437" cy="189936"/>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4" name="Rectangle 133"/>
            <p:cNvSpPr/>
            <p:nvPr/>
          </p:nvSpPr>
          <p:spPr>
            <a:xfrm>
              <a:off x="3020441" y="2517903"/>
              <a:ext cx="42143" cy="189936"/>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5" name="Shape 773"/>
            <p:cNvSpPr/>
            <p:nvPr/>
          </p:nvSpPr>
          <p:spPr>
            <a:xfrm>
              <a:off x="2743835" y="2143126"/>
              <a:ext cx="394970" cy="226695"/>
            </a:xfrm>
            <a:custGeom>
              <a:avLst/>
              <a:gdLst/>
              <a:ahLst/>
              <a:cxnLst/>
              <a:rect l="0" t="0" r="0" b="0"/>
              <a:pathLst>
                <a:path w="394970" h="226695">
                  <a:moveTo>
                    <a:pt x="0" y="0"/>
                  </a:moveTo>
                  <a:lnTo>
                    <a:pt x="394970" y="226695"/>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6" name="Shape 774"/>
            <p:cNvSpPr/>
            <p:nvPr/>
          </p:nvSpPr>
          <p:spPr>
            <a:xfrm>
              <a:off x="2999740" y="1814195"/>
              <a:ext cx="278130" cy="453390"/>
            </a:xfrm>
            <a:custGeom>
              <a:avLst/>
              <a:gdLst/>
              <a:ahLst/>
              <a:cxnLst/>
              <a:rect l="0" t="0" r="0" b="0"/>
              <a:pathLst>
                <a:path w="278130" h="453390">
                  <a:moveTo>
                    <a:pt x="0" y="0"/>
                  </a:moveTo>
                  <a:lnTo>
                    <a:pt x="278130" y="45339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7" name="Shape 775"/>
            <p:cNvSpPr/>
            <p:nvPr/>
          </p:nvSpPr>
          <p:spPr>
            <a:xfrm>
              <a:off x="3467735" y="1668145"/>
              <a:ext cx="7620" cy="598170"/>
            </a:xfrm>
            <a:custGeom>
              <a:avLst/>
              <a:gdLst/>
              <a:ahLst/>
              <a:cxnLst/>
              <a:rect l="0" t="0" r="0" b="0"/>
              <a:pathLst>
                <a:path w="7620" h="598170">
                  <a:moveTo>
                    <a:pt x="7620" y="0"/>
                  </a:moveTo>
                  <a:lnTo>
                    <a:pt x="0" y="59817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8" name="Shape 776"/>
            <p:cNvSpPr/>
            <p:nvPr/>
          </p:nvSpPr>
          <p:spPr>
            <a:xfrm>
              <a:off x="3592195" y="1806575"/>
              <a:ext cx="424180" cy="445770"/>
            </a:xfrm>
            <a:custGeom>
              <a:avLst/>
              <a:gdLst/>
              <a:ahLst/>
              <a:cxnLst/>
              <a:rect l="0" t="0" r="0" b="0"/>
              <a:pathLst>
                <a:path w="424180" h="445770">
                  <a:moveTo>
                    <a:pt x="424180" y="0"/>
                  </a:moveTo>
                  <a:lnTo>
                    <a:pt x="0" y="44577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39" name="Shape 777"/>
            <p:cNvSpPr/>
            <p:nvPr/>
          </p:nvSpPr>
          <p:spPr>
            <a:xfrm>
              <a:off x="3841115" y="2143126"/>
              <a:ext cx="262255" cy="205105"/>
            </a:xfrm>
            <a:custGeom>
              <a:avLst/>
              <a:gdLst/>
              <a:ahLst/>
              <a:cxnLst/>
              <a:rect l="0" t="0" r="0" b="0"/>
              <a:pathLst>
                <a:path w="262255" h="205105">
                  <a:moveTo>
                    <a:pt x="0" y="205105"/>
                  </a:moveTo>
                  <a:lnTo>
                    <a:pt x="262255" y="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0" name="Shape 778"/>
            <p:cNvSpPr/>
            <p:nvPr/>
          </p:nvSpPr>
          <p:spPr>
            <a:xfrm>
              <a:off x="1127125" y="343535"/>
              <a:ext cx="168275" cy="534035"/>
            </a:xfrm>
            <a:custGeom>
              <a:avLst/>
              <a:gdLst/>
              <a:ahLst/>
              <a:cxnLst/>
              <a:rect l="0" t="0" r="0" b="0"/>
              <a:pathLst>
                <a:path w="168275" h="534035">
                  <a:moveTo>
                    <a:pt x="168275" y="0"/>
                  </a:moveTo>
                  <a:lnTo>
                    <a:pt x="0" y="534035"/>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1" name="Shape 779"/>
            <p:cNvSpPr/>
            <p:nvPr/>
          </p:nvSpPr>
          <p:spPr>
            <a:xfrm>
              <a:off x="1412240" y="446405"/>
              <a:ext cx="358140" cy="431165"/>
            </a:xfrm>
            <a:custGeom>
              <a:avLst/>
              <a:gdLst/>
              <a:ahLst/>
              <a:cxnLst/>
              <a:rect l="0" t="0" r="0" b="0"/>
              <a:pathLst>
                <a:path w="358140" h="431165">
                  <a:moveTo>
                    <a:pt x="358140" y="0"/>
                  </a:moveTo>
                  <a:lnTo>
                    <a:pt x="0" y="431165"/>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2" name="Shape 780"/>
            <p:cNvSpPr/>
            <p:nvPr/>
          </p:nvSpPr>
          <p:spPr>
            <a:xfrm>
              <a:off x="1799590" y="826770"/>
              <a:ext cx="168275" cy="139065"/>
            </a:xfrm>
            <a:custGeom>
              <a:avLst/>
              <a:gdLst/>
              <a:ahLst/>
              <a:cxnLst/>
              <a:rect l="0" t="0" r="0" b="0"/>
              <a:pathLst>
                <a:path w="168275" h="139065">
                  <a:moveTo>
                    <a:pt x="0" y="139065"/>
                  </a:moveTo>
                  <a:lnTo>
                    <a:pt x="168275" y="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3" name="Shape 781"/>
            <p:cNvSpPr/>
            <p:nvPr/>
          </p:nvSpPr>
          <p:spPr>
            <a:xfrm>
              <a:off x="1697355" y="2465070"/>
              <a:ext cx="1477645" cy="7620"/>
            </a:xfrm>
            <a:custGeom>
              <a:avLst/>
              <a:gdLst/>
              <a:ahLst/>
              <a:cxnLst/>
              <a:rect l="0" t="0" r="0" b="0"/>
              <a:pathLst>
                <a:path w="1477645" h="7620">
                  <a:moveTo>
                    <a:pt x="0" y="7620"/>
                  </a:moveTo>
                  <a:lnTo>
                    <a:pt x="1477645" y="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4" name="Shape 782"/>
            <p:cNvSpPr/>
            <p:nvPr/>
          </p:nvSpPr>
          <p:spPr>
            <a:xfrm>
              <a:off x="3884930" y="2443480"/>
              <a:ext cx="1477645" cy="6985"/>
            </a:xfrm>
            <a:custGeom>
              <a:avLst/>
              <a:gdLst/>
              <a:ahLst/>
              <a:cxnLst/>
              <a:rect l="0" t="0" r="0" b="0"/>
              <a:pathLst>
                <a:path w="1477645" h="6985">
                  <a:moveTo>
                    <a:pt x="0" y="6985"/>
                  </a:moveTo>
                  <a:lnTo>
                    <a:pt x="1477645" y="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5" name="Shape 783"/>
            <p:cNvSpPr/>
            <p:nvPr/>
          </p:nvSpPr>
          <p:spPr>
            <a:xfrm>
              <a:off x="848995" y="2252980"/>
              <a:ext cx="862965" cy="438785"/>
            </a:xfrm>
            <a:custGeom>
              <a:avLst/>
              <a:gdLst/>
              <a:ahLst/>
              <a:cxnLst/>
              <a:rect l="0" t="0" r="0" b="0"/>
              <a:pathLst>
                <a:path w="862965" h="438785">
                  <a:moveTo>
                    <a:pt x="431419" y="0"/>
                  </a:moveTo>
                  <a:lnTo>
                    <a:pt x="862965" y="219456"/>
                  </a:lnTo>
                  <a:lnTo>
                    <a:pt x="431419" y="438785"/>
                  </a:lnTo>
                  <a:lnTo>
                    <a:pt x="0" y="219456"/>
                  </a:lnTo>
                  <a:lnTo>
                    <a:pt x="431419" y="0"/>
                  </a:lnTo>
                  <a:close/>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146" name="Shape 784"/>
            <p:cNvSpPr/>
            <p:nvPr/>
          </p:nvSpPr>
          <p:spPr>
            <a:xfrm>
              <a:off x="848995" y="2252980"/>
              <a:ext cx="862965" cy="438785"/>
            </a:xfrm>
            <a:custGeom>
              <a:avLst/>
              <a:gdLst/>
              <a:ahLst/>
              <a:cxnLst/>
              <a:rect l="0" t="0" r="0" b="0"/>
              <a:pathLst>
                <a:path w="862965" h="438785">
                  <a:moveTo>
                    <a:pt x="431419" y="0"/>
                  </a:moveTo>
                  <a:lnTo>
                    <a:pt x="0" y="219456"/>
                  </a:lnTo>
                  <a:lnTo>
                    <a:pt x="431419" y="438785"/>
                  </a:lnTo>
                  <a:lnTo>
                    <a:pt x="862965" y="219456"/>
                  </a:lnTo>
                  <a:close/>
                </a:path>
              </a:pathLst>
            </a:custGeom>
            <a:ln w="12700"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47" name="Rectangle 146"/>
            <p:cNvSpPr/>
            <p:nvPr/>
          </p:nvSpPr>
          <p:spPr>
            <a:xfrm>
              <a:off x="1165352" y="2413889"/>
              <a:ext cx="305102"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View</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48" name="Rectangle 147"/>
            <p:cNvSpPr/>
            <p:nvPr/>
          </p:nvSpPr>
          <p:spPr>
            <a:xfrm>
              <a:off x="1395476" y="2413889"/>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49" name="Shape 787"/>
            <p:cNvSpPr/>
            <p:nvPr/>
          </p:nvSpPr>
          <p:spPr>
            <a:xfrm>
              <a:off x="5055235" y="2231390"/>
              <a:ext cx="862965" cy="438786"/>
            </a:xfrm>
            <a:custGeom>
              <a:avLst/>
              <a:gdLst/>
              <a:ahLst/>
              <a:cxnLst/>
              <a:rect l="0" t="0" r="0" b="0"/>
              <a:pathLst>
                <a:path w="862965" h="438786">
                  <a:moveTo>
                    <a:pt x="431419" y="0"/>
                  </a:moveTo>
                  <a:lnTo>
                    <a:pt x="862965" y="219329"/>
                  </a:lnTo>
                  <a:lnTo>
                    <a:pt x="431419" y="438786"/>
                  </a:lnTo>
                  <a:lnTo>
                    <a:pt x="0" y="219329"/>
                  </a:lnTo>
                  <a:lnTo>
                    <a:pt x="431419" y="0"/>
                  </a:lnTo>
                  <a:close/>
                </a:path>
              </a:pathLst>
            </a:custGeom>
            <a:ln w="0" cap="rnd">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150" name="Shape 788"/>
            <p:cNvSpPr/>
            <p:nvPr/>
          </p:nvSpPr>
          <p:spPr>
            <a:xfrm>
              <a:off x="5055235" y="2231390"/>
              <a:ext cx="862965" cy="438786"/>
            </a:xfrm>
            <a:custGeom>
              <a:avLst/>
              <a:gdLst/>
              <a:ahLst/>
              <a:cxnLst/>
              <a:rect l="0" t="0" r="0" b="0"/>
              <a:pathLst>
                <a:path w="862965" h="438786">
                  <a:moveTo>
                    <a:pt x="431419" y="0"/>
                  </a:moveTo>
                  <a:lnTo>
                    <a:pt x="0" y="219329"/>
                  </a:lnTo>
                  <a:lnTo>
                    <a:pt x="431419" y="438786"/>
                  </a:lnTo>
                  <a:lnTo>
                    <a:pt x="862965" y="219329"/>
                  </a:lnTo>
                  <a:close/>
                </a:path>
              </a:pathLst>
            </a:custGeom>
            <a:ln w="12700"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1" name="Rectangle 150"/>
            <p:cNvSpPr/>
            <p:nvPr/>
          </p:nvSpPr>
          <p:spPr>
            <a:xfrm>
              <a:off x="5393563" y="2392553"/>
              <a:ext cx="24591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Add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p:cNvSpPr/>
            <p:nvPr/>
          </p:nvSpPr>
          <p:spPr>
            <a:xfrm>
              <a:off x="5579872" y="2392553"/>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53" name="Shape 791"/>
            <p:cNvSpPr/>
            <p:nvPr/>
          </p:nvSpPr>
          <p:spPr>
            <a:xfrm>
              <a:off x="1280795" y="1184910"/>
              <a:ext cx="14605" cy="1068705"/>
            </a:xfrm>
            <a:custGeom>
              <a:avLst/>
              <a:gdLst/>
              <a:ahLst/>
              <a:cxnLst/>
              <a:rect l="0" t="0" r="0" b="0"/>
              <a:pathLst>
                <a:path w="14605" h="1068705">
                  <a:moveTo>
                    <a:pt x="14605" y="0"/>
                  </a:moveTo>
                  <a:lnTo>
                    <a:pt x="0" y="1068705"/>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4" name="Shape 792"/>
            <p:cNvSpPr/>
            <p:nvPr/>
          </p:nvSpPr>
          <p:spPr>
            <a:xfrm>
              <a:off x="5494020" y="1134110"/>
              <a:ext cx="7620" cy="1096010"/>
            </a:xfrm>
            <a:custGeom>
              <a:avLst/>
              <a:gdLst/>
              <a:ahLst/>
              <a:cxnLst/>
              <a:rect l="0" t="0" r="0" b="0"/>
              <a:pathLst>
                <a:path w="7620" h="1096010">
                  <a:moveTo>
                    <a:pt x="0" y="1096010"/>
                  </a:moveTo>
                  <a:lnTo>
                    <a:pt x="7620" y="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5" name="Shape 793"/>
            <p:cNvSpPr/>
            <p:nvPr/>
          </p:nvSpPr>
          <p:spPr>
            <a:xfrm>
              <a:off x="5033645" y="394970"/>
              <a:ext cx="226695" cy="431800"/>
            </a:xfrm>
            <a:custGeom>
              <a:avLst/>
              <a:gdLst/>
              <a:ahLst/>
              <a:cxnLst/>
              <a:rect l="0" t="0" r="0" b="0"/>
              <a:pathLst>
                <a:path w="226695" h="431800">
                  <a:moveTo>
                    <a:pt x="0" y="0"/>
                  </a:moveTo>
                  <a:lnTo>
                    <a:pt x="226695" y="43180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6" name="Shape 794"/>
            <p:cNvSpPr/>
            <p:nvPr/>
          </p:nvSpPr>
          <p:spPr>
            <a:xfrm>
              <a:off x="5414010" y="467995"/>
              <a:ext cx="592455" cy="511810"/>
            </a:xfrm>
            <a:custGeom>
              <a:avLst/>
              <a:gdLst/>
              <a:ahLst/>
              <a:cxnLst/>
              <a:rect l="0" t="0" r="0" b="0"/>
              <a:pathLst>
                <a:path w="592455" h="511810">
                  <a:moveTo>
                    <a:pt x="592455" y="0"/>
                  </a:moveTo>
                  <a:lnTo>
                    <a:pt x="0" y="511810"/>
                  </a:lnTo>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7" name="Shape 13459"/>
            <p:cNvSpPr/>
            <p:nvPr/>
          </p:nvSpPr>
          <p:spPr>
            <a:xfrm>
              <a:off x="5026025" y="826770"/>
              <a:ext cx="877570" cy="299720"/>
            </a:xfrm>
            <a:custGeom>
              <a:avLst/>
              <a:gdLst/>
              <a:ahLst/>
              <a:cxnLst/>
              <a:rect l="0" t="0" r="0" b="0"/>
              <a:pathLst>
                <a:path w="877570" h="299720">
                  <a:moveTo>
                    <a:pt x="0" y="0"/>
                  </a:moveTo>
                  <a:lnTo>
                    <a:pt x="877570" y="0"/>
                  </a:lnTo>
                  <a:lnTo>
                    <a:pt x="877570" y="299720"/>
                  </a:lnTo>
                  <a:lnTo>
                    <a:pt x="0" y="29972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158" name="Shape 796"/>
            <p:cNvSpPr/>
            <p:nvPr/>
          </p:nvSpPr>
          <p:spPr>
            <a:xfrm>
              <a:off x="5026025" y="826770"/>
              <a:ext cx="877570" cy="299720"/>
            </a:xfrm>
            <a:custGeom>
              <a:avLst/>
              <a:gdLst/>
              <a:ahLst/>
              <a:cxnLst/>
              <a:rect l="0" t="0" r="0" b="0"/>
              <a:pathLst>
                <a:path w="877570" h="299720">
                  <a:moveTo>
                    <a:pt x="0" y="299720"/>
                  </a:moveTo>
                  <a:lnTo>
                    <a:pt x="877570" y="299720"/>
                  </a:lnTo>
                  <a:lnTo>
                    <a:pt x="877570" y="0"/>
                  </a:lnTo>
                  <a:lnTo>
                    <a:pt x="0" y="0"/>
                  </a:lnTo>
                  <a:close/>
                </a:path>
              </a:pathLst>
            </a:custGeom>
            <a:ln w="12700"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59" name="Rectangle 158"/>
            <p:cNvSpPr/>
            <p:nvPr/>
          </p:nvSpPr>
          <p:spPr>
            <a:xfrm>
              <a:off x="5195444" y="920750"/>
              <a:ext cx="716545" cy="274582"/>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Admin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0" name="Rectangle 159"/>
            <p:cNvSpPr/>
            <p:nvPr/>
          </p:nvSpPr>
          <p:spPr>
            <a:xfrm>
              <a:off x="5735320" y="920750"/>
              <a:ext cx="60925" cy="274582"/>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1" name="Shape 799"/>
            <p:cNvSpPr/>
            <p:nvPr/>
          </p:nvSpPr>
          <p:spPr>
            <a:xfrm>
              <a:off x="4711700" y="109855"/>
              <a:ext cx="782320" cy="351155"/>
            </a:xfrm>
            <a:custGeom>
              <a:avLst/>
              <a:gdLst/>
              <a:ahLst/>
              <a:cxnLst/>
              <a:rect l="0" t="0" r="0" b="0"/>
              <a:pathLst>
                <a:path w="782320" h="351155">
                  <a:moveTo>
                    <a:pt x="391160" y="0"/>
                  </a:moveTo>
                  <a:cubicBezTo>
                    <a:pt x="607187" y="0"/>
                    <a:pt x="782320" y="78613"/>
                    <a:pt x="782320" y="175514"/>
                  </a:cubicBezTo>
                  <a:cubicBezTo>
                    <a:pt x="782320" y="272542"/>
                    <a:pt x="607187" y="351155"/>
                    <a:pt x="391160" y="351155"/>
                  </a:cubicBezTo>
                  <a:cubicBezTo>
                    <a:pt x="175133" y="351155"/>
                    <a:pt x="0" y="272542"/>
                    <a:pt x="0" y="175514"/>
                  </a:cubicBezTo>
                  <a:cubicBezTo>
                    <a:pt x="0" y="78613"/>
                    <a:pt x="175133" y="0"/>
                    <a:pt x="391160" y="0"/>
                  </a:cubicBezTo>
                  <a:close/>
                </a:path>
              </a:pathLst>
            </a:custGeom>
            <a:ln w="0" cap="rnd">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162" name="Shape 800"/>
            <p:cNvSpPr/>
            <p:nvPr/>
          </p:nvSpPr>
          <p:spPr>
            <a:xfrm>
              <a:off x="4711700" y="109855"/>
              <a:ext cx="782320" cy="351155"/>
            </a:xfrm>
            <a:custGeom>
              <a:avLst/>
              <a:gdLst/>
              <a:ahLst/>
              <a:cxnLst/>
              <a:rect l="0" t="0" r="0" b="0"/>
              <a:pathLst>
                <a:path w="782320" h="351155">
                  <a:moveTo>
                    <a:pt x="391160" y="0"/>
                  </a:moveTo>
                  <a:cubicBezTo>
                    <a:pt x="175133" y="0"/>
                    <a:pt x="0" y="78613"/>
                    <a:pt x="0" y="175514"/>
                  </a:cubicBezTo>
                  <a:cubicBezTo>
                    <a:pt x="0" y="272542"/>
                    <a:pt x="175133" y="351155"/>
                    <a:pt x="391160" y="351155"/>
                  </a:cubicBezTo>
                  <a:cubicBezTo>
                    <a:pt x="607187" y="351155"/>
                    <a:pt x="782320" y="272542"/>
                    <a:pt x="782320" y="175514"/>
                  </a:cubicBezTo>
                  <a:cubicBezTo>
                    <a:pt x="782320" y="78613"/>
                    <a:pt x="607187" y="0"/>
                    <a:pt x="391160"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3" name="Rectangle 162"/>
            <p:cNvSpPr/>
            <p:nvPr/>
          </p:nvSpPr>
          <p:spPr>
            <a:xfrm>
              <a:off x="4951603" y="226949"/>
              <a:ext cx="405960"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Logid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4" name="Rectangle 163"/>
            <p:cNvSpPr/>
            <p:nvPr/>
          </p:nvSpPr>
          <p:spPr>
            <a:xfrm>
              <a:off x="5254879" y="226949"/>
              <a:ext cx="42143"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5" name="Shape 803"/>
            <p:cNvSpPr/>
            <p:nvPr/>
          </p:nvSpPr>
          <p:spPr>
            <a:xfrm>
              <a:off x="5706110" y="182880"/>
              <a:ext cx="1097280" cy="344170"/>
            </a:xfrm>
            <a:custGeom>
              <a:avLst/>
              <a:gdLst/>
              <a:ahLst/>
              <a:cxnLst/>
              <a:rect l="0" t="0" r="0" b="0"/>
              <a:pathLst>
                <a:path w="1097280" h="344170">
                  <a:moveTo>
                    <a:pt x="548640" y="0"/>
                  </a:moveTo>
                  <a:cubicBezTo>
                    <a:pt x="851662" y="0"/>
                    <a:pt x="1097280" y="77089"/>
                    <a:pt x="1097280" y="172085"/>
                  </a:cubicBezTo>
                  <a:cubicBezTo>
                    <a:pt x="1097280" y="267081"/>
                    <a:pt x="851662" y="344170"/>
                    <a:pt x="548640" y="344170"/>
                  </a:cubicBezTo>
                  <a:cubicBezTo>
                    <a:pt x="245618" y="344170"/>
                    <a:pt x="0" y="267081"/>
                    <a:pt x="0" y="172085"/>
                  </a:cubicBezTo>
                  <a:cubicBezTo>
                    <a:pt x="0" y="77089"/>
                    <a:pt x="245618" y="0"/>
                    <a:pt x="54864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66" name="Shape 804"/>
            <p:cNvSpPr/>
            <p:nvPr/>
          </p:nvSpPr>
          <p:spPr>
            <a:xfrm>
              <a:off x="5706110" y="182880"/>
              <a:ext cx="1097280" cy="344170"/>
            </a:xfrm>
            <a:custGeom>
              <a:avLst/>
              <a:gdLst/>
              <a:ahLst/>
              <a:cxnLst/>
              <a:rect l="0" t="0" r="0" b="0"/>
              <a:pathLst>
                <a:path w="1097280" h="344170">
                  <a:moveTo>
                    <a:pt x="548640" y="0"/>
                  </a:moveTo>
                  <a:cubicBezTo>
                    <a:pt x="245618" y="0"/>
                    <a:pt x="0" y="77089"/>
                    <a:pt x="0" y="172085"/>
                  </a:cubicBezTo>
                  <a:cubicBezTo>
                    <a:pt x="0" y="267081"/>
                    <a:pt x="245618" y="344170"/>
                    <a:pt x="548640" y="344170"/>
                  </a:cubicBezTo>
                  <a:cubicBezTo>
                    <a:pt x="851662" y="344170"/>
                    <a:pt x="1097280" y="267081"/>
                    <a:pt x="1097280" y="172085"/>
                  </a:cubicBezTo>
                  <a:cubicBezTo>
                    <a:pt x="1097280" y="77089"/>
                    <a:pt x="851662" y="0"/>
                    <a:pt x="548640"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67" name="Rectangle 166"/>
            <p:cNvSpPr/>
            <p:nvPr/>
          </p:nvSpPr>
          <p:spPr>
            <a:xfrm>
              <a:off x="5982208" y="298577"/>
              <a:ext cx="726140"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Password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p:cNvSpPr/>
            <p:nvPr/>
          </p:nvSpPr>
          <p:spPr>
            <a:xfrm>
              <a:off x="6526276" y="298577"/>
              <a:ext cx="42144"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9" name="Shape 13460"/>
            <p:cNvSpPr/>
            <p:nvPr/>
          </p:nvSpPr>
          <p:spPr>
            <a:xfrm>
              <a:off x="3124200" y="2267585"/>
              <a:ext cx="782320" cy="335915"/>
            </a:xfrm>
            <a:custGeom>
              <a:avLst/>
              <a:gdLst/>
              <a:ahLst/>
              <a:cxnLst/>
              <a:rect l="0" t="0" r="0" b="0"/>
              <a:pathLst>
                <a:path w="782320" h="335915">
                  <a:moveTo>
                    <a:pt x="0" y="0"/>
                  </a:moveTo>
                  <a:lnTo>
                    <a:pt x="782320" y="0"/>
                  </a:lnTo>
                  <a:lnTo>
                    <a:pt x="782320" y="335915"/>
                  </a:lnTo>
                  <a:lnTo>
                    <a:pt x="0" y="335915"/>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70" name="Shape 808"/>
            <p:cNvSpPr/>
            <p:nvPr/>
          </p:nvSpPr>
          <p:spPr>
            <a:xfrm>
              <a:off x="3124200" y="2267585"/>
              <a:ext cx="782320" cy="335915"/>
            </a:xfrm>
            <a:custGeom>
              <a:avLst/>
              <a:gdLst/>
              <a:ahLst/>
              <a:cxnLst/>
              <a:rect l="0" t="0" r="0" b="0"/>
              <a:pathLst>
                <a:path w="782320" h="335915">
                  <a:moveTo>
                    <a:pt x="0" y="335915"/>
                  </a:moveTo>
                  <a:lnTo>
                    <a:pt x="782320" y="335915"/>
                  </a:lnTo>
                  <a:lnTo>
                    <a:pt x="782320" y="0"/>
                  </a:lnTo>
                  <a:lnTo>
                    <a:pt x="0" y="0"/>
                  </a:lnTo>
                  <a:close/>
                </a:path>
              </a:pathLst>
            </a:custGeom>
            <a:ln w="12700"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71" name="Rectangle 170"/>
            <p:cNvSpPr/>
            <p:nvPr/>
          </p:nvSpPr>
          <p:spPr>
            <a:xfrm>
              <a:off x="3270377" y="2362835"/>
              <a:ext cx="174149" cy="274582"/>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2" name="Rectangle 171"/>
            <p:cNvSpPr/>
            <p:nvPr/>
          </p:nvSpPr>
          <p:spPr>
            <a:xfrm>
              <a:off x="3401441" y="2362835"/>
              <a:ext cx="478775" cy="274582"/>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otice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3" name="Rectangle 172"/>
            <p:cNvSpPr/>
            <p:nvPr/>
          </p:nvSpPr>
          <p:spPr>
            <a:xfrm>
              <a:off x="3762629" y="2362835"/>
              <a:ext cx="60925" cy="274582"/>
            </a:xfrm>
            <a:prstGeom prst="rect">
              <a:avLst/>
            </a:prstGeom>
            <a:ln>
              <a:noFill/>
            </a:ln>
          </p:spPr>
          <p:txBody>
            <a:bodyPr vert="horz" lIns="0" tIns="0" rIns="0" bIns="0" rtlCol="0">
              <a:noAutofit/>
            </a:bodyPr>
            <a:lstStyle/>
            <a:p>
              <a:pPr marL="234950" indent="-234950">
                <a:lnSpc>
                  <a:spcPct val="107000"/>
                </a:lnSpc>
                <a:spcAft>
                  <a:spcPts val="800"/>
                </a:spcAft>
              </a:pPr>
              <a:r>
                <a:rPr lang="en-IN" sz="16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4" name="Shape 812"/>
            <p:cNvSpPr/>
            <p:nvPr/>
          </p:nvSpPr>
          <p:spPr>
            <a:xfrm>
              <a:off x="2209800" y="1924685"/>
              <a:ext cx="632460" cy="367030"/>
            </a:xfrm>
            <a:custGeom>
              <a:avLst/>
              <a:gdLst/>
              <a:ahLst/>
              <a:cxnLst/>
              <a:rect l="0" t="0" r="0" b="0"/>
              <a:pathLst>
                <a:path w="632460" h="367030">
                  <a:moveTo>
                    <a:pt x="316230" y="0"/>
                  </a:moveTo>
                  <a:cubicBezTo>
                    <a:pt x="490855" y="0"/>
                    <a:pt x="632460" y="82169"/>
                    <a:pt x="632460" y="183515"/>
                  </a:cubicBezTo>
                  <a:cubicBezTo>
                    <a:pt x="632460" y="284861"/>
                    <a:pt x="490855" y="367030"/>
                    <a:pt x="316230" y="367030"/>
                  </a:cubicBezTo>
                  <a:cubicBezTo>
                    <a:pt x="141605" y="367030"/>
                    <a:pt x="0" y="284861"/>
                    <a:pt x="0" y="183515"/>
                  </a:cubicBezTo>
                  <a:cubicBezTo>
                    <a:pt x="0" y="82169"/>
                    <a:pt x="141605" y="0"/>
                    <a:pt x="316230" y="0"/>
                  </a:cubicBezTo>
                  <a:close/>
                </a:path>
              </a:pathLst>
            </a:custGeom>
            <a:ln w="0" cap="rnd">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175" name="Shape 813"/>
            <p:cNvSpPr/>
            <p:nvPr/>
          </p:nvSpPr>
          <p:spPr>
            <a:xfrm>
              <a:off x="2209800" y="1924685"/>
              <a:ext cx="632460" cy="367030"/>
            </a:xfrm>
            <a:custGeom>
              <a:avLst/>
              <a:gdLst/>
              <a:ahLst/>
              <a:cxnLst/>
              <a:rect l="0" t="0" r="0" b="0"/>
              <a:pathLst>
                <a:path w="632460" h="367030">
                  <a:moveTo>
                    <a:pt x="316230" y="0"/>
                  </a:moveTo>
                  <a:cubicBezTo>
                    <a:pt x="141605" y="0"/>
                    <a:pt x="0" y="82169"/>
                    <a:pt x="0" y="183515"/>
                  </a:cubicBezTo>
                  <a:cubicBezTo>
                    <a:pt x="0" y="284861"/>
                    <a:pt x="141605" y="367030"/>
                    <a:pt x="316230" y="367030"/>
                  </a:cubicBezTo>
                  <a:cubicBezTo>
                    <a:pt x="490855" y="367030"/>
                    <a:pt x="632460" y="284861"/>
                    <a:pt x="632460" y="183515"/>
                  </a:cubicBezTo>
                  <a:cubicBezTo>
                    <a:pt x="632460" y="82169"/>
                    <a:pt x="490855" y="0"/>
                    <a:pt x="316230"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76" name="Rectangle 175"/>
            <p:cNvSpPr/>
            <p:nvPr/>
          </p:nvSpPr>
          <p:spPr>
            <a:xfrm>
              <a:off x="2372741" y="2042033"/>
              <a:ext cx="319477"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N_id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7" name="Rectangle 176"/>
            <p:cNvSpPr/>
            <p:nvPr/>
          </p:nvSpPr>
          <p:spPr>
            <a:xfrm>
              <a:off x="2613533" y="2042033"/>
              <a:ext cx="38021"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8" name="Shape 816"/>
            <p:cNvSpPr/>
            <p:nvPr/>
          </p:nvSpPr>
          <p:spPr>
            <a:xfrm>
              <a:off x="2472055" y="1503045"/>
              <a:ext cx="734695" cy="367030"/>
            </a:xfrm>
            <a:custGeom>
              <a:avLst/>
              <a:gdLst/>
              <a:ahLst/>
              <a:cxnLst/>
              <a:rect l="0" t="0" r="0" b="0"/>
              <a:pathLst>
                <a:path w="734695" h="367030">
                  <a:moveTo>
                    <a:pt x="367411" y="0"/>
                  </a:moveTo>
                  <a:cubicBezTo>
                    <a:pt x="570230" y="0"/>
                    <a:pt x="734695" y="82169"/>
                    <a:pt x="734695" y="183515"/>
                  </a:cubicBezTo>
                  <a:cubicBezTo>
                    <a:pt x="734695" y="284861"/>
                    <a:pt x="570230" y="367030"/>
                    <a:pt x="367411" y="367030"/>
                  </a:cubicBezTo>
                  <a:cubicBezTo>
                    <a:pt x="164465" y="367030"/>
                    <a:pt x="0" y="284861"/>
                    <a:pt x="0" y="183515"/>
                  </a:cubicBezTo>
                  <a:cubicBezTo>
                    <a:pt x="0" y="82169"/>
                    <a:pt x="164465" y="0"/>
                    <a:pt x="367411"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79" name="Shape 817"/>
            <p:cNvSpPr/>
            <p:nvPr/>
          </p:nvSpPr>
          <p:spPr>
            <a:xfrm>
              <a:off x="2472055" y="1503045"/>
              <a:ext cx="734695" cy="367030"/>
            </a:xfrm>
            <a:custGeom>
              <a:avLst/>
              <a:gdLst/>
              <a:ahLst/>
              <a:cxnLst/>
              <a:rect l="0" t="0" r="0" b="0"/>
              <a:pathLst>
                <a:path w="734695" h="367030">
                  <a:moveTo>
                    <a:pt x="367411" y="0"/>
                  </a:moveTo>
                  <a:cubicBezTo>
                    <a:pt x="164465" y="0"/>
                    <a:pt x="0" y="82169"/>
                    <a:pt x="0" y="183515"/>
                  </a:cubicBezTo>
                  <a:cubicBezTo>
                    <a:pt x="0" y="284861"/>
                    <a:pt x="164465" y="367030"/>
                    <a:pt x="367411" y="367030"/>
                  </a:cubicBezTo>
                  <a:cubicBezTo>
                    <a:pt x="570230" y="367030"/>
                    <a:pt x="734695" y="284861"/>
                    <a:pt x="734695" y="183515"/>
                  </a:cubicBezTo>
                  <a:cubicBezTo>
                    <a:pt x="734695" y="82169"/>
                    <a:pt x="570230" y="0"/>
                    <a:pt x="367411"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0" name="Rectangle 179"/>
            <p:cNvSpPr/>
            <p:nvPr/>
          </p:nvSpPr>
          <p:spPr>
            <a:xfrm>
              <a:off x="2650109" y="1619504"/>
              <a:ext cx="298616"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Title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1" name="Rectangle 180"/>
            <p:cNvSpPr/>
            <p:nvPr/>
          </p:nvSpPr>
          <p:spPr>
            <a:xfrm>
              <a:off x="2875661" y="1619504"/>
              <a:ext cx="38021" cy="171356"/>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2" name="Shape 820"/>
            <p:cNvSpPr/>
            <p:nvPr/>
          </p:nvSpPr>
          <p:spPr>
            <a:xfrm>
              <a:off x="3153410" y="1302385"/>
              <a:ext cx="782320" cy="367030"/>
            </a:xfrm>
            <a:custGeom>
              <a:avLst/>
              <a:gdLst/>
              <a:ahLst/>
              <a:cxnLst/>
              <a:rect l="0" t="0" r="0" b="0"/>
              <a:pathLst>
                <a:path w="782320" h="367030">
                  <a:moveTo>
                    <a:pt x="391160" y="0"/>
                  </a:moveTo>
                  <a:cubicBezTo>
                    <a:pt x="607187" y="0"/>
                    <a:pt x="782320" y="82169"/>
                    <a:pt x="782320" y="183515"/>
                  </a:cubicBezTo>
                  <a:cubicBezTo>
                    <a:pt x="782320" y="284861"/>
                    <a:pt x="607187" y="367030"/>
                    <a:pt x="391160" y="367030"/>
                  </a:cubicBezTo>
                  <a:cubicBezTo>
                    <a:pt x="175133" y="367030"/>
                    <a:pt x="0" y="284861"/>
                    <a:pt x="0" y="183515"/>
                  </a:cubicBezTo>
                  <a:cubicBezTo>
                    <a:pt x="0" y="82169"/>
                    <a:pt x="175133" y="0"/>
                    <a:pt x="39116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83" name="Shape 821"/>
            <p:cNvSpPr/>
            <p:nvPr/>
          </p:nvSpPr>
          <p:spPr>
            <a:xfrm>
              <a:off x="3153410" y="1302385"/>
              <a:ext cx="782320" cy="367030"/>
            </a:xfrm>
            <a:custGeom>
              <a:avLst/>
              <a:gdLst/>
              <a:ahLst/>
              <a:cxnLst/>
              <a:rect l="0" t="0" r="0" b="0"/>
              <a:pathLst>
                <a:path w="782320" h="367030">
                  <a:moveTo>
                    <a:pt x="391160" y="0"/>
                  </a:moveTo>
                  <a:cubicBezTo>
                    <a:pt x="175133" y="0"/>
                    <a:pt x="0" y="82169"/>
                    <a:pt x="0" y="183515"/>
                  </a:cubicBezTo>
                  <a:cubicBezTo>
                    <a:pt x="0" y="284861"/>
                    <a:pt x="175133" y="367030"/>
                    <a:pt x="391160" y="367030"/>
                  </a:cubicBezTo>
                  <a:cubicBezTo>
                    <a:pt x="607187" y="367030"/>
                    <a:pt x="782320" y="284861"/>
                    <a:pt x="782320" y="183515"/>
                  </a:cubicBezTo>
                  <a:cubicBezTo>
                    <a:pt x="782320" y="82169"/>
                    <a:pt x="607187" y="0"/>
                    <a:pt x="391160"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4" name="Rectangle 183"/>
            <p:cNvSpPr/>
            <p:nvPr/>
          </p:nvSpPr>
          <p:spPr>
            <a:xfrm>
              <a:off x="3338957" y="1419860"/>
              <a:ext cx="401407" cy="171355"/>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Detail</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5" name="Rectangle 184"/>
            <p:cNvSpPr/>
            <p:nvPr/>
          </p:nvSpPr>
          <p:spPr>
            <a:xfrm>
              <a:off x="3642233" y="1419860"/>
              <a:ext cx="38021" cy="171355"/>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6" name="Shape 824"/>
            <p:cNvSpPr/>
            <p:nvPr/>
          </p:nvSpPr>
          <p:spPr>
            <a:xfrm>
              <a:off x="3890645" y="1511300"/>
              <a:ext cx="691515" cy="366395"/>
            </a:xfrm>
            <a:custGeom>
              <a:avLst/>
              <a:gdLst/>
              <a:ahLst/>
              <a:cxnLst/>
              <a:rect l="0" t="0" r="0" b="0"/>
              <a:pathLst>
                <a:path w="691515" h="366395">
                  <a:moveTo>
                    <a:pt x="345821" y="0"/>
                  </a:moveTo>
                  <a:cubicBezTo>
                    <a:pt x="536702" y="0"/>
                    <a:pt x="691515" y="82042"/>
                    <a:pt x="691515" y="183261"/>
                  </a:cubicBezTo>
                  <a:cubicBezTo>
                    <a:pt x="691515" y="284352"/>
                    <a:pt x="536702" y="366395"/>
                    <a:pt x="345821" y="366395"/>
                  </a:cubicBezTo>
                  <a:cubicBezTo>
                    <a:pt x="154813" y="366395"/>
                    <a:pt x="0" y="284352"/>
                    <a:pt x="0" y="183261"/>
                  </a:cubicBezTo>
                  <a:cubicBezTo>
                    <a:pt x="0" y="82042"/>
                    <a:pt x="154813" y="0"/>
                    <a:pt x="345821"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87" name="Shape 825"/>
            <p:cNvSpPr/>
            <p:nvPr/>
          </p:nvSpPr>
          <p:spPr>
            <a:xfrm>
              <a:off x="3890645" y="1511300"/>
              <a:ext cx="691515" cy="366395"/>
            </a:xfrm>
            <a:custGeom>
              <a:avLst/>
              <a:gdLst/>
              <a:ahLst/>
              <a:cxnLst/>
              <a:rect l="0" t="0" r="0" b="0"/>
              <a:pathLst>
                <a:path w="691515" h="366395">
                  <a:moveTo>
                    <a:pt x="345821" y="0"/>
                  </a:moveTo>
                  <a:cubicBezTo>
                    <a:pt x="154813" y="0"/>
                    <a:pt x="0" y="82042"/>
                    <a:pt x="0" y="183261"/>
                  </a:cubicBezTo>
                  <a:cubicBezTo>
                    <a:pt x="0" y="284352"/>
                    <a:pt x="154813" y="366395"/>
                    <a:pt x="345821" y="366395"/>
                  </a:cubicBezTo>
                  <a:cubicBezTo>
                    <a:pt x="536702" y="366395"/>
                    <a:pt x="691515" y="284352"/>
                    <a:pt x="691515" y="183261"/>
                  </a:cubicBezTo>
                  <a:cubicBezTo>
                    <a:pt x="691515" y="82042"/>
                    <a:pt x="536702" y="0"/>
                    <a:pt x="345821"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88" name="Rectangle 187"/>
            <p:cNvSpPr/>
            <p:nvPr/>
          </p:nvSpPr>
          <p:spPr>
            <a:xfrm>
              <a:off x="4063111" y="1630172"/>
              <a:ext cx="341347" cy="171355"/>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Class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9" name="Shape 827"/>
            <p:cNvSpPr/>
            <p:nvPr/>
          </p:nvSpPr>
          <p:spPr>
            <a:xfrm>
              <a:off x="4109085" y="1955800"/>
              <a:ext cx="1099820" cy="367030"/>
            </a:xfrm>
            <a:custGeom>
              <a:avLst/>
              <a:gdLst/>
              <a:ahLst/>
              <a:cxnLst/>
              <a:rect l="0" t="0" r="0" b="0"/>
              <a:pathLst>
                <a:path w="1099820" h="367030">
                  <a:moveTo>
                    <a:pt x="549910" y="0"/>
                  </a:moveTo>
                  <a:cubicBezTo>
                    <a:pt x="853694" y="0"/>
                    <a:pt x="1099820" y="82169"/>
                    <a:pt x="1099820" y="183514"/>
                  </a:cubicBezTo>
                  <a:cubicBezTo>
                    <a:pt x="1099820" y="284861"/>
                    <a:pt x="853694" y="367030"/>
                    <a:pt x="549910" y="367030"/>
                  </a:cubicBezTo>
                  <a:cubicBezTo>
                    <a:pt x="246126" y="367030"/>
                    <a:pt x="0" y="284861"/>
                    <a:pt x="0" y="183514"/>
                  </a:cubicBezTo>
                  <a:cubicBezTo>
                    <a:pt x="0" y="82169"/>
                    <a:pt x="246126" y="0"/>
                    <a:pt x="54991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90" name="Shape 828"/>
            <p:cNvSpPr/>
            <p:nvPr/>
          </p:nvSpPr>
          <p:spPr>
            <a:xfrm>
              <a:off x="4109085" y="1955800"/>
              <a:ext cx="1099820" cy="367030"/>
            </a:xfrm>
            <a:custGeom>
              <a:avLst/>
              <a:gdLst/>
              <a:ahLst/>
              <a:cxnLst/>
              <a:rect l="0" t="0" r="0" b="0"/>
              <a:pathLst>
                <a:path w="1099820" h="367030">
                  <a:moveTo>
                    <a:pt x="549910" y="0"/>
                  </a:moveTo>
                  <a:cubicBezTo>
                    <a:pt x="246126" y="0"/>
                    <a:pt x="0" y="82169"/>
                    <a:pt x="0" y="183514"/>
                  </a:cubicBezTo>
                  <a:cubicBezTo>
                    <a:pt x="0" y="284861"/>
                    <a:pt x="246126" y="367030"/>
                    <a:pt x="549910" y="367030"/>
                  </a:cubicBezTo>
                  <a:cubicBezTo>
                    <a:pt x="853694" y="367030"/>
                    <a:pt x="1099820" y="284861"/>
                    <a:pt x="1099820" y="183514"/>
                  </a:cubicBezTo>
                  <a:cubicBezTo>
                    <a:pt x="1099820" y="82169"/>
                    <a:pt x="853694" y="0"/>
                    <a:pt x="549910" y="0"/>
                  </a:cubicBezTo>
                  <a:close/>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91" name="Rectangle 190"/>
            <p:cNvSpPr/>
            <p:nvPr/>
          </p:nvSpPr>
          <p:spPr>
            <a:xfrm>
              <a:off x="4340479" y="2075561"/>
              <a:ext cx="764794" cy="171355"/>
            </a:xfrm>
            <a:prstGeom prst="rect">
              <a:avLst/>
            </a:prstGeom>
            <a:ln>
              <a:noFill/>
            </a:ln>
          </p:spPr>
          <p:txBody>
            <a:bodyPr vert="horz" lIns="0" tIns="0" rIns="0" bIns="0" rtlCol="0">
              <a:noAutofit/>
            </a:bodyPr>
            <a:lstStyle/>
            <a:p>
              <a:pPr marL="234950" indent="-234950">
                <a:lnSpc>
                  <a:spcPct val="107000"/>
                </a:lnSpc>
                <a:spcAft>
                  <a:spcPts val="800"/>
                </a:spcAft>
              </a:pPr>
              <a:r>
                <a:rPr lang="en-IN" sz="1000">
                  <a:solidFill>
                    <a:srgbClr val="000000"/>
                  </a:solidFill>
                  <a:effectLst/>
                  <a:latin typeface="Calibri" panose="020F0502020204030204" pitchFamily="34" charset="0"/>
                  <a:ea typeface="Calibri" panose="020F0502020204030204" pitchFamily="34" charset="0"/>
                </a:rPr>
                <a:t>Timestamp</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92" name="Shape 831"/>
            <p:cNvSpPr/>
            <p:nvPr/>
          </p:nvSpPr>
          <p:spPr>
            <a:xfrm>
              <a:off x="4149292" y="1780416"/>
              <a:ext cx="112820" cy="6221"/>
            </a:xfrm>
            <a:custGeom>
              <a:avLst/>
              <a:gdLst/>
              <a:ahLst/>
              <a:cxnLst/>
              <a:rect l="0" t="0" r="0" b="0"/>
              <a:pathLst>
                <a:path w="112820" h="6221">
                  <a:moveTo>
                    <a:pt x="56410" y="0"/>
                  </a:moveTo>
                  <a:cubicBezTo>
                    <a:pt x="76326" y="0"/>
                    <a:pt x="95298" y="2180"/>
                    <a:pt x="112555" y="6124"/>
                  </a:cubicBezTo>
                  <a:lnTo>
                    <a:pt x="112820" y="6221"/>
                  </a:lnTo>
                  <a:lnTo>
                    <a:pt x="0" y="6221"/>
                  </a:lnTo>
                  <a:lnTo>
                    <a:pt x="265" y="6124"/>
                  </a:lnTo>
                  <a:cubicBezTo>
                    <a:pt x="17522" y="2180"/>
                    <a:pt x="36495" y="0"/>
                    <a:pt x="5641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93" name="Shape 832"/>
            <p:cNvSpPr/>
            <p:nvPr/>
          </p:nvSpPr>
          <p:spPr>
            <a:xfrm>
              <a:off x="4149117" y="1780416"/>
              <a:ext cx="113169" cy="6284"/>
            </a:xfrm>
            <a:custGeom>
              <a:avLst/>
              <a:gdLst/>
              <a:ahLst/>
              <a:cxnLst/>
              <a:rect l="0" t="0" r="0" b="0"/>
              <a:pathLst>
                <a:path w="113169" h="6284">
                  <a:moveTo>
                    <a:pt x="0" y="6284"/>
                  </a:moveTo>
                  <a:lnTo>
                    <a:pt x="440" y="6124"/>
                  </a:lnTo>
                  <a:cubicBezTo>
                    <a:pt x="17696" y="2180"/>
                    <a:pt x="36669" y="0"/>
                    <a:pt x="56585" y="0"/>
                  </a:cubicBezTo>
                  <a:cubicBezTo>
                    <a:pt x="76500" y="0"/>
                    <a:pt x="95473" y="2180"/>
                    <a:pt x="112730" y="6124"/>
                  </a:cubicBezTo>
                  <a:lnTo>
                    <a:pt x="113169" y="6284"/>
                  </a:lnTo>
                </a:path>
              </a:pathLst>
            </a:custGeom>
            <a:ln w="5534"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94" name="Shape 834"/>
            <p:cNvSpPr/>
            <p:nvPr/>
          </p:nvSpPr>
          <p:spPr>
            <a:xfrm>
              <a:off x="4426029" y="2224916"/>
              <a:ext cx="115607" cy="6728"/>
            </a:xfrm>
            <a:custGeom>
              <a:avLst/>
              <a:gdLst/>
              <a:ahLst/>
              <a:cxnLst/>
              <a:rect l="0" t="0" r="0" b="0"/>
              <a:pathLst>
                <a:path w="115607" h="6728">
                  <a:moveTo>
                    <a:pt x="57804" y="0"/>
                  </a:moveTo>
                  <a:cubicBezTo>
                    <a:pt x="77719" y="0"/>
                    <a:pt x="96692" y="2180"/>
                    <a:pt x="113949" y="6124"/>
                  </a:cubicBezTo>
                  <a:lnTo>
                    <a:pt x="115607" y="6728"/>
                  </a:lnTo>
                  <a:lnTo>
                    <a:pt x="0" y="6728"/>
                  </a:lnTo>
                  <a:lnTo>
                    <a:pt x="1659" y="6124"/>
                  </a:lnTo>
                  <a:cubicBezTo>
                    <a:pt x="18916" y="2180"/>
                    <a:pt x="37888" y="0"/>
                    <a:pt x="578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195" name="Shape 835"/>
            <p:cNvSpPr/>
            <p:nvPr/>
          </p:nvSpPr>
          <p:spPr>
            <a:xfrm>
              <a:off x="4425854" y="2224916"/>
              <a:ext cx="115956" cy="6792"/>
            </a:xfrm>
            <a:custGeom>
              <a:avLst/>
              <a:gdLst/>
              <a:ahLst/>
              <a:cxnLst/>
              <a:rect l="0" t="0" r="0" b="0"/>
              <a:pathLst>
                <a:path w="115956" h="6792">
                  <a:moveTo>
                    <a:pt x="0" y="6792"/>
                  </a:moveTo>
                  <a:lnTo>
                    <a:pt x="1833" y="6124"/>
                  </a:lnTo>
                  <a:cubicBezTo>
                    <a:pt x="19090" y="2180"/>
                    <a:pt x="38063" y="0"/>
                    <a:pt x="57978" y="0"/>
                  </a:cubicBezTo>
                  <a:cubicBezTo>
                    <a:pt x="77894" y="0"/>
                    <a:pt x="96867" y="2180"/>
                    <a:pt x="114123" y="6124"/>
                  </a:cubicBezTo>
                  <a:lnTo>
                    <a:pt x="115956" y="6792"/>
                  </a:lnTo>
                </a:path>
              </a:pathLst>
            </a:custGeom>
            <a:ln w="5534" cap="rnd">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14087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48" y="362853"/>
            <a:ext cx="8911687" cy="1280890"/>
          </a:xfrm>
        </p:spPr>
        <p:txBody>
          <a:bodyPr>
            <a:normAutofit/>
          </a:bodyPr>
          <a:lstStyle/>
          <a:p>
            <a:r>
              <a:rPr lang="en-US" sz="4000" b="1" u="heavy" dirty="0">
                <a:solidFill>
                  <a:schemeClr val="accent2">
                    <a:lumMod val="75000"/>
                  </a:schemeClr>
                </a:solidFill>
                <a:latin typeface="Arial Rounded MT Bold" panose="020F0704030504030204" pitchFamily="34" charset="0"/>
                <a:ea typeface="Calibri" panose="020F0502020204030204" pitchFamily="34" charset="0"/>
                <a:cs typeface="Sanskrit Text" panose="02020503050405020304" pitchFamily="18" charset="0"/>
              </a:rPr>
              <a:t>UML DIAGRAM</a:t>
            </a:r>
            <a:endParaRPr lang="en-IN" sz="40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436916" y="1088570"/>
            <a:ext cx="10406742" cy="4920344"/>
          </a:xfrm>
        </p:spPr>
        <p:txBody>
          <a:bodyPr>
            <a:normAutofit/>
          </a:bodyPr>
          <a:lstStyle/>
          <a:p>
            <a:r>
              <a:rPr lang="en-IN" sz="2800" b="1" dirty="0" smtClean="0">
                <a:solidFill>
                  <a:schemeClr val="tx1"/>
                </a:solidFill>
              </a:rPr>
              <a:t>Use Case Diagram   </a:t>
            </a:r>
          </a:p>
        </p:txBody>
      </p:sp>
      <p:pic>
        <p:nvPicPr>
          <p:cNvPr id="4" name="Picture 3"/>
          <p:cNvPicPr/>
          <p:nvPr/>
        </p:nvPicPr>
        <p:blipFill>
          <a:blip r:embed="rId2"/>
          <a:stretch>
            <a:fillRect/>
          </a:stretch>
        </p:blipFill>
        <p:spPr>
          <a:xfrm>
            <a:off x="3195230" y="1643743"/>
            <a:ext cx="6115050" cy="5090888"/>
          </a:xfrm>
          <a:prstGeom prst="rect">
            <a:avLst/>
          </a:prstGeom>
        </p:spPr>
      </p:pic>
    </p:spTree>
    <p:extLst>
      <p:ext uri="{BB962C8B-B14F-4D97-AF65-F5344CB8AC3E}">
        <p14:creationId xmlns:p14="http://schemas.microsoft.com/office/powerpoint/2010/main" val="3008490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785" y="371658"/>
            <a:ext cx="8911687" cy="1280890"/>
          </a:xfrm>
        </p:spPr>
        <p:txBody>
          <a:bodyPr>
            <a:normAutofit/>
          </a:bodyPr>
          <a:lstStyle/>
          <a:p>
            <a:r>
              <a:rPr lang="en-IN" sz="4400" b="1" u="sng" dirty="0">
                <a:solidFill>
                  <a:schemeClr val="accent4">
                    <a:lumMod val="50000"/>
                  </a:schemeClr>
                </a:solidFill>
              </a:rPr>
              <a:t>CLASS DIAGRAM</a:t>
            </a:r>
            <a:r>
              <a:rPr lang="en-IN" sz="4400" b="1" dirty="0">
                <a:solidFill>
                  <a:schemeClr val="accent4">
                    <a:lumMod val="50000"/>
                  </a:schemeClr>
                </a:solidFill>
              </a:rPr>
              <a:t> </a:t>
            </a:r>
            <a:endParaRPr lang="en-IN" sz="4400" b="1" u="sng" dirty="0">
              <a:solidFill>
                <a:schemeClr val="accent4">
                  <a:lumMod val="50000"/>
                </a:schemeClr>
              </a:solidFill>
            </a:endParaRPr>
          </a:p>
        </p:txBody>
      </p:sp>
      <p:sp>
        <p:nvSpPr>
          <p:cNvPr id="3" name="Content Placeholder 2"/>
          <p:cNvSpPr>
            <a:spLocks noGrp="1"/>
          </p:cNvSpPr>
          <p:nvPr>
            <p:ph idx="1"/>
          </p:nvPr>
        </p:nvSpPr>
        <p:spPr>
          <a:xfrm>
            <a:off x="1839661" y="1280159"/>
            <a:ext cx="8915400" cy="5068389"/>
          </a:xfrm>
        </p:spPr>
        <p:txBody>
          <a:bodyPr/>
          <a:lstStyle/>
          <a:p>
            <a:r>
              <a:rPr lang="en-IN" dirty="0"/>
              <a:t>.</a:t>
            </a:r>
          </a:p>
        </p:txBody>
      </p:sp>
      <p:grpSp>
        <p:nvGrpSpPr>
          <p:cNvPr id="4" name="Group 3"/>
          <p:cNvGrpSpPr/>
          <p:nvPr/>
        </p:nvGrpSpPr>
        <p:grpSpPr>
          <a:xfrm>
            <a:off x="3305899" y="1608909"/>
            <a:ext cx="5977437" cy="4556760"/>
            <a:chOff x="0" y="0"/>
            <a:chExt cx="5393805" cy="3928110"/>
          </a:xfrm>
        </p:grpSpPr>
        <p:sp>
          <p:nvSpPr>
            <p:cNvPr id="5" name="Rectangle 4"/>
            <p:cNvSpPr/>
            <p:nvPr/>
          </p:nvSpPr>
          <p:spPr>
            <a:xfrm>
              <a:off x="0" y="7281"/>
              <a:ext cx="46619" cy="206430"/>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0" y="325450"/>
              <a:ext cx="101346" cy="448760"/>
            </a:xfrm>
            <a:prstGeom prst="rect">
              <a:avLst/>
            </a:prstGeom>
            <a:ln>
              <a:noFill/>
            </a:ln>
          </p:spPr>
          <p:txBody>
            <a:bodyPr vert="horz" lIns="0" tIns="0" rIns="0" bIns="0" rtlCol="0">
              <a:noAutofit/>
            </a:bodyPr>
            <a:lstStyle/>
            <a:p>
              <a:pPr marL="234950" indent="-234950">
                <a:lnSpc>
                  <a:spcPct val="107000"/>
                </a:lnSpc>
                <a:spcAft>
                  <a:spcPts val="800"/>
                </a:spcAft>
              </a:pPr>
              <a:r>
                <a:rPr lang="en-IN" sz="2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0" y="855802"/>
              <a:ext cx="101346" cy="448760"/>
            </a:xfrm>
            <a:prstGeom prst="rect">
              <a:avLst/>
            </a:prstGeom>
            <a:ln>
              <a:noFill/>
            </a:ln>
          </p:spPr>
          <p:txBody>
            <a:bodyPr vert="horz" lIns="0" tIns="0" rIns="0" bIns="0" rtlCol="0">
              <a:noAutofit/>
            </a:bodyPr>
            <a:lstStyle/>
            <a:p>
              <a:pPr marL="234950" indent="-234950">
                <a:lnSpc>
                  <a:spcPct val="107000"/>
                </a:lnSpc>
                <a:spcAft>
                  <a:spcPts val="800"/>
                </a:spcAft>
              </a:pPr>
              <a:r>
                <a:rPr lang="en-IN" sz="24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0" y="1386154"/>
              <a:ext cx="101346" cy="448760"/>
            </a:xfrm>
            <a:prstGeom prst="rect">
              <a:avLst/>
            </a:prstGeom>
            <a:ln>
              <a:noFill/>
            </a:ln>
          </p:spPr>
          <p:txBody>
            <a:bodyPr vert="horz" lIns="0" tIns="0" rIns="0" bIns="0" rtlCol="0">
              <a:noAutofit/>
            </a:bodyPr>
            <a:lstStyle/>
            <a:p>
              <a:pPr marL="234950" indent="-234950">
                <a:lnSpc>
                  <a:spcPct val="107000"/>
                </a:lnSpc>
                <a:spcAft>
                  <a:spcPts val="800"/>
                </a:spcAft>
              </a:pPr>
              <a:r>
                <a:rPr lang="en-IN" sz="24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1829130" y="1386154"/>
              <a:ext cx="101346" cy="448760"/>
            </a:xfrm>
            <a:prstGeom prst="rect">
              <a:avLst/>
            </a:prstGeom>
            <a:ln>
              <a:noFill/>
            </a:ln>
          </p:spPr>
          <p:txBody>
            <a:bodyPr vert="horz" lIns="0" tIns="0" rIns="0" bIns="0" rtlCol="0">
              <a:noAutofit/>
            </a:bodyPr>
            <a:lstStyle/>
            <a:p>
              <a:pPr marL="234950" indent="-234950">
                <a:lnSpc>
                  <a:spcPct val="107000"/>
                </a:lnSpc>
                <a:spcAft>
                  <a:spcPts val="800"/>
                </a:spcAft>
              </a:pPr>
              <a:r>
                <a:rPr lang="en-IN" sz="24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4016324" y="1125474"/>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072674" y="1125474"/>
              <a:ext cx="1004237"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View_Notices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4072674" y="1285494"/>
              <a:ext cx="947534"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Add_Notices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4016324" y="1285494"/>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4072674" y="1447038"/>
              <a:ext cx="95361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Sort_Notices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4016324" y="1447038"/>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4072674" y="1607058"/>
              <a:ext cx="1095753"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Update_Profile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4016324" y="1607058"/>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4016324" y="1768602"/>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4072712" y="1768602"/>
              <a:ext cx="1249292"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Update_Password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5014925" y="1768602"/>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1286205" y="2317496"/>
              <a:ext cx="253720"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Sort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1476705" y="2317496"/>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4857953" y="2041398"/>
              <a:ext cx="415924"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Inserts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5171898" y="2041398"/>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3979749" y="2018538"/>
              <a:ext cx="464722"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Deletes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4330268" y="2018538"/>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7" name="Shape 1255"/>
            <p:cNvSpPr/>
            <p:nvPr/>
          </p:nvSpPr>
          <p:spPr>
            <a:xfrm>
              <a:off x="124155" y="7620"/>
              <a:ext cx="1514475" cy="2274570"/>
            </a:xfrm>
            <a:custGeom>
              <a:avLst/>
              <a:gdLst/>
              <a:ahLst/>
              <a:cxnLst/>
              <a:rect l="0" t="0" r="0" b="0"/>
              <a:pathLst>
                <a:path w="1514475" h="2274570">
                  <a:moveTo>
                    <a:pt x="0" y="2274570"/>
                  </a:moveTo>
                  <a:lnTo>
                    <a:pt x="1514475" y="2274570"/>
                  </a:lnTo>
                  <a:lnTo>
                    <a:pt x="1514475" y="0"/>
                  </a:lnTo>
                  <a:lnTo>
                    <a:pt x="0" y="0"/>
                  </a:lnTo>
                  <a:close/>
                </a:path>
              </a:pathLst>
            </a:custGeom>
            <a:ln w="12700" cap="rnd">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Rectangle 27"/>
            <p:cNvSpPr/>
            <p:nvPr/>
          </p:nvSpPr>
          <p:spPr>
            <a:xfrm>
              <a:off x="222504" y="1010412"/>
              <a:ext cx="53596"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9" name="Shape 1257"/>
            <p:cNvSpPr/>
            <p:nvPr/>
          </p:nvSpPr>
          <p:spPr>
            <a:xfrm>
              <a:off x="124155" y="328930"/>
              <a:ext cx="1536065" cy="0"/>
            </a:xfrm>
            <a:custGeom>
              <a:avLst/>
              <a:gdLst/>
              <a:ahLst/>
              <a:cxnLst/>
              <a:rect l="0" t="0" r="0" b="0"/>
              <a:pathLst>
                <a:path w="1536065">
                  <a:moveTo>
                    <a:pt x="0" y="0"/>
                  </a:moveTo>
                  <a:lnTo>
                    <a:pt x="153606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0" name="Shape 1258"/>
            <p:cNvSpPr/>
            <p:nvPr/>
          </p:nvSpPr>
          <p:spPr>
            <a:xfrm>
              <a:off x="123520" y="1287145"/>
              <a:ext cx="1506855" cy="0"/>
            </a:xfrm>
            <a:custGeom>
              <a:avLst/>
              <a:gdLst/>
              <a:ahLst/>
              <a:cxnLst/>
              <a:rect l="0" t="0" r="0" b="0"/>
              <a:pathLst>
                <a:path w="1506855">
                  <a:moveTo>
                    <a:pt x="0" y="0"/>
                  </a:moveTo>
                  <a:lnTo>
                    <a:pt x="150685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Shape 13463"/>
            <p:cNvSpPr/>
            <p:nvPr/>
          </p:nvSpPr>
          <p:spPr>
            <a:xfrm>
              <a:off x="255600" y="22224"/>
              <a:ext cx="1243330" cy="278130"/>
            </a:xfrm>
            <a:custGeom>
              <a:avLst/>
              <a:gdLst/>
              <a:ahLst/>
              <a:cxnLst/>
              <a:rect l="0" t="0" r="0" b="0"/>
              <a:pathLst>
                <a:path w="1243330" h="278130">
                  <a:moveTo>
                    <a:pt x="0" y="0"/>
                  </a:moveTo>
                  <a:lnTo>
                    <a:pt x="1243330" y="0"/>
                  </a:lnTo>
                  <a:lnTo>
                    <a:pt x="1243330" y="278130"/>
                  </a:lnTo>
                  <a:lnTo>
                    <a:pt x="0" y="27813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32" name="Rectangle 31"/>
            <p:cNvSpPr/>
            <p:nvPr/>
          </p:nvSpPr>
          <p:spPr>
            <a:xfrm>
              <a:off x="592785" y="103632"/>
              <a:ext cx="760302"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Student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1162761" y="103632"/>
              <a:ext cx="53596"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4" name="Shape 13464"/>
            <p:cNvSpPr/>
            <p:nvPr/>
          </p:nvSpPr>
          <p:spPr>
            <a:xfrm>
              <a:off x="145745" y="380365"/>
              <a:ext cx="1155700" cy="855345"/>
            </a:xfrm>
            <a:custGeom>
              <a:avLst/>
              <a:gdLst/>
              <a:ahLst/>
              <a:cxnLst/>
              <a:rect l="0" t="0" r="0" b="0"/>
              <a:pathLst>
                <a:path w="1155700" h="855345">
                  <a:moveTo>
                    <a:pt x="0" y="0"/>
                  </a:moveTo>
                  <a:lnTo>
                    <a:pt x="1155700" y="0"/>
                  </a:lnTo>
                  <a:lnTo>
                    <a:pt x="1155700" y="855345"/>
                  </a:lnTo>
                  <a:lnTo>
                    <a:pt x="0" y="85534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35" name="Shape 1263"/>
            <p:cNvSpPr/>
            <p:nvPr/>
          </p:nvSpPr>
          <p:spPr>
            <a:xfrm>
              <a:off x="145745" y="380365"/>
              <a:ext cx="1155700" cy="855345"/>
            </a:xfrm>
            <a:custGeom>
              <a:avLst/>
              <a:gdLst/>
              <a:ahLst/>
              <a:cxnLst/>
              <a:rect l="0" t="0" r="0" b="0"/>
              <a:pathLst>
                <a:path w="1155700" h="855345">
                  <a:moveTo>
                    <a:pt x="0" y="855345"/>
                  </a:moveTo>
                  <a:lnTo>
                    <a:pt x="1155700" y="855345"/>
                  </a:lnTo>
                  <a:lnTo>
                    <a:pt x="1155700" y="0"/>
                  </a:lnTo>
                  <a:lnTo>
                    <a:pt x="0" y="0"/>
                  </a:lnTo>
                  <a:close/>
                </a:path>
              </a:pathLst>
            </a:custGeom>
            <a:ln w="6350" cap="rnd">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36" name="Rectangle 35"/>
            <p:cNvSpPr/>
            <p:nvPr/>
          </p:nvSpPr>
          <p:spPr>
            <a:xfrm>
              <a:off x="240792" y="451866"/>
              <a:ext cx="75706" cy="154839"/>
            </a:xfrm>
            <a:prstGeom prst="rect">
              <a:avLst/>
            </a:prstGeom>
            <a:ln>
              <a:noFill/>
            </a:ln>
          </p:spPr>
          <p:txBody>
            <a:bodyPr vert="horz" lIns="0" tIns="0" rIns="0" bIns="0" rtlCol="0">
              <a:noAutofit/>
            </a:bodyPr>
            <a:lstStyle/>
            <a:p>
              <a:pPr marL="234950" indent="-234950">
                <a:lnSpc>
                  <a:spcPct val="107000"/>
                </a:lnSpc>
                <a:spcAft>
                  <a:spcPts val="800"/>
                </a:spcAft>
              </a:pPr>
              <a:r>
                <a:rPr lang="en-IN" sz="900" u="sng">
                  <a:solidFill>
                    <a:srgbClr val="000000"/>
                  </a:solidFill>
                  <a:effectLst/>
                  <a:uFill>
                    <a:solidFill>
                      <a:srgbClr val="000000"/>
                    </a:solidFill>
                  </a:uFill>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297180" y="451866"/>
              <a:ext cx="242166" cy="154839"/>
            </a:xfrm>
            <a:prstGeom prst="rect">
              <a:avLst/>
            </a:prstGeom>
            <a:ln>
              <a:noFill/>
            </a:ln>
          </p:spPr>
          <p:txBody>
            <a:bodyPr vert="horz" lIns="0" tIns="0" rIns="0" bIns="0" rtlCol="0">
              <a:noAutofit/>
            </a:bodyPr>
            <a:lstStyle/>
            <a:p>
              <a:pPr marL="234950" indent="-234950">
                <a:lnSpc>
                  <a:spcPct val="107000"/>
                </a:lnSpc>
                <a:spcAft>
                  <a:spcPts val="800"/>
                </a:spcAft>
              </a:pPr>
              <a:r>
                <a:rPr lang="en-IN" sz="900" u="sng">
                  <a:solidFill>
                    <a:srgbClr val="000000"/>
                  </a:solidFill>
                  <a:effectLst/>
                  <a:uFill>
                    <a:solidFill>
                      <a:srgbClr val="000000"/>
                    </a:solidFill>
                  </a:uFill>
                  <a:latin typeface="Calibri" panose="020F0502020204030204" pitchFamily="34" charset="0"/>
                  <a:ea typeface="Calibri" panose="020F0502020204030204" pitchFamily="34" charset="0"/>
                </a:rPr>
                <a:t>Rno</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8" name="Rectangle 37"/>
            <p:cNvSpPr/>
            <p:nvPr/>
          </p:nvSpPr>
          <p:spPr>
            <a:xfrm>
              <a:off x="480009" y="451866"/>
              <a:ext cx="40741" cy="154839"/>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510642" y="451866"/>
              <a:ext cx="473843" cy="154839"/>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int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297142" y="613410"/>
              <a:ext cx="1221777"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Name: varchar (50)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240792" y="613410"/>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240792" y="773430"/>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297142" y="773430"/>
              <a:ext cx="82059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Class: option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240792" y="933450"/>
              <a:ext cx="140556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dirty="0">
                  <a:solidFill>
                    <a:srgbClr val="000000"/>
                  </a:solidFill>
                  <a:effectLst/>
                  <a:latin typeface="Calibri" panose="020F0502020204030204" pitchFamily="34" charset="0"/>
                  <a:ea typeface="Calibri" panose="020F0502020204030204" pitchFamily="34" charset="0"/>
                </a:rPr>
                <a:t>#Email: varchar (20)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1297838" y="933450"/>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240792" y="1094994"/>
              <a:ext cx="4651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275844" y="1094994"/>
              <a:ext cx="909834"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Password: text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960069" y="1094994"/>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9" name="Shape 13465"/>
            <p:cNvSpPr/>
            <p:nvPr/>
          </p:nvSpPr>
          <p:spPr>
            <a:xfrm>
              <a:off x="160350" y="1323340"/>
              <a:ext cx="1338580" cy="702310"/>
            </a:xfrm>
            <a:custGeom>
              <a:avLst/>
              <a:gdLst/>
              <a:ahLst/>
              <a:cxnLst/>
              <a:rect l="0" t="0" r="0" b="0"/>
              <a:pathLst>
                <a:path w="1338580" h="702310">
                  <a:moveTo>
                    <a:pt x="0" y="0"/>
                  </a:moveTo>
                  <a:lnTo>
                    <a:pt x="1338580" y="0"/>
                  </a:lnTo>
                  <a:lnTo>
                    <a:pt x="1338580" y="702310"/>
                  </a:lnTo>
                  <a:lnTo>
                    <a:pt x="0" y="702310"/>
                  </a:lnTo>
                  <a:lnTo>
                    <a:pt x="0" y="0"/>
                  </a:lnTo>
                </a:path>
              </a:pathLst>
            </a:custGeom>
            <a:ln w="0" cap="rnd">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50" name="Shape 1276"/>
            <p:cNvSpPr/>
            <p:nvPr/>
          </p:nvSpPr>
          <p:spPr>
            <a:xfrm>
              <a:off x="160350" y="1323340"/>
              <a:ext cx="1338580" cy="702310"/>
            </a:xfrm>
            <a:custGeom>
              <a:avLst/>
              <a:gdLst/>
              <a:ahLst/>
              <a:cxnLst/>
              <a:rect l="0" t="0" r="0" b="0"/>
              <a:pathLst>
                <a:path w="1338580" h="702310">
                  <a:moveTo>
                    <a:pt x="0" y="702310"/>
                  </a:moveTo>
                  <a:lnTo>
                    <a:pt x="1338580" y="702310"/>
                  </a:lnTo>
                  <a:lnTo>
                    <a:pt x="1338580" y="0"/>
                  </a:lnTo>
                  <a:lnTo>
                    <a:pt x="0" y="0"/>
                  </a:lnTo>
                  <a:close/>
                </a:path>
              </a:pathLst>
            </a:custGeom>
            <a:ln w="6350" cap="rnd">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51" name="Rectangle 50"/>
            <p:cNvSpPr/>
            <p:nvPr/>
          </p:nvSpPr>
          <p:spPr>
            <a:xfrm>
              <a:off x="256032" y="1395222"/>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2" name="Rectangle 51"/>
            <p:cNvSpPr/>
            <p:nvPr/>
          </p:nvSpPr>
          <p:spPr>
            <a:xfrm>
              <a:off x="312382" y="1395222"/>
              <a:ext cx="100423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View_Notices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3" name="Rectangle 52"/>
            <p:cNvSpPr/>
            <p:nvPr/>
          </p:nvSpPr>
          <p:spPr>
            <a:xfrm>
              <a:off x="256032" y="1555242"/>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p:cNvSpPr/>
            <p:nvPr/>
          </p:nvSpPr>
          <p:spPr>
            <a:xfrm>
              <a:off x="312382" y="1555242"/>
              <a:ext cx="95361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Sort_Notices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p:cNvSpPr/>
            <p:nvPr/>
          </p:nvSpPr>
          <p:spPr>
            <a:xfrm>
              <a:off x="256032" y="1716786"/>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p:cNvSpPr/>
            <p:nvPr/>
          </p:nvSpPr>
          <p:spPr>
            <a:xfrm>
              <a:off x="312382" y="1716786"/>
              <a:ext cx="1095753"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Update_Profile ()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7" name="Rectangle 56"/>
            <p:cNvSpPr/>
            <p:nvPr/>
          </p:nvSpPr>
          <p:spPr>
            <a:xfrm>
              <a:off x="256032" y="1878330"/>
              <a:ext cx="7570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312382" y="1878330"/>
              <a:ext cx="1156713"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Update_Password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9" name="Rectangle 58"/>
            <p:cNvSpPr/>
            <p:nvPr/>
          </p:nvSpPr>
          <p:spPr>
            <a:xfrm>
              <a:off x="1182091" y="1878330"/>
              <a:ext cx="92580"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p:cNvSpPr/>
            <p:nvPr/>
          </p:nvSpPr>
          <p:spPr>
            <a:xfrm>
              <a:off x="1254201" y="1878330"/>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1" name="Shape 1283"/>
            <p:cNvSpPr/>
            <p:nvPr/>
          </p:nvSpPr>
          <p:spPr>
            <a:xfrm>
              <a:off x="3854780" y="0"/>
              <a:ext cx="1528445" cy="1989455"/>
            </a:xfrm>
            <a:custGeom>
              <a:avLst/>
              <a:gdLst/>
              <a:ahLst/>
              <a:cxnLst/>
              <a:rect l="0" t="0" r="0" b="0"/>
              <a:pathLst>
                <a:path w="1528445" h="1989455">
                  <a:moveTo>
                    <a:pt x="0" y="1989455"/>
                  </a:moveTo>
                  <a:lnTo>
                    <a:pt x="1528445" y="1989455"/>
                  </a:lnTo>
                  <a:lnTo>
                    <a:pt x="1528445" y="0"/>
                  </a:lnTo>
                  <a:lnTo>
                    <a:pt x="0" y="0"/>
                  </a:lnTo>
                  <a:close/>
                </a:path>
              </a:pathLst>
            </a:custGeom>
            <a:ln w="12700" cap="rnd">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2" name="Rectangle 61"/>
            <p:cNvSpPr/>
            <p:nvPr/>
          </p:nvSpPr>
          <p:spPr>
            <a:xfrm>
              <a:off x="3953840" y="874395"/>
              <a:ext cx="42143"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3" name="Shape 1285"/>
            <p:cNvSpPr/>
            <p:nvPr/>
          </p:nvSpPr>
          <p:spPr>
            <a:xfrm>
              <a:off x="3852875" y="335280"/>
              <a:ext cx="1536065" cy="0"/>
            </a:xfrm>
            <a:custGeom>
              <a:avLst/>
              <a:gdLst/>
              <a:ahLst/>
              <a:cxnLst/>
              <a:rect l="0" t="0" r="0" b="0"/>
              <a:pathLst>
                <a:path w="1536065">
                  <a:moveTo>
                    <a:pt x="0" y="0"/>
                  </a:moveTo>
                  <a:lnTo>
                    <a:pt x="153606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4" name="Shape 1286"/>
            <p:cNvSpPr/>
            <p:nvPr/>
          </p:nvSpPr>
          <p:spPr>
            <a:xfrm>
              <a:off x="3845255" y="948690"/>
              <a:ext cx="1536065" cy="0"/>
            </a:xfrm>
            <a:custGeom>
              <a:avLst/>
              <a:gdLst/>
              <a:ahLst/>
              <a:cxnLst/>
              <a:rect l="0" t="0" r="0" b="0"/>
              <a:pathLst>
                <a:path w="1536065">
                  <a:moveTo>
                    <a:pt x="0" y="0"/>
                  </a:moveTo>
                  <a:lnTo>
                    <a:pt x="153606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5" name="Shape 13466"/>
            <p:cNvSpPr/>
            <p:nvPr/>
          </p:nvSpPr>
          <p:spPr>
            <a:xfrm>
              <a:off x="3970350" y="27939"/>
              <a:ext cx="1243330" cy="278130"/>
            </a:xfrm>
            <a:custGeom>
              <a:avLst/>
              <a:gdLst/>
              <a:ahLst/>
              <a:cxnLst/>
              <a:rect l="0" t="0" r="0" b="0"/>
              <a:pathLst>
                <a:path w="1243330" h="278130">
                  <a:moveTo>
                    <a:pt x="0" y="0"/>
                  </a:moveTo>
                  <a:lnTo>
                    <a:pt x="1243330" y="0"/>
                  </a:lnTo>
                  <a:lnTo>
                    <a:pt x="1243330" y="278130"/>
                  </a:lnTo>
                  <a:lnTo>
                    <a:pt x="0" y="27813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66" name="Rectangle 65"/>
            <p:cNvSpPr/>
            <p:nvPr/>
          </p:nvSpPr>
          <p:spPr>
            <a:xfrm>
              <a:off x="4356176" y="109727"/>
              <a:ext cx="629158"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dirty="0">
                  <a:solidFill>
                    <a:srgbClr val="000000"/>
                  </a:solidFill>
                  <a:effectLst/>
                  <a:latin typeface="Calibri" panose="020F0502020204030204" pitchFamily="34" charset="0"/>
                  <a:ea typeface="Calibri" panose="020F0502020204030204" pitchFamily="34" charset="0"/>
                </a:rPr>
                <a:t>Admin</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67" name="Rectangle 66"/>
            <p:cNvSpPr/>
            <p:nvPr/>
          </p:nvSpPr>
          <p:spPr>
            <a:xfrm>
              <a:off x="4828998" y="109727"/>
              <a:ext cx="53596"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8" name="Shape 13467"/>
            <p:cNvSpPr/>
            <p:nvPr/>
          </p:nvSpPr>
          <p:spPr>
            <a:xfrm>
              <a:off x="3898595" y="394970"/>
              <a:ext cx="1207135" cy="453390"/>
            </a:xfrm>
            <a:custGeom>
              <a:avLst/>
              <a:gdLst/>
              <a:ahLst/>
              <a:cxnLst/>
              <a:rect l="0" t="0" r="0" b="0"/>
              <a:pathLst>
                <a:path w="1207135" h="453390">
                  <a:moveTo>
                    <a:pt x="0" y="0"/>
                  </a:moveTo>
                  <a:lnTo>
                    <a:pt x="1207135" y="0"/>
                  </a:lnTo>
                  <a:lnTo>
                    <a:pt x="1207135" y="453390"/>
                  </a:lnTo>
                  <a:lnTo>
                    <a:pt x="0" y="45339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69" name="Shape 1291"/>
            <p:cNvSpPr/>
            <p:nvPr/>
          </p:nvSpPr>
          <p:spPr>
            <a:xfrm>
              <a:off x="3898595" y="394970"/>
              <a:ext cx="1207135" cy="453390"/>
            </a:xfrm>
            <a:custGeom>
              <a:avLst/>
              <a:gdLst/>
              <a:ahLst/>
              <a:cxnLst/>
              <a:rect l="0" t="0" r="0" b="0"/>
              <a:pathLst>
                <a:path w="1207135" h="453390">
                  <a:moveTo>
                    <a:pt x="0" y="453390"/>
                  </a:moveTo>
                  <a:lnTo>
                    <a:pt x="1207135" y="453390"/>
                  </a:lnTo>
                  <a:lnTo>
                    <a:pt x="1207135" y="0"/>
                  </a:lnTo>
                  <a:lnTo>
                    <a:pt x="0" y="0"/>
                  </a:lnTo>
                  <a:close/>
                </a:path>
              </a:pathLst>
            </a:custGeom>
            <a:ln w="6350" cap="rnd">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70" name="Rectangle 69"/>
            <p:cNvSpPr/>
            <p:nvPr/>
          </p:nvSpPr>
          <p:spPr>
            <a:xfrm>
              <a:off x="3993464" y="467106"/>
              <a:ext cx="75705"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1" name="Rectangle 70"/>
            <p:cNvSpPr/>
            <p:nvPr/>
          </p:nvSpPr>
          <p:spPr>
            <a:xfrm>
              <a:off x="4049852" y="467106"/>
              <a:ext cx="217590"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u="sng">
                  <a:solidFill>
                    <a:srgbClr val="000000"/>
                  </a:solidFill>
                  <a:effectLst/>
                  <a:uFill>
                    <a:solidFill>
                      <a:srgbClr val="000000"/>
                    </a:solidFill>
                  </a:uFill>
                  <a:latin typeface="Calibri" panose="020F0502020204030204" pitchFamily="34" charset="0"/>
                  <a:ea typeface="Calibri" panose="020F0502020204030204" pitchFamily="34" charset="0"/>
                </a:rPr>
                <a:t>Log</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2" name="Rectangle 71"/>
            <p:cNvSpPr/>
            <p:nvPr/>
          </p:nvSpPr>
          <p:spPr>
            <a:xfrm>
              <a:off x="5101032" y="467106"/>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3" name="Rectangle 72"/>
            <p:cNvSpPr/>
            <p:nvPr/>
          </p:nvSpPr>
          <p:spPr>
            <a:xfrm>
              <a:off x="4212921" y="467106"/>
              <a:ext cx="1180884"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_id: varchar (20)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4" name="Rectangle 73"/>
            <p:cNvSpPr/>
            <p:nvPr/>
          </p:nvSpPr>
          <p:spPr>
            <a:xfrm>
              <a:off x="3993464" y="628650"/>
              <a:ext cx="4651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5" name="Rectangle 74"/>
            <p:cNvSpPr/>
            <p:nvPr/>
          </p:nvSpPr>
          <p:spPr>
            <a:xfrm>
              <a:off x="4028516" y="628650"/>
              <a:ext cx="909834"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Password: text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6" name="Rectangle 75"/>
            <p:cNvSpPr/>
            <p:nvPr/>
          </p:nvSpPr>
          <p:spPr>
            <a:xfrm>
              <a:off x="4712792" y="628650"/>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7" name="Shape 1300"/>
            <p:cNvSpPr/>
            <p:nvPr/>
          </p:nvSpPr>
          <p:spPr>
            <a:xfrm>
              <a:off x="2223465" y="2282190"/>
              <a:ext cx="1506855" cy="1645920"/>
            </a:xfrm>
            <a:custGeom>
              <a:avLst/>
              <a:gdLst/>
              <a:ahLst/>
              <a:cxnLst/>
              <a:rect l="0" t="0" r="0" b="0"/>
              <a:pathLst>
                <a:path w="1506855" h="1645920">
                  <a:moveTo>
                    <a:pt x="0" y="1645920"/>
                  </a:moveTo>
                  <a:lnTo>
                    <a:pt x="1506855" y="1645920"/>
                  </a:lnTo>
                  <a:lnTo>
                    <a:pt x="1506855" y="0"/>
                  </a:lnTo>
                  <a:lnTo>
                    <a:pt x="0" y="0"/>
                  </a:lnTo>
                  <a:close/>
                </a:path>
              </a:pathLst>
            </a:custGeom>
            <a:ln w="12700" cap="rnd">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78" name="Rectangle 77"/>
            <p:cNvSpPr/>
            <p:nvPr/>
          </p:nvSpPr>
          <p:spPr>
            <a:xfrm>
              <a:off x="2321382" y="2983865"/>
              <a:ext cx="42143" cy="189937"/>
            </a:xfrm>
            <a:prstGeom prst="rect">
              <a:avLst/>
            </a:prstGeom>
            <a:ln>
              <a:noFill/>
            </a:ln>
          </p:spPr>
          <p:txBody>
            <a:bodyPr vert="horz" lIns="0" tIns="0" rIns="0" bIns="0" rtlCol="0">
              <a:noAutofit/>
            </a:bodyPr>
            <a:lstStyle/>
            <a:p>
              <a:pPr marL="234950" indent="-234950">
                <a:lnSpc>
                  <a:spcPct val="107000"/>
                </a:lnSpc>
                <a:spcAft>
                  <a:spcPts val="800"/>
                </a:spcAft>
              </a:pPr>
              <a:r>
                <a:rPr lang="en-IN" sz="1700" baseline="300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9" name="Shape 1302"/>
            <p:cNvSpPr/>
            <p:nvPr/>
          </p:nvSpPr>
          <p:spPr>
            <a:xfrm>
              <a:off x="2221560" y="2595245"/>
              <a:ext cx="1506855" cy="0"/>
            </a:xfrm>
            <a:custGeom>
              <a:avLst/>
              <a:gdLst/>
              <a:ahLst/>
              <a:cxnLst/>
              <a:rect l="0" t="0" r="0" b="0"/>
              <a:pathLst>
                <a:path w="1506855">
                  <a:moveTo>
                    <a:pt x="0" y="0"/>
                  </a:moveTo>
                  <a:lnTo>
                    <a:pt x="150685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80" name="Shape 13468"/>
            <p:cNvSpPr/>
            <p:nvPr/>
          </p:nvSpPr>
          <p:spPr>
            <a:xfrm>
              <a:off x="2412060" y="2295525"/>
              <a:ext cx="1243330" cy="278130"/>
            </a:xfrm>
            <a:custGeom>
              <a:avLst/>
              <a:gdLst/>
              <a:ahLst/>
              <a:cxnLst/>
              <a:rect l="0" t="0" r="0" b="0"/>
              <a:pathLst>
                <a:path w="1243330" h="278130">
                  <a:moveTo>
                    <a:pt x="0" y="0"/>
                  </a:moveTo>
                  <a:lnTo>
                    <a:pt x="1243330" y="0"/>
                  </a:lnTo>
                  <a:lnTo>
                    <a:pt x="1243330" y="278130"/>
                  </a:lnTo>
                  <a:lnTo>
                    <a:pt x="0" y="27813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81" name="Rectangle 80"/>
            <p:cNvSpPr/>
            <p:nvPr/>
          </p:nvSpPr>
          <p:spPr>
            <a:xfrm>
              <a:off x="2798394" y="2377694"/>
              <a:ext cx="630344"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Notice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2" name="Rectangle 81"/>
            <p:cNvSpPr/>
            <p:nvPr/>
          </p:nvSpPr>
          <p:spPr>
            <a:xfrm>
              <a:off x="3271088" y="2377694"/>
              <a:ext cx="53596" cy="241550"/>
            </a:xfrm>
            <a:prstGeom prst="rect">
              <a:avLst/>
            </a:prstGeom>
            <a:ln>
              <a:noFill/>
            </a:ln>
          </p:spPr>
          <p:txBody>
            <a:bodyPr vert="horz" lIns="0" tIns="0" rIns="0" bIns="0" rtlCol="0">
              <a:noAutofit/>
            </a:bodyPr>
            <a:lstStyle/>
            <a:p>
              <a:pPr marL="234950" indent="-234950">
                <a:lnSpc>
                  <a:spcPct val="107000"/>
                </a:lnSpc>
                <a:spcAft>
                  <a:spcPts val="800"/>
                </a:spcAft>
              </a:pPr>
              <a:r>
                <a:rPr lang="en-IN" sz="14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3" name="Shape 1306"/>
            <p:cNvSpPr/>
            <p:nvPr/>
          </p:nvSpPr>
          <p:spPr>
            <a:xfrm>
              <a:off x="2213940" y="3699510"/>
              <a:ext cx="1506855" cy="0"/>
            </a:xfrm>
            <a:custGeom>
              <a:avLst/>
              <a:gdLst/>
              <a:ahLst/>
              <a:cxnLst/>
              <a:rect l="0" t="0" r="0" b="0"/>
              <a:pathLst>
                <a:path w="1506855">
                  <a:moveTo>
                    <a:pt x="0" y="0"/>
                  </a:moveTo>
                  <a:lnTo>
                    <a:pt x="1506855"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84" name="Shape 13469"/>
            <p:cNvSpPr/>
            <p:nvPr/>
          </p:nvSpPr>
          <p:spPr>
            <a:xfrm>
              <a:off x="2281885" y="2662555"/>
              <a:ext cx="1250950" cy="862965"/>
            </a:xfrm>
            <a:custGeom>
              <a:avLst/>
              <a:gdLst/>
              <a:ahLst/>
              <a:cxnLst/>
              <a:rect l="0" t="0" r="0" b="0"/>
              <a:pathLst>
                <a:path w="1250950" h="862965">
                  <a:moveTo>
                    <a:pt x="0" y="0"/>
                  </a:moveTo>
                  <a:lnTo>
                    <a:pt x="1250950" y="0"/>
                  </a:lnTo>
                  <a:lnTo>
                    <a:pt x="1250950" y="862965"/>
                  </a:lnTo>
                  <a:lnTo>
                    <a:pt x="0" y="862965"/>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85" name="Shape 1308"/>
            <p:cNvSpPr/>
            <p:nvPr/>
          </p:nvSpPr>
          <p:spPr>
            <a:xfrm>
              <a:off x="2281885" y="2662555"/>
              <a:ext cx="1250950" cy="862965"/>
            </a:xfrm>
            <a:custGeom>
              <a:avLst/>
              <a:gdLst/>
              <a:ahLst/>
              <a:cxnLst/>
              <a:rect l="0" t="0" r="0" b="0"/>
              <a:pathLst>
                <a:path w="1250950" h="862965">
                  <a:moveTo>
                    <a:pt x="0" y="862965"/>
                  </a:moveTo>
                  <a:lnTo>
                    <a:pt x="1250950" y="862965"/>
                  </a:lnTo>
                  <a:lnTo>
                    <a:pt x="1250950" y="0"/>
                  </a:lnTo>
                  <a:lnTo>
                    <a:pt x="0" y="0"/>
                  </a:lnTo>
                  <a:close/>
                </a:path>
              </a:pathLst>
            </a:custGeom>
            <a:ln w="6350" cap="rnd">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86" name="Rectangle 85"/>
            <p:cNvSpPr/>
            <p:nvPr/>
          </p:nvSpPr>
          <p:spPr>
            <a:xfrm>
              <a:off x="2377770" y="2735072"/>
              <a:ext cx="4651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7" name="Rectangle 86"/>
            <p:cNvSpPr/>
            <p:nvPr/>
          </p:nvSpPr>
          <p:spPr>
            <a:xfrm>
              <a:off x="2412822" y="2735072"/>
              <a:ext cx="2865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u="sng">
                  <a:solidFill>
                    <a:srgbClr val="000000"/>
                  </a:solidFill>
                  <a:effectLst/>
                  <a:uFill>
                    <a:solidFill>
                      <a:srgbClr val="000000"/>
                    </a:solidFill>
                  </a:uFill>
                  <a:latin typeface="Calibri" panose="020F0502020204030204" pitchFamily="34" charset="0"/>
                  <a:ea typeface="Calibri" panose="020F0502020204030204" pitchFamily="34" charset="0"/>
                </a:rPr>
                <a:t>N_id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8" name="Rectangle 87"/>
            <p:cNvSpPr/>
            <p:nvPr/>
          </p:nvSpPr>
          <p:spPr>
            <a:xfrm>
              <a:off x="2658338" y="2735072"/>
              <a:ext cx="682262"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int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9" name="Rectangle 88"/>
            <p:cNvSpPr/>
            <p:nvPr/>
          </p:nvSpPr>
          <p:spPr>
            <a:xfrm>
              <a:off x="2627706" y="2735072"/>
              <a:ext cx="40741"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0" name="Rectangle 89"/>
            <p:cNvSpPr/>
            <p:nvPr/>
          </p:nvSpPr>
          <p:spPr>
            <a:xfrm>
              <a:off x="2377770" y="2895092"/>
              <a:ext cx="119927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#Title: varchar (30)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1" name="Rectangle 90"/>
            <p:cNvSpPr/>
            <p:nvPr/>
          </p:nvSpPr>
          <p:spPr>
            <a:xfrm>
              <a:off x="2377770" y="3055112"/>
              <a:ext cx="1436579"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#Detail: varchar (100)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2" name="Rectangle 91"/>
            <p:cNvSpPr/>
            <p:nvPr/>
          </p:nvSpPr>
          <p:spPr>
            <a:xfrm>
              <a:off x="2377770" y="3216656"/>
              <a:ext cx="1377140"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#Class: option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3" name="Rectangle 92"/>
            <p:cNvSpPr/>
            <p:nvPr/>
          </p:nvSpPr>
          <p:spPr>
            <a:xfrm>
              <a:off x="2377770" y="3378200"/>
              <a:ext cx="46518"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4" name="Rectangle 93"/>
            <p:cNvSpPr/>
            <p:nvPr/>
          </p:nvSpPr>
          <p:spPr>
            <a:xfrm>
              <a:off x="2412822" y="3378200"/>
              <a:ext cx="1046347"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Time: timestamp</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5" name="Rectangle 94"/>
            <p:cNvSpPr/>
            <p:nvPr/>
          </p:nvSpPr>
          <p:spPr>
            <a:xfrm>
              <a:off x="3200984" y="3378200"/>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6" name="Shape 1319"/>
            <p:cNvSpPr/>
            <p:nvPr/>
          </p:nvSpPr>
          <p:spPr>
            <a:xfrm>
              <a:off x="775030" y="2282190"/>
              <a:ext cx="0" cy="906780"/>
            </a:xfrm>
            <a:custGeom>
              <a:avLst/>
              <a:gdLst/>
              <a:ahLst/>
              <a:cxnLst/>
              <a:rect l="0" t="0" r="0" b="0"/>
              <a:pathLst>
                <a:path h="906780">
                  <a:moveTo>
                    <a:pt x="0" y="0"/>
                  </a:moveTo>
                  <a:lnTo>
                    <a:pt x="0" y="90678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Shape 1320"/>
            <p:cNvSpPr/>
            <p:nvPr/>
          </p:nvSpPr>
          <p:spPr>
            <a:xfrm>
              <a:off x="782650" y="3188970"/>
              <a:ext cx="1426210" cy="0"/>
            </a:xfrm>
            <a:custGeom>
              <a:avLst/>
              <a:gdLst/>
              <a:ahLst/>
              <a:cxnLst/>
              <a:rect l="0" t="0" r="0" b="0"/>
              <a:pathLst>
                <a:path w="1426210">
                  <a:moveTo>
                    <a:pt x="0" y="0"/>
                  </a:moveTo>
                  <a:lnTo>
                    <a:pt x="142621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8" name="Shape 1321"/>
            <p:cNvSpPr/>
            <p:nvPr/>
          </p:nvSpPr>
          <p:spPr>
            <a:xfrm>
              <a:off x="4688536" y="1989455"/>
              <a:ext cx="0" cy="1068070"/>
            </a:xfrm>
            <a:custGeom>
              <a:avLst/>
              <a:gdLst/>
              <a:ahLst/>
              <a:cxnLst/>
              <a:rect l="0" t="0" r="0" b="0"/>
              <a:pathLst>
                <a:path h="1068070">
                  <a:moveTo>
                    <a:pt x="0" y="0"/>
                  </a:moveTo>
                  <a:lnTo>
                    <a:pt x="0" y="106807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9" name="Shape 1322"/>
            <p:cNvSpPr/>
            <p:nvPr/>
          </p:nvSpPr>
          <p:spPr>
            <a:xfrm>
              <a:off x="3723336" y="3057525"/>
              <a:ext cx="972820" cy="0"/>
            </a:xfrm>
            <a:custGeom>
              <a:avLst/>
              <a:gdLst/>
              <a:ahLst/>
              <a:cxnLst/>
              <a:rect l="0" t="0" r="0" b="0"/>
              <a:pathLst>
                <a:path w="972820">
                  <a:moveTo>
                    <a:pt x="972820" y="0"/>
                  </a:moveTo>
                  <a:lnTo>
                    <a:pt x="0" y="0"/>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0" name="Rectangle 99"/>
            <p:cNvSpPr/>
            <p:nvPr/>
          </p:nvSpPr>
          <p:spPr>
            <a:xfrm>
              <a:off x="914349" y="2392172"/>
              <a:ext cx="12997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1" name="Rectangle 100"/>
            <p:cNvSpPr/>
            <p:nvPr/>
          </p:nvSpPr>
          <p:spPr>
            <a:xfrm>
              <a:off x="1011885" y="2392172"/>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p:cNvSpPr/>
            <p:nvPr/>
          </p:nvSpPr>
          <p:spPr>
            <a:xfrm>
              <a:off x="4475049" y="2126996"/>
              <a:ext cx="77073"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1</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p:cNvSpPr/>
            <p:nvPr/>
          </p:nvSpPr>
          <p:spPr>
            <a:xfrm>
              <a:off x="4532961" y="2126996"/>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p:cNvSpPr/>
            <p:nvPr/>
          </p:nvSpPr>
          <p:spPr>
            <a:xfrm>
              <a:off x="3868497" y="2867660"/>
              <a:ext cx="12997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5" name="Rectangle 104"/>
            <p:cNvSpPr/>
            <p:nvPr/>
          </p:nvSpPr>
          <p:spPr>
            <a:xfrm>
              <a:off x="3966032" y="2867660"/>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105"/>
            <p:cNvSpPr/>
            <p:nvPr/>
          </p:nvSpPr>
          <p:spPr>
            <a:xfrm>
              <a:off x="2068398" y="2991104"/>
              <a:ext cx="12997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p:cNvSpPr/>
            <p:nvPr/>
          </p:nvSpPr>
          <p:spPr>
            <a:xfrm>
              <a:off x="2165934" y="2991104"/>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8" name="Rectangle 107"/>
            <p:cNvSpPr/>
            <p:nvPr/>
          </p:nvSpPr>
          <p:spPr>
            <a:xfrm>
              <a:off x="268224" y="2383028"/>
              <a:ext cx="305102"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View</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9" name="Rectangle 108"/>
            <p:cNvSpPr/>
            <p:nvPr/>
          </p:nvSpPr>
          <p:spPr>
            <a:xfrm>
              <a:off x="498297" y="2383028"/>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p:cNvSpPr/>
            <p:nvPr/>
          </p:nvSpPr>
          <p:spPr>
            <a:xfrm>
              <a:off x="4923486" y="2224532"/>
              <a:ext cx="253720"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Sort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p:cNvSpPr/>
            <p:nvPr/>
          </p:nvSpPr>
          <p:spPr>
            <a:xfrm>
              <a:off x="5113986" y="2224532"/>
              <a:ext cx="34356" cy="154840"/>
            </a:xfrm>
            <a:prstGeom prst="rect">
              <a:avLst/>
            </a:prstGeom>
            <a:ln>
              <a:noFill/>
            </a:ln>
          </p:spPr>
          <p:txBody>
            <a:bodyPr vert="horz" lIns="0" tIns="0" rIns="0" bIns="0" rtlCol="0">
              <a:noAutofit/>
            </a:bodyPr>
            <a:lstStyle/>
            <a:p>
              <a:pPr marL="234950" indent="-234950">
                <a:lnSpc>
                  <a:spcPct val="107000"/>
                </a:lnSpc>
                <a:spcAft>
                  <a:spcPts val="800"/>
                </a:spcAft>
              </a:pPr>
              <a:r>
                <a:rPr lang="en-IN" sz="9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25869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ln w="22225">
                  <a:solidFill>
                    <a:schemeClr val="tx1"/>
                  </a:solidFill>
                  <a:prstDash val="solid"/>
                </a:ln>
                <a:solidFill>
                  <a:schemeClr val="accent2">
                    <a:lumMod val="40000"/>
                    <a:lumOff val="60000"/>
                  </a:schemeClr>
                </a:solidFill>
              </a:rPr>
              <a:t>INTRODUCTION</a:t>
            </a:r>
            <a:endParaRPr lang="en-IN" sz="5400" dirty="0">
              <a:ln>
                <a:solidFill>
                  <a:srgbClr val="00B0F0"/>
                </a:solidFill>
              </a:ln>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latin typeface="Bahnschrift SemiBold" panose="020B0502040204020203" pitchFamily="34" charset="0"/>
              </a:rPr>
              <a:t>Abstract</a:t>
            </a:r>
          </a:p>
          <a:p>
            <a:pPr>
              <a:buFont typeface="Wingdings" panose="05000000000000000000" pitchFamily="2" charset="2"/>
              <a:buChar char="Ø"/>
            </a:pPr>
            <a:r>
              <a:rPr lang="en-US" sz="2800" dirty="0" smtClean="0">
                <a:latin typeface="Bahnschrift SemiBold" panose="020B0502040204020203" pitchFamily="34" charset="0"/>
              </a:rPr>
              <a:t>Motivation</a:t>
            </a:r>
          </a:p>
          <a:p>
            <a:pPr>
              <a:buFont typeface="Wingdings" panose="05000000000000000000" pitchFamily="2" charset="2"/>
              <a:buChar char="Ø"/>
            </a:pPr>
            <a:r>
              <a:rPr lang="en-US" sz="2800" dirty="0" smtClean="0">
                <a:latin typeface="Bahnschrift SemiBold" panose="020B0502040204020203" pitchFamily="34" charset="0"/>
              </a:rPr>
              <a:t>Problem Statement</a:t>
            </a:r>
          </a:p>
          <a:p>
            <a:pPr>
              <a:buFont typeface="Wingdings" panose="05000000000000000000" pitchFamily="2" charset="2"/>
              <a:buChar char="Ø"/>
            </a:pPr>
            <a:r>
              <a:rPr lang="en-US" sz="2800" dirty="0" smtClean="0">
                <a:latin typeface="Bahnschrift SemiBold" panose="020B0502040204020203" pitchFamily="34" charset="0"/>
              </a:rPr>
              <a:t>Goals of the System</a:t>
            </a:r>
          </a:p>
          <a:p>
            <a:pPr>
              <a:buFont typeface="Wingdings" panose="05000000000000000000" pitchFamily="2" charset="2"/>
              <a:buChar char="Ø"/>
            </a:pPr>
            <a:r>
              <a:rPr lang="en-US" sz="2800" dirty="0" smtClean="0">
                <a:latin typeface="Bahnschrift SemiBold" panose="020B0502040204020203" pitchFamily="34" charset="0"/>
              </a:rPr>
              <a:t>Literature Survey</a:t>
            </a:r>
          </a:p>
          <a:p>
            <a:pPr>
              <a:buFont typeface="Wingdings" panose="05000000000000000000" pitchFamily="2" charset="2"/>
              <a:buChar char="Ø"/>
            </a:pPr>
            <a:r>
              <a:rPr lang="en-US" sz="2800" dirty="0" smtClean="0">
                <a:latin typeface="Bahnschrift SemiBold" panose="020B0502040204020203" pitchFamily="34" charset="0"/>
              </a:rPr>
              <a:t>Project Scope &amp; Limitations</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val="4136908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503" y="301543"/>
            <a:ext cx="8911687" cy="1280890"/>
          </a:xfrm>
        </p:spPr>
        <p:txBody>
          <a:bodyPr/>
          <a:lstStyle/>
          <a:p>
            <a:r>
              <a:rPr lang="en-IN" b="1" dirty="0" smtClean="0">
                <a:solidFill>
                  <a:schemeClr val="accent6">
                    <a:lumMod val="50000"/>
                  </a:schemeClr>
                </a:solidFill>
                <a:latin typeface="Britannic Bold" panose="020B0903060703020204" pitchFamily="34" charset="0"/>
              </a:rPr>
              <a:t>SEQUENCE DIAGRAM - STUDENT</a:t>
            </a:r>
            <a:endParaRPr lang="en-IN" b="1" dirty="0">
              <a:solidFill>
                <a:schemeClr val="accent6">
                  <a:lumMod val="50000"/>
                </a:schemeClr>
              </a:solidFill>
              <a:latin typeface="Britannic Bold" panose="020B0903060703020204" pitchFamily="34" charset="0"/>
            </a:endParaRPr>
          </a:p>
        </p:txBody>
      </p:sp>
      <p:sp>
        <p:nvSpPr>
          <p:cNvPr id="3" name="Content Placeholder 2"/>
          <p:cNvSpPr>
            <a:spLocks noGrp="1"/>
          </p:cNvSpPr>
          <p:nvPr>
            <p:ph idx="1"/>
          </p:nvPr>
        </p:nvSpPr>
        <p:spPr>
          <a:xfrm>
            <a:off x="2589212" y="2142308"/>
            <a:ext cx="8915400" cy="3777622"/>
          </a:xfrm>
        </p:spPr>
        <p:txBody>
          <a:bodyPr/>
          <a:lstStyle/>
          <a:p>
            <a:r>
              <a:rPr lang="en-IN" dirty="0" smtClean="0"/>
              <a:t>.</a:t>
            </a:r>
            <a:endParaRPr lang="en-IN" dirty="0"/>
          </a:p>
        </p:txBody>
      </p:sp>
      <p:grpSp>
        <p:nvGrpSpPr>
          <p:cNvPr id="4" name="Group 3"/>
          <p:cNvGrpSpPr/>
          <p:nvPr/>
        </p:nvGrpSpPr>
        <p:grpSpPr>
          <a:xfrm>
            <a:off x="2402503" y="957944"/>
            <a:ext cx="7751691" cy="5900056"/>
            <a:chOff x="0" y="0"/>
            <a:chExt cx="6991350" cy="8848725"/>
          </a:xfrm>
        </p:grpSpPr>
        <p:sp>
          <p:nvSpPr>
            <p:cNvPr id="5" name="Rectangle 4"/>
            <p:cNvSpPr/>
            <p:nvPr/>
          </p:nvSpPr>
          <p:spPr>
            <a:xfrm>
              <a:off x="4076827" y="33203"/>
              <a:ext cx="118068" cy="443448"/>
            </a:xfrm>
            <a:prstGeom prst="rect">
              <a:avLst/>
            </a:prstGeom>
            <a:ln>
              <a:noFill/>
            </a:ln>
          </p:spPr>
          <p:txBody>
            <a:bodyPr vert="horz" lIns="0" tIns="0" rIns="0" bIns="0" rtlCol="0">
              <a:noAutofit/>
            </a:bodyPr>
            <a:lstStyle/>
            <a:p>
              <a:pPr marL="234950" indent="-234950">
                <a:lnSpc>
                  <a:spcPct val="107000"/>
                </a:lnSpc>
                <a:spcAft>
                  <a:spcPts val="800"/>
                </a:spcAft>
              </a:pPr>
              <a:r>
                <a:rPr lang="en-IN" sz="2800" b="1">
                  <a:solidFill>
                    <a:srgbClr val="000000"/>
                  </a:solidFill>
                  <a:effectLst/>
                  <a:latin typeface="Arial Rounded MT"/>
                  <a:ea typeface="Arial Rounded MT"/>
                  <a:cs typeface="Arial Rounded MT"/>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400355" y="300488"/>
              <a:ext cx="2148141" cy="262525"/>
            </a:xfrm>
            <a:prstGeom prst="rect">
              <a:avLst/>
            </a:prstGeom>
            <a:ln>
              <a:noFill/>
            </a:ln>
          </p:spPr>
          <p:txBody>
            <a:bodyPr vert="horz" lIns="0" tIns="0" rIns="0" bIns="0" rtlCol="0">
              <a:noAutofit/>
            </a:bodyPr>
            <a:lstStyle/>
            <a:p>
              <a:pPr marL="234950" indent="-234950">
                <a:lnSpc>
                  <a:spcPct val="107000"/>
                </a:lnSpc>
                <a:spcAft>
                  <a:spcPts val="800"/>
                </a:spcAft>
              </a:pPr>
              <a:r>
                <a:rPr lang="en-IN" sz="14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SEQUENCE DIAGR</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2017649" y="300488"/>
              <a:ext cx="396121" cy="262525"/>
            </a:xfrm>
            <a:prstGeom prst="rect">
              <a:avLst/>
            </a:prstGeom>
            <a:ln>
              <a:noFill/>
            </a:ln>
          </p:spPr>
          <p:txBody>
            <a:bodyPr vert="horz" lIns="0" tIns="0" rIns="0" bIns="0" rtlCol="0">
              <a:noAutofit/>
            </a:bodyPr>
            <a:lstStyle/>
            <a:p>
              <a:pPr marL="234950" indent="-234950">
                <a:lnSpc>
                  <a:spcPct val="107000"/>
                </a:lnSpc>
                <a:spcAft>
                  <a:spcPts val="800"/>
                </a:spcAft>
              </a:pPr>
              <a:r>
                <a:rPr lang="en-IN" sz="14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AM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2313305" y="300488"/>
              <a:ext cx="59287" cy="262525"/>
            </a:xfrm>
            <a:prstGeom prst="rect">
              <a:avLst/>
            </a:prstGeom>
            <a:ln>
              <a:noFill/>
            </a:ln>
          </p:spPr>
          <p:txBody>
            <a:bodyPr vert="horz" lIns="0" tIns="0" rIns="0" bIns="0" rtlCol="0">
              <a:noAutofit/>
            </a:bodyPr>
            <a:lstStyle/>
            <a:p>
              <a:pPr marL="234950" indent="-234950">
                <a:lnSpc>
                  <a:spcPct val="107000"/>
                </a:lnSpc>
                <a:spcAft>
                  <a:spcPts val="800"/>
                </a:spcAft>
              </a:pPr>
              <a:r>
                <a:rPr lang="en-IN" sz="14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pic>
          <p:nvPicPr>
            <p:cNvPr id="9" name="Picture 8"/>
            <p:cNvPicPr/>
            <p:nvPr/>
          </p:nvPicPr>
          <p:blipFill>
            <a:blip r:embed="rId2"/>
            <a:stretch>
              <a:fillRect/>
            </a:stretch>
          </p:blipFill>
          <p:spPr>
            <a:xfrm>
              <a:off x="0" y="0"/>
              <a:ext cx="6991350" cy="8848725"/>
            </a:xfrm>
            <a:prstGeom prst="rect">
              <a:avLst/>
            </a:prstGeom>
          </p:spPr>
        </p:pic>
      </p:grpSp>
    </p:spTree>
    <p:extLst>
      <p:ext uri="{BB962C8B-B14F-4D97-AF65-F5344CB8AC3E}">
        <p14:creationId xmlns:p14="http://schemas.microsoft.com/office/powerpoint/2010/main" val="848699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497" y="249642"/>
            <a:ext cx="8911687" cy="1280890"/>
          </a:xfrm>
        </p:spPr>
        <p:txBody>
          <a:bodyPr>
            <a:normAutofit/>
          </a:bodyPr>
          <a:lstStyle/>
          <a:p>
            <a:r>
              <a:rPr lang="en-IN" sz="4000" b="1" dirty="0" smtClean="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rPr>
              <a:t>SEQUENCE DIAGRAM - ADMIN</a:t>
            </a:r>
            <a:endParaRPr lang="en-IN" sz="4000" dirty="0">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endParaRPr>
          </a:p>
        </p:txBody>
      </p:sp>
      <p:sp>
        <p:nvSpPr>
          <p:cNvPr id="3" name="Content Placeholder 2"/>
          <p:cNvSpPr>
            <a:spLocks noGrp="1"/>
          </p:cNvSpPr>
          <p:nvPr>
            <p:ph idx="1"/>
          </p:nvPr>
        </p:nvSpPr>
        <p:spPr/>
        <p:txBody>
          <a:bodyPr/>
          <a:lstStyle/>
          <a:p>
            <a:pPr marL="0" indent="0">
              <a:buNone/>
            </a:pPr>
            <a:r>
              <a:rPr lang="en-IN" dirty="0" smtClean="0"/>
              <a:t>.</a:t>
            </a:r>
            <a:endParaRPr lang="en-IN" dirty="0"/>
          </a:p>
        </p:txBody>
      </p:sp>
      <p:pic>
        <p:nvPicPr>
          <p:cNvPr id="4" name="Picture 3"/>
          <p:cNvPicPr/>
          <p:nvPr/>
        </p:nvPicPr>
        <p:blipFill>
          <a:blip r:embed="rId2"/>
          <a:stretch>
            <a:fillRect/>
          </a:stretch>
        </p:blipFill>
        <p:spPr>
          <a:xfrm>
            <a:off x="2510472" y="1158240"/>
            <a:ext cx="7191375" cy="5394960"/>
          </a:xfrm>
          <a:prstGeom prst="rect">
            <a:avLst/>
          </a:prstGeom>
        </p:spPr>
      </p:pic>
    </p:spTree>
    <p:extLst>
      <p:ext uri="{BB962C8B-B14F-4D97-AF65-F5344CB8AC3E}">
        <p14:creationId xmlns:p14="http://schemas.microsoft.com/office/powerpoint/2010/main" val="257008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953" y="362853"/>
            <a:ext cx="8911687" cy="1280890"/>
          </a:xfrm>
        </p:spPr>
        <p:txBody>
          <a:bodyPr>
            <a:normAutofit/>
          </a:bodyPr>
          <a:lstStyle/>
          <a:p>
            <a:r>
              <a:rPr lang="en-IN" sz="4400" dirty="0" smtClean="0">
                <a:solidFill>
                  <a:schemeClr val="tx1"/>
                </a:solidFill>
              </a:rPr>
              <a:t>Activity Diagram</a:t>
            </a:r>
            <a:endParaRPr lang="en-IN" sz="4400" dirty="0">
              <a:solidFill>
                <a:schemeClr val="tx1"/>
              </a:solidFill>
            </a:endParaRPr>
          </a:p>
        </p:txBody>
      </p:sp>
      <p:sp>
        <p:nvSpPr>
          <p:cNvPr id="3" name="Content Placeholder 2"/>
          <p:cNvSpPr>
            <a:spLocks noGrp="1"/>
          </p:cNvSpPr>
          <p:nvPr>
            <p:ph idx="1"/>
          </p:nvPr>
        </p:nvSpPr>
        <p:spPr>
          <a:xfrm>
            <a:off x="1805440" y="1445623"/>
            <a:ext cx="9498285" cy="5207726"/>
          </a:xfrm>
        </p:spPr>
        <p:txBody>
          <a:bodyPr/>
          <a:lstStyle/>
          <a:p>
            <a:r>
              <a:rPr lang="en-IN" dirty="0" smtClean="0"/>
              <a:t>.</a:t>
            </a:r>
            <a:endParaRPr lang="en-IN" dirty="0"/>
          </a:p>
        </p:txBody>
      </p:sp>
      <p:pic>
        <p:nvPicPr>
          <p:cNvPr id="4" name="Picture 3"/>
          <p:cNvPicPr/>
          <p:nvPr/>
        </p:nvPicPr>
        <p:blipFill>
          <a:blip r:embed="rId2"/>
          <a:stretch>
            <a:fillRect/>
          </a:stretch>
        </p:blipFill>
        <p:spPr>
          <a:xfrm>
            <a:off x="2394857" y="1331505"/>
            <a:ext cx="7315200" cy="5443764"/>
          </a:xfrm>
          <a:prstGeom prst="rect">
            <a:avLst/>
          </a:prstGeom>
        </p:spPr>
      </p:pic>
    </p:spTree>
    <p:extLst>
      <p:ext uri="{BB962C8B-B14F-4D97-AF65-F5344CB8AC3E}">
        <p14:creationId xmlns:p14="http://schemas.microsoft.com/office/powerpoint/2010/main" val="3095881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0" y="232224"/>
            <a:ext cx="8911687" cy="1280890"/>
          </a:xfrm>
        </p:spPr>
        <p:txBody>
          <a:bodyPr/>
          <a:lstStyle/>
          <a:p>
            <a:r>
              <a:rPr lang="en-IN" u="sng" dirty="0" smtClean="0">
                <a:latin typeface="Arial Rounded MT Bold" panose="020F0704030504030204" pitchFamily="34" charset="0"/>
              </a:rPr>
              <a:t>OUTPUTS AND RECORD TESTING</a:t>
            </a:r>
            <a:endParaRPr lang="en-IN" u="sng" dirty="0">
              <a:latin typeface="Arial Rounded MT Bold" panose="020F0704030504030204" pitchFamily="34"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7820" y="1261765"/>
            <a:ext cx="10358610" cy="5428402"/>
          </a:xfrm>
        </p:spPr>
      </p:pic>
      <p:sp>
        <p:nvSpPr>
          <p:cNvPr id="5" name="TextBox 4"/>
          <p:cNvSpPr txBox="1"/>
          <p:nvPr/>
        </p:nvSpPr>
        <p:spPr>
          <a:xfrm>
            <a:off x="2070462" y="800100"/>
            <a:ext cx="4127863" cy="461665"/>
          </a:xfrm>
          <a:prstGeom prst="rect">
            <a:avLst/>
          </a:prstGeom>
          <a:noFill/>
        </p:spPr>
        <p:txBody>
          <a:bodyPr wrap="square" rtlCol="0">
            <a:spAutoFit/>
          </a:bodyPr>
          <a:lstStyle/>
          <a:p>
            <a:r>
              <a:rPr lang="en-IN" sz="2400" dirty="0" smtClean="0">
                <a:ln>
                  <a:solidFill>
                    <a:srgbClr val="FF0000"/>
                  </a:solidFill>
                </a:ln>
                <a:effectLst>
                  <a:outerShdw blurRad="38100" dist="38100" dir="2700000" algn="tl">
                    <a:srgbClr val="000000">
                      <a:alpha val="43137"/>
                    </a:srgbClr>
                  </a:outerShdw>
                </a:effectLst>
                <a:latin typeface="Arial Rounded MT"/>
              </a:rPr>
              <a:t>1. Home Page</a:t>
            </a:r>
            <a:endParaRPr lang="en-IN" sz="2400" dirty="0">
              <a:ln>
                <a:solidFill>
                  <a:srgbClr val="FF0000"/>
                </a:solidFill>
              </a:ln>
              <a:effectLst>
                <a:outerShdw blurRad="38100" dist="38100" dir="2700000" algn="tl">
                  <a:srgbClr val="000000">
                    <a:alpha val="43137"/>
                  </a:srgbClr>
                </a:outerShdw>
              </a:effectLst>
              <a:latin typeface="Arial Rounded MT"/>
            </a:endParaRPr>
          </a:p>
        </p:txBody>
      </p:sp>
    </p:spTree>
    <p:extLst>
      <p:ext uri="{BB962C8B-B14F-4D97-AF65-F5344CB8AC3E}">
        <p14:creationId xmlns:p14="http://schemas.microsoft.com/office/powerpoint/2010/main" val="205206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485" y="525050"/>
            <a:ext cx="8911687" cy="1280890"/>
          </a:xfrm>
        </p:spPr>
        <p:txBody>
          <a:bodyPr>
            <a:normAutofit/>
          </a:bodyPr>
          <a:lstStyle/>
          <a:p>
            <a:r>
              <a:rPr lang="en-US" sz="3200" b="1" u="sng" dirty="0" smtClean="0">
                <a:ln w="22225">
                  <a:solidFill>
                    <a:schemeClr val="tx1"/>
                  </a:solidFill>
                  <a:prstDash val="solid"/>
                </a:ln>
                <a:solidFill>
                  <a:schemeClr val="accent2">
                    <a:lumMod val="40000"/>
                    <a:lumOff val="60000"/>
                  </a:schemeClr>
                </a:solidFill>
              </a:rPr>
              <a:t>SIGN UP (REGISTRATION PAGE)</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1386840"/>
            <a:ext cx="8796769" cy="4663440"/>
          </a:xfrm>
        </p:spPr>
      </p:pic>
    </p:spTree>
    <p:extLst>
      <p:ext uri="{BB962C8B-B14F-4D97-AF65-F5344CB8AC3E}">
        <p14:creationId xmlns:p14="http://schemas.microsoft.com/office/powerpoint/2010/main" val="3363781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45" y="418370"/>
            <a:ext cx="8911687" cy="1280890"/>
          </a:xfrm>
        </p:spPr>
        <p:txBody>
          <a:bodyPr>
            <a:normAutofit/>
          </a:bodyPr>
          <a:lstStyle/>
          <a:p>
            <a:r>
              <a:rPr lang="en-US" sz="4400" b="1" u="sng" dirty="0" smtClean="0">
                <a:ln w="22225">
                  <a:solidFill>
                    <a:schemeClr val="tx1"/>
                  </a:solidFill>
                  <a:prstDash val="solid"/>
                </a:ln>
                <a:solidFill>
                  <a:schemeClr val="accent2">
                    <a:lumMod val="40000"/>
                    <a:lumOff val="60000"/>
                  </a:schemeClr>
                </a:solidFill>
                <a:latin typeface="Arial Rounded MT Bold" panose="020F0704030504030204" pitchFamily="34" charset="0"/>
              </a:rPr>
              <a:t>LOG IN PAGE</a:t>
            </a:r>
            <a:endParaRPr lang="en-IN" sz="44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3844" y="1307940"/>
            <a:ext cx="8129669" cy="5208607"/>
          </a:xfrm>
        </p:spPr>
      </p:pic>
    </p:spTree>
    <p:extLst>
      <p:ext uri="{BB962C8B-B14F-4D97-AF65-F5344CB8AC3E}">
        <p14:creationId xmlns:p14="http://schemas.microsoft.com/office/powerpoint/2010/main" val="1071888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ln w="22225">
                  <a:solidFill>
                    <a:schemeClr val="tx1"/>
                  </a:solidFill>
                  <a:prstDash val="solid"/>
                </a:ln>
                <a:solidFill>
                  <a:schemeClr val="accent2">
                    <a:lumMod val="40000"/>
                    <a:lumOff val="60000"/>
                  </a:schemeClr>
                </a:solidFill>
              </a:rPr>
              <a:t>USER DASHBOARD </a:t>
            </a:r>
            <a:endParaRPr lang="en-IN" sz="4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5271" y="1464195"/>
            <a:ext cx="8979341" cy="4994477"/>
          </a:xfrm>
        </p:spPr>
      </p:pic>
    </p:spTree>
    <p:extLst>
      <p:ext uri="{BB962C8B-B14F-4D97-AF65-F5344CB8AC3E}">
        <p14:creationId xmlns:p14="http://schemas.microsoft.com/office/powerpoint/2010/main" val="1774545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1593"/>
            <a:ext cx="8911687" cy="1280890"/>
          </a:xfrm>
        </p:spPr>
        <p:txBody>
          <a:bodyPr>
            <a:normAutofit/>
          </a:bodyPr>
          <a:lstStyle/>
          <a:p>
            <a:r>
              <a:rPr lang="en-US" sz="4400" b="1" u="sng" dirty="0" smtClean="0">
                <a:ln w="22225">
                  <a:solidFill>
                    <a:schemeClr val="tx1"/>
                  </a:solidFill>
                  <a:prstDash val="solid"/>
                </a:ln>
                <a:solidFill>
                  <a:schemeClr val="accent2">
                    <a:lumMod val="40000"/>
                    <a:lumOff val="60000"/>
                  </a:schemeClr>
                </a:solidFill>
              </a:rPr>
              <a:t>USER ALL NOTICES</a:t>
            </a:r>
            <a:endParaRPr lang="en-IN" sz="44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9212" y="1300223"/>
            <a:ext cx="8911687" cy="5251048"/>
          </a:xfrm>
        </p:spPr>
      </p:pic>
    </p:spTree>
    <p:extLst>
      <p:ext uri="{BB962C8B-B14F-4D97-AF65-F5344CB8AC3E}">
        <p14:creationId xmlns:p14="http://schemas.microsoft.com/office/powerpoint/2010/main" val="1417791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753" y="577810"/>
            <a:ext cx="8911687" cy="1280890"/>
          </a:xfrm>
        </p:spPr>
        <p:txBody>
          <a:bodyPr>
            <a:normAutofit/>
          </a:bodyPr>
          <a:lstStyle/>
          <a:p>
            <a:r>
              <a:rPr lang="en-US" sz="4400" b="1" u="sng" dirty="0" smtClean="0">
                <a:ln w="22225">
                  <a:solidFill>
                    <a:schemeClr val="tx1"/>
                  </a:solidFill>
                  <a:prstDash val="solid"/>
                </a:ln>
                <a:solidFill>
                  <a:schemeClr val="accent2">
                    <a:lumMod val="40000"/>
                    <a:lumOff val="60000"/>
                  </a:schemeClr>
                </a:solidFill>
              </a:rPr>
              <a:t>ADMIN LOGIN</a:t>
            </a:r>
            <a:endParaRPr lang="en-IN" sz="4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8566" y="1543290"/>
            <a:ext cx="9306046" cy="4926958"/>
          </a:xfrm>
        </p:spPr>
      </p:pic>
    </p:spTree>
    <p:extLst>
      <p:ext uri="{BB962C8B-B14F-4D97-AF65-F5344CB8AC3E}">
        <p14:creationId xmlns:p14="http://schemas.microsoft.com/office/powerpoint/2010/main" val="2077771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ln w="22225">
                  <a:solidFill>
                    <a:schemeClr val="tx1"/>
                  </a:solidFill>
                  <a:prstDash val="solid"/>
                </a:ln>
                <a:solidFill>
                  <a:schemeClr val="accent2">
                    <a:lumMod val="40000"/>
                    <a:lumOff val="60000"/>
                  </a:schemeClr>
                </a:solidFill>
              </a:rPr>
              <a:t>ADMIN DASHBOARD</a:t>
            </a:r>
            <a:endParaRPr lang="en-IN" sz="4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4" y="1531817"/>
            <a:ext cx="8911687" cy="5007879"/>
          </a:xfrm>
        </p:spPr>
      </p:pic>
    </p:spTree>
    <p:extLst>
      <p:ext uri="{BB962C8B-B14F-4D97-AF65-F5344CB8AC3E}">
        <p14:creationId xmlns:p14="http://schemas.microsoft.com/office/powerpoint/2010/main" val="280171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u="sng" dirty="0">
                <a:ln w="22225">
                  <a:solidFill>
                    <a:schemeClr val="tx1"/>
                  </a:solidFill>
                  <a:prstDash val="solid"/>
                </a:ln>
                <a:solidFill>
                  <a:schemeClr val="accent2">
                    <a:lumMod val="40000"/>
                    <a:lumOff val="60000"/>
                  </a:schemeClr>
                </a:solidFill>
              </a:rPr>
              <a:t>ABSTRACT</a:t>
            </a:r>
          </a:p>
        </p:txBody>
      </p:sp>
      <p:sp>
        <p:nvSpPr>
          <p:cNvPr id="3" name="Content Placeholder 2"/>
          <p:cNvSpPr>
            <a:spLocks noGrp="1"/>
          </p:cNvSpPr>
          <p:nvPr>
            <p:ph idx="1"/>
          </p:nvPr>
        </p:nvSpPr>
        <p:spPr>
          <a:xfrm>
            <a:off x="1866402" y="2070463"/>
            <a:ext cx="8915400" cy="3777622"/>
          </a:xfrm>
        </p:spPr>
        <p:txBody>
          <a:bodyPr>
            <a:normAutofit/>
          </a:bodyPr>
          <a:lstStyle/>
          <a:p>
            <a:pPr marL="0" indent="0">
              <a:buNone/>
            </a:pPr>
            <a:r>
              <a:rPr lang="en-IN" sz="2400" dirty="0">
                <a:latin typeface="Bahnschrift SemiBold" panose="020B0502040204020203" pitchFamily="34" charset="0"/>
              </a:rPr>
              <a:t>  Digital Notice Board System </a:t>
            </a:r>
            <a:r>
              <a:rPr lang="en-IN" sz="2400" dirty="0" smtClean="0">
                <a:latin typeface="Bahnschrift SemiBold" panose="020B0502040204020203" pitchFamily="34" charset="0"/>
              </a:rPr>
              <a:t>website </a:t>
            </a:r>
            <a:r>
              <a:rPr lang="en-IN" sz="2400" dirty="0">
                <a:latin typeface="Bahnschrift SemiBold" panose="020B0502040204020203" pitchFamily="34" charset="0"/>
              </a:rPr>
              <a:t>is used is to display    notices to student posted by teacher </a:t>
            </a:r>
            <a:r>
              <a:rPr lang="en-IN" sz="2400" dirty="0" smtClean="0">
                <a:latin typeface="Bahnschrift SemiBold" panose="020B0502040204020203" pitchFamily="34" charset="0"/>
              </a:rPr>
              <a:t>. Student </a:t>
            </a:r>
            <a:r>
              <a:rPr lang="en-IN" sz="2400" dirty="0">
                <a:latin typeface="Bahnschrift SemiBold" panose="020B0502040204020203" pitchFamily="34" charset="0"/>
              </a:rPr>
              <a:t>can read the notice. By using this application we can maintain notice records of various classes. </a:t>
            </a:r>
          </a:p>
          <a:p>
            <a:pPr marL="0" indent="0">
              <a:buNone/>
            </a:pPr>
            <a:r>
              <a:rPr lang="en-IN" sz="2400" dirty="0">
                <a:latin typeface="Bahnschrift SemiBold" panose="020B0502040204020203" pitchFamily="34" charset="0"/>
              </a:rPr>
              <a:t>     Primary task of this project is store the teacher and student information into database and only notice teacher can post notices. </a:t>
            </a:r>
          </a:p>
          <a:p>
            <a:pPr marL="0" indent="0">
              <a:buNone/>
            </a:pPr>
            <a:r>
              <a:rPr lang="en-IN" sz="2400" dirty="0">
                <a:latin typeface="Bahnschrift SemiBold" panose="020B0502040204020203" pitchFamily="34" charset="0"/>
              </a:rPr>
              <a:t>     By this application teachers can easily communicate with students and vice versa.</a:t>
            </a:r>
          </a:p>
        </p:txBody>
      </p:sp>
    </p:spTree>
    <p:extLst>
      <p:ext uri="{BB962C8B-B14F-4D97-AF65-F5344CB8AC3E}">
        <p14:creationId xmlns:p14="http://schemas.microsoft.com/office/powerpoint/2010/main" val="919660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n w="22225">
                  <a:solidFill>
                    <a:schemeClr val="tx1"/>
                  </a:solidFill>
                  <a:prstDash val="solid"/>
                </a:ln>
                <a:solidFill>
                  <a:schemeClr val="accent2">
                    <a:lumMod val="40000"/>
                    <a:lumOff val="60000"/>
                  </a:schemeClr>
                </a:solidFill>
              </a:rPr>
              <a:t>ADMIN ALL NOTICES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409" y="1377389"/>
            <a:ext cx="8911687" cy="5185458"/>
          </a:xfrm>
        </p:spPr>
      </p:pic>
    </p:spTree>
    <p:extLst>
      <p:ext uri="{BB962C8B-B14F-4D97-AF65-F5344CB8AC3E}">
        <p14:creationId xmlns:p14="http://schemas.microsoft.com/office/powerpoint/2010/main" val="1465674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spc="300" dirty="0" smtClean="0">
                <a:ln w="22225">
                  <a:solidFill>
                    <a:schemeClr val="tx1"/>
                  </a:solidFill>
                  <a:prstDash val="solid"/>
                </a:ln>
              </a:rPr>
              <a:t>CONCLUSION</a:t>
            </a:r>
            <a:endParaRPr lang="en-IN" sz="4400" spc="300" dirty="0"/>
          </a:p>
        </p:txBody>
      </p:sp>
      <p:sp>
        <p:nvSpPr>
          <p:cNvPr id="3" name="Content Placeholder 2"/>
          <p:cNvSpPr>
            <a:spLocks noGrp="1"/>
          </p:cNvSpPr>
          <p:nvPr>
            <p:ph idx="1"/>
          </p:nvPr>
        </p:nvSpPr>
        <p:spPr>
          <a:xfrm>
            <a:off x="2592925" y="1759132"/>
            <a:ext cx="8915400" cy="3777622"/>
          </a:xfrm>
        </p:spPr>
        <p:txBody>
          <a:bodyPr>
            <a:noAutofit/>
          </a:bodyPr>
          <a:lstStyle/>
          <a:p>
            <a:r>
              <a:rPr lang="en-IN" sz="2400" dirty="0" smtClean="0"/>
              <a:t>The Digital Notice Board System is mainly design to reduce manual work and making it easier for both Students and Teacher’s.</a:t>
            </a:r>
          </a:p>
          <a:p>
            <a:r>
              <a:rPr lang="en-IN" sz="2400" dirty="0" smtClean="0"/>
              <a:t>Available 24 hours a day , Available everytime.</a:t>
            </a:r>
          </a:p>
          <a:p>
            <a:r>
              <a:rPr lang="en-IN" sz="2400" dirty="0" smtClean="0"/>
              <a:t>No need to physically present</a:t>
            </a:r>
          </a:p>
          <a:p>
            <a:r>
              <a:rPr lang="en-IN" sz="2400" dirty="0" smtClean="0"/>
              <a:t>Controlled Process.</a:t>
            </a:r>
          </a:p>
          <a:p>
            <a:r>
              <a:rPr lang="en-IN" sz="2400" dirty="0" smtClean="0"/>
              <a:t>Easy to adopt and manage</a:t>
            </a:r>
          </a:p>
        </p:txBody>
      </p:sp>
    </p:spTree>
    <p:extLst>
      <p:ext uri="{BB962C8B-B14F-4D97-AF65-F5344CB8AC3E}">
        <p14:creationId xmlns:p14="http://schemas.microsoft.com/office/powerpoint/2010/main" val="4081118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133616" cy="7730398"/>
          </a:xfrm>
          <a:prstGeom prst="rect">
            <a:avLst/>
          </a:prstGeom>
        </p:spPr>
      </p:pic>
      <p:pic>
        <p:nvPicPr>
          <p:cNvPr id="6" name="Picture 5"/>
          <p:cNvPicPr>
            <a:picLocks noChangeAspect="1"/>
          </p:cNvPicPr>
          <p:nvPr/>
        </p:nvPicPr>
        <p:blipFill>
          <a:blip r:embed="rId2"/>
          <a:stretch>
            <a:fillRect/>
          </a:stretch>
        </p:blipFill>
        <p:spPr>
          <a:xfrm>
            <a:off x="8229600" y="152400"/>
            <a:ext cx="3133616" cy="7730398"/>
          </a:xfrm>
          <a:prstGeom prst="rect">
            <a:avLst/>
          </a:prstGeom>
        </p:spPr>
      </p:pic>
      <p:pic>
        <p:nvPicPr>
          <p:cNvPr id="7" name="Picture 6"/>
          <p:cNvPicPr>
            <a:picLocks noChangeAspect="1"/>
          </p:cNvPicPr>
          <p:nvPr/>
        </p:nvPicPr>
        <p:blipFill>
          <a:blip r:embed="rId2"/>
          <a:stretch>
            <a:fillRect/>
          </a:stretch>
        </p:blipFill>
        <p:spPr>
          <a:xfrm>
            <a:off x="3970844" y="-689518"/>
            <a:ext cx="3133616" cy="7730398"/>
          </a:xfrm>
          <a:prstGeom prst="rect">
            <a:avLst/>
          </a:prstGeom>
        </p:spPr>
      </p:pic>
      <p:sp>
        <p:nvSpPr>
          <p:cNvPr id="2" name="Title 1"/>
          <p:cNvSpPr>
            <a:spLocks noGrp="1"/>
          </p:cNvSpPr>
          <p:nvPr>
            <p:ph type="title"/>
          </p:nvPr>
        </p:nvSpPr>
        <p:spPr>
          <a:xfrm rot="10800000" flipH="1" flipV="1">
            <a:off x="5906792" y="3663155"/>
            <a:ext cx="6918960" cy="1158240"/>
          </a:xfrm>
        </p:spPr>
        <p:txBody>
          <a:bodyPr>
            <a:normAutofit fontScale="90000"/>
          </a:bodyPr>
          <a:lstStyle/>
          <a:p>
            <a:r>
              <a:rPr lang="en-US" b="1">
                <a:ln w="0"/>
                <a:effectLst>
                  <a:outerShdw blurRad="60007" dist="200025" dir="15000000" sy="30000" kx="-1800000" algn="bl" rotWithShape="0">
                    <a:prstClr val="black">
                      <a:alpha val="32000"/>
                    </a:prstClr>
                  </a:outerShdw>
                </a:effectLst>
              </a:rPr>
              <a:t>THANK</a:t>
            </a:r>
            <a:br>
              <a:rPr lang="en-US" b="1">
                <a:ln w="0"/>
                <a:effectLst>
                  <a:outerShdw blurRad="60007" dist="200025" dir="15000000" sy="30000" kx="-1800000" algn="bl" rotWithShape="0">
                    <a:prstClr val="black">
                      <a:alpha val="32000"/>
                    </a:prstClr>
                  </a:outerShdw>
                </a:effectLst>
              </a:rPr>
            </a:br>
            <a:r>
              <a:rPr lang="en-US" b="1">
                <a:ln w="0"/>
                <a:effectLst>
                  <a:outerShdw blurRad="60007" dist="200025" dir="15000000" sy="30000" kx="-1800000" algn="bl" rotWithShape="0">
                    <a:prstClr val="black">
                      <a:alpha val="32000"/>
                    </a:prstClr>
                  </a:outerShdw>
                </a:effectLst>
              </a:rPr>
              <a:t>YOU!!</a:t>
            </a:r>
            <a:endParaRPr lang="en-US" b="1" dirty="0">
              <a:ln w="0"/>
              <a:effectLst>
                <a:outerShdw blurRad="60007" dist="200025" dir="15000000" sy="30000" kx="-1800000" algn="bl" rotWithShape="0">
                  <a:prstClr val="black">
                    <a:alpha val="32000"/>
                  </a:prstClr>
                </a:outerShdw>
              </a:effectLst>
            </a:endParaRPr>
          </a:p>
        </p:txBody>
      </p:sp>
      <p:sp>
        <p:nvSpPr>
          <p:cNvPr id="3" name="Content Placeholder 2"/>
          <p:cNvSpPr>
            <a:spLocks noGrp="1"/>
          </p:cNvSpPr>
          <p:nvPr>
            <p:ph idx="1"/>
          </p:nvPr>
        </p:nvSpPr>
        <p:spPr>
          <a:xfrm>
            <a:off x="6551612" y="6473289"/>
            <a:ext cx="8915400" cy="3777622"/>
          </a:xfrm>
        </p:spPr>
        <p:txBody>
          <a:bodyPr/>
          <a:lstStyle/>
          <a:p>
            <a:r>
              <a:rPr lang="en-US" dirty="0" smtClean="0"/>
              <a:t>.</a:t>
            </a:r>
            <a:endParaRPr lang="en-IN" dirty="0"/>
          </a:p>
        </p:txBody>
      </p:sp>
      <p:pic>
        <p:nvPicPr>
          <p:cNvPr id="8" name="Picture 7"/>
          <p:cNvPicPr>
            <a:picLocks noChangeAspect="1"/>
          </p:cNvPicPr>
          <p:nvPr/>
        </p:nvPicPr>
        <p:blipFill>
          <a:blip r:embed="rId3"/>
          <a:stretch>
            <a:fillRect/>
          </a:stretch>
        </p:blipFill>
        <p:spPr>
          <a:xfrm>
            <a:off x="3601939" y="2011260"/>
            <a:ext cx="5395428" cy="4846740"/>
          </a:xfrm>
          <a:prstGeom prst="rect">
            <a:avLst/>
          </a:prstGeom>
        </p:spPr>
      </p:pic>
      <p:sp>
        <p:nvSpPr>
          <p:cNvPr id="9" name="TextBox 8"/>
          <p:cNvSpPr txBox="1"/>
          <p:nvPr/>
        </p:nvSpPr>
        <p:spPr>
          <a:xfrm>
            <a:off x="5101226" y="3383280"/>
            <a:ext cx="2396854" cy="1200329"/>
          </a:xfrm>
          <a:prstGeom prst="rect">
            <a:avLst/>
          </a:prstGeom>
          <a:noFill/>
        </p:spPr>
        <p:txBody>
          <a:bodyPr wrap="square" rtlCol="0">
            <a:spAutoFit/>
          </a:bodyPr>
          <a:lstStyle/>
          <a:p>
            <a:pPr algn="ctr"/>
            <a:r>
              <a:rPr lang="en-US" sz="3600" b="1" dirty="0">
                <a:ln w="0"/>
                <a:latin typeface="Comic Sans MS" panose="030F0702030302020204" pitchFamily="66" charset="0"/>
              </a:rPr>
              <a:t>THANK</a:t>
            </a:r>
          </a:p>
          <a:p>
            <a:pPr algn="ctr"/>
            <a:r>
              <a:rPr lang="en-US" sz="3600" b="1" dirty="0">
                <a:ln w="0"/>
                <a:latin typeface="Comic Sans MS" panose="030F0702030302020204" pitchFamily="66" charset="0"/>
              </a:rPr>
              <a:t>YOU!!</a:t>
            </a:r>
          </a:p>
        </p:txBody>
      </p:sp>
    </p:spTree>
    <p:extLst>
      <p:ext uri="{BB962C8B-B14F-4D97-AF65-F5344CB8AC3E}">
        <p14:creationId xmlns:p14="http://schemas.microsoft.com/office/powerpoint/2010/main" val="1325005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131" y="197390"/>
            <a:ext cx="8911687" cy="1280890"/>
          </a:xfrm>
        </p:spPr>
        <p:txBody>
          <a:bodyPr>
            <a:normAutofit/>
          </a:bodyPr>
          <a:lstStyle/>
          <a:p>
            <a:r>
              <a:rPr lang="en-US" sz="4800" b="1" u="sng" dirty="0">
                <a:ln w="22225">
                  <a:solidFill>
                    <a:schemeClr val="tx1"/>
                  </a:solidFill>
                  <a:prstDash val="solid"/>
                </a:ln>
                <a:solidFill>
                  <a:schemeClr val="accent2">
                    <a:lumMod val="40000"/>
                    <a:lumOff val="60000"/>
                  </a:schemeClr>
                </a:solidFill>
              </a:rPr>
              <a:t>MOTIVATION</a:t>
            </a:r>
          </a:p>
        </p:txBody>
      </p:sp>
      <p:sp>
        <p:nvSpPr>
          <p:cNvPr id="3" name="Content Placeholder 2"/>
          <p:cNvSpPr>
            <a:spLocks noGrp="1"/>
          </p:cNvSpPr>
          <p:nvPr>
            <p:ph idx="1"/>
          </p:nvPr>
        </p:nvSpPr>
        <p:spPr>
          <a:xfrm>
            <a:off x="1288869" y="1245325"/>
            <a:ext cx="10249987" cy="5451566"/>
          </a:xfrm>
        </p:spPr>
        <p:txBody>
          <a:bodyPr>
            <a:normAutofit/>
          </a:bodyPr>
          <a:lstStyle/>
          <a:p>
            <a:pPr>
              <a:buFont typeface="Wingdings" panose="05000000000000000000" pitchFamily="2" charset="2"/>
              <a:buChar char="Ø"/>
            </a:pPr>
            <a:r>
              <a:rPr lang="en-IN" sz="2400" dirty="0" smtClean="0">
                <a:latin typeface="Bahnschrift SemiLight" panose="020B0502040204020203" pitchFamily="34" charset="0"/>
              </a:rPr>
              <a:t>In </a:t>
            </a:r>
            <a:r>
              <a:rPr lang="en-IN" sz="2400" dirty="0">
                <a:latin typeface="Bahnschrift SemiLight" panose="020B0502040204020203" pitchFamily="34" charset="0"/>
              </a:rPr>
              <a:t>this era, almost everything is digital except few things like notice boards</a:t>
            </a:r>
            <a:r>
              <a:rPr lang="en-IN" sz="2400" dirty="0" smtClean="0">
                <a:latin typeface="Bahnschrift SemiLight" panose="020B0502040204020203" pitchFamily="34" charset="0"/>
              </a:rPr>
              <a:t>.</a:t>
            </a:r>
          </a:p>
          <a:p>
            <a:pPr lvl="0">
              <a:buFont typeface="Wingdings" panose="05000000000000000000" pitchFamily="2" charset="2"/>
              <a:buChar char="Ø"/>
            </a:pPr>
            <a:r>
              <a:rPr lang="en-IN" sz="2400" dirty="0">
                <a:latin typeface="Bahnschrift SemiLight" panose="020B0502040204020203" pitchFamily="34" charset="0"/>
              </a:rPr>
              <a:t>It is very necessary to become digital these days as it reduces manual work and to make life quite simpler. </a:t>
            </a:r>
          </a:p>
          <a:p>
            <a:pPr lvl="0">
              <a:buFont typeface="Wingdings" panose="05000000000000000000" pitchFamily="2" charset="2"/>
              <a:buChar char="Ø"/>
            </a:pPr>
            <a:r>
              <a:rPr lang="en-IN" sz="2400" dirty="0">
                <a:latin typeface="Bahnschrift SemiLight" panose="020B0502040204020203" pitchFamily="34" charset="0"/>
              </a:rPr>
              <a:t>To reduce the manual work which includes writing manually the notices or taking print outs or visiting personally to notice board for checking notices </a:t>
            </a:r>
          </a:p>
          <a:p>
            <a:pPr>
              <a:buFont typeface="Wingdings" panose="05000000000000000000" pitchFamily="2" charset="2"/>
              <a:buChar char="Ø"/>
            </a:pPr>
            <a:endParaRPr lang="en-IN" sz="1400" dirty="0"/>
          </a:p>
          <a:p>
            <a:pPr lvl="0" fontAlgn="base"/>
            <a:endParaRPr lang="en-IN" dirty="0"/>
          </a:p>
        </p:txBody>
      </p:sp>
    </p:spTree>
    <p:extLst>
      <p:ext uri="{BB962C8B-B14F-4D97-AF65-F5344CB8AC3E}">
        <p14:creationId xmlns:p14="http://schemas.microsoft.com/office/powerpoint/2010/main" val="3850970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ln w="22225">
                  <a:solidFill>
                    <a:schemeClr val="tx1"/>
                  </a:solidFill>
                  <a:prstDash val="solid"/>
                </a:ln>
                <a:solidFill>
                  <a:schemeClr val="accent2">
                    <a:lumMod val="40000"/>
                    <a:lumOff val="60000"/>
                  </a:schemeClr>
                </a:solidFill>
              </a:rPr>
              <a:t>PROBLEM STATEMENT</a:t>
            </a:r>
          </a:p>
        </p:txBody>
      </p:sp>
      <p:sp>
        <p:nvSpPr>
          <p:cNvPr id="3" name="Content Placeholder 2"/>
          <p:cNvSpPr>
            <a:spLocks noGrp="1"/>
          </p:cNvSpPr>
          <p:nvPr>
            <p:ph idx="1"/>
          </p:nvPr>
        </p:nvSpPr>
        <p:spPr>
          <a:xfrm>
            <a:off x="1751012" y="1752600"/>
            <a:ext cx="8915400" cy="3777622"/>
          </a:xfrm>
        </p:spPr>
        <p:txBody>
          <a:bodyPr/>
          <a:lstStyle/>
          <a:p>
            <a:r>
              <a:rPr lang="en-IN" dirty="0">
                <a:latin typeface="Bahnschrift SemiLight" panose="020B0502040204020203" pitchFamily="34" charset="0"/>
              </a:rPr>
              <a:t>The notices displayed on physical notice board were paper based which means there are chances of paper getting ripped, untidy, etc which may have resulted in unreadable data</a:t>
            </a:r>
            <a:r>
              <a:rPr lang="en-IN" dirty="0" smtClean="0">
                <a:latin typeface="Bahnschrift SemiLight" panose="020B0502040204020203" pitchFamily="34" charset="0"/>
              </a:rPr>
              <a:t>.</a:t>
            </a:r>
          </a:p>
          <a:p>
            <a:r>
              <a:rPr lang="en-IN" dirty="0">
                <a:latin typeface="Bahnschrift SemiLight" panose="020B0502040204020203" pitchFamily="34" charset="0"/>
              </a:rPr>
              <a:t>If any student remains absent then it was difficult for him to get to know about the updates from his college as he had to physically go to college and check the notice board</a:t>
            </a:r>
            <a:r>
              <a:rPr lang="en-IN" dirty="0" smtClean="0">
                <a:latin typeface="Bahnschrift SemiLight" panose="020B0502040204020203" pitchFamily="34" charset="0"/>
              </a:rPr>
              <a:t>.</a:t>
            </a:r>
          </a:p>
          <a:p>
            <a:r>
              <a:rPr lang="en-IN" dirty="0">
                <a:latin typeface="Bahnschrift SemiLight" panose="020B0502040204020203" pitchFamily="34" charset="0"/>
              </a:rPr>
              <a:t>Even the person who wanted to share the notice he/she had to take a print out or write it manually using paper and pen and display on that physical notice board</a:t>
            </a:r>
            <a:r>
              <a:rPr lang="en-IN" dirty="0" smtClean="0">
                <a:latin typeface="Bahnschrift SemiLight" panose="020B0502040204020203" pitchFamily="34" charset="0"/>
              </a:rPr>
              <a:t>.</a:t>
            </a:r>
          </a:p>
          <a:p>
            <a:pPr marL="0" indent="0">
              <a:buNone/>
            </a:pPr>
            <a:r>
              <a:rPr lang="en-US" dirty="0">
                <a:latin typeface="Bahnschrift SemiLight" panose="020B0502040204020203" pitchFamily="34" charset="0"/>
              </a:rPr>
              <a:t> </a:t>
            </a:r>
            <a:r>
              <a:rPr lang="en-US" dirty="0" smtClean="0">
                <a:latin typeface="Bahnschrift SemiLight" panose="020B0502040204020203" pitchFamily="34" charset="0"/>
              </a:rPr>
              <a:t>	  </a:t>
            </a:r>
            <a:r>
              <a:rPr lang="en-IN" sz="2000" dirty="0" smtClean="0">
                <a:latin typeface="Comic Sans MS" panose="030F0702030302020204" pitchFamily="66" charset="0"/>
                <a:cs typeface="Times New Roman" panose="02020603050405020304" pitchFamily="18" charset="0"/>
              </a:rPr>
              <a:t>To </a:t>
            </a:r>
            <a:r>
              <a:rPr lang="en-IN" sz="2000" dirty="0">
                <a:latin typeface="Comic Sans MS" panose="030F0702030302020204" pitchFamily="66" charset="0"/>
                <a:cs typeface="Times New Roman" panose="02020603050405020304" pitchFamily="18" charset="0"/>
              </a:rPr>
              <a:t>overcome above mentioned problems we decided to make </a:t>
            </a:r>
            <a:r>
              <a:rPr lang="en-IN" sz="2000" dirty="0" smtClean="0">
                <a:latin typeface="Comic Sans MS" panose="030F0702030302020204" pitchFamily="66" charset="0"/>
                <a:cs typeface="Times New Roman" panose="02020603050405020304" pitchFamily="18" charset="0"/>
              </a:rPr>
              <a:t>website named </a:t>
            </a:r>
            <a:r>
              <a:rPr lang="en-IN" sz="2000" b="1" dirty="0" smtClean="0">
                <a:latin typeface="Comic Sans MS" panose="030F0702030302020204" pitchFamily="66" charset="0"/>
                <a:cs typeface="Times New Roman" panose="02020603050405020304" pitchFamily="18" charset="0"/>
              </a:rPr>
              <a:t>Digital Notice Board </a:t>
            </a:r>
            <a:r>
              <a:rPr lang="en-IN" sz="2000" dirty="0" smtClean="0">
                <a:latin typeface="Comic Sans MS" panose="030F0702030302020204" pitchFamily="66" charset="0"/>
                <a:cs typeface="Times New Roman" panose="02020603050405020304" pitchFamily="18" charset="0"/>
              </a:rPr>
              <a:t>System for both Teachers &amp; Students.</a:t>
            </a:r>
            <a:endParaRPr lang="en-IN" sz="2000" dirty="0">
              <a:latin typeface="Comic Sans MS" panose="030F0702030302020204" pitchFamily="66" charset="0"/>
            </a:endParaRPr>
          </a:p>
          <a:p>
            <a:pPr marL="0" indent="0">
              <a:buNone/>
            </a:pPr>
            <a:endParaRPr lang="en-IN" dirty="0" smtClean="0">
              <a:latin typeface="Bahnschrift SemiLight" panose="020B0502040204020203" pitchFamily="34" charset="0"/>
            </a:endParaRPr>
          </a:p>
          <a:p>
            <a:endParaRPr lang="en-IN" dirty="0"/>
          </a:p>
        </p:txBody>
      </p:sp>
    </p:spTree>
    <p:extLst>
      <p:ext uri="{BB962C8B-B14F-4D97-AF65-F5344CB8AC3E}">
        <p14:creationId xmlns:p14="http://schemas.microsoft.com/office/powerpoint/2010/main" val="53002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ln w="22225">
                  <a:solidFill>
                    <a:schemeClr val="tx1"/>
                  </a:solidFill>
                  <a:prstDash val="solid"/>
                </a:ln>
                <a:solidFill>
                  <a:schemeClr val="accent2">
                    <a:lumMod val="40000"/>
                    <a:lumOff val="60000"/>
                  </a:schemeClr>
                </a:solidFill>
              </a:rPr>
              <a:t>OBJECTIVE &amp; GOALS</a:t>
            </a:r>
          </a:p>
        </p:txBody>
      </p:sp>
      <p:sp>
        <p:nvSpPr>
          <p:cNvPr id="3" name="Content Placeholder 2"/>
          <p:cNvSpPr>
            <a:spLocks noGrp="1"/>
          </p:cNvSpPr>
          <p:nvPr>
            <p:ph idx="1"/>
          </p:nvPr>
        </p:nvSpPr>
        <p:spPr>
          <a:xfrm>
            <a:off x="1683520" y="1837509"/>
            <a:ext cx="9289280" cy="4302034"/>
          </a:xfrm>
        </p:spPr>
        <p:txBody>
          <a:bodyPr>
            <a:normAutofit fontScale="85000" lnSpcReduction="20000"/>
          </a:bodyPr>
          <a:lstStyle/>
          <a:p>
            <a:pPr lvl="1" algn="just"/>
            <a:r>
              <a:rPr lang="en-IN" sz="3100" dirty="0">
                <a:latin typeface="Book Antiqua" panose="02040602050305030304" pitchFamily="18" charset="0"/>
                <a:ea typeface="Calibri" panose="020F0502020204030204" pitchFamily="34" charset="0"/>
                <a:cs typeface="Sanskrit Text" panose="02020503050405020304" pitchFamily="18" charset="0"/>
              </a:rPr>
              <a:t>The main Objective of </a:t>
            </a:r>
            <a:r>
              <a:rPr lang="en-IN" sz="3100" dirty="0" smtClean="0">
                <a:latin typeface="Book Antiqua" panose="02040602050305030304" pitchFamily="18" charset="0"/>
                <a:ea typeface="Calibri" panose="020F0502020204030204" pitchFamily="34" charset="0"/>
                <a:cs typeface="Sanskrit Text" panose="02020503050405020304" pitchFamily="18" charset="0"/>
              </a:rPr>
              <a:t>“</a:t>
            </a:r>
            <a:r>
              <a:rPr lang="en-IN" sz="3100" b="1" i="1" dirty="0" smtClean="0">
                <a:latin typeface="Book Antiqua" panose="02040602050305030304" pitchFamily="18" charset="0"/>
                <a:ea typeface="Calibri" panose="020F0502020204030204" pitchFamily="34" charset="0"/>
                <a:cs typeface="Sanskrit Text" panose="02020503050405020304" pitchFamily="18" charset="0"/>
              </a:rPr>
              <a:t>Digital Notice Board” </a:t>
            </a:r>
            <a:r>
              <a:rPr lang="en-IN" sz="3100" dirty="0" smtClean="0">
                <a:latin typeface="Book Antiqua" panose="02040602050305030304" pitchFamily="18" charset="0"/>
                <a:ea typeface="Calibri" panose="020F0502020204030204" pitchFamily="34" charset="0"/>
                <a:cs typeface="Sanskrit Text" panose="02020503050405020304" pitchFamily="18" charset="0"/>
              </a:rPr>
              <a:t>is </a:t>
            </a:r>
            <a:r>
              <a:rPr lang="en-IN" sz="3100" dirty="0">
                <a:latin typeface="Book Antiqua" panose="02040602050305030304" pitchFamily="18" charset="0"/>
                <a:ea typeface="Calibri" panose="020F0502020204030204" pitchFamily="34" charset="0"/>
                <a:cs typeface="Sanskrit Text" panose="02020503050405020304" pitchFamily="18" charset="0"/>
              </a:rPr>
              <a:t>to </a:t>
            </a:r>
            <a:r>
              <a:rPr lang="en-IN" sz="3100" dirty="0" smtClean="0">
                <a:latin typeface="Book Antiqua" panose="02040602050305030304" pitchFamily="18" charset="0"/>
                <a:ea typeface="Calibri" panose="020F0502020204030204" pitchFamily="34" charset="0"/>
                <a:cs typeface="Sanskrit Text" panose="02020503050405020304" pitchFamily="18" charset="0"/>
              </a:rPr>
              <a:t>create an interface between Teacher’s and Student’s for displaying notices digitally by reducing efforts and time.</a:t>
            </a:r>
          </a:p>
          <a:p>
            <a:pPr marL="457200" lvl="1" indent="0" algn="just">
              <a:buNone/>
            </a:pPr>
            <a:endParaRPr lang="en-US" sz="2400" dirty="0">
              <a:latin typeface="Sanskrit Text" panose="02020503050405020304" pitchFamily="18" charset="0"/>
              <a:ea typeface="Calibri" panose="020F0502020204030204" pitchFamily="34" charset="0"/>
              <a:cs typeface="Sanskrit Text" panose="02020503050405020304" pitchFamily="18" charset="0"/>
            </a:endParaRPr>
          </a:p>
          <a:p>
            <a:pPr marL="457200" lvl="1" indent="0" algn="just">
              <a:buNone/>
            </a:pPr>
            <a:r>
              <a:rPr lang="en-US" sz="2400" b="1" dirty="0" smtClean="0">
                <a:latin typeface="Verdana" panose="020B0604030504040204" pitchFamily="34" charset="0"/>
                <a:ea typeface="Verdana" panose="020B0604030504040204" pitchFamily="34" charset="0"/>
                <a:cs typeface="Sanskrit Text" panose="02020503050405020304" pitchFamily="18" charset="0"/>
              </a:rPr>
              <a:t>Goals : </a:t>
            </a:r>
          </a:p>
          <a:p>
            <a:pPr marL="914400" lvl="1" indent="-457200" algn="just">
              <a:buFont typeface="+mj-lt"/>
              <a:buAutoNum type="arabicPeriod"/>
            </a:pPr>
            <a:r>
              <a:rPr lang="en-US" sz="2800" dirty="0" smtClean="0">
                <a:latin typeface="Bahnschrift SemiLight SemiConde" panose="020B0502040204020203" pitchFamily="34" charset="0"/>
                <a:ea typeface="Verdana" panose="020B0604030504040204" pitchFamily="34" charset="0"/>
                <a:cs typeface="Sanskrit Text" panose="02020503050405020304" pitchFamily="18" charset="0"/>
              </a:rPr>
              <a:t>To display </a:t>
            </a:r>
            <a:r>
              <a:rPr lang="en-US" sz="2800" smtClean="0">
                <a:latin typeface="Bahnschrift SemiLight SemiConde" panose="020B0502040204020203" pitchFamily="34" charset="0"/>
                <a:ea typeface="Verdana" panose="020B0604030504040204" pitchFamily="34" charset="0"/>
                <a:cs typeface="Sanskrit Text" panose="02020503050405020304" pitchFamily="18" charset="0"/>
              </a:rPr>
              <a:t>notices digitally </a:t>
            </a:r>
            <a:r>
              <a:rPr lang="en-US" sz="2800" dirty="0" smtClean="0">
                <a:latin typeface="Bahnschrift SemiLight SemiConde" panose="020B0502040204020203" pitchFamily="34" charset="0"/>
                <a:ea typeface="Verdana" panose="020B0604030504040204" pitchFamily="34" charset="0"/>
                <a:cs typeface="Sanskrit Text" panose="02020503050405020304" pitchFamily="18" charset="0"/>
              </a:rPr>
              <a:t>, by the help of website to reduce time and efforts.</a:t>
            </a:r>
          </a:p>
          <a:p>
            <a:pPr marL="914400" lvl="1" indent="-457200" algn="just">
              <a:buFont typeface="+mj-lt"/>
              <a:buAutoNum type="arabicPeriod"/>
            </a:pPr>
            <a:r>
              <a:rPr lang="en-US" sz="2800" dirty="0" smtClean="0">
                <a:latin typeface="Bahnschrift SemiLight SemiConde" panose="020B0502040204020203" pitchFamily="34" charset="0"/>
                <a:ea typeface="Verdana" panose="020B0604030504040204" pitchFamily="34" charset="0"/>
                <a:cs typeface="Sanskrit Text" panose="02020503050405020304" pitchFamily="18" charset="0"/>
              </a:rPr>
              <a:t>It will help both(Students &amp; Teachers)</a:t>
            </a:r>
          </a:p>
          <a:p>
            <a:pPr marL="914400" lvl="1" indent="-457200" algn="just">
              <a:buFont typeface="+mj-lt"/>
              <a:buAutoNum type="arabicPeriod"/>
            </a:pPr>
            <a:r>
              <a:rPr lang="en-US" sz="2800" dirty="0" smtClean="0">
                <a:latin typeface="Bahnschrift SemiLight SemiConde" panose="020B0502040204020203" pitchFamily="34" charset="0"/>
                <a:ea typeface="Verdana" panose="020B0604030504040204" pitchFamily="34" charset="0"/>
                <a:cs typeface="Sanskrit Text" panose="02020503050405020304" pitchFamily="18" charset="0"/>
              </a:rPr>
              <a:t>Can have record of all Notices.</a:t>
            </a:r>
          </a:p>
          <a:p>
            <a:pPr marL="914400" lvl="1" indent="-457200" algn="just">
              <a:buFont typeface="+mj-lt"/>
              <a:buAutoNum type="arabicPeriod"/>
            </a:pPr>
            <a:r>
              <a:rPr lang="en-US" sz="2800" dirty="0" smtClean="0">
                <a:latin typeface="Bahnschrift SemiLight SemiConde" panose="020B0502040204020203" pitchFamily="34" charset="0"/>
                <a:ea typeface="Verdana" panose="020B0604030504040204" pitchFamily="34" charset="0"/>
                <a:cs typeface="Sanskrit Text" panose="02020503050405020304" pitchFamily="18" charset="0"/>
              </a:rPr>
              <a:t>Simple to Use &amp; Reliable.</a:t>
            </a:r>
            <a:endParaRPr lang="en-IN" sz="2800" dirty="0" smtClean="0">
              <a:latin typeface="Bahnschrift SemiLight SemiConde" panose="020B0502040204020203" pitchFamily="34" charset="0"/>
              <a:ea typeface="Verdana" panose="020B0604030504040204" pitchFamily="34" charset="0"/>
              <a:cs typeface="Sanskrit Text" panose="02020503050405020304" pitchFamily="18" charset="0"/>
            </a:endParaRPr>
          </a:p>
          <a:p>
            <a:pPr marL="0" indent="0" algn="just">
              <a:buNone/>
            </a:pPr>
            <a:r>
              <a:rPr lang="en-US" dirty="0" smtClean="0">
                <a:latin typeface="Sanskrit Text" panose="02020503050405020304" pitchFamily="18" charset="0"/>
                <a:ea typeface="Calibri" panose="020F0502020204030204" pitchFamily="34" charset="0"/>
                <a:cs typeface="Sanskrit Text" panose="02020503050405020304" pitchFamily="18" charset="0"/>
              </a:rPr>
              <a:t>	</a:t>
            </a:r>
            <a:endParaRPr lang="en-IN" dirty="0">
              <a:latin typeface="Sanskrit Text" panose="02020503050405020304" pitchFamily="18" charset="0"/>
              <a:ea typeface="Calibri" panose="020F0502020204030204" pitchFamily="34" charset="0"/>
              <a:cs typeface="Sanskrit Text" panose="02020503050405020304" pitchFamily="18" charset="0"/>
            </a:endParaRPr>
          </a:p>
        </p:txBody>
      </p:sp>
    </p:spTree>
    <p:extLst>
      <p:ext uri="{BB962C8B-B14F-4D97-AF65-F5344CB8AC3E}">
        <p14:creationId xmlns:p14="http://schemas.microsoft.com/office/powerpoint/2010/main" val="338635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ln w="22225">
                  <a:solidFill>
                    <a:schemeClr val="tx1"/>
                  </a:solidFill>
                  <a:prstDash val="solid"/>
                </a:ln>
                <a:solidFill>
                  <a:schemeClr val="accent2">
                    <a:lumMod val="40000"/>
                    <a:lumOff val="60000"/>
                  </a:schemeClr>
                </a:solidFill>
              </a:rPr>
              <a:t>LITERATURE</a:t>
            </a:r>
            <a:r>
              <a:rPr lang="en-US" sz="4800" b="1" u="sng" dirty="0">
                <a:ln w="22225">
                  <a:solidFill>
                    <a:schemeClr val="tx1"/>
                  </a:solidFill>
                  <a:prstDash val="solid"/>
                </a:ln>
                <a:solidFill>
                  <a:schemeClr val="accent2">
                    <a:lumMod val="40000"/>
                    <a:lumOff val="60000"/>
                  </a:schemeClr>
                </a:solidFill>
              </a:rPr>
              <a:t> SURVEY</a:t>
            </a:r>
          </a:p>
        </p:txBody>
      </p:sp>
      <p:sp>
        <p:nvSpPr>
          <p:cNvPr id="3" name="Content Placeholder 2"/>
          <p:cNvSpPr>
            <a:spLocks noGrp="1"/>
          </p:cNvSpPr>
          <p:nvPr>
            <p:ph idx="1"/>
          </p:nvPr>
        </p:nvSpPr>
        <p:spPr>
          <a:xfrm>
            <a:off x="1988320" y="2029097"/>
            <a:ext cx="9385074" cy="4075611"/>
          </a:xfrm>
        </p:spPr>
        <p:txBody>
          <a:bodyPr>
            <a:normAutofit/>
          </a:bodyPr>
          <a:lstStyle/>
          <a:p>
            <a:pPr>
              <a:buFont typeface="Wingdings" panose="05000000000000000000" pitchFamily="2" charset="2"/>
              <a:buChar char="§"/>
            </a:pPr>
            <a:r>
              <a:rPr lang="en-US" sz="2800" dirty="0" smtClean="0">
                <a:latin typeface="Bookman Old Style" panose="02050604050505020204" pitchFamily="18" charset="0"/>
              </a:rPr>
              <a:t> The </a:t>
            </a:r>
            <a:r>
              <a:rPr lang="en-US" sz="2800" dirty="0">
                <a:latin typeface="Bookman Old Style" panose="02050604050505020204" pitchFamily="18" charset="0"/>
              </a:rPr>
              <a:t>system uses a web interface to allow users </a:t>
            </a:r>
            <a:r>
              <a:rPr lang="en-US" sz="2800" dirty="0" smtClean="0">
                <a:latin typeface="Bookman Old Style" panose="02050604050505020204" pitchFamily="18" charset="0"/>
              </a:rPr>
              <a:t>   to </a:t>
            </a:r>
            <a:r>
              <a:rPr lang="en-US" sz="2800" dirty="0">
                <a:latin typeface="Bookman Old Style" panose="02050604050505020204" pitchFamily="18" charset="0"/>
              </a:rPr>
              <a:t>post messages and announcements, which </a:t>
            </a:r>
            <a:r>
              <a:rPr lang="en-US" sz="2800" dirty="0" smtClean="0">
                <a:latin typeface="Bookman Old Style" panose="02050604050505020204" pitchFamily="18" charset="0"/>
              </a:rPr>
              <a:t> are   then </a:t>
            </a:r>
            <a:r>
              <a:rPr lang="en-US" sz="2800" dirty="0">
                <a:latin typeface="Bookman Old Style" panose="02050604050505020204" pitchFamily="18" charset="0"/>
              </a:rPr>
              <a:t>displayed on the </a:t>
            </a:r>
            <a:r>
              <a:rPr lang="en-US" sz="2800" dirty="0" smtClean="0">
                <a:latin typeface="Bookman Old Style" panose="02050604050505020204" pitchFamily="18" charset="0"/>
              </a:rPr>
              <a:t>Website.</a:t>
            </a:r>
          </a:p>
          <a:p>
            <a:pPr>
              <a:buFont typeface="Wingdings" panose="05000000000000000000" pitchFamily="2" charset="2"/>
              <a:buChar char="§"/>
            </a:pPr>
            <a:r>
              <a:rPr lang="en-US" sz="2800" dirty="0" smtClean="0">
                <a:latin typeface="Bookman Old Style" panose="02050604050505020204" pitchFamily="18" charset="0"/>
              </a:rPr>
              <a:t> Which will be </a:t>
            </a:r>
            <a:r>
              <a:rPr lang="en-US" sz="2800" dirty="0" smtClean="0">
                <a:latin typeface="Bookman Old Style" panose="02050604050505020204" pitchFamily="18" charset="0"/>
              </a:rPr>
              <a:t>Beneficial </a:t>
            </a:r>
            <a:r>
              <a:rPr lang="en-US" sz="2800" dirty="0" smtClean="0">
                <a:latin typeface="Bookman Old Style" panose="02050604050505020204" pitchFamily="18" charset="0"/>
              </a:rPr>
              <a:t>for the Students .</a:t>
            </a:r>
          </a:p>
          <a:p>
            <a:pPr>
              <a:buFont typeface="Wingdings" panose="05000000000000000000" pitchFamily="2" charset="2"/>
              <a:buChar char="§"/>
            </a:pPr>
            <a:r>
              <a:rPr lang="en-US" sz="2800" dirty="0" smtClean="0">
                <a:latin typeface="Bookman Old Style" panose="02050604050505020204" pitchFamily="18" charset="0"/>
              </a:rPr>
              <a:t> Easy to Use.</a:t>
            </a:r>
          </a:p>
          <a:p>
            <a:pPr>
              <a:buFont typeface="Wingdings" panose="05000000000000000000" pitchFamily="2" charset="2"/>
              <a:buChar char="§"/>
            </a:pPr>
            <a:r>
              <a:rPr lang="en-US" sz="2800" dirty="0" smtClean="0">
                <a:latin typeface="Bookman Old Style" panose="02050604050505020204" pitchFamily="18" charset="0"/>
              </a:rPr>
              <a:t> Reduces Efforts to visit the place.</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253961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828" y="685070"/>
            <a:ext cx="8911687" cy="1280890"/>
          </a:xfrm>
        </p:spPr>
        <p:txBody>
          <a:bodyPr>
            <a:normAutofit/>
          </a:bodyPr>
          <a:lstStyle/>
          <a:p>
            <a:r>
              <a:rPr lang="en-US" sz="4000" b="1" u="sng" dirty="0">
                <a:ln w="22225">
                  <a:solidFill>
                    <a:schemeClr val="tx1"/>
                  </a:solidFill>
                  <a:prstDash val="solid"/>
                </a:ln>
                <a:solidFill>
                  <a:schemeClr val="accent2">
                    <a:lumMod val="40000"/>
                    <a:lumOff val="60000"/>
                  </a:schemeClr>
                </a:solidFill>
              </a:rPr>
              <a:t>PROJECT SCOPE &amp; LIMITATIONS</a:t>
            </a:r>
          </a:p>
        </p:txBody>
      </p:sp>
      <p:sp>
        <p:nvSpPr>
          <p:cNvPr id="3" name="Content Placeholder 2"/>
          <p:cNvSpPr>
            <a:spLocks noGrp="1"/>
          </p:cNvSpPr>
          <p:nvPr>
            <p:ph idx="1"/>
          </p:nvPr>
        </p:nvSpPr>
        <p:spPr>
          <a:xfrm>
            <a:off x="1944778" y="1689463"/>
            <a:ext cx="8915400" cy="3777622"/>
          </a:xfrm>
        </p:spPr>
        <p:txBody>
          <a:bodyPr>
            <a:normAutofit/>
          </a:bodyPr>
          <a:lstStyle/>
          <a:p>
            <a:pPr>
              <a:buFont typeface="Wingdings" panose="05000000000000000000" pitchFamily="2" charset="2"/>
              <a:buChar char="Ø"/>
            </a:pPr>
            <a:r>
              <a:rPr lang="en-US" sz="2400" dirty="0"/>
              <a:t>To reduce the manual work which includes writing manually the notices or taking print </a:t>
            </a:r>
            <a:r>
              <a:rPr lang="en-US" sz="2400" dirty="0" smtClean="0"/>
              <a:t>outs </a:t>
            </a:r>
            <a:r>
              <a:rPr lang="en-US" sz="2400" dirty="0"/>
              <a:t>or visiting personally to notice board for checking </a:t>
            </a:r>
            <a:r>
              <a:rPr lang="en-US" sz="2400" dirty="0" smtClean="0"/>
              <a:t>notices.</a:t>
            </a:r>
            <a:endParaRPr lang="en-IN" sz="2400" dirty="0"/>
          </a:p>
          <a:p>
            <a:pPr>
              <a:buFont typeface="Wingdings" panose="05000000000000000000" pitchFamily="2" charset="2"/>
              <a:buChar char="Ø"/>
            </a:pPr>
            <a:r>
              <a:rPr lang="en-US" sz="2400" dirty="0" smtClean="0"/>
              <a:t>To </a:t>
            </a:r>
            <a:r>
              <a:rPr lang="en-US" sz="2400" dirty="0"/>
              <a:t>replace physical notice boards with e-notice boards for efficiency and durability</a:t>
            </a:r>
            <a:r>
              <a:rPr lang="en-US" sz="2400" dirty="0" smtClean="0"/>
              <a:t>.</a:t>
            </a:r>
          </a:p>
          <a:p>
            <a:pPr>
              <a:buFont typeface="Wingdings" panose="05000000000000000000" pitchFamily="2" charset="2"/>
              <a:buChar char="Ø"/>
            </a:pPr>
            <a:r>
              <a:rPr lang="en-US" sz="2400" dirty="0" smtClean="0"/>
              <a:t>To keep all record of all notices , uploaded anytime.</a:t>
            </a:r>
            <a:endParaRPr lang="en-US" sz="2400" b="1" dirty="0" smtClean="0"/>
          </a:p>
          <a:p>
            <a:pPr marL="0" indent="0">
              <a:buNone/>
            </a:pPr>
            <a:r>
              <a:rPr lang="en-US" sz="2400" b="1" dirty="0"/>
              <a:t> </a:t>
            </a:r>
            <a:r>
              <a:rPr lang="en-US" sz="2400" b="1" dirty="0" smtClean="0"/>
              <a:t>   </a:t>
            </a:r>
          </a:p>
        </p:txBody>
      </p:sp>
    </p:spTree>
    <p:extLst>
      <p:ext uri="{BB962C8B-B14F-4D97-AF65-F5344CB8AC3E}">
        <p14:creationId xmlns:p14="http://schemas.microsoft.com/office/powerpoint/2010/main" val="2120203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ln w="9525">
                  <a:solidFill>
                    <a:schemeClr val="tx1"/>
                  </a:solidFill>
                  <a:prstDash val="solid"/>
                </a:ln>
                <a:solidFill>
                  <a:schemeClr val="bg1">
                    <a:lumMod val="75000"/>
                  </a:schemeClr>
                </a:solidFill>
                <a:effectLst>
                  <a:outerShdw blurRad="12700" dist="38100" dir="2700000" algn="tl" rotWithShape="0">
                    <a:schemeClr val="accent5">
                      <a:lumMod val="60000"/>
                      <a:lumOff val="40000"/>
                    </a:schemeClr>
                  </a:outerShdw>
                </a:effectLst>
              </a:rPr>
              <a:t>SYSTEM ANALYSIS</a:t>
            </a:r>
            <a:endParaRPr lang="en-IN" sz="4800" dirty="0">
              <a:solidFill>
                <a:schemeClr val="bg1">
                  <a:lumMod val="75000"/>
                </a:schemeClr>
              </a:solidFill>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Existing system</a:t>
            </a:r>
          </a:p>
          <a:p>
            <a:pPr>
              <a:buFont typeface="Wingdings" panose="05000000000000000000" pitchFamily="2" charset="2"/>
              <a:buChar char="ü"/>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Scope and limitation of Existing system</a:t>
            </a:r>
          </a:p>
          <a:p>
            <a:pPr>
              <a:buFont typeface="Wingdings" panose="05000000000000000000" pitchFamily="2" charset="2"/>
              <a:buChar char="ü"/>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Project perspective, features</a:t>
            </a:r>
          </a:p>
          <a:p>
            <a:pPr>
              <a:buFont typeface="Wingdings" panose="05000000000000000000" pitchFamily="2" charset="2"/>
              <a:buChar char="ü"/>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Stakeholders</a:t>
            </a:r>
          </a:p>
          <a:p>
            <a:pPr>
              <a:buFont typeface="Wingdings" panose="05000000000000000000" pitchFamily="2" charset="2"/>
              <a:buChar char="ü"/>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Requirement analysis: </a:t>
            </a:r>
          </a:p>
          <a:p>
            <a:pPr marL="0" indent="0">
              <a:buNone/>
            </a:pP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	</a:t>
            </a: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1.Functional requirements,</a:t>
            </a:r>
          </a:p>
          <a:p>
            <a:pPr marL="0" indent="0">
              <a:buNone/>
            </a:pP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     2.</a:t>
            </a: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Performance </a:t>
            </a: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requirements</a:t>
            </a: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 </a:t>
            </a:r>
            <a:endPar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endParaRPr>
          </a:p>
          <a:p>
            <a:pPr marL="0" indent="0">
              <a:buNone/>
            </a:pP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     3.Security </a:t>
            </a:r>
            <a:r>
              <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requirements </a:t>
            </a:r>
            <a:r>
              <a:rPr lang="en-IN" sz="2800" b="1" dirty="0" smtClean="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rPr>
              <a:t>.</a:t>
            </a:r>
            <a:endParaRPr lang="en-IN" sz="2800"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latin typeface="Book Antiqua" panose="02040602050305030304" pitchFamily="18" charset="0"/>
            </a:endParaRPr>
          </a:p>
          <a:p>
            <a:pPr marL="0" indent="0">
              <a:buNone/>
            </a:pP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180243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Retrospect</Template>
  <TotalTime>459</TotalTime>
  <Words>1229</Words>
  <Application>Microsoft Office PowerPoint</Application>
  <PresentationFormat>Widescreen</PresentationFormat>
  <Paragraphs>258</Paragraphs>
  <Slides>32</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32</vt:i4>
      </vt:variant>
    </vt:vector>
  </HeadingPairs>
  <TitlesOfParts>
    <vt:vector size="55" baseType="lpstr">
      <vt:lpstr>Arial</vt:lpstr>
      <vt:lpstr>Arial Narrow</vt:lpstr>
      <vt:lpstr>Arial Rounded MT</vt:lpstr>
      <vt:lpstr>Arial Rounded MT Bold</vt:lpstr>
      <vt:lpstr>Bahnschrift Light</vt:lpstr>
      <vt:lpstr>Bahnschrift SemiBold</vt:lpstr>
      <vt:lpstr>Bahnschrift SemiLight</vt:lpstr>
      <vt:lpstr>Bahnschrift SemiLight SemiConde</vt:lpstr>
      <vt:lpstr>Baskerville Old Face</vt:lpstr>
      <vt:lpstr>Book Antiqua</vt:lpstr>
      <vt:lpstr>Bookman Old Style</vt:lpstr>
      <vt:lpstr>Britannic Bold</vt:lpstr>
      <vt:lpstr>Calibri</vt:lpstr>
      <vt:lpstr>Californian FB</vt:lpstr>
      <vt:lpstr>Century Gothic</vt:lpstr>
      <vt:lpstr>Comic Sans MS</vt:lpstr>
      <vt:lpstr>Copperplate Gothic Bold</vt:lpstr>
      <vt:lpstr>Sanskrit Text</vt:lpstr>
      <vt:lpstr>Times New Roman</vt:lpstr>
      <vt:lpstr>Verdana</vt:lpstr>
      <vt:lpstr>Wingdings</vt:lpstr>
      <vt:lpstr>Wingdings 3</vt:lpstr>
      <vt:lpstr>Wisp</vt:lpstr>
      <vt:lpstr>Vidya Pratishtan’s Art’s, Science &amp; Commerce ,College Baramati, Dist : Pune-413133  A Project report on: Digital Notice Board </vt:lpstr>
      <vt:lpstr>INTRODUCTION</vt:lpstr>
      <vt:lpstr>ABSTRACT</vt:lpstr>
      <vt:lpstr>MOTIVATION</vt:lpstr>
      <vt:lpstr>PROBLEM STATEMENT</vt:lpstr>
      <vt:lpstr>OBJECTIVE &amp; GOALS</vt:lpstr>
      <vt:lpstr>LITERATURE SURVEY</vt:lpstr>
      <vt:lpstr>PROJECT SCOPE &amp; LIMITATIONS</vt:lpstr>
      <vt:lpstr>SYSTEM ANALYSIS</vt:lpstr>
      <vt:lpstr>EXISTING SYSTEM</vt:lpstr>
      <vt:lpstr>SCOPE &amp; LIMITATION OF EXISTING SYSTEM</vt:lpstr>
      <vt:lpstr>PROJECT PERSPECTIVE-FEATURES</vt:lpstr>
      <vt:lpstr>STAKEHOLDERS</vt:lpstr>
      <vt:lpstr>REQUIREMENT ANALYSIS  </vt:lpstr>
      <vt:lpstr>REQUIREMENT ANALYSIS</vt:lpstr>
      <vt:lpstr>REQUIREMENT ANALYSIS</vt:lpstr>
      <vt:lpstr>SYSTEM   DESIGN</vt:lpstr>
      <vt:lpstr>UML DIAGRAM</vt:lpstr>
      <vt:lpstr>CLASS DIAGRAM </vt:lpstr>
      <vt:lpstr>SEQUENCE DIAGRAM - STUDENT</vt:lpstr>
      <vt:lpstr>SEQUENCE DIAGRAM - ADMIN</vt:lpstr>
      <vt:lpstr>Activity Diagram</vt:lpstr>
      <vt:lpstr>OUTPUTS AND RECORD TESTING</vt:lpstr>
      <vt:lpstr>SIGN UP (REGISTRATION PAGE)</vt:lpstr>
      <vt:lpstr>LOG IN PAGE</vt:lpstr>
      <vt:lpstr>USER DASHBOARD </vt:lpstr>
      <vt:lpstr>USER ALL NOTICES</vt:lpstr>
      <vt:lpstr>ADMIN LOGIN</vt:lpstr>
      <vt:lpstr>ADMIN DASHBOARD</vt:lpstr>
      <vt:lpstr>ADMIN ALL NOTICES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cp:lastModifiedBy>
  <cp:revision>48</cp:revision>
  <dcterms:created xsi:type="dcterms:W3CDTF">2023-03-23T18:15:43Z</dcterms:created>
  <dcterms:modified xsi:type="dcterms:W3CDTF">2023-05-06T04:08:17Z</dcterms:modified>
</cp:coreProperties>
</file>