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Lst>
  <p:notesMasterIdLst>
    <p:notesMasterId r:id="rId23"/>
  </p:notesMasterIdLst>
  <p:sldIdLst>
    <p:sldId id="292" r:id="rId5"/>
    <p:sldId id="1305" r:id="rId6"/>
    <p:sldId id="352" r:id="rId7"/>
    <p:sldId id="1300" r:id="rId8"/>
    <p:sldId id="1284" r:id="rId9"/>
    <p:sldId id="1285" r:id="rId10"/>
    <p:sldId id="1286" r:id="rId11"/>
    <p:sldId id="1287" r:id="rId12"/>
    <p:sldId id="1292" r:id="rId13"/>
    <p:sldId id="1293" r:id="rId14"/>
    <p:sldId id="1294" r:id="rId15"/>
    <p:sldId id="1295" r:id="rId16"/>
    <p:sldId id="1296" r:id="rId17"/>
    <p:sldId id="1322" r:id="rId18"/>
    <p:sldId id="1323" r:id="rId19"/>
    <p:sldId id="1297" r:id="rId20"/>
    <p:sldId id="1288" r:id="rId21"/>
    <p:sldId id="1249" r:id="rId22"/>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94" userDrawn="1">
          <p15:clr>
            <a:srgbClr val="A4A3A4"/>
          </p15:clr>
        </p15:guide>
        <p15:guide id="2" pos="115"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showGuides="1">
      <p:cViewPr varScale="1">
        <p:scale>
          <a:sx n="54" d="100"/>
          <a:sy n="54" d="100"/>
        </p:scale>
        <p:origin x="52" y="440"/>
      </p:cViewPr>
      <p:guideLst>
        <p:guide orient="horz" pos="594"/>
        <p:guide pos="115"/>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1" loCatId="process" qsTypeId="urn:microsoft.com/office/officeart/2005/8/quickstyle/simple1#1" qsCatId="simple" csTypeId="urn:microsoft.com/office/officeart/2005/8/colors/accent1_2#1"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1">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panose="020F0502020204030204"/>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2"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3">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1058594"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p:cNvSpPr txBox="1"/>
          <p:nvPr/>
        </p:nvSpPr>
        <p:spPr>
          <a:xfrm>
            <a:off x="1003625" y="364253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p>
        </p:txBody>
      </p:sp>
      <p:sp>
        <p:nvSpPr>
          <p:cNvPr id="14" name="TextBox 13"/>
          <p:cNvSpPr txBox="1"/>
          <p:nvPr/>
        </p:nvSpPr>
        <p:spPr>
          <a:xfrm>
            <a:off x="1095375" y="3956050"/>
            <a:ext cx="2738120"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Name: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R RANJANI </a:t>
            </a:r>
            <a:endParaRPr lang="en-US" sz="1100" dirty="0">
              <a:solidFill>
                <a:srgbClr val="7030A0"/>
              </a:solidFill>
            </a:endParaRPr>
          </a:p>
          <a:p>
            <a:pPr marR="0" lvl="0" rtl="0">
              <a:lnSpc>
                <a:spcPct val="100000"/>
              </a:lnSpc>
              <a:spcBef>
                <a:spcPts val="0"/>
              </a:spcBef>
              <a:spcAft>
                <a:spcPts val="200"/>
              </a:spcAft>
              <a:buClr>
                <a:schemeClr val="bg1"/>
              </a:buClr>
            </a:pPr>
            <a:r>
              <a:rPr lang="en-US" sz="1100" b="1" i="0" u="none" strike="noStrike" cap="none" dirty="0">
                <a:solidFill>
                  <a:schemeClr val="tx1"/>
                </a:solidFill>
                <a:latin typeface="Arial" panose="020B0604020202020204"/>
                <a:ea typeface="Arial" panose="020B0604020202020204"/>
                <a:cs typeface="Arial" panose="020B0604020202020204"/>
                <a:sym typeface="Arial" panose="020B0604020202020204"/>
              </a:rPr>
              <a:t>Student ID: </a:t>
            </a:r>
            <a:r>
              <a:rPr lang="en-US" sz="1100" b="1" i="0" u="none" strike="noStrike" cap="none" dirty="0">
                <a:solidFill>
                  <a:srgbClr val="7030A0"/>
                </a:solidFill>
                <a:latin typeface="Arial" panose="020B0604020202020204"/>
                <a:ea typeface="Arial" panose="020B0604020202020204"/>
                <a:cs typeface="Arial" panose="020B0604020202020204"/>
                <a:sym typeface="Arial" panose="020B0604020202020204"/>
              </a:rPr>
              <a:t>au814721104045</a:t>
            </a:r>
            <a:endParaRPr lang="en-US" sz="1100" b="0" i="0" u="none" strike="noStrike" cap="none" dirty="0">
              <a:solidFill>
                <a:srgbClr val="7030A0"/>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432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a:solidFill>
                  <a:srgbClr val="7030A0"/>
                </a:solidFill>
                <a:latin typeface="Arial" panose="020B0604020202020204"/>
                <a:ea typeface="Arial" panose="020B0604020202020204"/>
                <a:cs typeface="Arial" panose="020B0604020202020204"/>
                <a:sym typeface="Arial" panose="020B0604020202020204"/>
              </a:rPr>
              <a:t>SRM TRP ENGINEERING COLLEGE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sz="2400" b="1" dirty="0">
                <a:solidFill>
                  <a:srgbClr val="00B0F0"/>
                </a:solidFill>
              </a:rPr>
              <a:t>Student’s login</a:t>
            </a:r>
          </a:p>
        </p:txBody>
      </p:sp>
      <p:pic>
        <p:nvPicPr>
          <p:cNvPr id="3" name="Picture 2">
            <a:extLst>
              <a:ext uri="{FF2B5EF4-FFF2-40B4-BE49-F238E27FC236}">
                <a16:creationId xmlns:a16="http://schemas.microsoft.com/office/drawing/2014/main" id="{DBAFDE42-ACFB-952C-8EE9-E21B832694FF}"/>
              </a:ext>
            </a:extLst>
          </p:cNvPr>
          <p:cNvPicPr>
            <a:picLocks noChangeAspect="1"/>
          </p:cNvPicPr>
          <p:nvPr/>
        </p:nvPicPr>
        <p:blipFill>
          <a:blip r:embed="rId2"/>
          <a:stretch>
            <a:fillRect/>
          </a:stretch>
        </p:blipFill>
        <p:spPr>
          <a:xfrm>
            <a:off x="628560" y="1267649"/>
            <a:ext cx="7886430" cy="32747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sz="2400" b="1" dirty="0">
                <a:solidFill>
                  <a:srgbClr val="00B0F0"/>
                </a:solidFill>
              </a:rPr>
              <a:t>Student’s page</a:t>
            </a:r>
          </a:p>
        </p:txBody>
      </p:sp>
      <p:sp>
        <p:nvSpPr>
          <p:cNvPr id="3" name="Text Box 2"/>
          <p:cNvSpPr txBox="1"/>
          <p:nvPr/>
        </p:nvSpPr>
        <p:spPr>
          <a:xfrm>
            <a:off x="2418080" y="1964690"/>
            <a:ext cx="3048000" cy="306705"/>
          </a:xfrm>
          <a:prstGeom prst="rect">
            <a:avLst/>
          </a:prstGeom>
          <a:noFill/>
        </p:spPr>
        <p:txBody>
          <a:bodyPr wrap="square" rtlCol="0">
            <a:spAutoFit/>
          </a:bodyPr>
          <a:lstStyle/>
          <a:p>
            <a:endParaRPr lang="en-US"/>
          </a:p>
        </p:txBody>
      </p:sp>
      <p:pic>
        <p:nvPicPr>
          <p:cNvPr id="5" name="Picture 4">
            <a:extLst>
              <a:ext uri="{FF2B5EF4-FFF2-40B4-BE49-F238E27FC236}">
                <a16:creationId xmlns:a16="http://schemas.microsoft.com/office/drawing/2014/main" id="{1BD1BAD6-2A7A-EC38-F983-2E4F26A3345B}"/>
              </a:ext>
            </a:extLst>
          </p:cNvPr>
          <p:cNvPicPr>
            <a:picLocks noChangeAspect="1"/>
          </p:cNvPicPr>
          <p:nvPr/>
        </p:nvPicPr>
        <p:blipFill>
          <a:blip r:embed="rId2"/>
          <a:stretch>
            <a:fillRect/>
          </a:stretch>
        </p:blipFill>
        <p:spPr>
          <a:xfrm>
            <a:off x="304430" y="1267649"/>
            <a:ext cx="8535140" cy="32580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sz="2400" b="1">
                <a:solidFill>
                  <a:srgbClr val="00B0F0"/>
                </a:solidFill>
              </a:rPr>
              <a:t>Teacher’s login</a:t>
            </a:r>
          </a:p>
        </p:txBody>
      </p:sp>
      <p:pic>
        <p:nvPicPr>
          <p:cNvPr id="3" name="Picture 2">
            <a:extLst>
              <a:ext uri="{FF2B5EF4-FFF2-40B4-BE49-F238E27FC236}">
                <a16:creationId xmlns:a16="http://schemas.microsoft.com/office/drawing/2014/main" id="{574BB7DB-1976-DDD7-2655-07E70E642378}"/>
              </a:ext>
            </a:extLst>
          </p:cNvPr>
          <p:cNvPicPr>
            <a:picLocks noChangeAspect="1"/>
          </p:cNvPicPr>
          <p:nvPr/>
        </p:nvPicPr>
        <p:blipFill>
          <a:blip r:embed="rId2"/>
          <a:stretch>
            <a:fillRect/>
          </a:stretch>
        </p:blipFill>
        <p:spPr>
          <a:xfrm>
            <a:off x="438554" y="1267648"/>
            <a:ext cx="8266892" cy="32184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sz="2400" b="1" dirty="0">
                <a:solidFill>
                  <a:srgbClr val="00B0F0"/>
                </a:solidFill>
              </a:rPr>
              <a:t>Teacher’s Page</a:t>
            </a:r>
          </a:p>
        </p:txBody>
      </p:sp>
      <p:pic>
        <p:nvPicPr>
          <p:cNvPr id="3" name="Picture 2">
            <a:extLst>
              <a:ext uri="{FF2B5EF4-FFF2-40B4-BE49-F238E27FC236}">
                <a16:creationId xmlns:a16="http://schemas.microsoft.com/office/drawing/2014/main" id="{B6DA953C-CF76-40DA-21EB-5AC0C9B02B32}"/>
              </a:ext>
            </a:extLst>
          </p:cNvPr>
          <p:cNvPicPr>
            <a:picLocks noChangeAspect="1"/>
          </p:cNvPicPr>
          <p:nvPr/>
        </p:nvPicPr>
        <p:blipFill>
          <a:blip r:embed="rId2"/>
          <a:stretch>
            <a:fillRect/>
          </a:stretch>
        </p:blipFill>
        <p:spPr>
          <a:xfrm>
            <a:off x="176403" y="1267649"/>
            <a:ext cx="8791194" cy="33874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685"/>
            <a:ext cx="7886700" cy="715645"/>
          </a:xfrm>
        </p:spPr>
        <p:txBody>
          <a:bodyPr/>
          <a:lstStyle/>
          <a:p>
            <a:pPr algn="ctr"/>
            <a:r>
              <a:rPr lang="en-US" sz="2400" b="1">
                <a:solidFill>
                  <a:srgbClr val="00B0F0"/>
                </a:solidFill>
              </a:rPr>
              <a:t>No access</a:t>
            </a:r>
          </a:p>
        </p:txBody>
      </p:sp>
      <p:sp>
        <p:nvSpPr>
          <p:cNvPr id="3" name="Subtitle 2"/>
          <p:cNvSpPr>
            <a:spLocks noGrp="1"/>
          </p:cNvSpPr>
          <p:nvPr>
            <p:ph type="subTitle"/>
          </p:nvPr>
        </p:nvSpPr>
        <p:spPr/>
        <p:txBody>
          <a:bodyPr/>
          <a:lstStyle/>
          <a:p>
            <a:endParaRPr lang="en-US"/>
          </a:p>
        </p:txBody>
      </p:sp>
      <p:pic>
        <p:nvPicPr>
          <p:cNvPr id="6" name="Picture 5">
            <a:extLst>
              <a:ext uri="{FF2B5EF4-FFF2-40B4-BE49-F238E27FC236}">
                <a16:creationId xmlns:a16="http://schemas.microsoft.com/office/drawing/2014/main" id="{322BDDD2-C10E-3A01-19A1-B80E0E346F4F}"/>
              </a:ext>
            </a:extLst>
          </p:cNvPr>
          <p:cNvPicPr>
            <a:picLocks noChangeAspect="1"/>
          </p:cNvPicPr>
          <p:nvPr/>
        </p:nvPicPr>
        <p:blipFill>
          <a:blip r:embed="rId2"/>
          <a:stretch>
            <a:fillRect/>
          </a:stretch>
        </p:blipFill>
        <p:spPr>
          <a:xfrm>
            <a:off x="285008" y="989329"/>
            <a:ext cx="8728363" cy="40112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8775"/>
            <a:ext cx="7886700" cy="471805"/>
          </a:xfrm>
        </p:spPr>
        <p:txBody>
          <a:bodyPr/>
          <a:lstStyle/>
          <a:p>
            <a:pPr algn="ctr"/>
            <a:r>
              <a:rPr lang="en-US" sz="2400" b="1">
                <a:solidFill>
                  <a:srgbClr val="00B0F0"/>
                </a:solidFill>
              </a:rPr>
              <a:t>404 error</a:t>
            </a:r>
          </a:p>
        </p:txBody>
      </p:sp>
      <p:sp>
        <p:nvSpPr>
          <p:cNvPr id="3" name="Subtitle 2"/>
          <p:cNvSpPr>
            <a:spLocks noGrp="1"/>
          </p:cNvSpPr>
          <p:nvPr>
            <p:ph type="subTitle"/>
          </p:nvPr>
        </p:nvSpPr>
        <p:spPr/>
        <p:txBody>
          <a:bodyPr/>
          <a:lstStyle/>
          <a:p>
            <a:endParaRPr lang="en-US"/>
          </a:p>
        </p:txBody>
      </p:sp>
      <p:pic>
        <p:nvPicPr>
          <p:cNvPr id="4" name="Picture 3">
            <a:extLst>
              <a:ext uri="{FF2B5EF4-FFF2-40B4-BE49-F238E27FC236}">
                <a16:creationId xmlns:a16="http://schemas.microsoft.com/office/drawing/2014/main" id="{F7BF58E6-CACB-CBFB-613C-EEA43F3B172D}"/>
              </a:ext>
            </a:extLst>
          </p:cNvPr>
          <p:cNvPicPr>
            <a:picLocks noChangeAspect="1"/>
          </p:cNvPicPr>
          <p:nvPr/>
        </p:nvPicPr>
        <p:blipFill>
          <a:blip r:embed="rId2"/>
          <a:stretch>
            <a:fillRect/>
          </a:stretch>
        </p:blipFill>
        <p:spPr>
          <a:xfrm>
            <a:off x="285008" y="915575"/>
            <a:ext cx="8443356" cy="40850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pPr algn="ctr"/>
            <a:r>
              <a:rPr lang="en-IN" sz="2400" b="1">
                <a:solidFill>
                  <a:srgbClr val="00B0F0"/>
                </a:solidFill>
                <a:latin typeface="+mj-lt"/>
              </a:rPr>
              <a:t>Future </a:t>
            </a:r>
            <a:r>
              <a:rPr lang="en-US" sz="2400" b="1">
                <a:solidFill>
                  <a:srgbClr val="00B0F0"/>
                </a:solidFill>
                <a:latin typeface="+mj-lt"/>
              </a:rPr>
              <a:t>Enhancements</a:t>
            </a:r>
            <a:br>
              <a:rPr lang="en-US" b="0" i="0">
                <a:solidFill>
                  <a:srgbClr val="374151"/>
                </a:solidFill>
                <a:effectLst/>
                <a:latin typeface="Söhne"/>
              </a:rPr>
            </a:br>
            <a:endParaRPr lang="en-US"/>
          </a:p>
        </p:txBody>
      </p:sp>
      <p:sp>
        <p:nvSpPr>
          <p:cNvPr id="3" name="Text Box 2"/>
          <p:cNvSpPr txBox="1"/>
          <p:nvPr/>
        </p:nvSpPr>
        <p:spPr>
          <a:xfrm>
            <a:off x="2084070" y="1564005"/>
            <a:ext cx="4975860" cy="2245360"/>
          </a:xfrm>
          <a:prstGeom prst="rect">
            <a:avLst/>
          </a:prstGeom>
          <a:noFill/>
        </p:spPr>
        <p:txBody>
          <a:bodyPr wrap="square" rtlCol="0">
            <a:spAutoFit/>
          </a:bodyPr>
          <a:lstStyle/>
          <a:p>
            <a:pPr marL="285750" indent="-285750">
              <a:buFont typeface="Arial" panose="020B0604020202020204" pitchFamily="34" charset="0"/>
              <a:buChar char="•"/>
            </a:pPr>
            <a:r>
              <a:rPr lang="en-US"/>
              <a:t>Advanced Collaboration Features</a:t>
            </a:r>
          </a:p>
          <a:p>
            <a:pPr marL="285750" indent="-285750">
              <a:buFont typeface="Arial" panose="020B0604020202020204" pitchFamily="34" charset="0"/>
              <a:buChar char="•"/>
            </a:pPr>
            <a:r>
              <a:rPr lang="en-US"/>
              <a:t>Integration with External Tools</a:t>
            </a:r>
          </a:p>
          <a:p>
            <a:pPr marL="285750" indent="-285750">
              <a:buFont typeface="Arial" panose="020B0604020202020204" pitchFamily="34" charset="0"/>
              <a:buChar char="•"/>
            </a:pPr>
            <a:r>
              <a:rPr lang="en-US"/>
              <a:t>Enhanced Security Measures</a:t>
            </a:r>
          </a:p>
          <a:p>
            <a:pPr marL="285750" indent="-285750">
              <a:buFont typeface="Arial" panose="020B0604020202020204" pitchFamily="34" charset="0"/>
              <a:buChar char="•"/>
            </a:pPr>
            <a:r>
              <a:rPr lang="en-US"/>
              <a:t>Mobile Application Support</a:t>
            </a:r>
          </a:p>
          <a:p>
            <a:pPr marL="285750" indent="-285750">
              <a:buFont typeface="Arial" panose="020B0604020202020204" pitchFamily="34" charset="0"/>
              <a:buChar char="•"/>
            </a:pPr>
            <a:r>
              <a:rPr lang="en-US"/>
              <a:t>Offline Access and Synchronization</a:t>
            </a:r>
          </a:p>
          <a:p>
            <a:pPr marL="285750" indent="-285750">
              <a:buFont typeface="Arial" panose="020B0604020202020204" pitchFamily="34" charset="0"/>
              <a:buChar char="•"/>
            </a:pPr>
            <a:r>
              <a:rPr lang="en-US"/>
              <a:t>Customizable Templates and Workflows</a:t>
            </a:r>
          </a:p>
          <a:p>
            <a:pPr marL="285750" indent="-285750">
              <a:buFont typeface="Arial" panose="020B0604020202020204" pitchFamily="34" charset="0"/>
              <a:buChar char="•"/>
            </a:pPr>
            <a:r>
              <a:rPr lang="en-US"/>
              <a:t>Analytics and Insights</a:t>
            </a:r>
          </a:p>
          <a:p>
            <a:pPr marL="285750" indent="-285750">
              <a:buFont typeface="Arial" panose="020B0604020202020204" pitchFamily="34" charset="0"/>
              <a:buChar char="•"/>
            </a:pPr>
            <a:r>
              <a:rPr lang="en-US"/>
              <a:t>Accessibility Features</a:t>
            </a:r>
          </a:p>
          <a:p>
            <a:pPr marL="285750" indent="-285750">
              <a:buFont typeface="Arial" panose="020B0604020202020204" pitchFamily="34" charset="0"/>
              <a:buChar char="•"/>
            </a:pPr>
            <a:r>
              <a:rPr lang="en-US"/>
              <a:t>Community and User Feedback Integration</a:t>
            </a:r>
          </a:p>
          <a:p>
            <a:pPr marL="285750" indent="-285750">
              <a:buFont typeface="Arial" panose="020B0604020202020204" pitchFamily="34" charset="0"/>
              <a:buChar cha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136890" cy="32258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Conclusion</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975360" y="1310640"/>
            <a:ext cx="7292340" cy="1783080"/>
          </a:xfrm>
          <a:prstGeom prst="rect">
            <a:avLst/>
          </a:prstGeom>
          <a:noFill/>
        </p:spPr>
        <p:txBody>
          <a:bodyPr wrap="square" rtlCol="0">
            <a:noAutofit/>
          </a:bodyPr>
          <a:lstStyle/>
          <a:p>
            <a:pPr algn="just"/>
            <a:r>
              <a:rPr lang="en-US"/>
              <a:t>The Notes Sharing Web Application developed on the Django framework presents a comprehensive solution to the challenges encountered in note-taking, organization, and sharing. By providing a centralized platform with robust security measures, advanced collaboration features, efficient organization tools, and a user-friendly interface, the application aims to streamline workflows, enhance productivity, and facilitate seamless knowledge sharing among users.</a:t>
            </a:r>
          </a:p>
          <a:p>
            <a:pPr algn="just"/>
            <a:endParaRPr lang="en-US"/>
          </a:p>
          <a:p>
            <a:pPr algn="just"/>
            <a:r>
              <a:rPr lang="en-US"/>
              <a:t>Overall, the Notes Sharing Web Application serves as a valuable tool for individuals, teams, and organizations seeking to streamline their note-taking processes, collaborate effectively, and harness the power of shared knowledge. Through continuous refinement and innovation, the application will continue to evolve and remain a vital asset for users in their quest for productivity and collaboration excellence.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a:solidFill>
            <a:srgbClr val="00B0F0"/>
          </a:solidFill>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3"/>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41300" y="681990"/>
            <a:ext cx="8661400"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Abstract</a:t>
            </a:r>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1402715" y="1414145"/>
            <a:ext cx="6635750" cy="3538220"/>
          </a:xfrm>
          <a:prstGeom prst="rect">
            <a:avLst/>
          </a:prstGeom>
          <a:noFill/>
        </p:spPr>
        <p:txBody>
          <a:bodyPr wrap="square" rtlCol="0">
            <a:spAutoFit/>
          </a:bodyPr>
          <a:lstStyle/>
          <a:p>
            <a:pPr algn="just"/>
            <a:r>
              <a:rPr lang="en-US"/>
              <a:t>This project aims to develop a web application for sharing notes, built on the Django framework. The application will provide a platform where users can create, upload, view, and share notes with others. Users will be able to register for an account, log in securely, and manage their notes within the platform.</a:t>
            </a:r>
          </a:p>
          <a:p>
            <a:pPr algn="just"/>
            <a:endParaRPr lang="en-US"/>
          </a:p>
          <a:p>
            <a:pPr algn="just"/>
            <a:r>
              <a:rPr lang="en-US"/>
              <a:t>Additionally, the application will prioritize security measures to protect user data and ensure privacy. This includes implementing secure user authentication mechanisms, data encryption, and permission management to control access to notes.</a:t>
            </a:r>
          </a:p>
          <a:p>
            <a:pPr algn="just"/>
            <a:endParaRPr lang="en-US"/>
          </a:p>
          <a:p>
            <a:pPr algn="just"/>
            <a:r>
              <a:rPr lang="en-US"/>
              <a:t>Overall, the Notes Sharing Web Application will provide a convenient and secure platform for users to collaborate, exchange knowledge, and manage their notes effectively.</a:t>
            </a:r>
          </a:p>
          <a:p>
            <a:pPr algn="just"/>
            <a:endParaRPr lang="en-US"/>
          </a:p>
          <a:p>
            <a:pPr algn="just"/>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7812405" cy="48069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Problem Statement</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94410" y="1390650"/>
            <a:ext cx="6776720" cy="2676525"/>
          </a:xfrm>
          <a:prstGeom prst="rect">
            <a:avLst/>
          </a:prstGeom>
          <a:noFill/>
        </p:spPr>
        <p:txBody>
          <a:bodyPr wrap="square" rtlCol="0">
            <a:spAutoFit/>
          </a:bodyPr>
          <a:lstStyle/>
          <a:p>
            <a:pPr algn="just"/>
            <a:r>
              <a:rPr lang="en-US"/>
              <a:t>In today's fast-paced digital environment, individuals often encounter challenges when it comes to managing and sharing notes effectively. Whether it's students collaborating on group projects, professionals sharing insights from meetings, or hobbyists exchanging information, there's a need for a centralized platform that simplifies the process of note creation, organization, and sharing.</a:t>
            </a:r>
          </a:p>
          <a:p>
            <a:pPr algn="just"/>
            <a:endParaRPr lang="en-US"/>
          </a:p>
          <a:p>
            <a:pPr algn="just"/>
            <a:r>
              <a:rPr lang="en-US" b="1"/>
              <a:t>Lack of Centralization: </a:t>
            </a:r>
            <a:r>
              <a:rPr lang="en-US"/>
              <a:t>Users face difficulties in finding a single platform that offers all the necessary features for creating, organizing, and sharing notes efficiently.</a:t>
            </a:r>
          </a:p>
          <a:p>
            <a:pPr algn="just"/>
            <a:endParaRPr lang="en-US"/>
          </a:p>
          <a:p>
            <a:pPr algn="just"/>
            <a:r>
              <a:rPr lang="en-US" b="1"/>
              <a:t>Inadequate Security</a:t>
            </a:r>
            <a:r>
              <a:rPr lang="en-US"/>
              <a:t>: Existing solutions may lack sufficient security measures to protect user data, leading to concerns about privacy and confidentiality.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261985" cy="40703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Project Overview</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
        <p:nvSpPr>
          <p:cNvPr id="4" name="Text Box 3"/>
          <p:cNvSpPr txBox="1"/>
          <p:nvPr/>
        </p:nvSpPr>
        <p:spPr>
          <a:xfrm>
            <a:off x="970915" y="1216025"/>
            <a:ext cx="7272655" cy="3091180"/>
          </a:xfrm>
          <a:prstGeom prst="rect">
            <a:avLst/>
          </a:prstGeom>
          <a:noFill/>
        </p:spPr>
        <p:txBody>
          <a:bodyPr wrap="square" rtlCol="0">
            <a:noAutofit/>
          </a:bodyPr>
          <a:lstStyle/>
          <a:p>
            <a:r>
              <a:rPr lang="en-US"/>
              <a:t>In the realm of note-taking and sharing, users encounter several challenges that impede their productivity and collaboration efforts. These challenges include:</a:t>
            </a:r>
          </a:p>
          <a:p>
            <a:endParaRPr lang="en-US"/>
          </a:p>
          <a:p>
            <a:r>
              <a:rPr lang="en-US" b="1"/>
              <a:t>Fragmented Tools</a:t>
            </a:r>
            <a:r>
              <a:rPr lang="en-US"/>
              <a:t>: Users often resort to using multiple applications or tools for note-taking, organization, and sharing. This fragmentation can lead to inefficiencies, as users must navigate between different platforms, each with its own interface and features.</a:t>
            </a:r>
          </a:p>
          <a:p>
            <a:endParaRPr lang="en-US"/>
          </a:p>
          <a:p>
            <a:r>
              <a:rPr lang="en-US" b="1"/>
              <a:t>Security Concerns</a:t>
            </a:r>
            <a:r>
              <a:rPr lang="en-US"/>
              <a:t>: Many existing note-sharing platforms may lack robust security measures, leaving user data vulnerable to breaches or unauthorized access. Without proper encryption and authentication mechanisms, users may hesitate to share sensitive information via these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406130" cy="46736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Pr</a:t>
            </a:r>
            <a:r>
              <a:rPr lang="en-US" altLang="en-IN" sz="2400" b="1">
                <a:solidFill>
                  <a:srgbClr val="00B0F0"/>
                </a:solidFill>
              </a:rPr>
              <a:t>oposed</a:t>
            </a:r>
            <a:r>
              <a:rPr lang="en-IN" sz="2400" b="1">
                <a:solidFill>
                  <a:srgbClr val="00B0F0"/>
                </a:solidFill>
              </a:rPr>
              <a:t> Solution</a:t>
            </a:r>
            <a:endParaRPr lang="en-IN" altLang="en-IN" sz="2400" b="1">
              <a:solidFill>
                <a:srgbClr val="00B0F0"/>
              </a:solidFill>
            </a:endParaRPr>
          </a:p>
        </p:txBody>
      </p:sp>
      <p:sp>
        <p:nvSpPr>
          <p:cNvPr id="11" name="TextBox 10"/>
          <p:cNvSpPr txBox="1"/>
          <p:nvPr/>
        </p:nvSpPr>
        <p:spPr>
          <a:xfrm>
            <a:off x="118848" y="1004430"/>
            <a:ext cx="8866934" cy="3646170"/>
          </a:xfrm>
          <a:prstGeom prst="rect">
            <a:avLst/>
          </a:prstGeom>
          <a:noFill/>
        </p:spPr>
        <p:txBody>
          <a:bodyPr wrap="square">
            <a:spAutoFit/>
          </a:bodyPr>
          <a:lstStyle/>
          <a:p>
            <a:pPr algn="just">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Notes Sharing Web Application built on the Django framework offers a robust solution to the challenges encountered in note-taking, organization, and sharing. Here's how the application addresses each problem:</a:t>
            </a:r>
          </a:p>
          <a:p>
            <a:pPr algn="just">
              <a:lnSpc>
                <a:spcPct val="150000"/>
              </a:lnSpc>
            </a:pPr>
            <a:endParaRPr lang="en-US" b="1" i="0">
              <a:solidFill>
                <a:srgbClr val="374151"/>
              </a:solidFill>
              <a:effectLst/>
              <a:latin typeface="Times New Roman" panose="02020603050405020304" pitchFamily="18" charset="0"/>
              <a:cs typeface="Times New Roman" panose="02020603050405020304" pitchFamily="18" charset="0"/>
            </a:endParaRP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Centralized Platform:</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The application provides a unified platform where users can perform all note-related tasks, including creation, editing, organization, and sharing. This eliminates the need for users to switch between multiple tools or platforms.</a:t>
            </a:r>
          </a:p>
          <a:p>
            <a:pPr algn="just">
              <a:lnSpc>
                <a:spcPct val="150000"/>
              </a:lnSpc>
            </a:pPr>
            <a:r>
              <a:rPr lang="en-US" b="1" i="0">
                <a:solidFill>
                  <a:srgbClr val="374151"/>
                </a:solidFill>
                <a:effectLst/>
                <a:latin typeface="Times New Roman" panose="02020603050405020304" pitchFamily="18" charset="0"/>
                <a:cs typeface="Times New Roman" panose="02020603050405020304" pitchFamily="18" charset="0"/>
              </a:rPr>
              <a:t>Security Measures:</a:t>
            </a:r>
          </a:p>
          <a:p>
            <a:pPr algn="just">
              <a:lnSpc>
                <a:spcPct val="150000"/>
              </a:lnSpc>
            </a:pPr>
            <a:r>
              <a:rPr lang="en-US" b="0" i="0">
                <a:solidFill>
                  <a:srgbClr val="374151"/>
                </a:solidFill>
                <a:effectLst/>
                <a:latin typeface="Times New Roman" panose="02020603050405020304" pitchFamily="18" charset="0"/>
                <a:cs typeface="Times New Roman" panose="02020603050405020304" pitchFamily="18" charset="0"/>
              </a:rPr>
              <a:t>Robust security measures are implemented to ensure the safety and privacy of user data. This includes encryption of sensitive information, secure authentication mechanisms (such as OAuth or JWT), and role-based access control to manage user permissions.</a:t>
            </a:r>
          </a:p>
        </p:txBody>
      </p:sp>
      <p:cxnSp>
        <p:nvCxnSpPr>
          <p:cNvPr id="2" name="Straight Connector 1"/>
          <p:cNvCxnSpPr/>
          <p:nvPr/>
        </p:nvCxnSpPr>
        <p:spPr>
          <a:xfrm>
            <a:off x="0" y="4687975"/>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213" y="624205"/>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p:cNvPicPr>
            <a:picLocks noChangeAspect="1"/>
          </p:cNvPicPr>
          <p:nvPr/>
        </p:nvPicPr>
        <p:blipFill>
          <a:blip r:embed="rId9"/>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0810" y="681990"/>
            <a:ext cx="8394700" cy="49085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IN" sz="2400" b="1">
                <a:solidFill>
                  <a:srgbClr val="00B0F0"/>
                </a:solidFill>
              </a:rPr>
              <a:t>Modelling &amp; Results</a:t>
            </a: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459865" y="1478915"/>
            <a:ext cx="6868795" cy="2891790"/>
          </a:xfrm>
          <a:prstGeom prst="rect">
            <a:avLst/>
          </a:prstGeom>
          <a:noFill/>
        </p:spPr>
        <p:txBody>
          <a:bodyPr wrap="square" rtlCol="0">
            <a:spAutoFit/>
          </a:bodyPr>
          <a:lstStyle/>
          <a:p>
            <a:r>
              <a:rPr lang="en-US" b="1"/>
              <a:t>Modeling:</a:t>
            </a:r>
          </a:p>
          <a:p>
            <a:r>
              <a:rPr lang="en-US" b="1"/>
              <a:t>Database Modeling:</a:t>
            </a:r>
          </a:p>
          <a:p>
            <a:r>
              <a:rPr lang="en-US"/>
              <a:t>The application's data model is designed using Django's built-in ORM (Object-Relational Mapping) to define the structure of the database tables.</a:t>
            </a:r>
          </a:p>
          <a:p>
            <a:pPr algn="just"/>
            <a:r>
              <a:rPr lang="en-US" b="1"/>
              <a:t>Search and Organization:</a:t>
            </a:r>
          </a:p>
          <a:p>
            <a:pPr algn="just"/>
            <a:r>
              <a:rPr lang="en-US"/>
              <a:t>A powerful search functionality allows users to search for notes based on keywords, titles, categories, tags, or other criteria.</a:t>
            </a:r>
          </a:p>
          <a:p>
            <a:pPr algn="just"/>
            <a:endParaRPr lang="en-US"/>
          </a:p>
          <a:p>
            <a:pPr algn="just"/>
            <a:r>
              <a:rPr lang="en-US" b="1"/>
              <a:t>Results:</a:t>
            </a:r>
          </a:p>
          <a:p>
            <a:pPr algn="just"/>
            <a:r>
              <a:rPr lang="en-US"/>
              <a:t>The Notes Sharing Web Application built on the Django framework provides users with a centralized platform for creating, organizing, and sharing notes efficiently.Users can collaborate seamlessly on notes, track changes, and communicate with collaborators in real-time.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850" y="613142"/>
            <a:ext cx="8832300" cy="451933"/>
          </a:xfrm>
        </p:spPr>
        <p:txBody>
          <a:bodyPr/>
          <a:lstStyle/>
          <a:p>
            <a:pPr algn="ctr"/>
            <a:r>
              <a:rPr lang="en-US" b="1">
                <a:solidFill>
                  <a:srgbClr val="00B0F0"/>
                </a:solidFill>
              </a:rPr>
              <a:t>Login page</a:t>
            </a:r>
          </a:p>
        </p:txBody>
      </p:sp>
      <p:pic>
        <p:nvPicPr>
          <p:cNvPr id="5" name="Picture 4">
            <a:extLst>
              <a:ext uri="{FF2B5EF4-FFF2-40B4-BE49-F238E27FC236}">
                <a16:creationId xmlns:a16="http://schemas.microsoft.com/office/drawing/2014/main" id="{734DD5A8-0D11-05B7-9BA8-432D23367B37}"/>
              </a:ext>
            </a:extLst>
          </p:cNvPr>
          <p:cNvPicPr>
            <a:picLocks noChangeAspect="1"/>
          </p:cNvPicPr>
          <p:nvPr/>
        </p:nvPicPr>
        <p:blipFill>
          <a:blip r:embed="rId2"/>
          <a:stretch>
            <a:fillRect/>
          </a:stretch>
        </p:blipFill>
        <p:spPr>
          <a:xfrm>
            <a:off x="311699" y="1389599"/>
            <a:ext cx="8696833" cy="3179401"/>
          </a:xfrm>
          <a:prstGeom prst="rect">
            <a:avLst/>
          </a:prstGeom>
        </p:spPr>
      </p:pic>
      <p:sp>
        <p:nvSpPr>
          <p:cNvPr id="3" name="Text Placeholder 2"/>
          <p:cNvSpPr>
            <a:spLocks noGrp="1"/>
          </p:cNvSpPr>
          <p:nvPr>
            <p:ph type="body" idx="1"/>
          </p:nvPr>
        </p:nvSpPr>
        <p:spPr>
          <a:xfrm>
            <a:off x="311699" y="1389600"/>
            <a:ext cx="8696833" cy="3179400"/>
          </a:xfrm>
        </p:spPr>
        <p:txBody>
          <a:bodyPr/>
          <a:lstStyle/>
          <a:p>
            <a:pPr marL="152400" indent="0">
              <a:buNone/>
            </a:pP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A6559A34-456E-49A1-8157-9E3D18BFAD36}">
  <ds:schemaRefs/>
</ds:datastoreItem>
</file>

<file path=docProps/app.xml><?xml version="1.0" encoding="utf-8"?>
<Properties xmlns="http://schemas.openxmlformats.org/officeDocument/2006/extended-properties" xmlns:vt="http://schemas.openxmlformats.org/officeDocument/2006/docPropsVTypes">
  <TotalTime>9</TotalTime>
  <Words>822</Words>
  <Application>Microsoft Office PowerPoint</Application>
  <PresentationFormat>On-screen Show (16:9)</PresentationFormat>
  <Paragraphs>75</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5"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Login page</vt:lpstr>
      <vt:lpstr>Student’s login</vt:lpstr>
      <vt:lpstr>Student’s page</vt:lpstr>
      <vt:lpstr>Teacher’s login</vt:lpstr>
      <vt:lpstr>Teacher’s Page</vt:lpstr>
      <vt:lpstr>No access</vt:lpstr>
      <vt:lpstr>404 error</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Paintamil pari</cp:lastModifiedBy>
  <cp:revision>12</cp:revision>
  <dcterms:created xsi:type="dcterms:W3CDTF">2024-04-10T04:16:53Z</dcterms:created>
  <dcterms:modified xsi:type="dcterms:W3CDTF">2024-04-10T17:42:34Z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28267495B2114FF7B378E52115C0D099_13</vt:lpwstr>
  </property>
  <property fmtid="{D5CDD505-2E9C-101B-9397-08002B2CF9AE}" pid="4" name="KSOProductBuildVer">
    <vt:lpwstr>1033-12.2.0.13489</vt:lpwstr>
  </property>
</Properties>
</file>